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2" r:id="rId3"/>
    <p:sldId id="259" r:id="rId4"/>
    <p:sldId id="260" r:id="rId5"/>
    <p:sldId id="285" r:id="rId6"/>
    <p:sldId id="288" r:id="rId7"/>
    <p:sldId id="261" r:id="rId8"/>
    <p:sldId id="286" r:id="rId9"/>
    <p:sldId id="287" r:id="rId10"/>
    <p:sldId id="263" r:id="rId11"/>
    <p:sldId id="264" r:id="rId12"/>
    <p:sldId id="265" r:id="rId13"/>
    <p:sldId id="266" r:id="rId14"/>
    <p:sldId id="267" r:id="rId15"/>
    <p:sldId id="270" r:id="rId16"/>
    <p:sldId id="271" r:id="rId17"/>
    <p:sldId id="269" r:id="rId18"/>
    <p:sldId id="268" r:id="rId19"/>
    <p:sldId id="289" r:id="rId20"/>
    <p:sldId id="272" r:id="rId21"/>
    <p:sldId id="273" r:id="rId22"/>
    <p:sldId id="293" r:id="rId23"/>
    <p:sldId id="294" r:id="rId24"/>
    <p:sldId id="275" r:id="rId25"/>
    <p:sldId id="295" r:id="rId26"/>
    <p:sldId id="276" r:id="rId27"/>
    <p:sldId id="277" r:id="rId28"/>
    <p:sldId id="278" r:id="rId29"/>
    <p:sldId id="279" r:id="rId30"/>
    <p:sldId id="280" r:id="rId31"/>
    <p:sldId id="282" r:id="rId32"/>
    <p:sldId id="291"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70597" autoAdjust="0"/>
  </p:normalViewPr>
  <p:slideViewPr>
    <p:cSldViewPr snapToGrid="0">
      <p:cViewPr varScale="1">
        <p:scale>
          <a:sx n="44" d="100"/>
          <a:sy n="44" d="100"/>
        </p:scale>
        <p:origin x="844"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09110-BD04-4E20-85F7-594DA463DC35}" type="datetimeFigureOut">
              <a:rPr lang="zh-CN" altLang="en-US" smtClean="0"/>
              <a:t>2021/4/25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ECCB1-22A2-46BA-9A85-30823BB06D88}" type="slidenum">
              <a:rPr lang="zh-CN" altLang="en-US" smtClean="0"/>
              <a:t>‹#›</a:t>
            </a:fld>
            <a:endParaRPr lang="zh-CN" altLang="en-US"/>
          </a:p>
        </p:txBody>
      </p:sp>
    </p:spTree>
    <p:extLst>
      <p:ext uri="{BB962C8B-B14F-4D97-AF65-F5344CB8AC3E}">
        <p14:creationId xmlns:p14="http://schemas.microsoft.com/office/powerpoint/2010/main" val="349719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描述输入、输出以及算法问题的形式化。因此，我们这儿讨论的语言，一定是形式语言</a:t>
            </a:r>
          </a:p>
        </p:txBody>
      </p:sp>
      <p:sp>
        <p:nvSpPr>
          <p:cNvPr id="4" name="灯片编号占位符 3"/>
          <p:cNvSpPr>
            <a:spLocks noGrp="1"/>
          </p:cNvSpPr>
          <p:nvPr>
            <p:ph type="sldNum" sz="quarter" idx="5"/>
          </p:nvPr>
        </p:nvSpPr>
        <p:spPr/>
        <p:txBody>
          <a:bodyPr/>
          <a:lstStyle/>
          <a:p>
            <a:fld id="{573ECCB1-22A2-46BA-9A85-30823BB06D88}" type="slidenum">
              <a:rPr lang="zh-CN" altLang="en-US" smtClean="0"/>
              <a:t>2</a:t>
            </a:fld>
            <a:endParaRPr lang="zh-CN" altLang="en-US"/>
          </a:p>
        </p:txBody>
      </p:sp>
    </p:spTree>
    <p:extLst>
      <p:ext uri="{BB962C8B-B14F-4D97-AF65-F5344CB8AC3E}">
        <p14:creationId xmlns:p14="http://schemas.microsoft.com/office/powerpoint/2010/main" val="96340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a:t>
            </a:r>
            <a:r>
              <a:rPr lang="zh-CN" altLang="en-US" dirty="0"/>
              <a:t>其实定义了</a:t>
            </a:r>
            <a:r>
              <a:rPr lang="en-US" altLang="zh-CN" dirty="0"/>
              <a:t>x</a:t>
            </a:r>
            <a:r>
              <a:rPr lang="zh-CN" altLang="en-US" dirty="0"/>
              <a:t>应该具有的“性质”：</a:t>
            </a:r>
            <a:endParaRPr lang="en-US" altLang="zh-CN" dirty="0"/>
          </a:p>
          <a:p>
            <a:r>
              <a:rPr lang="en-US" altLang="zh-CN" dirty="0"/>
              <a:t>x</a:t>
            </a:r>
            <a:r>
              <a:rPr lang="zh-CN" altLang="en-US" dirty="0"/>
              <a:t>是否是</a:t>
            </a:r>
            <a:r>
              <a:rPr lang="en-US" altLang="zh-CN" dirty="0"/>
              <a:t>Prim</a:t>
            </a:r>
            <a:r>
              <a:rPr lang="zh-CN" altLang="en-US" dirty="0"/>
              <a:t>语言中的一个</a:t>
            </a:r>
            <a:r>
              <a:rPr lang="en-US" altLang="zh-CN" dirty="0"/>
              <a:t>word</a:t>
            </a:r>
            <a:r>
              <a:rPr lang="zh-CN" altLang="en-US" dirty="0"/>
              <a:t>：</a:t>
            </a:r>
            <a:r>
              <a:rPr lang="en-US" altLang="zh-CN" dirty="0"/>
              <a:t>x</a:t>
            </a:r>
            <a:r>
              <a:rPr lang="zh-CN" altLang="en-US" dirty="0"/>
              <a:t>是否是素数</a:t>
            </a:r>
            <a:endParaRPr lang="en-US" altLang="zh-CN" dirty="0"/>
          </a:p>
          <a:p>
            <a:r>
              <a:rPr lang="en-US" altLang="zh-CN" dirty="0"/>
              <a:t>x</a:t>
            </a:r>
            <a:r>
              <a:rPr lang="zh-CN" altLang="en-US" dirty="0"/>
              <a:t>是否是</a:t>
            </a:r>
            <a:r>
              <a:rPr lang="en-US" altLang="zh-CN" dirty="0"/>
              <a:t>SAT</a:t>
            </a:r>
            <a:r>
              <a:rPr lang="zh-CN" altLang="en-US" dirty="0"/>
              <a:t>语言中的一个</a:t>
            </a:r>
            <a:r>
              <a:rPr lang="en-US" altLang="zh-CN" dirty="0"/>
              <a:t>word</a:t>
            </a:r>
            <a:r>
              <a:rPr lang="zh-CN" altLang="en-US" dirty="0"/>
              <a:t>：</a:t>
            </a:r>
            <a:r>
              <a:rPr lang="en-US" altLang="zh-CN" dirty="0"/>
              <a:t>x</a:t>
            </a:r>
            <a:r>
              <a:rPr lang="zh-CN" altLang="en-US" dirty="0"/>
              <a:t>是否可满足  </a:t>
            </a:r>
            <a:endParaRPr lang="en-US" altLang="zh-CN" dirty="0"/>
          </a:p>
          <a:p>
            <a:r>
              <a:rPr lang="en-US" altLang="zh-CN" dirty="0"/>
              <a:t>x</a:t>
            </a:r>
            <a:r>
              <a:rPr lang="zh-CN" altLang="en-US" dirty="0"/>
              <a:t>是否是</a:t>
            </a:r>
            <a:r>
              <a:rPr lang="en-US" altLang="zh-CN" dirty="0"/>
              <a:t>Clique</a:t>
            </a:r>
            <a:r>
              <a:rPr lang="zh-CN" altLang="en-US" dirty="0"/>
              <a:t>语言中的一个</a:t>
            </a:r>
            <a:r>
              <a:rPr lang="en-US" altLang="zh-CN" dirty="0"/>
              <a:t>word</a:t>
            </a:r>
            <a:r>
              <a:rPr lang="zh-CN" altLang="en-US" dirty="0"/>
              <a:t>：</a:t>
            </a:r>
            <a:r>
              <a:rPr lang="en-US" altLang="zh-CN" dirty="0" err="1"/>
              <a:t>n#w</a:t>
            </a:r>
            <a:r>
              <a:rPr lang="zh-CN" altLang="en-US" dirty="0"/>
              <a:t>是否含有一个大小为</a:t>
            </a:r>
            <a:r>
              <a:rPr lang="en-US" altLang="zh-CN" dirty="0"/>
              <a:t>n</a:t>
            </a:r>
            <a:r>
              <a:rPr lang="zh-CN" altLang="en-US" dirty="0"/>
              <a:t>的团</a:t>
            </a:r>
            <a:endParaRPr lang="en-US" altLang="zh-CN" dirty="0"/>
          </a:p>
        </p:txBody>
      </p:sp>
      <p:sp>
        <p:nvSpPr>
          <p:cNvPr id="4" name="灯片编号占位符 3"/>
          <p:cNvSpPr>
            <a:spLocks noGrp="1"/>
          </p:cNvSpPr>
          <p:nvPr>
            <p:ph type="sldNum" sz="quarter" idx="5"/>
          </p:nvPr>
        </p:nvSpPr>
        <p:spPr/>
        <p:txBody>
          <a:bodyPr/>
          <a:lstStyle/>
          <a:p>
            <a:fld id="{573ECCB1-22A2-46BA-9A85-30823BB06D88}" type="slidenum">
              <a:rPr lang="zh-CN" altLang="en-US" smtClean="0"/>
              <a:t>11</a:t>
            </a:fld>
            <a:endParaRPr lang="zh-CN" altLang="en-US"/>
          </a:p>
        </p:txBody>
      </p:sp>
    </p:spTree>
    <p:extLst>
      <p:ext uri="{BB962C8B-B14F-4D97-AF65-F5344CB8AC3E}">
        <p14:creationId xmlns:p14="http://schemas.microsoft.com/office/powerpoint/2010/main" val="3072946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Ax=b: how to code A and b? and x?</a:t>
            </a:r>
            <a:endParaRPr lang="zh-CN" altLang="en-US"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12</a:t>
            </a:fld>
            <a:endParaRPr lang="zh-CN" altLang="en-US"/>
          </a:p>
        </p:txBody>
      </p:sp>
    </p:spTree>
    <p:extLst>
      <p:ext uri="{BB962C8B-B14F-4D97-AF65-F5344CB8AC3E}">
        <p14:creationId xmlns:p14="http://schemas.microsoft.com/office/powerpoint/2010/main" val="2349763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判定问题的输出结果是</a:t>
            </a:r>
            <a:r>
              <a:rPr lang="en-US" altLang="zh-CN" dirty="0"/>
              <a:t>0</a:t>
            </a:r>
            <a:r>
              <a:rPr lang="zh-CN" altLang="en-US" dirty="0"/>
              <a:t>或者</a:t>
            </a:r>
            <a:r>
              <a:rPr lang="en-US" altLang="zh-CN" dirty="0"/>
              <a:t>1</a:t>
            </a:r>
            <a:r>
              <a:rPr lang="zh-CN" altLang="en-US" dirty="0"/>
              <a:t>，而优化问题的输出结果却未必可以由</a:t>
            </a:r>
            <a:r>
              <a:rPr lang="en-US" altLang="zh-CN" dirty="0" err="1"/>
              <a:t>Sigema</a:t>
            </a:r>
            <a:r>
              <a:rPr lang="en-US" altLang="zh-CN" dirty="0"/>
              <a:t> Input</a:t>
            </a:r>
            <a:r>
              <a:rPr lang="zh-CN" altLang="en-US" dirty="0"/>
              <a:t>来编码；</a:t>
            </a:r>
            <a:endParaRPr lang="en-US" altLang="zh-CN" dirty="0"/>
          </a:p>
          <a:p>
            <a:r>
              <a:rPr lang="zh-CN" altLang="en-US" dirty="0"/>
              <a:t>但是</a:t>
            </a:r>
            <a:r>
              <a:rPr lang="en-US" altLang="zh-CN" dirty="0"/>
              <a:t>I</a:t>
            </a:r>
            <a:r>
              <a:rPr lang="zh-CN" altLang="en-US" dirty="0"/>
              <a:t>和</a:t>
            </a:r>
            <a:r>
              <a:rPr lang="en-US" altLang="zh-CN" dirty="0"/>
              <a:t>O</a:t>
            </a:r>
            <a:r>
              <a:rPr lang="zh-CN" altLang="en-US" dirty="0"/>
              <a:t>的存在是无法改变问题的难度的，因此，多数情况下，我们却可以不去具体指出某个优化问题的</a:t>
            </a:r>
            <a:r>
              <a:rPr lang="en-US" altLang="zh-CN" dirty="0"/>
              <a:t>I</a:t>
            </a:r>
            <a:r>
              <a:rPr lang="zh-CN" altLang="en-US" dirty="0"/>
              <a:t>和</a:t>
            </a:r>
            <a:r>
              <a:rPr lang="en-US" altLang="zh-CN" dirty="0"/>
              <a:t>O</a:t>
            </a:r>
            <a:r>
              <a:rPr lang="zh-CN" altLang="en-US" dirty="0"/>
              <a:t>；</a:t>
            </a:r>
          </a:p>
        </p:txBody>
      </p:sp>
      <p:sp>
        <p:nvSpPr>
          <p:cNvPr id="4" name="灯片编号占位符 3"/>
          <p:cNvSpPr>
            <a:spLocks noGrp="1"/>
          </p:cNvSpPr>
          <p:nvPr>
            <p:ph type="sldNum" sz="quarter" idx="10"/>
          </p:nvPr>
        </p:nvSpPr>
        <p:spPr/>
        <p:txBody>
          <a:bodyPr/>
          <a:lstStyle/>
          <a:p>
            <a:fld id="{573ECCB1-22A2-46BA-9A85-30823BB06D88}" type="slidenum">
              <a:rPr lang="zh-CN" altLang="en-US" smtClean="0"/>
              <a:t>15</a:t>
            </a:fld>
            <a:endParaRPr lang="zh-CN" altLang="en-US"/>
          </a:p>
        </p:txBody>
      </p:sp>
    </p:spTree>
    <p:extLst>
      <p:ext uri="{BB962C8B-B14F-4D97-AF65-F5344CB8AC3E}">
        <p14:creationId xmlns:p14="http://schemas.microsoft.com/office/powerpoint/2010/main" val="1885430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a:t>
            </a:r>
            <a:r>
              <a:rPr lang="zh-CN" altLang="en-US" dirty="0"/>
              <a:t>是完整的问题空间；</a:t>
            </a:r>
            <a:r>
              <a:rPr lang="en-US" altLang="zh-CN" dirty="0"/>
              <a:t>LI</a:t>
            </a:r>
            <a:r>
              <a:rPr lang="zh-CN" altLang="en-US" dirty="0"/>
              <a:t>是实际的</a:t>
            </a:r>
            <a:r>
              <a:rPr lang="en-US" altLang="zh-CN" dirty="0"/>
              <a:t>(</a:t>
            </a:r>
            <a:r>
              <a:rPr lang="zh-CN" altLang="en-US" dirty="0"/>
              <a:t>具有现实意义的</a:t>
            </a:r>
            <a:r>
              <a:rPr lang="en-US" altLang="zh-CN" dirty="0"/>
              <a:t>)</a:t>
            </a:r>
            <a:r>
              <a:rPr lang="zh-CN" altLang="en-US" dirty="0"/>
              <a:t>问题空间；</a:t>
            </a:r>
            <a:endParaRPr lang="en-US" altLang="zh-CN" dirty="0"/>
          </a:p>
          <a:p>
            <a:r>
              <a:rPr lang="zh-CN" altLang="en-US" dirty="0"/>
              <a:t>我们通常在</a:t>
            </a:r>
            <a:r>
              <a:rPr lang="en-US" altLang="zh-CN" dirty="0"/>
              <a:t>LI </a:t>
            </a:r>
            <a:r>
              <a:rPr lang="zh-CN" altLang="en-US" dirty="0"/>
              <a:t>上评估一个难题的计算难度，而不是在</a:t>
            </a:r>
            <a:r>
              <a:rPr lang="en-US" altLang="zh-CN" dirty="0"/>
              <a:t>L</a:t>
            </a:r>
            <a:r>
              <a:rPr lang="zh-CN" altLang="en-US" dirty="0"/>
              <a:t>上。</a:t>
            </a:r>
            <a:endParaRPr lang="en-US" altLang="zh-CN" dirty="0"/>
          </a:p>
          <a:p>
            <a:r>
              <a:rPr lang="zh-CN" altLang="en-US" dirty="0"/>
              <a:t>最终</a:t>
            </a:r>
            <a:r>
              <a:rPr lang="en-US" altLang="zh-CN" dirty="0"/>
              <a:t>L</a:t>
            </a:r>
            <a:r>
              <a:rPr lang="zh-CN" altLang="en-US" dirty="0"/>
              <a:t>可能被省略</a:t>
            </a:r>
          </a:p>
        </p:txBody>
      </p:sp>
      <p:sp>
        <p:nvSpPr>
          <p:cNvPr id="4" name="灯片编号占位符 3"/>
          <p:cNvSpPr>
            <a:spLocks noGrp="1"/>
          </p:cNvSpPr>
          <p:nvPr>
            <p:ph type="sldNum" sz="quarter" idx="10"/>
          </p:nvPr>
        </p:nvSpPr>
        <p:spPr/>
        <p:txBody>
          <a:bodyPr/>
          <a:lstStyle/>
          <a:p>
            <a:fld id="{573ECCB1-22A2-46BA-9A85-30823BB06D88}" type="slidenum">
              <a:rPr lang="zh-CN" altLang="en-US" smtClean="0"/>
              <a:t>16</a:t>
            </a:fld>
            <a:endParaRPr lang="zh-CN" altLang="en-US"/>
          </a:p>
        </p:txBody>
      </p:sp>
    </p:spTree>
    <p:extLst>
      <p:ext uri="{BB962C8B-B14F-4D97-AF65-F5344CB8AC3E}">
        <p14:creationId xmlns:p14="http://schemas.microsoft.com/office/powerpoint/2010/main" val="3389996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我们通常在</a:t>
            </a:r>
            <a:r>
              <a:rPr lang="en-US" altLang="zh-CN" dirty="0"/>
              <a:t>LI </a:t>
            </a:r>
            <a:r>
              <a:rPr lang="zh-CN" altLang="en-US" dirty="0"/>
              <a:t>上评估一个难题的计算难度，而不是在</a:t>
            </a:r>
            <a:r>
              <a:rPr lang="en-US" altLang="zh-CN" dirty="0"/>
              <a:t>L</a:t>
            </a:r>
            <a:r>
              <a:rPr lang="zh-CN" altLang="en-US" dirty="0"/>
              <a:t>上。</a:t>
            </a:r>
          </a:p>
        </p:txBody>
      </p:sp>
      <p:sp>
        <p:nvSpPr>
          <p:cNvPr id="4" name="灯片编号占位符 3"/>
          <p:cNvSpPr>
            <a:spLocks noGrp="1"/>
          </p:cNvSpPr>
          <p:nvPr>
            <p:ph type="sldNum" sz="quarter" idx="10"/>
          </p:nvPr>
        </p:nvSpPr>
        <p:spPr/>
        <p:txBody>
          <a:bodyPr/>
          <a:lstStyle/>
          <a:p>
            <a:fld id="{573ECCB1-22A2-46BA-9A85-30823BB06D88}" type="slidenum">
              <a:rPr lang="zh-CN" altLang="en-US" smtClean="0"/>
              <a:t>17</a:t>
            </a:fld>
            <a:endParaRPr lang="zh-CN" altLang="en-US"/>
          </a:p>
        </p:txBody>
      </p:sp>
    </p:spTree>
    <p:extLst>
      <p:ext uri="{BB962C8B-B14F-4D97-AF65-F5344CB8AC3E}">
        <p14:creationId xmlns:p14="http://schemas.microsoft.com/office/powerpoint/2010/main" val="363455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逐步靠近我们讨论的内容：难度！</a:t>
            </a:r>
            <a:endParaRPr lang="en-US" altLang="zh-CN" dirty="0"/>
          </a:p>
          <a:p>
            <a:endParaRPr lang="en-US" altLang="zh-CN" dirty="0"/>
          </a:p>
          <a:p>
            <a:r>
              <a:rPr lang="zh-CN" altLang="en-US" dirty="0"/>
              <a:t>如果我们较为容易找到这样的</a:t>
            </a:r>
            <a:r>
              <a:rPr lang="en-US" altLang="zh-CN" dirty="0"/>
              <a:t>x</a:t>
            </a:r>
            <a:r>
              <a:rPr lang="zh-CN" altLang="en-US" dirty="0"/>
              <a:t>（一种特定的输入数据），这种分析方法是有效的。</a:t>
            </a:r>
            <a:endParaRPr lang="en-US" altLang="zh-CN" dirty="0"/>
          </a:p>
          <a:p>
            <a:r>
              <a:rPr lang="zh-CN" altLang="en-US" dirty="0"/>
              <a:t>但是，如果难以发现这样的</a:t>
            </a:r>
            <a:r>
              <a:rPr lang="en-US" altLang="zh-CN" dirty="0"/>
              <a:t>x</a:t>
            </a:r>
            <a:r>
              <a:rPr lang="zh-CN" altLang="en-US" dirty="0"/>
              <a:t>时，这种分析方法比较麻烦；比如线性规划问题。我们几乎没有讨论它的复杂性</a:t>
            </a:r>
            <a:endParaRPr lang="en-US" altLang="zh-CN" dirty="0"/>
          </a:p>
          <a:p>
            <a:r>
              <a:rPr lang="zh-CN" altLang="en-US" dirty="0"/>
              <a:t>通常情况下，我们用平均复杂性来讨论这样的算法，但是，</a:t>
            </a:r>
            <a:r>
              <a:rPr lang="en-US" altLang="zh-CN" dirty="0"/>
              <a:t>1</a:t>
            </a:r>
            <a:r>
              <a:rPr lang="zh-CN" altLang="en-US" dirty="0"/>
              <a:t>，难，我们的平均复杂性讨论也必须建立在输入数据的分布概念模型上。通常是均匀分布（这种假设并不能让我们真正满意）</a:t>
            </a:r>
            <a:r>
              <a:rPr lang="en-US" altLang="zh-CN" dirty="0"/>
              <a:t>2</a:t>
            </a:r>
            <a:r>
              <a:rPr lang="zh-CN" altLang="en-US" dirty="0"/>
              <a:t>，实际可用性不强</a:t>
            </a:r>
          </a:p>
        </p:txBody>
      </p:sp>
      <p:sp>
        <p:nvSpPr>
          <p:cNvPr id="4" name="灯片编号占位符 3"/>
          <p:cNvSpPr>
            <a:spLocks noGrp="1"/>
          </p:cNvSpPr>
          <p:nvPr>
            <p:ph type="sldNum" sz="quarter" idx="10"/>
          </p:nvPr>
        </p:nvSpPr>
        <p:spPr/>
        <p:txBody>
          <a:bodyPr/>
          <a:lstStyle/>
          <a:p>
            <a:fld id="{573ECCB1-22A2-46BA-9A85-30823BB06D88}" type="slidenum">
              <a:rPr lang="zh-CN" altLang="en-US" smtClean="0"/>
              <a:t>24</a:t>
            </a:fld>
            <a:endParaRPr lang="zh-CN" altLang="en-US"/>
          </a:p>
        </p:txBody>
      </p:sp>
    </p:spTree>
    <p:extLst>
      <p:ext uri="{BB962C8B-B14F-4D97-AF65-F5344CB8AC3E}">
        <p14:creationId xmlns:p14="http://schemas.microsoft.com/office/powerpoint/2010/main" val="95447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单纯形算法</a:t>
            </a:r>
          </a:p>
        </p:txBody>
      </p:sp>
      <p:sp>
        <p:nvSpPr>
          <p:cNvPr id="4" name="灯片编号占位符 3"/>
          <p:cNvSpPr>
            <a:spLocks noGrp="1"/>
          </p:cNvSpPr>
          <p:nvPr>
            <p:ph type="sldNum" sz="quarter" idx="5"/>
          </p:nvPr>
        </p:nvSpPr>
        <p:spPr/>
        <p:txBody>
          <a:bodyPr/>
          <a:lstStyle/>
          <a:p>
            <a:fld id="{573ECCB1-22A2-46BA-9A85-30823BB06D88}" type="slidenum">
              <a:rPr lang="zh-CN" altLang="en-US" smtClean="0"/>
              <a:t>25</a:t>
            </a:fld>
            <a:endParaRPr lang="zh-CN" altLang="en-US"/>
          </a:p>
        </p:txBody>
      </p:sp>
    </p:spTree>
    <p:extLst>
      <p:ext uri="{BB962C8B-B14F-4D97-AF65-F5344CB8AC3E}">
        <p14:creationId xmlns:p14="http://schemas.microsoft.com/office/powerpoint/2010/main" val="2463144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3200" dirty="0"/>
              <a:t>给定一个算法，其时间复杂度可以定义为一个</a:t>
            </a:r>
            <a:r>
              <a:rPr lang="en-US" altLang="zh-CN" sz="3200" dirty="0"/>
              <a:t>n</a:t>
            </a:r>
            <a:r>
              <a:rPr lang="zh-CN" altLang="en-US" sz="3200" dirty="0"/>
              <a:t>的函数，用以表征算法的渐进复杂度</a:t>
            </a:r>
            <a:endParaRPr lang="en-US" altLang="zh-CN" sz="3200" dirty="0"/>
          </a:p>
          <a:p>
            <a:r>
              <a:rPr lang="zh-CN" altLang="en-US" sz="3200" dirty="0"/>
              <a:t>但是，给定一个问题，是否也可以尝试定义这么一个函数：</a:t>
            </a:r>
            <a:r>
              <a:rPr lang="en-US" altLang="zh-CN" sz="3200" dirty="0"/>
              <a:t>N-》N</a:t>
            </a:r>
            <a:r>
              <a:rPr lang="zh-CN" altLang="en-US" sz="3200" dirty="0"/>
              <a:t>，来表征这个</a:t>
            </a:r>
            <a:r>
              <a:rPr lang="zh-CN" altLang="en-US" sz="3200" dirty="0">
                <a:solidFill>
                  <a:srgbClr val="FF0000"/>
                </a:solidFill>
              </a:rPr>
              <a:t>问题</a:t>
            </a:r>
            <a:r>
              <a:rPr lang="zh-CN" altLang="en-US" sz="3200" dirty="0"/>
              <a:t>的计算复杂度呢？</a:t>
            </a:r>
            <a:endParaRPr lang="en-US" altLang="zh-CN" sz="3200" dirty="0"/>
          </a:p>
          <a:p>
            <a:r>
              <a:rPr lang="en-US" altLang="zh-CN" sz="3200" baseline="0" dirty="0"/>
              <a:t>   </a:t>
            </a:r>
            <a:r>
              <a:rPr lang="zh-CN" altLang="en-US" sz="3200" baseline="0" dirty="0"/>
              <a:t>如果可以，这个函数能否用目前我们能找到的最好的算法的时间复杂度函数来表示呢？显然不行</a:t>
            </a:r>
            <a:endParaRPr lang="en-US" altLang="zh-CN" sz="3200" baseline="0" dirty="0"/>
          </a:p>
          <a:p>
            <a:r>
              <a:rPr lang="en-US" altLang="zh-CN" sz="3200" baseline="0" dirty="0"/>
              <a:t>   </a:t>
            </a:r>
            <a:r>
              <a:rPr lang="zh-CN" altLang="en-US" sz="3200" baseline="0" dirty="0"/>
              <a:t>如果某个问题被发现了最优解，能否用得到这个最优解的算法来表征问题的复杂度呢？貌似可以，但我们却不能推广，进而统一采用这个方法来定义问题的复杂度！</a:t>
            </a:r>
            <a:endParaRPr lang="en-US" altLang="zh-CN" sz="3200" baseline="0" dirty="0"/>
          </a:p>
          <a:p>
            <a:endParaRPr lang="en-US" altLang="zh-CN" sz="3200" baseline="0" dirty="0"/>
          </a:p>
          <a:p>
            <a:r>
              <a:rPr lang="zh-CN" altLang="en-US" sz="3200" baseline="0" dirty="0"/>
              <a:t>定理说明：存在一个判定问题，给定一个算法</a:t>
            </a:r>
            <a:r>
              <a:rPr lang="en-US" altLang="zh-CN" sz="3200" baseline="0" dirty="0"/>
              <a:t>A</a:t>
            </a:r>
            <a:r>
              <a:rPr lang="zh-CN" altLang="en-US" sz="3200" baseline="0" dirty="0"/>
              <a:t>，总是可以找到一个算法</a:t>
            </a:r>
            <a:r>
              <a:rPr lang="en-US" altLang="zh-CN" sz="3200" baseline="0" dirty="0"/>
              <a:t>B</a:t>
            </a:r>
            <a:r>
              <a:rPr lang="zh-CN" altLang="en-US" sz="3200" baseline="0" dirty="0"/>
              <a:t>，</a:t>
            </a:r>
            <a:r>
              <a:rPr lang="en-US" altLang="zh-CN" sz="3200" baseline="0" dirty="0"/>
              <a:t>B</a:t>
            </a:r>
            <a:r>
              <a:rPr lang="zh-CN" altLang="en-US" sz="3200" baseline="0" dirty="0"/>
              <a:t>算法在无穷多个</a:t>
            </a:r>
            <a:r>
              <a:rPr lang="en-US" altLang="zh-CN" sz="3200" baseline="0" dirty="0"/>
              <a:t>n</a:t>
            </a:r>
            <a:r>
              <a:rPr lang="zh-CN" altLang="en-US" sz="3200" baseline="0" dirty="0"/>
              <a:t>点上，时间开销是</a:t>
            </a:r>
            <a:r>
              <a:rPr lang="en-US" altLang="zh-CN" sz="3200" baseline="0" dirty="0"/>
              <a:t>A</a:t>
            </a:r>
            <a:r>
              <a:rPr lang="zh-CN" altLang="en-US" sz="3200" baseline="0" dirty="0"/>
              <a:t>的对数开销。</a:t>
            </a:r>
            <a:endParaRPr lang="zh-CN" altLang="en-US" sz="3200"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26</a:t>
            </a:fld>
            <a:endParaRPr lang="zh-CN" altLang="en-US"/>
          </a:p>
        </p:txBody>
      </p:sp>
    </p:spTree>
    <p:extLst>
      <p:ext uri="{BB962C8B-B14F-4D97-AF65-F5344CB8AC3E}">
        <p14:creationId xmlns:p14="http://schemas.microsoft.com/office/powerpoint/2010/main" val="3953624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zh-CN" altLang="en-US" dirty="0"/>
              <a:t>数千个问题，我们只找到了他们的指数解决算法；但我们又没有办法证明其中任何一个问题必须超线性才能解。</a:t>
            </a:r>
            <a:endParaRPr lang="en-US" altLang="zh-CN"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27</a:t>
            </a:fld>
            <a:endParaRPr lang="zh-CN" altLang="en-US"/>
          </a:p>
        </p:txBody>
      </p:sp>
    </p:spTree>
    <p:extLst>
      <p:ext uri="{BB962C8B-B14F-4D97-AF65-F5344CB8AC3E}">
        <p14:creationId xmlns:p14="http://schemas.microsoft.com/office/powerpoint/2010/main" val="3077766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分类体系以及针对某个具体问题的分类方法</a:t>
            </a:r>
          </a:p>
        </p:txBody>
      </p:sp>
      <p:sp>
        <p:nvSpPr>
          <p:cNvPr id="4" name="灯片编号占位符 3"/>
          <p:cNvSpPr>
            <a:spLocks noGrp="1"/>
          </p:cNvSpPr>
          <p:nvPr>
            <p:ph type="sldNum" sz="quarter" idx="10"/>
          </p:nvPr>
        </p:nvSpPr>
        <p:spPr/>
        <p:txBody>
          <a:bodyPr/>
          <a:lstStyle/>
          <a:p>
            <a:fld id="{573ECCB1-22A2-46BA-9A85-30823BB06D88}" type="slidenum">
              <a:rPr lang="zh-CN" altLang="en-US" smtClean="0"/>
              <a:t>28</a:t>
            </a:fld>
            <a:endParaRPr lang="zh-CN" altLang="en-US"/>
          </a:p>
        </p:txBody>
      </p:sp>
    </p:spTree>
    <p:extLst>
      <p:ext uri="{BB962C8B-B14F-4D97-AF65-F5344CB8AC3E}">
        <p14:creationId xmlns:p14="http://schemas.microsoft.com/office/powerpoint/2010/main" val="4191264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将逻辑表达式转换为合取</a:t>
            </a:r>
            <a:r>
              <a:rPr lang="en-US" altLang="zh-CN" dirty="0"/>
              <a:t>/</a:t>
            </a:r>
            <a:r>
              <a:rPr lang="zh-CN" altLang="en-US" dirty="0"/>
              <a:t>析取范式，取能够表达最大下标的编码长度，再加</a:t>
            </a:r>
            <a:r>
              <a:rPr lang="en-US" altLang="zh-CN" dirty="0"/>
              <a:t>1</a:t>
            </a:r>
            <a:r>
              <a:rPr lang="zh-CN" altLang="en-US" dirty="0"/>
              <a:t>位用于表达是否为“非”，进行编码：</a:t>
            </a:r>
            <a:r>
              <a:rPr lang="en-US" altLang="zh-CN" dirty="0"/>
              <a:t>100010010010111#</a:t>
            </a:r>
          </a:p>
          <a:p>
            <a:r>
              <a:rPr lang="en-US" altLang="zh-CN" dirty="0"/>
              <a:t>#11#1#110110011010#:</a:t>
            </a:r>
            <a:r>
              <a:rPr lang="zh-CN" altLang="en-US" dirty="0"/>
              <a:t>第一段命题个数，第二段：合取式；第三段：命题存在（</a:t>
            </a:r>
            <a:r>
              <a:rPr lang="en-US" altLang="zh-CN" dirty="0"/>
              <a:t>1</a:t>
            </a:r>
            <a:r>
              <a:rPr lang="zh-CN" altLang="en-US" dirty="0"/>
              <a:t>表示在，</a:t>
            </a:r>
            <a:r>
              <a:rPr lang="en-US" altLang="zh-CN" dirty="0"/>
              <a:t>0</a:t>
            </a:r>
            <a:r>
              <a:rPr lang="zh-CN" altLang="en-US" dirty="0"/>
              <a:t>表示不在），命题是否否。</a:t>
            </a:r>
            <a:endParaRPr lang="en-US" altLang="zh-CN" dirty="0"/>
          </a:p>
          <a:p>
            <a:r>
              <a:rPr lang="zh-CN" altLang="en-US" dirty="0"/>
              <a:t>抽象</a:t>
            </a:r>
            <a:r>
              <a:rPr lang="en-US" altLang="zh-CN" dirty="0"/>
              <a:t>+</a:t>
            </a:r>
            <a:r>
              <a:rPr lang="zh-CN" altLang="en-US" dirty="0"/>
              <a:t>计算机表达</a:t>
            </a:r>
          </a:p>
        </p:txBody>
      </p:sp>
      <p:sp>
        <p:nvSpPr>
          <p:cNvPr id="4" name="灯片编号占位符 3"/>
          <p:cNvSpPr>
            <a:spLocks noGrp="1"/>
          </p:cNvSpPr>
          <p:nvPr>
            <p:ph type="sldNum" sz="quarter" idx="10"/>
          </p:nvPr>
        </p:nvSpPr>
        <p:spPr/>
        <p:txBody>
          <a:bodyPr/>
          <a:lstStyle/>
          <a:p>
            <a:fld id="{573ECCB1-22A2-46BA-9A85-30823BB06D88}" type="slidenum">
              <a:rPr lang="zh-CN" altLang="en-US" smtClean="0"/>
              <a:t>3</a:t>
            </a:fld>
            <a:endParaRPr lang="zh-CN" altLang="en-US"/>
          </a:p>
        </p:txBody>
      </p:sp>
    </p:spTree>
    <p:extLst>
      <p:ext uri="{BB962C8B-B14F-4D97-AF65-F5344CB8AC3E}">
        <p14:creationId xmlns:p14="http://schemas.microsoft.com/office/powerpoint/2010/main" val="1343783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一个语言，就代表了一个算法问题。它描述了这个算法问题的所有可能的（实际的）输入实例。</a:t>
            </a:r>
          </a:p>
        </p:txBody>
      </p:sp>
      <p:sp>
        <p:nvSpPr>
          <p:cNvPr id="4" name="灯片编号占位符 3"/>
          <p:cNvSpPr>
            <a:spLocks noGrp="1"/>
          </p:cNvSpPr>
          <p:nvPr>
            <p:ph type="sldNum" sz="quarter" idx="10"/>
          </p:nvPr>
        </p:nvSpPr>
        <p:spPr/>
        <p:txBody>
          <a:bodyPr/>
          <a:lstStyle/>
          <a:p>
            <a:fld id="{573ECCB1-22A2-46BA-9A85-30823BB06D88}" type="slidenum">
              <a:rPr lang="zh-CN" altLang="en-US" smtClean="0"/>
              <a:t>29</a:t>
            </a:fld>
            <a:endParaRPr lang="zh-CN" altLang="en-US"/>
          </a:p>
        </p:txBody>
      </p:sp>
    </p:spTree>
    <p:extLst>
      <p:ext uri="{BB962C8B-B14F-4D97-AF65-F5344CB8AC3E}">
        <p14:creationId xmlns:p14="http://schemas.microsoft.com/office/powerpoint/2010/main" val="2362328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concept provides at least a good reason to believe that a specific problem is hard, when one is unable to prove the evidence of this fact. </a:t>
            </a:r>
          </a:p>
          <a:p>
            <a:endParaRPr lang="zh-CN" altLang="en-US"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31</a:t>
            </a:fld>
            <a:endParaRPr lang="zh-CN" altLang="en-US"/>
          </a:p>
        </p:txBody>
      </p:sp>
    </p:spTree>
    <p:extLst>
      <p:ext uri="{BB962C8B-B14F-4D97-AF65-F5344CB8AC3E}">
        <p14:creationId xmlns:p14="http://schemas.microsoft.com/office/powerpoint/2010/main" val="3485023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合法、能够唯一解析的；何谓</a:t>
            </a:r>
            <a:r>
              <a:rPr lang="en-US" altLang="zh-CN" dirty="0"/>
              <a:t>consistent input instance</a:t>
            </a:r>
            <a:r>
              <a:rPr lang="zh-CN" altLang="en-US" dirty="0"/>
              <a:t>？</a:t>
            </a:r>
            <a:endParaRPr lang="en-US" altLang="zh-CN" dirty="0"/>
          </a:p>
          <a:p>
            <a:r>
              <a:rPr lang="zh-CN" altLang="en-US" dirty="0"/>
              <a:t>邻接矩阵</a:t>
            </a:r>
          </a:p>
        </p:txBody>
      </p:sp>
      <p:sp>
        <p:nvSpPr>
          <p:cNvPr id="4" name="灯片编号占位符 3"/>
          <p:cNvSpPr>
            <a:spLocks noGrp="1"/>
          </p:cNvSpPr>
          <p:nvPr>
            <p:ph type="sldNum" sz="quarter" idx="5"/>
          </p:nvPr>
        </p:nvSpPr>
        <p:spPr/>
        <p:txBody>
          <a:bodyPr/>
          <a:lstStyle/>
          <a:p>
            <a:fld id="{573ECCB1-22A2-46BA-9A85-30823BB06D88}" type="slidenum">
              <a:rPr lang="zh-CN" altLang="en-US" smtClean="0"/>
              <a:t>4</a:t>
            </a:fld>
            <a:endParaRPr lang="zh-CN" altLang="en-US"/>
          </a:p>
        </p:txBody>
      </p:sp>
    </p:spTree>
    <p:extLst>
      <p:ext uri="{BB962C8B-B14F-4D97-AF65-F5344CB8AC3E}">
        <p14:creationId xmlns:p14="http://schemas.microsoft.com/office/powerpoint/2010/main" val="284167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定义了一个叫</a:t>
            </a:r>
            <a:r>
              <a:rPr lang="en-US" altLang="zh-CN" dirty="0"/>
              <a:t>PRIM</a:t>
            </a:r>
            <a:r>
              <a:rPr lang="zh-CN" altLang="en-US" dirty="0"/>
              <a:t>、</a:t>
            </a:r>
            <a:r>
              <a:rPr lang="en-US" altLang="zh-CN" dirty="0"/>
              <a:t>SAT</a:t>
            </a:r>
            <a:r>
              <a:rPr lang="zh-CN" altLang="en-US" dirty="0"/>
              <a:t>的语言</a:t>
            </a:r>
          </a:p>
        </p:txBody>
      </p:sp>
      <p:sp>
        <p:nvSpPr>
          <p:cNvPr id="4" name="灯片编号占位符 3"/>
          <p:cNvSpPr>
            <a:spLocks noGrp="1"/>
          </p:cNvSpPr>
          <p:nvPr>
            <p:ph type="sldNum" sz="quarter" idx="10"/>
          </p:nvPr>
        </p:nvSpPr>
        <p:spPr/>
        <p:txBody>
          <a:bodyPr/>
          <a:lstStyle/>
          <a:p>
            <a:fld id="{573ECCB1-22A2-46BA-9A85-30823BB06D88}" type="slidenum">
              <a:rPr lang="zh-CN" altLang="en-US" smtClean="0"/>
              <a:t>5</a:t>
            </a:fld>
            <a:endParaRPr lang="zh-CN" altLang="en-US"/>
          </a:p>
        </p:txBody>
      </p:sp>
    </p:spTree>
    <p:extLst>
      <p:ext uri="{BB962C8B-B14F-4D97-AF65-F5344CB8AC3E}">
        <p14:creationId xmlns:p14="http://schemas.microsoft.com/office/powerpoint/2010/main" val="895227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Input</a:t>
            </a:r>
            <a:r>
              <a:rPr lang="zh-CN" altLang="en-US" dirty="0"/>
              <a:t>是语言</a:t>
            </a:r>
            <a:r>
              <a:rPr lang="en-US" altLang="zh-CN" dirty="0"/>
              <a:t>1</a:t>
            </a:r>
            <a:r>
              <a:rPr lang="zh-CN" altLang="en-US" dirty="0"/>
              <a:t>的某个实例，</a:t>
            </a:r>
            <a:r>
              <a:rPr lang="en-US" altLang="zh-CN" dirty="0"/>
              <a:t>output</a:t>
            </a:r>
            <a:r>
              <a:rPr lang="zh-CN" altLang="en-US" dirty="0"/>
              <a:t>是语言</a:t>
            </a:r>
            <a:r>
              <a:rPr lang="en-US" altLang="zh-CN" dirty="0"/>
              <a:t>2</a:t>
            </a:r>
            <a:r>
              <a:rPr lang="zh-CN" altLang="en-US" dirty="0"/>
              <a:t>的某个实例：翻译：任给一个</a:t>
            </a:r>
            <a:r>
              <a:rPr lang="en-US" altLang="zh-CN" dirty="0"/>
              <a:t>consistent</a:t>
            </a:r>
            <a:r>
              <a:rPr lang="zh-CN" altLang="en-US" dirty="0"/>
              <a:t>中文单词，得到一个英文单词</a:t>
            </a:r>
            <a:endParaRPr lang="en-US" altLang="zh-CN" dirty="0"/>
          </a:p>
          <a:p>
            <a:endParaRPr lang="en-US" altLang="zh-CN" dirty="0"/>
          </a:p>
          <a:p>
            <a:r>
              <a:rPr lang="zh-CN" altLang="en-US" dirty="0"/>
              <a:t>顺便思考：什么是问题空间？什么是解空间？</a:t>
            </a:r>
          </a:p>
        </p:txBody>
      </p:sp>
      <p:sp>
        <p:nvSpPr>
          <p:cNvPr id="4" name="灯片编号占位符 3"/>
          <p:cNvSpPr>
            <a:spLocks noGrp="1"/>
          </p:cNvSpPr>
          <p:nvPr>
            <p:ph type="sldNum" sz="quarter" idx="5"/>
          </p:nvPr>
        </p:nvSpPr>
        <p:spPr/>
        <p:txBody>
          <a:bodyPr/>
          <a:lstStyle/>
          <a:p>
            <a:fld id="{573ECCB1-22A2-46BA-9A85-30823BB06D88}" type="slidenum">
              <a:rPr lang="zh-CN" altLang="en-US" smtClean="0"/>
              <a:t>6</a:t>
            </a:fld>
            <a:endParaRPr lang="zh-CN" altLang="en-US"/>
          </a:p>
        </p:txBody>
      </p:sp>
    </p:spTree>
    <p:extLst>
      <p:ext uri="{BB962C8B-B14F-4D97-AF65-F5344CB8AC3E}">
        <p14:creationId xmlns:p14="http://schemas.microsoft.com/office/powerpoint/2010/main" val="90871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什么是难问题？在合理规模大小的输入情况下，尚未发现有效的确定性算法能解的问题，叫难问题；合理规模：当下具有现实意义的规模；有效：现实可接受的效率，可以量化为系数适度大小的多项式时间；确定性：</a:t>
            </a:r>
            <a:endParaRPr lang="en-US" altLang="zh-CN" dirty="0"/>
          </a:p>
          <a:p>
            <a:r>
              <a:rPr lang="zh-CN" altLang="en-US" dirty="0"/>
              <a:t>我们在此不会具体研究一个个具体的难问题和算法，而是将整个算法问题集合划分为决策问题和优化问题两类，进行类别研究和代表性问题分析。</a:t>
            </a:r>
            <a:endParaRPr lang="en-US" altLang="zh-CN" dirty="0"/>
          </a:p>
          <a:p>
            <a:r>
              <a:rPr lang="zh-CN" altLang="en-US" dirty="0"/>
              <a:t>语言的使用：一个非常抽象的输入表示，问题空间的表示</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7</a:t>
            </a:fld>
            <a:endParaRPr lang="zh-CN" altLang="en-US"/>
          </a:p>
        </p:txBody>
      </p:sp>
    </p:spTree>
    <p:extLst>
      <p:ext uri="{BB962C8B-B14F-4D97-AF65-F5344CB8AC3E}">
        <p14:creationId xmlns:p14="http://schemas.microsoft.com/office/powerpoint/2010/main" val="4106285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a:t>
            </a:r>
            <a:r>
              <a:rPr lang="zh-CN" altLang="en-US" dirty="0"/>
              <a:t>其实定义了</a:t>
            </a:r>
            <a:r>
              <a:rPr lang="en-US" altLang="zh-CN" dirty="0"/>
              <a:t>x</a:t>
            </a:r>
            <a:r>
              <a:rPr lang="zh-CN" altLang="en-US" dirty="0"/>
              <a:t>应该具有的“性质”：</a:t>
            </a:r>
            <a:endParaRPr lang="en-US" altLang="zh-CN" dirty="0"/>
          </a:p>
          <a:p>
            <a:r>
              <a:rPr lang="en-US" altLang="zh-CN" dirty="0"/>
              <a:t>x</a:t>
            </a:r>
            <a:r>
              <a:rPr lang="zh-CN" altLang="en-US" dirty="0"/>
              <a:t>是否是</a:t>
            </a:r>
            <a:r>
              <a:rPr lang="en-US" altLang="zh-CN" dirty="0"/>
              <a:t>Prim</a:t>
            </a:r>
            <a:r>
              <a:rPr lang="zh-CN" altLang="en-US" dirty="0"/>
              <a:t>语言中的一个</a:t>
            </a:r>
            <a:r>
              <a:rPr lang="en-US" altLang="zh-CN" dirty="0"/>
              <a:t>word</a:t>
            </a:r>
            <a:r>
              <a:rPr lang="zh-CN" altLang="en-US" dirty="0"/>
              <a:t>：</a:t>
            </a:r>
            <a:r>
              <a:rPr lang="en-US" altLang="zh-CN" dirty="0"/>
              <a:t>x</a:t>
            </a:r>
            <a:r>
              <a:rPr lang="zh-CN" altLang="en-US" dirty="0"/>
              <a:t>是否是素数</a:t>
            </a:r>
            <a:endParaRPr lang="en-US" altLang="zh-CN" dirty="0"/>
          </a:p>
          <a:p>
            <a:r>
              <a:rPr lang="en-US" altLang="zh-CN" dirty="0"/>
              <a:t>x</a:t>
            </a:r>
            <a:r>
              <a:rPr lang="zh-CN" altLang="en-US" dirty="0"/>
              <a:t>是否是</a:t>
            </a:r>
            <a:r>
              <a:rPr lang="en-US" altLang="zh-CN" dirty="0"/>
              <a:t>SAT</a:t>
            </a:r>
            <a:r>
              <a:rPr lang="zh-CN" altLang="en-US" dirty="0"/>
              <a:t>语言中的一个</a:t>
            </a:r>
            <a:r>
              <a:rPr lang="en-US" altLang="zh-CN" dirty="0"/>
              <a:t>word</a:t>
            </a:r>
            <a:r>
              <a:rPr lang="zh-CN" altLang="en-US" dirty="0"/>
              <a:t>：</a:t>
            </a:r>
            <a:r>
              <a:rPr lang="en-US" altLang="zh-CN" dirty="0"/>
              <a:t>x</a:t>
            </a:r>
            <a:r>
              <a:rPr lang="zh-CN" altLang="en-US" dirty="0"/>
              <a:t>是否可满足  </a:t>
            </a:r>
            <a:endParaRPr lang="en-US" altLang="zh-CN" dirty="0"/>
          </a:p>
          <a:p>
            <a:r>
              <a:rPr lang="en-US" altLang="zh-CN" dirty="0"/>
              <a:t>x</a:t>
            </a:r>
            <a:r>
              <a:rPr lang="zh-CN" altLang="en-US" dirty="0"/>
              <a:t>是否是</a:t>
            </a:r>
            <a:r>
              <a:rPr lang="en-US" altLang="zh-CN" dirty="0"/>
              <a:t>Clique</a:t>
            </a:r>
            <a:r>
              <a:rPr lang="zh-CN" altLang="en-US" dirty="0"/>
              <a:t>语言中的一个</a:t>
            </a:r>
            <a:r>
              <a:rPr lang="en-US" altLang="zh-CN" dirty="0"/>
              <a:t>word</a:t>
            </a:r>
            <a:r>
              <a:rPr lang="zh-CN" altLang="en-US" dirty="0"/>
              <a:t>：</a:t>
            </a:r>
            <a:r>
              <a:rPr lang="en-US" altLang="zh-CN" dirty="0" err="1"/>
              <a:t>n#w</a:t>
            </a:r>
            <a:r>
              <a:rPr lang="zh-CN" altLang="en-US" dirty="0"/>
              <a:t>是否含有一个大小为</a:t>
            </a:r>
            <a:r>
              <a:rPr lang="en-US" altLang="zh-CN" dirty="0"/>
              <a:t>n</a:t>
            </a:r>
            <a:r>
              <a:rPr lang="zh-CN" altLang="en-US" dirty="0"/>
              <a:t>的团</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8</a:t>
            </a:fld>
            <a:endParaRPr lang="zh-CN" altLang="en-US"/>
          </a:p>
        </p:txBody>
      </p:sp>
    </p:spTree>
    <p:extLst>
      <p:ext uri="{BB962C8B-B14F-4D97-AF65-F5344CB8AC3E}">
        <p14:creationId xmlns:p14="http://schemas.microsoft.com/office/powerpoint/2010/main" val="42258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3ECCB1-22A2-46BA-9A85-30823BB06D88}" type="slidenum">
              <a:rPr lang="zh-CN" altLang="en-US" smtClean="0"/>
              <a:t>9</a:t>
            </a:fld>
            <a:endParaRPr lang="zh-CN" altLang="en-US"/>
          </a:p>
        </p:txBody>
      </p:sp>
    </p:spTree>
    <p:extLst>
      <p:ext uri="{BB962C8B-B14F-4D97-AF65-F5344CB8AC3E}">
        <p14:creationId xmlns:p14="http://schemas.microsoft.com/office/powerpoint/2010/main" val="14921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用</a:t>
            </a:r>
            <a:r>
              <a:rPr lang="en-US" altLang="zh-CN" dirty="0"/>
              <a:t>PRIM</a:t>
            </a:r>
            <a:r>
              <a:rPr lang="zh-CN" altLang="en-US" dirty="0"/>
              <a:t>直接取代</a:t>
            </a:r>
            <a:r>
              <a:rPr lang="en-US" altLang="zh-CN" dirty="0"/>
              <a:t>L</a:t>
            </a:r>
            <a:r>
              <a:rPr lang="zh-CN" altLang="en-US" dirty="0"/>
              <a:t>，更能直接表达出问题，甚至于将后半截也省去，直接用</a:t>
            </a:r>
            <a:r>
              <a:rPr lang="en-US" altLang="zh-CN" dirty="0"/>
              <a:t>PRIM</a:t>
            </a:r>
            <a:r>
              <a:rPr lang="zh-CN" altLang="en-US" dirty="0"/>
              <a:t>代替</a:t>
            </a:r>
          </a:p>
        </p:txBody>
      </p:sp>
      <p:sp>
        <p:nvSpPr>
          <p:cNvPr id="4" name="灯片编号占位符 3"/>
          <p:cNvSpPr>
            <a:spLocks noGrp="1"/>
          </p:cNvSpPr>
          <p:nvPr>
            <p:ph type="sldNum" sz="quarter" idx="10"/>
          </p:nvPr>
        </p:nvSpPr>
        <p:spPr/>
        <p:txBody>
          <a:bodyPr/>
          <a:lstStyle/>
          <a:p>
            <a:fld id="{573ECCB1-22A2-46BA-9A85-30823BB06D88}" type="slidenum">
              <a:rPr lang="zh-CN" altLang="en-US" smtClean="0"/>
              <a:t>10</a:t>
            </a:fld>
            <a:endParaRPr lang="zh-CN" altLang="en-US"/>
          </a:p>
        </p:txBody>
      </p:sp>
    </p:spTree>
    <p:extLst>
      <p:ext uri="{BB962C8B-B14F-4D97-AF65-F5344CB8AC3E}">
        <p14:creationId xmlns:p14="http://schemas.microsoft.com/office/powerpoint/2010/main" val="255296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A036703-8650-4C7A-8D28-9FDA5AD12305}" type="datetimeFigureOut">
              <a:rPr lang="zh-CN" altLang="en-US" smtClean="0"/>
              <a:t>2021/4/25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304822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036703-8650-4C7A-8D28-9FDA5AD12305}" type="datetimeFigureOut">
              <a:rPr lang="zh-CN" altLang="en-US" smtClean="0"/>
              <a:t>2021/4/25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3699509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036703-8650-4C7A-8D28-9FDA5AD12305}" type="datetimeFigureOut">
              <a:rPr lang="zh-CN" altLang="en-US" smtClean="0"/>
              <a:t>2021/4/25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73602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036703-8650-4C7A-8D28-9FDA5AD12305}" type="datetimeFigureOut">
              <a:rPr lang="zh-CN" altLang="en-US" smtClean="0"/>
              <a:t>2021/4/25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343177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A036703-8650-4C7A-8D28-9FDA5AD12305}" type="datetimeFigureOut">
              <a:rPr lang="zh-CN" altLang="en-US" smtClean="0"/>
              <a:t>2021/4/25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210087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A036703-8650-4C7A-8D28-9FDA5AD12305}" type="datetimeFigureOut">
              <a:rPr lang="zh-CN" altLang="en-US" smtClean="0"/>
              <a:t>2021/4/25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109838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A036703-8650-4C7A-8D28-9FDA5AD12305}" type="datetimeFigureOut">
              <a:rPr lang="zh-CN" altLang="en-US" smtClean="0"/>
              <a:t>2021/4/25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256082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A036703-8650-4C7A-8D28-9FDA5AD12305}" type="datetimeFigureOut">
              <a:rPr lang="zh-CN" altLang="en-US" smtClean="0"/>
              <a:t>2021/4/25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122985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036703-8650-4C7A-8D28-9FDA5AD12305}" type="datetimeFigureOut">
              <a:rPr lang="zh-CN" altLang="en-US" smtClean="0"/>
              <a:t>2021/4/25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187836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A036703-8650-4C7A-8D28-9FDA5AD12305}" type="datetimeFigureOut">
              <a:rPr lang="zh-CN" altLang="en-US" smtClean="0"/>
              <a:t>2021/4/25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65879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A036703-8650-4C7A-8D28-9FDA5AD12305}" type="datetimeFigureOut">
              <a:rPr lang="zh-CN" altLang="en-US" smtClean="0"/>
              <a:t>2021/4/25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397201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36703-8650-4C7A-8D28-9FDA5AD12305}" type="datetimeFigureOut">
              <a:rPr lang="zh-CN" altLang="en-US" smtClean="0"/>
              <a:t>2021/4/25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ACB89-49ED-4E09-9B37-EF4DA12095FF}" type="slidenum">
              <a:rPr lang="zh-CN" altLang="en-US" smtClean="0"/>
              <a:t>‹#›</a:t>
            </a:fld>
            <a:endParaRPr lang="zh-CN" altLang="en-US"/>
          </a:p>
        </p:txBody>
      </p:sp>
    </p:spTree>
    <p:extLst>
      <p:ext uri="{BB962C8B-B14F-4D97-AF65-F5344CB8AC3E}">
        <p14:creationId xmlns:p14="http://schemas.microsoft.com/office/powerpoint/2010/main" val="236590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tmp"/><Relationship Id="rId5" Type="http://schemas.openxmlformats.org/officeDocument/2006/relationships/image" Target="../media/image20.tmp"/><Relationship Id="rId4" Type="http://schemas.openxmlformats.org/officeDocument/2006/relationships/image" Target="../media/image19.tmp"/></Relationships>
</file>

<file path=ppt/slides/_rels/slide11.xml.rels><?xml version="1.0" encoding="UTF-8" standalone="yes"?>
<Relationships xmlns="http://schemas.openxmlformats.org/package/2006/relationships"><Relationship Id="rId8" Type="http://schemas.openxmlformats.org/officeDocument/2006/relationships/image" Target="../media/image27.tmp"/><Relationship Id="rId3" Type="http://schemas.openxmlformats.org/officeDocument/2006/relationships/image" Target="../media/image22.tmp"/><Relationship Id="rId7" Type="http://schemas.openxmlformats.org/officeDocument/2006/relationships/image" Target="../media/image26.tm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tmp"/><Relationship Id="rId5" Type="http://schemas.openxmlformats.org/officeDocument/2006/relationships/image" Target="../media/image24.tmp"/><Relationship Id="rId4" Type="http://schemas.openxmlformats.org/officeDocument/2006/relationships/image" Target="../media/image23.tmp"/></Relationships>
</file>

<file path=ppt/slides/_rels/slide12.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tmp"/></Relationships>
</file>

<file path=ppt/slides/_rels/slide13.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2.xml"/><Relationship Id="rId4" Type="http://schemas.openxmlformats.org/officeDocument/2006/relationships/image" Target="../media/image32.tmp"/></Relationships>
</file>

<file path=ppt/slides/_rels/slide1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2.xml"/><Relationship Id="rId4" Type="http://schemas.openxmlformats.org/officeDocument/2006/relationships/image" Target="../media/image33.tmp"/></Relationships>
</file>

<file path=ppt/slides/_rels/slide15.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tmp"/></Relationships>
</file>

<file path=ppt/slides/_rels/slide16.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tmp"/><Relationship Id="rId4" Type="http://schemas.openxmlformats.org/officeDocument/2006/relationships/image" Target="../media/image34.tmp"/></Relationships>
</file>

<file path=ppt/slides/_rels/slide17.xml.rels><?xml version="1.0" encoding="UTF-8" standalone="yes"?>
<Relationships xmlns="http://schemas.openxmlformats.org/package/2006/relationships"><Relationship Id="rId8" Type="http://schemas.openxmlformats.org/officeDocument/2006/relationships/image" Target="../media/image38.tmp"/><Relationship Id="rId3" Type="http://schemas.openxmlformats.org/officeDocument/2006/relationships/image" Target="../media/image33.tmp"/><Relationship Id="rId7" Type="http://schemas.openxmlformats.org/officeDocument/2006/relationships/image" Target="../media/image37.tm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tmp"/><Relationship Id="rId5" Type="http://schemas.openxmlformats.org/officeDocument/2006/relationships/image" Target="../media/image35.tmp"/><Relationship Id="rId4" Type="http://schemas.openxmlformats.org/officeDocument/2006/relationships/image" Target="../media/image34.tmp"/></Relationships>
</file>

<file path=ppt/slides/_rels/slide18.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tmp"/></Relationships>
</file>

<file path=ppt/slides/_rels/slide27.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tmp"/><Relationship Id="rId5" Type="http://schemas.openxmlformats.org/officeDocument/2006/relationships/image" Target="../media/image5.tmp"/><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tmp"/><Relationship Id="rId5" Type="http://schemas.openxmlformats.org/officeDocument/2006/relationships/image" Target="../media/image9.tmp"/><Relationship Id="rId4" Type="http://schemas.openxmlformats.org/officeDocument/2006/relationships/image" Target="../media/image8.tmp"/></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13.tmp"/></Relationships>
</file>

<file path=ppt/slides/_rels/slide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计算机问题求解</a:t>
            </a:r>
            <a:br>
              <a:rPr lang="en-US" altLang="zh-CN" dirty="0"/>
            </a:br>
            <a:r>
              <a:rPr lang="en-US" altLang="zh-CN" sz="4400" dirty="0"/>
              <a:t>			—4.8</a:t>
            </a:r>
            <a:r>
              <a:rPr lang="zh-CN" altLang="en-US" sz="4400" dirty="0"/>
              <a:t>算法问题的形式化</a:t>
            </a:r>
          </a:p>
        </p:txBody>
      </p:sp>
      <p:sp>
        <p:nvSpPr>
          <p:cNvPr id="3" name="副标题 2"/>
          <p:cNvSpPr>
            <a:spLocks noGrp="1"/>
          </p:cNvSpPr>
          <p:nvPr>
            <p:ph type="subTitle" idx="1"/>
          </p:nvPr>
        </p:nvSpPr>
        <p:spPr/>
        <p:txBody>
          <a:bodyPr/>
          <a:lstStyle/>
          <a:p>
            <a:endParaRPr lang="en-US" altLang="zh-CN" dirty="0"/>
          </a:p>
          <a:p>
            <a:r>
              <a:rPr lang="en-US" altLang="zh-CN" dirty="0"/>
              <a:t>2021</a:t>
            </a:r>
            <a:r>
              <a:rPr lang="zh-CN" altLang="en-US" dirty="0"/>
              <a:t>年</a:t>
            </a:r>
            <a:r>
              <a:rPr lang="en-US" altLang="zh-CN" dirty="0"/>
              <a:t>4</a:t>
            </a:r>
            <a:r>
              <a:rPr lang="zh-CN" altLang="en-US" dirty="0"/>
              <a:t>月</a:t>
            </a:r>
            <a:r>
              <a:rPr lang="en-US" altLang="zh-CN" dirty="0"/>
              <a:t>26</a:t>
            </a:r>
            <a:r>
              <a:rPr lang="zh-CN" altLang="en-US" dirty="0"/>
              <a:t>日</a:t>
            </a:r>
          </a:p>
        </p:txBody>
      </p:sp>
    </p:spTree>
    <p:extLst>
      <p:ext uri="{BB962C8B-B14F-4D97-AF65-F5344CB8AC3E}">
        <p14:creationId xmlns:p14="http://schemas.microsoft.com/office/powerpoint/2010/main" val="55428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45377"/>
            <a:ext cx="10515600" cy="1325563"/>
          </a:xfrm>
        </p:spPr>
        <p:txBody>
          <a:bodyPr/>
          <a:lstStyle/>
          <a:p>
            <a:r>
              <a:rPr lang="zh-CN" altLang="en-US" dirty="0"/>
              <a:t>问题</a:t>
            </a:r>
            <a:r>
              <a:rPr lang="en-US" altLang="zh-CN" dirty="0"/>
              <a:t>6</a:t>
            </a:r>
            <a:r>
              <a:rPr lang="zh-CN" altLang="en-US" dirty="0"/>
              <a:t>：如何形式化描述一个</a:t>
            </a:r>
            <a:r>
              <a:rPr lang="en-US" altLang="zh-CN" dirty="0"/>
              <a:t>decision problem</a:t>
            </a:r>
            <a:r>
              <a:rPr lang="zh-CN" altLang="en-US" dirty="0"/>
              <a:t>？</a:t>
            </a:r>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514980"/>
            <a:ext cx="5153744" cy="1533739"/>
          </a:xfrm>
        </p:spPr>
      </p:pic>
      <p:grpSp>
        <p:nvGrpSpPr>
          <p:cNvPr id="7" name="组合 6"/>
          <p:cNvGrpSpPr/>
          <p:nvPr/>
        </p:nvGrpSpPr>
        <p:grpSpPr>
          <a:xfrm>
            <a:off x="434743" y="5388925"/>
            <a:ext cx="11427743" cy="930367"/>
            <a:chOff x="1381990" y="3184359"/>
            <a:chExt cx="9186621" cy="717043"/>
          </a:xfrm>
        </p:grpSpPr>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388" y="3205980"/>
              <a:ext cx="8945223" cy="695422"/>
            </a:xfrm>
            <a:prstGeom prst="rect">
              <a:avLst/>
            </a:prstGeom>
          </p:spPr>
        </p:pic>
        <p:sp>
          <p:nvSpPr>
            <p:cNvPr id="6" name="文本框 5"/>
            <p:cNvSpPr txBox="1"/>
            <p:nvPr/>
          </p:nvSpPr>
          <p:spPr>
            <a:xfrm>
              <a:off x="1381990" y="3184359"/>
              <a:ext cx="6268063" cy="369332"/>
            </a:xfrm>
            <a:prstGeom prst="rect">
              <a:avLst/>
            </a:prstGeom>
            <a:solidFill>
              <a:schemeClr val="bg1"/>
            </a:solidFill>
          </p:spPr>
          <p:txBody>
            <a:bodyPr wrap="none" rtlCol="0">
              <a:spAutoFit/>
            </a:bodyPr>
            <a:lstStyle/>
            <a:p>
              <a:r>
                <a:rPr lang="en-US" altLang="zh-CN" dirty="0"/>
                <a:t>                                                                                                                    </a:t>
              </a:r>
              <a:endParaRPr lang="zh-CN" altLang="en-US" dirty="0"/>
            </a:p>
          </p:txBody>
        </p:sp>
      </p:grpSp>
      <p:sp>
        <p:nvSpPr>
          <p:cNvPr id="8" name="文本框 7"/>
          <p:cNvSpPr txBox="1"/>
          <p:nvPr/>
        </p:nvSpPr>
        <p:spPr>
          <a:xfrm>
            <a:off x="6322187" y="4756331"/>
            <a:ext cx="5540299" cy="584775"/>
          </a:xfrm>
          <a:prstGeom prst="rect">
            <a:avLst/>
          </a:prstGeom>
          <a:noFill/>
        </p:spPr>
        <p:txBody>
          <a:bodyPr wrap="none" rtlCol="0">
            <a:spAutoFit/>
          </a:bodyPr>
          <a:lstStyle/>
          <a:p>
            <a:r>
              <a:rPr lang="zh-CN" altLang="en-US" sz="3200" b="1" dirty="0"/>
              <a:t>为什么书中要加这么一句话？</a:t>
            </a:r>
          </a:p>
        </p:txBody>
      </p:sp>
      <p:sp>
        <p:nvSpPr>
          <p:cNvPr id="11" name="文本框 10"/>
          <p:cNvSpPr txBox="1"/>
          <p:nvPr/>
        </p:nvSpPr>
        <p:spPr>
          <a:xfrm>
            <a:off x="6555643" y="861565"/>
            <a:ext cx="2094086" cy="830997"/>
          </a:xfrm>
          <a:prstGeom prst="rect">
            <a:avLst/>
          </a:prstGeom>
          <a:noFill/>
        </p:spPr>
        <p:txBody>
          <a:bodyPr wrap="square" rtlCol="0">
            <a:spAutoFit/>
          </a:bodyPr>
          <a:lstStyle/>
          <a:p>
            <a:r>
              <a:rPr lang="en-US" altLang="zh-CN" sz="4800" b="1" dirty="0"/>
              <a:t>( L , ∑ )</a:t>
            </a:r>
            <a:endParaRPr lang="zh-CN" altLang="en-US" sz="4800" b="1" dirty="0"/>
          </a:p>
        </p:txBody>
      </p:sp>
      <p:sp>
        <p:nvSpPr>
          <p:cNvPr id="13" name="文本框 12"/>
          <p:cNvSpPr txBox="1"/>
          <p:nvPr/>
        </p:nvSpPr>
        <p:spPr>
          <a:xfrm>
            <a:off x="919185" y="2124815"/>
            <a:ext cx="1353256" cy="584775"/>
          </a:xfrm>
          <a:prstGeom prst="rect">
            <a:avLst/>
          </a:prstGeom>
          <a:noFill/>
        </p:spPr>
        <p:txBody>
          <a:bodyPr wrap="none" rtlCol="0">
            <a:spAutoFit/>
          </a:bodyPr>
          <a:lstStyle/>
          <a:p>
            <a:r>
              <a:rPr lang="en-US" altLang="zh-CN" sz="3200" b="1" dirty="0"/>
              <a:t>∑: ∑</a:t>
            </a:r>
            <a:r>
              <a:rPr lang="en-US" altLang="zh-CN" sz="3200" b="1" baseline="-25000" dirty="0" err="1"/>
              <a:t>bool</a:t>
            </a:r>
            <a:endParaRPr lang="zh-CN" altLang="en-US" sz="3200" baseline="-25000" dirty="0"/>
          </a:p>
        </p:txBody>
      </p:sp>
      <p:sp>
        <p:nvSpPr>
          <p:cNvPr id="14" name="文本框 13"/>
          <p:cNvSpPr txBox="1"/>
          <p:nvPr/>
        </p:nvSpPr>
        <p:spPr>
          <a:xfrm>
            <a:off x="919185" y="2712838"/>
            <a:ext cx="471604" cy="584775"/>
          </a:xfrm>
          <a:prstGeom prst="rect">
            <a:avLst/>
          </a:prstGeom>
          <a:noFill/>
        </p:spPr>
        <p:txBody>
          <a:bodyPr wrap="none" rtlCol="0">
            <a:spAutoFit/>
          </a:bodyPr>
          <a:lstStyle/>
          <a:p>
            <a:r>
              <a:rPr lang="en-US" altLang="zh-CN" sz="3200" b="1" dirty="0"/>
              <a:t>L:</a:t>
            </a:r>
            <a:endParaRPr lang="zh-CN" altLang="en-US" sz="3200" baseline="-25000" dirty="0"/>
          </a:p>
        </p:txBody>
      </p:sp>
      <p:pic>
        <p:nvPicPr>
          <p:cNvPr id="15" name="图片 14"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0789" y="2818274"/>
            <a:ext cx="5449060" cy="457264"/>
          </a:xfrm>
          <a:prstGeom prst="rect">
            <a:avLst/>
          </a:prstGeom>
        </p:spPr>
      </p:pic>
      <p:pic>
        <p:nvPicPr>
          <p:cNvPr id="16" name="图片 15"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743" y="1492561"/>
            <a:ext cx="3845475" cy="519659"/>
          </a:xfrm>
          <a:prstGeom prst="rect">
            <a:avLst/>
          </a:prstGeom>
        </p:spPr>
      </p:pic>
    </p:spTree>
    <p:extLst>
      <p:ext uri="{BB962C8B-B14F-4D97-AF65-F5344CB8AC3E}">
        <p14:creationId xmlns:p14="http://schemas.microsoft.com/office/powerpoint/2010/main" val="306957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7573" y="-61684"/>
            <a:ext cx="10515600" cy="1325563"/>
          </a:xfrm>
        </p:spPr>
        <p:txBody>
          <a:bodyPr/>
          <a:lstStyle/>
          <a:p>
            <a:r>
              <a:rPr lang="zh-CN" altLang="en-US" dirty="0"/>
              <a:t>再例：</a:t>
            </a:r>
          </a:p>
        </p:txBody>
      </p:sp>
      <p:pic>
        <p:nvPicPr>
          <p:cNvPr id="6" name="内容占位符 5"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5711" y="1183228"/>
            <a:ext cx="4096322" cy="495369"/>
          </a:xfrm>
        </p:spPr>
      </p:pic>
      <p:pic>
        <p:nvPicPr>
          <p:cNvPr id="4" name="图片 3"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762" y="3085735"/>
            <a:ext cx="8773749" cy="1057423"/>
          </a:xfrm>
          <a:prstGeom prst="rect">
            <a:avLst/>
          </a:prstGeom>
        </p:spPr>
      </p:pic>
      <p:pic>
        <p:nvPicPr>
          <p:cNvPr id="5" name="图片 4"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974" y="2446549"/>
            <a:ext cx="2791215" cy="485843"/>
          </a:xfrm>
          <a:prstGeom prst="rect">
            <a:avLst/>
          </a:prstGeom>
        </p:spPr>
      </p:pic>
      <p:pic>
        <p:nvPicPr>
          <p:cNvPr id="7" name="图片 6"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9524" y="1862164"/>
            <a:ext cx="7640116" cy="428685"/>
          </a:xfrm>
          <a:prstGeom prst="rect">
            <a:avLst/>
          </a:prstGeom>
        </p:spPr>
      </p:pic>
      <p:pic>
        <p:nvPicPr>
          <p:cNvPr id="8" name="图片 7"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711" y="4143158"/>
            <a:ext cx="4339014" cy="440190"/>
          </a:xfrm>
          <a:prstGeom prst="rect">
            <a:avLst/>
          </a:prstGeom>
        </p:spPr>
      </p:pic>
      <p:pic>
        <p:nvPicPr>
          <p:cNvPr id="9" name="图片 8" descr="屏幕剪辑"/>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5762" y="4754248"/>
            <a:ext cx="8907118" cy="2057687"/>
          </a:xfrm>
          <a:prstGeom prst="rect">
            <a:avLst/>
          </a:prstGeom>
        </p:spPr>
      </p:pic>
    </p:spTree>
    <p:extLst>
      <p:ext uri="{BB962C8B-B14F-4D97-AF65-F5344CB8AC3E}">
        <p14:creationId xmlns:p14="http://schemas.microsoft.com/office/powerpoint/2010/main" val="310315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Existence of a solution of linear programming modulo p:</a:t>
            </a:r>
            <a:endParaRPr lang="zh-CN" altLang="en-US" dirty="0"/>
          </a:p>
        </p:txBody>
      </p:sp>
      <p:sp>
        <p:nvSpPr>
          <p:cNvPr id="3" name="内容占位符 2"/>
          <p:cNvSpPr>
            <a:spLocks noGrp="1"/>
          </p:cNvSpPr>
          <p:nvPr>
            <p:ph idx="1"/>
          </p:nvPr>
        </p:nvSpPr>
        <p:spPr/>
        <p:txBody>
          <a:bodyPr/>
          <a:lstStyle/>
          <a:p>
            <a:r>
              <a:rPr lang="en-US" altLang="zh-CN" dirty="0"/>
              <a:t>What is the alphabet?</a:t>
            </a:r>
          </a:p>
          <a:p>
            <a:endParaRPr lang="en-US" altLang="zh-CN" dirty="0"/>
          </a:p>
          <a:p>
            <a:r>
              <a:rPr lang="en-US" altLang="zh-CN" dirty="0"/>
              <a:t>What is the “existence”?</a:t>
            </a:r>
            <a:endParaRPr lang="zh-CN" altLang="en-US" dirty="0"/>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5831" y="2282688"/>
            <a:ext cx="2844137" cy="513699"/>
          </a:xfrm>
          <a:prstGeom prst="rect">
            <a:avLst/>
          </a:prstGeom>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46" y="3967907"/>
            <a:ext cx="10081054" cy="1617347"/>
          </a:xfrm>
          <a:prstGeom prst="rect">
            <a:avLst/>
          </a:prstGeom>
        </p:spPr>
      </p:pic>
    </p:spTree>
    <p:extLst>
      <p:ext uri="{BB962C8B-B14F-4D97-AF65-F5344CB8AC3E}">
        <p14:creationId xmlns:p14="http://schemas.microsoft.com/office/powerpoint/2010/main" val="71609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4908" y="365125"/>
            <a:ext cx="10882184" cy="1325563"/>
          </a:xfrm>
        </p:spPr>
        <p:txBody>
          <a:bodyPr/>
          <a:lstStyle/>
          <a:p>
            <a:r>
              <a:rPr lang="zh-CN" altLang="en-US" dirty="0"/>
              <a:t>问题</a:t>
            </a:r>
            <a:r>
              <a:rPr lang="en-US" altLang="zh-CN" dirty="0"/>
              <a:t>7</a:t>
            </a:r>
            <a:r>
              <a:rPr lang="zh-CN" altLang="en-US" dirty="0"/>
              <a:t>：优化问题和判定问题的区别在哪里？</a:t>
            </a:r>
          </a:p>
        </p:txBody>
      </p:sp>
      <p:pic>
        <p:nvPicPr>
          <p:cNvPr id="7" name="内容占位符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44" y="1560666"/>
            <a:ext cx="6901592" cy="569323"/>
          </a:xfrm>
          <a:prstGeom prst="rect">
            <a:avLst/>
          </a:prstGeom>
        </p:spPr>
      </p:pic>
      <p:grpSp>
        <p:nvGrpSpPr>
          <p:cNvPr id="8" name="组合 7"/>
          <p:cNvGrpSpPr/>
          <p:nvPr/>
        </p:nvGrpSpPr>
        <p:grpSpPr>
          <a:xfrm>
            <a:off x="838200" y="2289423"/>
            <a:ext cx="10330495" cy="927962"/>
            <a:chOff x="778229" y="1012049"/>
            <a:chExt cx="9078592" cy="697990"/>
          </a:xfrm>
        </p:grpSpPr>
        <p:pic>
          <p:nvPicPr>
            <p:cNvPr id="9" name="图片 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29" y="1012049"/>
              <a:ext cx="9078592" cy="657317"/>
            </a:xfrm>
            <a:prstGeom prst="rect">
              <a:avLst/>
            </a:prstGeom>
          </p:spPr>
        </p:pic>
        <p:sp>
          <p:nvSpPr>
            <p:cNvPr id="10" name="文本框 9"/>
            <p:cNvSpPr txBox="1"/>
            <p:nvPr/>
          </p:nvSpPr>
          <p:spPr>
            <a:xfrm>
              <a:off x="7227364" y="1340707"/>
              <a:ext cx="2629457" cy="369332"/>
            </a:xfrm>
            <a:prstGeom prst="rect">
              <a:avLst/>
            </a:prstGeom>
            <a:solidFill>
              <a:schemeClr val="bg1"/>
            </a:solidFill>
          </p:spPr>
          <p:txBody>
            <a:bodyPr wrap="square" rtlCol="0">
              <a:spAutoFit/>
            </a:bodyPr>
            <a:lstStyle/>
            <a:p>
              <a:r>
                <a:rPr lang="en-US" altLang="zh-CN" dirty="0"/>
                <a:t>                                                      </a:t>
              </a:r>
              <a:endParaRPr lang="zh-CN" altLang="en-US" dirty="0"/>
            </a:p>
          </p:txBody>
        </p:sp>
      </p:grpSp>
      <p:pic>
        <p:nvPicPr>
          <p:cNvPr id="4" name="图片 3"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02" y="3654328"/>
            <a:ext cx="11250595" cy="2410161"/>
          </a:xfrm>
          <a:prstGeom prst="rect">
            <a:avLst/>
          </a:prstGeom>
        </p:spPr>
      </p:pic>
      <p:grpSp>
        <p:nvGrpSpPr>
          <p:cNvPr id="6" name="组合 5"/>
          <p:cNvGrpSpPr/>
          <p:nvPr/>
        </p:nvGrpSpPr>
        <p:grpSpPr>
          <a:xfrm>
            <a:off x="385742" y="4065373"/>
            <a:ext cx="11335555" cy="1149177"/>
            <a:chOff x="385742" y="4065373"/>
            <a:chExt cx="11335555" cy="1149177"/>
          </a:xfrm>
          <a:solidFill>
            <a:schemeClr val="bg1"/>
          </a:solidFill>
        </p:grpSpPr>
        <p:sp>
          <p:nvSpPr>
            <p:cNvPr id="5" name="矩形 4"/>
            <p:cNvSpPr/>
            <p:nvPr/>
          </p:nvSpPr>
          <p:spPr>
            <a:xfrm>
              <a:off x="2631989" y="4065373"/>
              <a:ext cx="9089308" cy="383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85743" y="4448432"/>
              <a:ext cx="11335553" cy="383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85742" y="4831491"/>
              <a:ext cx="1690193" cy="383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1458792" y="5651493"/>
            <a:ext cx="10262503" cy="383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385741" y="4846459"/>
            <a:ext cx="11335555" cy="1218030"/>
            <a:chOff x="385741" y="4846459"/>
            <a:chExt cx="11335555" cy="1218030"/>
          </a:xfrm>
          <a:solidFill>
            <a:schemeClr val="bg1"/>
          </a:solidFill>
        </p:grpSpPr>
        <p:sp>
          <p:nvSpPr>
            <p:cNvPr id="15" name="矩形 14"/>
            <p:cNvSpPr/>
            <p:nvPr/>
          </p:nvSpPr>
          <p:spPr>
            <a:xfrm>
              <a:off x="2075936" y="4846459"/>
              <a:ext cx="9645360" cy="383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85741" y="5229518"/>
              <a:ext cx="11335553" cy="383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85742" y="5612577"/>
              <a:ext cx="1073048" cy="451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34478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屏幕剪辑"/>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772" y="283292"/>
            <a:ext cx="6901592" cy="569323"/>
          </a:xfrm>
        </p:spPr>
      </p:pic>
      <p:grpSp>
        <p:nvGrpSpPr>
          <p:cNvPr id="7" name="组合 6"/>
          <p:cNvGrpSpPr/>
          <p:nvPr/>
        </p:nvGrpSpPr>
        <p:grpSpPr>
          <a:xfrm>
            <a:off x="778228" y="1012049"/>
            <a:ext cx="10330495" cy="927962"/>
            <a:chOff x="778229" y="1012049"/>
            <a:chExt cx="9078592" cy="697990"/>
          </a:xfrm>
        </p:grpSpPr>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29" y="1012049"/>
              <a:ext cx="9078592" cy="657317"/>
            </a:xfrm>
            <a:prstGeom prst="rect">
              <a:avLst/>
            </a:prstGeom>
          </p:spPr>
        </p:pic>
        <p:sp>
          <p:nvSpPr>
            <p:cNvPr id="6" name="文本框 5"/>
            <p:cNvSpPr txBox="1"/>
            <p:nvPr/>
          </p:nvSpPr>
          <p:spPr>
            <a:xfrm>
              <a:off x="7227364" y="1340707"/>
              <a:ext cx="2629457" cy="369332"/>
            </a:xfrm>
            <a:prstGeom prst="rect">
              <a:avLst/>
            </a:prstGeom>
            <a:solidFill>
              <a:schemeClr val="bg1"/>
            </a:solidFill>
          </p:spPr>
          <p:txBody>
            <a:bodyPr wrap="square" rtlCol="0">
              <a:spAutoFit/>
            </a:bodyPr>
            <a:lstStyle/>
            <a:p>
              <a:r>
                <a:rPr lang="en-US" altLang="zh-CN" dirty="0"/>
                <a:t>                                                      </a:t>
              </a:r>
              <a:endParaRPr lang="zh-CN" altLang="en-US" dirty="0"/>
            </a:p>
          </p:txBody>
        </p:sp>
      </p:grpSp>
      <p:pic>
        <p:nvPicPr>
          <p:cNvPr id="8" name="图片 7"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8942" y="2045371"/>
            <a:ext cx="9069066" cy="3781953"/>
          </a:xfrm>
          <a:prstGeom prst="rect">
            <a:avLst/>
          </a:prstGeom>
        </p:spPr>
      </p:pic>
      <p:sp>
        <p:nvSpPr>
          <p:cNvPr id="10" name="文本框 9"/>
          <p:cNvSpPr txBox="1"/>
          <p:nvPr/>
        </p:nvSpPr>
        <p:spPr>
          <a:xfrm>
            <a:off x="964099" y="3237470"/>
            <a:ext cx="9773923" cy="923330"/>
          </a:xfrm>
          <a:prstGeom prst="rect">
            <a:avLst/>
          </a:prstGeom>
          <a:solidFill>
            <a:schemeClr val="bg1"/>
          </a:solidFill>
        </p:spPr>
        <p:txBody>
          <a:bodyPr wrap="square" rtlCol="0">
            <a:spAutoFit/>
          </a:bodyPr>
          <a:lstStyle/>
          <a:p>
            <a:endParaRPr lang="en-US" altLang="zh-CN" dirty="0"/>
          </a:p>
          <a:p>
            <a:endParaRPr lang="en-US" altLang="zh-CN" dirty="0"/>
          </a:p>
          <a:p>
            <a:endParaRPr lang="zh-CN" altLang="en-US" dirty="0"/>
          </a:p>
        </p:txBody>
      </p:sp>
      <p:sp>
        <p:nvSpPr>
          <p:cNvPr id="11" name="文本框 10"/>
          <p:cNvSpPr txBox="1"/>
          <p:nvPr/>
        </p:nvSpPr>
        <p:spPr>
          <a:xfrm>
            <a:off x="964099" y="4180055"/>
            <a:ext cx="9773923" cy="1200329"/>
          </a:xfrm>
          <a:prstGeom prst="rect">
            <a:avLst/>
          </a:prstGeom>
          <a:solidFill>
            <a:schemeClr val="bg1"/>
          </a:solidFill>
        </p:spPr>
        <p:txBody>
          <a:bodyPr wrap="square" rtlCol="0">
            <a:spAutoFit/>
          </a:bodyPr>
          <a:lstStyle/>
          <a:p>
            <a:endParaRPr lang="en-US" altLang="zh-CN" dirty="0"/>
          </a:p>
          <a:p>
            <a:endParaRPr lang="en-US" altLang="zh-CN" dirty="0"/>
          </a:p>
          <a:p>
            <a:endParaRPr lang="en-US" altLang="zh-CN" dirty="0"/>
          </a:p>
          <a:p>
            <a:endParaRPr lang="zh-CN" altLang="en-US" dirty="0"/>
          </a:p>
        </p:txBody>
      </p:sp>
      <p:sp>
        <p:nvSpPr>
          <p:cNvPr id="12" name="文本框 11"/>
          <p:cNvSpPr txBox="1"/>
          <p:nvPr/>
        </p:nvSpPr>
        <p:spPr>
          <a:xfrm>
            <a:off x="964099" y="5352899"/>
            <a:ext cx="9773923" cy="369332"/>
          </a:xfrm>
          <a:prstGeom prst="rect">
            <a:avLst/>
          </a:prstGeom>
          <a:solidFill>
            <a:schemeClr val="bg1"/>
          </a:solidFill>
        </p:spPr>
        <p:txBody>
          <a:bodyPr wrap="square" rtlCol="0">
            <a:spAutoFit/>
          </a:bodyPr>
          <a:lstStyle/>
          <a:p>
            <a:endParaRPr lang="zh-CN" altLang="en-US" dirty="0"/>
          </a:p>
        </p:txBody>
      </p:sp>
      <p:sp>
        <p:nvSpPr>
          <p:cNvPr id="13" name="文本框 12"/>
          <p:cNvSpPr txBox="1"/>
          <p:nvPr/>
        </p:nvSpPr>
        <p:spPr>
          <a:xfrm>
            <a:off x="1112795" y="3692932"/>
            <a:ext cx="9476530" cy="1569660"/>
          </a:xfrm>
          <a:prstGeom prst="rect">
            <a:avLst/>
          </a:prstGeom>
          <a:solidFill>
            <a:schemeClr val="bg2">
              <a:lumMod val="75000"/>
            </a:schemeClr>
          </a:solidFill>
        </p:spPr>
        <p:txBody>
          <a:bodyPr wrap="square" rtlCol="0">
            <a:spAutoFit/>
          </a:bodyPr>
          <a:lstStyle/>
          <a:p>
            <a:pPr algn="ctr"/>
            <a:r>
              <a:rPr lang="zh-CN" altLang="en-US" sz="3200" b="1" dirty="0">
                <a:solidFill>
                  <a:srgbClr val="FF0000"/>
                </a:solidFill>
              </a:rPr>
              <a:t>问题</a:t>
            </a:r>
            <a:r>
              <a:rPr lang="en-US" altLang="zh-CN" sz="3200" b="1" dirty="0">
                <a:solidFill>
                  <a:srgbClr val="FF0000"/>
                </a:solidFill>
              </a:rPr>
              <a:t>8</a:t>
            </a:r>
            <a:r>
              <a:rPr lang="zh-CN" altLang="en-US" sz="3200" b="1" dirty="0">
                <a:solidFill>
                  <a:srgbClr val="FF0000"/>
                </a:solidFill>
              </a:rPr>
              <a:t>：从这个例子中，我们会怎样来给出一个一般性的优化问题的形式化描述框架？</a:t>
            </a:r>
            <a:endParaRPr lang="en-US" altLang="zh-CN" sz="3200" b="1" dirty="0">
              <a:solidFill>
                <a:srgbClr val="FF0000"/>
              </a:solidFill>
            </a:endParaRPr>
          </a:p>
          <a:p>
            <a:pPr algn="ctr"/>
            <a:r>
              <a:rPr lang="zh-CN" altLang="en-US" sz="3200" b="1" dirty="0">
                <a:solidFill>
                  <a:srgbClr val="FF0000"/>
                </a:solidFill>
              </a:rPr>
              <a:t>或者说：该如何定义什么叫“优化问题”？</a:t>
            </a:r>
          </a:p>
        </p:txBody>
      </p:sp>
    </p:spTree>
    <p:extLst>
      <p:ext uri="{BB962C8B-B14F-4D97-AF65-F5344CB8AC3E}">
        <p14:creationId xmlns:p14="http://schemas.microsoft.com/office/powerpoint/2010/main" val="205769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67" y="1917592"/>
            <a:ext cx="11356180" cy="4735718"/>
          </a:xfrm>
          <a:prstGeom prst="rect">
            <a:avLst/>
          </a:prstGeom>
        </p:spPr>
      </p:pic>
      <p:sp>
        <p:nvSpPr>
          <p:cNvPr id="5" name="文本框 4"/>
          <p:cNvSpPr txBox="1"/>
          <p:nvPr/>
        </p:nvSpPr>
        <p:spPr>
          <a:xfrm>
            <a:off x="481911" y="189640"/>
            <a:ext cx="1193917" cy="523220"/>
          </a:xfrm>
          <a:prstGeom prst="rect">
            <a:avLst/>
          </a:prstGeom>
          <a:noFill/>
        </p:spPr>
        <p:txBody>
          <a:bodyPr wrap="none" rtlCol="0">
            <a:spAutoFit/>
          </a:bodyPr>
          <a:lstStyle/>
          <a:p>
            <a:r>
              <a:rPr lang="en-US" altLang="zh-CN" sz="2800" dirty="0"/>
              <a:t>Step 0:</a:t>
            </a:r>
            <a:endParaRPr lang="zh-CN" altLang="en-US" sz="2800" dirty="0"/>
          </a:p>
        </p:txBody>
      </p:sp>
      <p:pic>
        <p:nvPicPr>
          <p:cNvPr id="6" name="图片 5"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3699" y="340257"/>
            <a:ext cx="8053686" cy="792731"/>
          </a:xfrm>
          <a:prstGeom prst="rect">
            <a:avLst/>
          </a:prstGeom>
        </p:spPr>
      </p:pic>
      <p:sp>
        <p:nvSpPr>
          <p:cNvPr id="2" name="文本框 1"/>
          <p:cNvSpPr txBox="1"/>
          <p:nvPr/>
        </p:nvSpPr>
        <p:spPr>
          <a:xfrm>
            <a:off x="2514263" y="1263680"/>
            <a:ext cx="7907934" cy="523220"/>
          </a:xfrm>
          <a:prstGeom prst="rect">
            <a:avLst/>
          </a:prstGeom>
          <a:solidFill>
            <a:schemeClr val="bg2"/>
          </a:solidFill>
        </p:spPr>
        <p:txBody>
          <a:bodyPr wrap="none" rtlCol="0">
            <a:spAutoFit/>
          </a:bodyPr>
          <a:lstStyle/>
          <a:p>
            <a:r>
              <a:rPr lang="zh-CN" altLang="en-US" sz="2800" dirty="0"/>
              <a:t>问题</a:t>
            </a:r>
            <a:r>
              <a:rPr lang="en-US" altLang="zh-CN" sz="2800" dirty="0"/>
              <a:t>9</a:t>
            </a:r>
            <a:r>
              <a:rPr lang="zh-CN" altLang="en-US" sz="2800" dirty="0"/>
              <a:t>：为何要专门提供描述输出结果的字母表？</a:t>
            </a:r>
          </a:p>
        </p:txBody>
      </p:sp>
    </p:spTree>
    <p:extLst>
      <p:ext uri="{BB962C8B-B14F-4D97-AF65-F5344CB8AC3E}">
        <p14:creationId xmlns:p14="http://schemas.microsoft.com/office/powerpoint/2010/main" val="111135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173" y="2807514"/>
            <a:ext cx="9713004" cy="4050486"/>
          </a:xfrm>
          <a:prstGeom prst="rect">
            <a:avLst/>
          </a:prstGeom>
        </p:spPr>
      </p:pic>
      <p:sp>
        <p:nvSpPr>
          <p:cNvPr id="5" name="文本框 4"/>
          <p:cNvSpPr txBox="1"/>
          <p:nvPr/>
        </p:nvSpPr>
        <p:spPr>
          <a:xfrm>
            <a:off x="481911" y="189640"/>
            <a:ext cx="1193917" cy="523220"/>
          </a:xfrm>
          <a:prstGeom prst="rect">
            <a:avLst/>
          </a:prstGeom>
          <a:noFill/>
        </p:spPr>
        <p:txBody>
          <a:bodyPr wrap="none" rtlCol="0">
            <a:spAutoFit/>
          </a:bodyPr>
          <a:lstStyle/>
          <a:p>
            <a:r>
              <a:rPr lang="en-US" altLang="zh-CN" sz="2800" dirty="0"/>
              <a:t>Step 0:</a:t>
            </a:r>
            <a:endParaRPr lang="zh-CN" altLang="en-US" sz="2800" dirty="0"/>
          </a:p>
        </p:txBody>
      </p:sp>
      <p:pic>
        <p:nvPicPr>
          <p:cNvPr id="6" name="图片 5"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3699" y="340257"/>
            <a:ext cx="8053686" cy="792731"/>
          </a:xfrm>
          <a:prstGeom prst="rect">
            <a:avLst/>
          </a:prstGeom>
        </p:spPr>
      </p:pic>
      <p:sp>
        <p:nvSpPr>
          <p:cNvPr id="9" name="文本框 8"/>
          <p:cNvSpPr txBox="1"/>
          <p:nvPr/>
        </p:nvSpPr>
        <p:spPr>
          <a:xfrm>
            <a:off x="481911" y="1296489"/>
            <a:ext cx="1193917" cy="523220"/>
          </a:xfrm>
          <a:prstGeom prst="rect">
            <a:avLst/>
          </a:prstGeom>
          <a:solidFill>
            <a:schemeClr val="bg2">
              <a:lumMod val="75000"/>
            </a:schemeClr>
          </a:solidFill>
        </p:spPr>
        <p:txBody>
          <a:bodyPr wrap="none" rtlCol="0">
            <a:spAutoFit/>
          </a:bodyPr>
          <a:lstStyle/>
          <a:p>
            <a:r>
              <a:rPr lang="en-US" altLang="zh-CN" sz="2800" dirty="0">
                <a:solidFill>
                  <a:srgbClr val="FF0000"/>
                </a:solidFill>
              </a:rPr>
              <a:t>Step 1:</a:t>
            </a:r>
            <a:endParaRPr lang="zh-CN" altLang="en-US" sz="2800" dirty="0">
              <a:solidFill>
                <a:srgbClr val="FF0000"/>
              </a:solidFill>
            </a:endParaRPr>
          </a:p>
        </p:txBody>
      </p:sp>
      <p:pic>
        <p:nvPicPr>
          <p:cNvPr id="10" name="图片 9"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3698" y="1198605"/>
            <a:ext cx="9579450" cy="718987"/>
          </a:xfrm>
          <a:prstGeom prst="rect">
            <a:avLst/>
          </a:prstGeom>
        </p:spPr>
      </p:pic>
      <p:sp>
        <p:nvSpPr>
          <p:cNvPr id="3" name="文本框 2"/>
          <p:cNvSpPr txBox="1"/>
          <p:nvPr/>
        </p:nvSpPr>
        <p:spPr>
          <a:xfrm>
            <a:off x="3080711" y="2022910"/>
            <a:ext cx="6195927" cy="646331"/>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zh-CN" altLang="en-US" sz="3600" i="1" dirty="0"/>
              <a:t>问题</a:t>
            </a:r>
            <a:r>
              <a:rPr lang="en-US" altLang="zh-CN" sz="3600" i="1" dirty="0"/>
              <a:t>10</a:t>
            </a:r>
            <a:r>
              <a:rPr lang="zh-CN" altLang="en-US" sz="3600" i="1" dirty="0"/>
              <a:t>：</a:t>
            </a:r>
            <a:r>
              <a:rPr lang="en-US" altLang="zh-CN" sz="3600" i="1" dirty="0"/>
              <a:t>L</a:t>
            </a:r>
            <a:r>
              <a:rPr lang="zh-CN" altLang="en-US" sz="3600" dirty="0"/>
              <a:t>和</a:t>
            </a:r>
            <a:r>
              <a:rPr lang="en-US" altLang="zh-CN" sz="3600" i="1" dirty="0"/>
              <a:t>L</a:t>
            </a:r>
            <a:r>
              <a:rPr lang="en-US" altLang="zh-CN" sz="3600" i="1" baseline="-25000" dirty="0"/>
              <a:t>I</a:t>
            </a:r>
            <a:r>
              <a:rPr lang="zh-CN" altLang="en-US" sz="3600" dirty="0"/>
              <a:t>的区别是什么？</a:t>
            </a:r>
          </a:p>
        </p:txBody>
      </p:sp>
    </p:spTree>
    <p:extLst>
      <p:ext uri="{BB962C8B-B14F-4D97-AF65-F5344CB8AC3E}">
        <p14:creationId xmlns:p14="http://schemas.microsoft.com/office/powerpoint/2010/main" val="304447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3698" y="3755299"/>
            <a:ext cx="7440229" cy="3102701"/>
          </a:xfrm>
          <a:prstGeom prst="rect">
            <a:avLst/>
          </a:prstGeom>
        </p:spPr>
      </p:pic>
      <p:sp>
        <p:nvSpPr>
          <p:cNvPr id="5" name="文本框 4"/>
          <p:cNvSpPr txBox="1"/>
          <p:nvPr/>
        </p:nvSpPr>
        <p:spPr>
          <a:xfrm>
            <a:off x="481911" y="736622"/>
            <a:ext cx="1193917" cy="523220"/>
          </a:xfrm>
          <a:prstGeom prst="rect">
            <a:avLst/>
          </a:prstGeom>
          <a:noFill/>
        </p:spPr>
        <p:txBody>
          <a:bodyPr wrap="none" rtlCol="0">
            <a:spAutoFit/>
          </a:bodyPr>
          <a:lstStyle/>
          <a:p>
            <a:r>
              <a:rPr lang="en-US" altLang="zh-CN" sz="2800" dirty="0"/>
              <a:t>Step 0:</a:t>
            </a:r>
            <a:endParaRPr lang="zh-CN" altLang="en-US" sz="2800" dirty="0"/>
          </a:p>
        </p:txBody>
      </p:sp>
      <p:pic>
        <p:nvPicPr>
          <p:cNvPr id="6" name="图片 5"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3699" y="340257"/>
            <a:ext cx="8053686" cy="792731"/>
          </a:xfrm>
          <a:prstGeom prst="rect">
            <a:avLst/>
          </a:prstGeom>
        </p:spPr>
      </p:pic>
      <p:sp>
        <p:nvSpPr>
          <p:cNvPr id="9" name="文本框 8"/>
          <p:cNvSpPr txBox="1"/>
          <p:nvPr/>
        </p:nvSpPr>
        <p:spPr>
          <a:xfrm>
            <a:off x="481911" y="2121123"/>
            <a:ext cx="1193917" cy="523220"/>
          </a:xfrm>
          <a:prstGeom prst="rect">
            <a:avLst/>
          </a:prstGeom>
          <a:solidFill>
            <a:schemeClr val="bg2">
              <a:lumMod val="75000"/>
            </a:schemeClr>
          </a:solidFill>
        </p:spPr>
        <p:txBody>
          <a:bodyPr wrap="none" rtlCol="0">
            <a:spAutoFit/>
          </a:bodyPr>
          <a:lstStyle/>
          <a:p>
            <a:r>
              <a:rPr lang="en-US" altLang="zh-CN" sz="2800" dirty="0">
                <a:solidFill>
                  <a:srgbClr val="FF0000"/>
                </a:solidFill>
              </a:rPr>
              <a:t>Step 2:</a:t>
            </a:r>
            <a:endParaRPr lang="zh-CN" altLang="en-US" sz="2800" dirty="0">
              <a:solidFill>
                <a:srgbClr val="FF0000"/>
              </a:solidFill>
            </a:endParaRPr>
          </a:p>
        </p:txBody>
      </p:sp>
      <p:pic>
        <p:nvPicPr>
          <p:cNvPr id="10" name="图片 9"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3698" y="1198605"/>
            <a:ext cx="9579450" cy="718987"/>
          </a:xfrm>
          <a:prstGeom prst="rect">
            <a:avLst/>
          </a:prstGeom>
        </p:spPr>
      </p:pic>
      <p:sp>
        <p:nvSpPr>
          <p:cNvPr id="12" name="文本框 11"/>
          <p:cNvSpPr txBox="1"/>
          <p:nvPr/>
        </p:nvSpPr>
        <p:spPr>
          <a:xfrm>
            <a:off x="481911" y="1394372"/>
            <a:ext cx="1193917" cy="523220"/>
          </a:xfrm>
          <a:prstGeom prst="rect">
            <a:avLst/>
          </a:prstGeom>
          <a:solidFill>
            <a:schemeClr val="bg2">
              <a:lumMod val="75000"/>
            </a:schemeClr>
          </a:solidFill>
        </p:spPr>
        <p:txBody>
          <a:bodyPr wrap="none" rtlCol="0">
            <a:spAutoFit/>
          </a:bodyPr>
          <a:lstStyle/>
          <a:p>
            <a:r>
              <a:rPr lang="en-US" altLang="zh-CN" sz="2800" dirty="0">
                <a:solidFill>
                  <a:srgbClr val="FF0000"/>
                </a:solidFill>
              </a:rPr>
              <a:t>Step 1:</a:t>
            </a:r>
            <a:endParaRPr lang="zh-CN" altLang="en-US" sz="2800" dirty="0">
              <a:solidFill>
                <a:srgbClr val="FF0000"/>
              </a:solidFill>
            </a:endParaRPr>
          </a:p>
        </p:txBody>
      </p:sp>
      <p:pic>
        <p:nvPicPr>
          <p:cNvPr id="13" name="图片 12"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6627" y="2045332"/>
            <a:ext cx="9705996" cy="648439"/>
          </a:xfrm>
          <a:prstGeom prst="rect">
            <a:avLst/>
          </a:prstGeom>
        </p:spPr>
      </p:pic>
      <p:sp>
        <p:nvSpPr>
          <p:cNvPr id="14" name="文本框 13"/>
          <p:cNvSpPr txBox="1"/>
          <p:nvPr/>
        </p:nvSpPr>
        <p:spPr>
          <a:xfrm>
            <a:off x="481911" y="2884945"/>
            <a:ext cx="1193917" cy="523220"/>
          </a:xfrm>
          <a:prstGeom prst="rect">
            <a:avLst/>
          </a:prstGeom>
          <a:solidFill>
            <a:schemeClr val="bg2">
              <a:lumMod val="75000"/>
            </a:schemeClr>
          </a:solidFill>
        </p:spPr>
        <p:txBody>
          <a:bodyPr wrap="none" rtlCol="0">
            <a:spAutoFit/>
          </a:bodyPr>
          <a:lstStyle/>
          <a:p>
            <a:r>
              <a:rPr lang="en-US" altLang="zh-CN" sz="2800" dirty="0">
                <a:solidFill>
                  <a:srgbClr val="FF0000"/>
                </a:solidFill>
              </a:rPr>
              <a:t>Step 3:</a:t>
            </a:r>
            <a:endParaRPr lang="zh-CN" altLang="en-US" sz="2800" dirty="0">
              <a:solidFill>
                <a:srgbClr val="FF0000"/>
              </a:solidFill>
            </a:endParaRPr>
          </a:p>
        </p:txBody>
      </p:sp>
      <p:pic>
        <p:nvPicPr>
          <p:cNvPr id="15" name="图片 14"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3698" y="2693771"/>
            <a:ext cx="9240277" cy="667026"/>
          </a:xfrm>
          <a:prstGeom prst="rect">
            <a:avLst/>
          </a:prstGeom>
        </p:spPr>
      </p:pic>
      <p:sp>
        <p:nvSpPr>
          <p:cNvPr id="16" name="文本框 15"/>
          <p:cNvSpPr txBox="1"/>
          <p:nvPr/>
        </p:nvSpPr>
        <p:spPr>
          <a:xfrm>
            <a:off x="481911" y="3506428"/>
            <a:ext cx="1193917" cy="523220"/>
          </a:xfrm>
          <a:prstGeom prst="rect">
            <a:avLst/>
          </a:prstGeom>
          <a:solidFill>
            <a:schemeClr val="bg2">
              <a:lumMod val="75000"/>
            </a:schemeClr>
          </a:solidFill>
        </p:spPr>
        <p:txBody>
          <a:bodyPr wrap="none" rtlCol="0">
            <a:spAutoFit/>
          </a:bodyPr>
          <a:lstStyle/>
          <a:p>
            <a:r>
              <a:rPr lang="en-US" altLang="zh-CN" sz="2800" dirty="0">
                <a:solidFill>
                  <a:srgbClr val="FF0000"/>
                </a:solidFill>
              </a:rPr>
              <a:t>Step 4:</a:t>
            </a:r>
            <a:endParaRPr lang="zh-CN" altLang="en-US" sz="2800" dirty="0">
              <a:solidFill>
                <a:srgbClr val="FF0000"/>
              </a:solidFill>
            </a:endParaRPr>
          </a:p>
        </p:txBody>
      </p:sp>
      <p:pic>
        <p:nvPicPr>
          <p:cNvPr id="18" name="图片 17" descr="屏幕剪辑"/>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3698" y="3360797"/>
            <a:ext cx="4722824" cy="455997"/>
          </a:xfrm>
          <a:prstGeom prst="rect">
            <a:avLst/>
          </a:prstGeom>
        </p:spPr>
      </p:pic>
      <p:sp>
        <p:nvSpPr>
          <p:cNvPr id="17" name="对话气泡: 圆角矩形 16">
            <a:extLst>
              <a:ext uri="{FF2B5EF4-FFF2-40B4-BE49-F238E27FC236}">
                <a16:creationId xmlns:a16="http://schemas.microsoft.com/office/drawing/2014/main" id="{01604F01-F49F-4FBF-9C7B-D522E4B2E9E4}"/>
              </a:ext>
            </a:extLst>
          </p:cNvPr>
          <p:cNvSpPr/>
          <p:nvPr/>
        </p:nvSpPr>
        <p:spPr>
          <a:xfrm>
            <a:off x="7873513" y="163384"/>
            <a:ext cx="3836576" cy="1698172"/>
          </a:xfrm>
          <a:prstGeom prst="wedgeRoundRectCallout">
            <a:avLst>
              <a:gd name="adj1" fmla="val -61019"/>
              <a:gd name="adj2" fmla="val 54381"/>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FF0000"/>
                </a:solidFill>
              </a:rPr>
              <a:t>请认真理解这个幂集的含义</a:t>
            </a:r>
          </a:p>
        </p:txBody>
      </p:sp>
    </p:spTree>
    <p:extLst>
      <p:ext uri="{BB962C8B-B14F-4D97-AF65-F5344CB8AC3E}">
        <p14:creationId xmlns:p14="http://schemas.microsoft.com/office/powerpoint/2010/main" val="294229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优化问题的形式定义</a:t>
            </a:r>
          </a:p>
        </p:txBody>
      </p:sp>
      <p:sp>
        <p:nvSpPr>
          <p:cNvPr id="3" name="内容占位符 2"/>
          <p:cNvSpPr>
            <a:spLocks noGrp="1"/>
          </p:cNvSpPr>
          <p:nvPr>
            <p:ph idx="1"/>
          </p:nvPr>
        </p:nvSpPr>
        <p:spPr/>
        <p:txBody>
          <a:bodyPr/>
          <a:lstStyle/>
          <a:p>
            <a:endParaRPr lang="zh-CN" altLang="en-US"/>
          </a:p>
        </p:txBody>
      </p:sp>
      <p:pic>
        <p:nvPicPr>
          <p:cNvPr id="4" name="内容占位符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17" y="1690687"/>
            <a:ext cx="11250883" cy="4598901"/>
          </a:xfrm>
          <a:prstGeom prst="rect">
            <a:avLst/>
          </a:prstGeom>
        </p:spPr>
      </p:pic>
      <p:sp>
        <p:nvSpPr>
          <p:cNvPr id="5" name="对话气泡: 圆角矩形 4">
            <a:extLst>
              <a:ext uri="{FF2B5EF4-FFF2-40B4-BE49-F238E27FC236}">
                <a16:creationId xmlns:a16="http://schemas.microsoft.com/office/drawing/2014/main" id="{5050D89D-DEC0-450C-AF71-8D79F6451BAB}"/>
              </a:ext>
            </a:extLst>
          </p:cNvPr>
          <p:cNvSpPr/>
          <p:nvPr/>
        </p:nvSpPr>
        <p:spPr>
          <a:xfrm>
            <a:off x="7663543" y="4898571"/>
            <a:ext cx="4139140" cy="1698172"/>
          </a:xfrm>
          <a:prstGeom prst="wedgeRoundRectCallout">
            <a:avLst>
              <a:gd name="adj1" fmla="val -72906"/>
              <a:gd name="adj2" fmla="val -6228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FF0000"/>
                </a:solidFill>
              </a:rPr>
              <a:t>请认真理解这个幂集的含义</a:t>
            </a:r>
          </a:p>
        </p:txBody>
      </p:sp>
    </p:spTree>
    <p:extLst>
      <p:ext uri="{BB962C8B-B14F-4D97-AF65-F5344CB8AC3E}">
        <p14:creationId xmlns:p14="http://schemas.microsoft.com/office/powerpoint/2010/main" val="195419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屏幕剪辑"/>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372" y="1822176"/>
            <a:ext cx="11607255" cy="2737467"/>
          </a:xfrm>
        </p:spPr>
      </p:pic>
      <p:sp>
        <p:nvSpPr>
          <p:cNvPr id="5" name="圆角矩形 4"/>
          <p:cNvSpPr/>
          <p:nvPr/>
        </p:nvSpPr>
        <p:spPr>
          <a:xfrm>
            <a:off x="292372" y="1822176"/>
            <a:ext cx="10037877" cy="4885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71792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E3D1D84-4DEC-4393-B47C-CC1834A717DD}"/>
              </a:ext>
            </a:extLst>
          </p:cNvPr>
          <p:cNvSpPr>
            <a:spLocks noGrp="1"/>
          </p:cNvSpPr>
          <p:nvPr>
            <p:ph idx="1"/>
          </p:nvPr>
        </p:nvSpPr>
        <p:spPr>
          <a:xfrm>
            <a:off x="714828" y="2667454"/>
            <a:ext cx="10562771" cy="1440089"/>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gn="ctr">
              <a:buNone/>
            </a:pPr>
            <a:r>
              <a:rPr lang="zh-CN" altLang="en-US" sz="4400" dirty="0"/>
              <a:t>问题</a:t>
            </a:r>
            <a:r>
              <a:rPr lang="en-US" altLang="zh-CN" sz="4400" dirty="0"/>
              <a:t>1</a:t>
            </a:r>
            <a:r>
              <a:rPr lang="zh-CN" altLang="en-US" sz="4400" dirty="0"/>
              <a:t>：语言是什么？我们在讨论难问题求解的时候，语言帮助我们描述什么了？</a:t>
            </a:r>
          </a:p>
        </p:txBody>
      </p:sp>
    </p:spTree>
    <p:extLst>
      <p:ext uri="{BB962C8B-B14F-4D97-AF65-F5344CB8AC3E}">
        <p14:creationId xmlns:p14="http://schemas.microsoft.com/office/powerpoint/2010/main" val="54093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屏幕剪辑"/>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775" y="829819"/>
            <a:ext cx="11663379" cy="690061"/>
          </a:xfr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472" y="2286001"/>
            <a:ext cx="10422920" cy="2977977"/>
          </a:xfrm>
          <a:prstGeom prst="rect">
            <a:avLst/>
          </a:prstGeom>
        </p:spPr>
      </p:pic>
      <p:sp>
        <p:nvSpPr>
          <p:cNvPr id="2" name="矩形 1"/>
          <p:cNvSpPr/>
          <p:nvPr/>
        </p:nvSpPr>
        <p:spPr>
          <a:xfrm>
            <a:off x="2681416" y="2286001"/>
            <a:ext cx="8801976" cy="568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681416" y="2743201"/>
            <a:ext cx="8801976" cy="1031788"/>
            <a:chOff x="2681416" y="2743201"/>
            <a:chExt cx="8801976" cy="1031788"/>
          </a:xfrm>
          <a:solidFill>
            <a:schemeClr val="bg1"/>
          </a:solidFill>
        </p:grpSpPr>
        <p:sp>
          <p:nvSpPr>
            <p:cNvPr id="6" name="矩形 5"/>
            <p:cNvSpPr/>
            <p:nvPr/>
          </p:nvSpPr>
          <p:spPr>
            <a:xfrm>
              <a:off x="3390024" y="2743201"/>
              <a:ext cx="8093368" cy="568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681416" y="3206579"/>
              <a:ext cx="8093368" cy="568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2681416" y="3768811"/>
            <a:ext cx="6524368" cy="1013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81416" y="4738817"/>
            <a:ext cx="2236573" cy="568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8442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屏幕剪辑"/>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41" y="803189"/>
            <a:ext cx="12084631" cy="4534930"/>
          </a:xfrm>
        </p:spPr>
      </p:pic>
      <p:sp>
        <p:nvSpPr>
          <p:cNvPr id="3" name="矩形 2"/>
          <p:cNvSpPr/>
          <p:nvPr/>
        </p:nvSpPr>
        <p:spPr>
          <a:xfrm>
            <a:off x="1972808" y="1495167"/>
            <a:ext cx="10169764" cy="93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053572" y="2780269"/>
            <a:ext cx="9870698" cy="522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053572" y="3302341"/>
            <a:ext cx="8696806" cy="1405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053572" y="4738817"/>
            <a:ext cx="2864417" cy="568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7874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5BB4F1-F10C-46D5-A14A-784921B6C75F}"/>
              </a:ext>
            </a:extLst>
          </p:cNvPr>
          <p:cNvSpPr>
            <a:spLocks noGrp="1"/>
          </p:cNvSpPr>
          <p:nvPr>
            <p:ph type="title"/>
          </p:nvPr>
        </p:nvSpPr>
        <p:spPr/>
        <p:txBody>
          <a:bodyPr/>
          <a:lstStyle/>
          <a:p>
            <a:r>
              <a:rPr lang="zh-CN" altLang="en-US" dirty="0"/>
              <a:t>复习一下一个概念</a:t>
            </a:r>
            <a:r>
              <a:rPr lang="en-US" altLang="zh-CN" dirty="0"/>
              <a:t>:</a:t>
            </a:r>
            <a:r>
              <a:rPr lang="zh-CN" altLang="en-US" dirty="0"/>
              <a:t>子问题</a:t>
            </a:r>
          </a:p>
        </p:txBody>
      </p:sp>
      <p:pic>
        <p:nvPicPr>
          <p:cNvPr id="5" name="内容占位符 4">
            <a:extLst>
              <a:ext uri="{FF2B5EF4-FFF2-40B4-BE49-F238E27FC236}">
                <a16:creationId xmlns:a16="http://schemas.microsoft.com/office/drawing/2014/main" id="{936F4D88-2636-4D48-886A-5502905F4E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429" y="2208665"/>
            <a:ext cx="11577141" cy="1434773"/>
          </a:xfrm>
        </p:spPr>
      </p:pic>
      <p:sp>
        <p:nvSpPr>
          <p:cNvPr id="6" name="矩形 5">
            <a:extLst>
              <a:ext uri="{FF2B5EF4-FFF2-40B4-BE49-F238E27FC236}">
                <a16:creationId xmlns:a16="http://schemas.microsoft.com/office/drawing/2014/main" id="{89E92216-407E-4D07-9AB9-91B4FC1151AF}"/>
              </a:ext>
            </a:extLst>
          </p:cNvPr>
          <p:cNvSpPr/>
          <p:nvPr/>
        </p:nvSpPr>
        <p:spPr>
          <a:xfrm>
            <a:off x="3403599" y="3164113"/>
            <a:ext cx="3018972" cy="63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A907ECE9-7078-4E80-A54B-7A8931530A4B}"/>
              </a:ext>
            </a:extLst>
          </p:cNvPr>
          <p:cNvSpPr txBox="1"/>
          <p:nvPr/>
        </p:nvSpPr>
        <p:spPr>
          <a:xfrm>
            <a:off x="1567543" y="4332513"/>
            <a:ext cx="8875486" cy="1077218"/>
          </a:xfrm>
          <a:prstGeom prst="rect">
            <a:avLst/>
          </a:prstGeom>
          <a:noFill/>
        </p:spPr>
        <p:txBody>
          <a:bodyPr wrap="square" rtlCol="0">
            <a:spAutoFit/>
          </a:bodyPr>
          <a:lstStyle/>
          <a:p>
            <a:r>
              <a:rPr lang="zh-CN" altLang="en-US" sz="3200" dirty="0"/>
              <a:t>其实，定义隐含了很多信息：除了问题空间是子集外，其它的内容：</a:t>
            </a:r>
            <a:r>
              <a:rPr lang="en-US" altLang="zh-CN" sz="3200" dirty="0"/>
              <a:t>M</a:t>
            </a:r>
            <a:r>
              <a:rPr lang="zh-CN" altLang="en-US" sz="3200" dirty="0"/>
              <a:t>、</a:t>
            </a:r>
            <a:r>
              <a:rPr lang="en-US" altLang="zh-CN" sz="3200" dirty="0"/>
              <a:t>Cost</a:t>
            </a:r>
            <a:r>
              <a:rPr lang="zh-CN" altLang="en-US" sz="3200" dirty="0"/>
              <a:t>、</a:t>
            </a:r>
            <a:r>
              <a:rPr lang="en-US" altLang="zh-CN" sz="3200" dirty="0"/>
              <a:t>Goal</a:t>
            </a:r>
            <a:r>
              <a:rPr lang="zh-CN" altLang="en-US" sz="3200" dirty="0"/>
              <a:t>都没有变化</a:t>
            </a:r>
          </a:p>
        </p:txBody>
      </p:sp>
    </p:spTree>
    <p:extLst>
      <p:ext uri="{BB962C8B-B14F-4D97-AF65-F5344CB8AC3E}">
        <p14:creationId xmlns:p14="http://schemas.microsoft.com/office/powerpoint/2010/main" val="184922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672C2A-22DF-40F7-AE33-C9ED7178727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F0E2B19-9101-4635-9831-A89244E26EA6}"/>
              </a:ext>
            </a:extLst>
          </p:cNvPr>
          <p:cNvSpPr>
            <a:spLocks noGrp="1"/>
          </p:cNvSpPr>
          <p:nvPr>
            <p:ph idx="1"/>
          </p:nvPr>
        </p:nvSpPr>
        <p:spPr>
          <a:xfrm>
            <a:off x="838200" y="2986768"/>
            <a:ext cx="10515600" cy="1099004"/>
          </a:xfrm>
        </p:spPr>
        <p:txBody>
          <a:bodyPr>
            <a:normAutofit/>
          </a:bodyPr>
          <a:lstStyle/>
          <a:p>
            <a:pPr marL="0" indent="0" algn="ctr">
              <a:buNone/>
            </a:pPr>
            <a:r>
              <a:rPr lang="zh-CN" altLang="en-US" sz="6000" dirty="0"/>
              <a:t>复杂性分析的方法论</a:t>
            </a:r>
          </a:p>
        </p:txBody>
      </p:sp>
    </p:spTree>
    <p:extLst>
      <p:ext uri="{BB962C8B-B14F-4D97-AF65-F5344CB8AC3E}">
        <p14:creationId xmlns:p14="http://schemas.microsoft.com/office/powerpoint/2010/main" val="3452447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6314" y="928914"/>
            <a:ext cx="10515600" cy="994002"/>
          </a:xfrm>
        </p:spPr>
        <p:txBody>
          <a:bodyPr/>
          <a:lstStyle/>
          <a:p>
            <a:r>
              <a:rPr lang="en-US" altLang="zh-CN" dirty="0"/>
              <a:t>Worst case time complexity of an algorithm:</a:t>
            </a:r>
            <a:endParaRPr lang="zh-CN" altLang="en-US" dirty="0"/>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8992" y="1922916"/>
            <a:ext cx="11434015" cy="3998912"/>
          </a:xfrm>
        </p:spPr>
      </p:pic>
      <p:sp>
        <p:nvSpPr>
          <p:cNvPr id="6" name="矩形 5">
            <a:extLst>
              <a:ext uri="{FF2B5EF4-FFF2-40B4-BE49-F238E27FC236}">
                <a16:creationId xmlns:a16="http://schemas.microsoft.com/office/drawing/2014/main" id="{D8E2C251-18E1-4520-894E-98C798772F0D}"/>
              </a:ext>
            </a:extLst>
          </p:cNvPr>
          <p:cNvSpPr/>
          <p:nvPr/>
        </p:nvSpPr>
        <p:spPr>
          <a:xfrm>
            <a:off x="319314" y="4143829"/>
            <a:ext cx="11560629" cy="1088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516097D0-0428-4229-8DA3-4F5D69907F43}"/>
              </a:ext>
            </a:extLst>
          </p:cNvPr>
          <p:cNvSpPr/>
          <p:nvPr/>
        </p:nvSpPr>
        <p:spPr>
          <a:xfrm>
            <a:off x="319314" y="5177971"/>
            <a:ext cx="11560629" cy="1088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对话气泡: 圆角矩形 2">
            <a:extLst>
              <a:ext uri="{FF2B5EF4-FFF2-40B4-BE49-F238E27FC236}">
                <a16:creationId xmlns:a16="http://schemas.microsoft.com/office/drawing/2014/main" id="{0B329186-6525-4D55-9EEB-2C4915C95B16}"/>
              </a:ext>
            </a:extLst>
          </p:cNvPr>
          <p:cNvSpPr/>
          <p:nvPr/>
        </p:nvSpPr>
        <p:spPr>
          <a:xfrm>
            <a:off x="2975428" y="4245428"/>
            <a:ext cx="2728686" cy="1400629"/>
          </a:xfrm>
          <a:prstGeom prst="wedgeRoundRectCallout">
            <a:avLst>
              <a:gd name="adj1" fmla="val 6561"/>
              <a:gd name="adj2" fmla="val -75324"/>
              <a:gd name="adj3" fmla="val 16667"/>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tx1"/>
                </a:solidFill>
              </a:rPr>
              <a:t>给定规模</a:t>
            </a:r>
          </a:p>
        </p:txBody>
      </p:sp>
      <p:sp>
        <p:nvSpPr>
          <p:cNvPr id="5" name="对话气泡: 圆角矩形 4">
            <a:extLst>
              <a:ext uri="{FF2B5EF4-FFF2-40B4-BE49-F238E27FC236}">
                <a16:creationId xmlns:a16="http://schemas.microsoft.com/office/drawing/2014/main" id="{6C52E3D8-183D-442E-822A-33D511F18D83}"/>
              </a:ext>
            </a:extLst>
          </p:cNvPr>
          <p:cNvSpPr/>
          <p:nvPr/>
        </p:nvSpPr>
        <p:spPr>
          <a:xfrm>
            <a:off x="7743371" y="4245428"/>
            <a:ext cx="2728686" cy="1400629"/>
          </a:xfrm>
          <a:prstGeom prst="wedgeRoundRectCallout">
            <a:avLst>
              <a:gd name="adj1" fmla="val -34130"/>
              <a:gd name="adj2" fmla="val -70143"/>
              <a:gd name="adj3" fmla="val 16667"/>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tx1"/>
                </a:solidFill>
              </a:rPr>
              <a:t>所有实例</a:t>
            </a:r>
          </a:p>
        </p:txBody>
      </p:sp>
    </p:spTree>
    <p:extLst>
      <p:ext uri="{BB962C8B-B14F-4D97-AF65-F5344CB8AC3E}">
        <p14:creationId xmlns:p14="http://schemas.microsoft.com/office/powerpoint/2010/main" val="343200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4E2B4B-68CB-453B-84DF-BBB3AC708E8C}"/>
              </a:ext>
            </a:extLst>
          </p:cNvPr>
          <p:cNvSpPr>
            <a:spLocks noGrp="1"/>
          </p:cNvSpPr>
          <p:nvPr>
            <p:ph type="title"/>
          </p:nvPr>
        </p:nvSpPr>
        <p:spPr/>
        <p:txBody>
          <a:bodyPr/>
          <a:lstStyle/>
          <a:p>
            <a:r>
              <a:rPr lang="en-US" altLang="zh-CN" dirty="0"/>
              <a:t>Worst case</a:t>
            </a:r>
            <a:r>
              <a:rPr lang="zh-CN" altLang="en-US" dirty="0"/>
              <a:t>分析是灵丹妙药吗？</a:t>
            </a:r>
          </a:p>
        </p:txBody>
      </p:sp>
      <p:sp>
        <p:nvSpPr>
          <p:cNvPr id="3" name="内容占位符 2">
            <a:extLst>
              <a:ext uri="{FF2B5EF4-FFF2-40B4-BE49-F238E27FC236}">
                <a16:creationId xmlns:a16="http://schemas.microsoft.com/office/drawing/2014/main" id="{4F59DAEB-1469-466B-A4F1-2FA0BDC500F8}"/>
              </a:ext>
            </a:extLst>
          </p:cNvPr>
          <p:cNvSpPr>
            <a:spLocks noGrp="1"/>
          </p:cNvSpPr>
          <p:nvPr>
            <p:ph idx="1"/>
          </p:nvPr>
        </p:nvSpPr>
        <p:spPr/>
        <p:txBody>
          <a:bodyPr/>
          <a:lstStyle/>
          <a:p>
            <a:r>
              <a:rPr lang="en-US" altLang="zh-CN" dirty="0"/>
              <a:t>Worst case</a:t>
            </a:r>
            <a:r>
              <a:rPr lang="zh-CN" altLang="en-US" dirty="0"/>
              <a:t>分析的寓意：</a:t>
            </a:r>
            <a:endParaRPr lang="en-US" altLang="zh-CN" dirty="0"/>
          </a:p>
          <a:p>
            <a:pPr lvl="1"/>
            <a:r>
              <a:rPr lang="zh-CN" altLang="en-US" dirty="0"/>
              <a:t>给定输入规模</a:t>
            </a:r>
            <a:r>
              <a:rPr lang="en-US" altLang="zh-CN" dirty="0"/>
              <a:t>n</a:t>
            </a:r>
            <a:r>
              <a:rPr lang="zh-CN" altLang="en-US" dirty="0"/>
              <a:t>后，所有的输入实例，算法</a:t>
            </a:r>
            <a:r>
              <a:rPr lang="en-US" altLang="zh-CN" dirty="0"/>
              <a:t>A</a:t>
            </a:r>
            <a:r>
              <a:rPr lang="zh-CN" altLang="en-US" dirty="0"/>
              <a:t>在其上的运行时间均不超过</a:t>
            </a:r>
            <a:r>
              <a:rPr lang="en-US" altLang="zh-CN" dirty="0" err="1"/>
              <a:t>Time</a:t>
            </a:r>
            <a:r>
              <a:rPr lang="en-US" altLang="zh-CN" baseline="-25000" dirty="0" err="1"/>
              <a:t>A</a:t>
            </a:r>
            <a:endParaRPr lang="en-US" altLang="zh-CN" baseline="-25000" dirty="0"/>
          </a:p>
          <a:p>
            <a:pPr lvl="1"/>
            <a:r>
              <a:rPr lang="zh-CN" altLang="en-US" dirty="0"/>
              <a:t>存在一个规模为</a:t>
            </a:r>
            <a:r>
              <a:rPr lang="en-US" altLang="zh-CN" dirty="0"/>
              <a:t>n</a:t>
            </a:r>
            <a:r>
              <a:rPr lang="zh-CN" altLang="en-US" dirty="0"/>
              <a:t>的实例</a:t>
            </a:r>
            <a:r>
              <a:rPr lang="en-US" altLang="zh-CN" dirty="0"/>
              <a:t>x</a:t>
            </a:r>
            <a:r>
              <a:rPr lang="zh-CN" altLang="en-US" dirty="0"/>
              <a:t>，</a:t>
            </a:r>
            <a:r>
              <a:rPr lang="en-US" altLang="zh-CN" dirty="0" err="1"/>
              <a:t>Time</a:t>
            </a:r>
            <a:r>
              <a:rPr lang="en-US" altLang="zh-CN" baseline="-25000" dirty="0" err="1"/>
              <a:t>A</a:t>
            </a:r>
            <a:r>
              <a:rPr lang="en-US" altLang="zh-CN" dirty="0"/>
              <a:t>(x)=</a:t>
            </a:r>
            <a:r>
              <a:rPr lang="en-US" altLang="zh-CN" dirty="0" err="1"/>
              <a:t>Time</a:t>
            </a:r>
            <a:r>
              <a:rPr lang="en-US" altLang="zh-CN" baseline="-25000" dirty="0" err="1"/>
              <a:t>A</a:t>
            </a:r>
            <a:r>
              <a:rPr lang="en-US" altLang="zh-CN" dirty="0"/>
              <a:t>(n)</a:t>
            </a:r>
          </a:p>
          <a:p>
            <a:r>
              <a:rPr lang="zh-CN" altLang="en-US" dirty="0"/>
              <a:t>方法的不足之处：</a:t>
            </a:r>
            <a:endParaRPr lang="en-US" altLang="zh-CN" dirty="0"/>
          </a:p>
          <a:p>
            <a:pPr lvl="1"/>
            <a:r>
              <a:rPr lang="en-US" altLang="zh-CN" dirty="0"/>
              <a:t>n</a:t>
            </a:r>
            <a:r>
              <a:rPr lang="zh-CN" altLang="en-US" dirty="0"/>
              <a:t>规模下算法复杂度变化非常大，且我们难以确定，</a:t>
            </a:r>
            <a:r>
              <a:rPr lang="en-US" altLang="zh-CN" dirty="0" err="1"/>
              <a:t>worstcase</a:t>
            </a:r>
            <a:r>
              <a:rPr lang="zh-CN" altLang="en-US" dirty="0"/>
              <a:t>是什么</a:t>
            </a:r>
            <a:endParaRPr lang="en-US" altLang="zh-CN" dirty="0"/>
          </a:p>
          <a:p>
            <a:r>
              <a:rPr lang="zh-CN" altLang="en-US" dirty="0"/>
              <a:t>平均情形复杂度分析？</a:t>
            </a:r>
            <a:endParaRPr lang="en-US" altLang="zh-CN" dirty="0"/>
          </a:p>
          <a:p>
            <a:pPr lvl="1"/>
            <a:r>
              <a:rPr lang="zh-CN" altLang="en-US" dirty="0"/>
              <a:t>难</a:t>
            </a:r>
            <a:endParaRPr lang="en-US" altLang="zh-CN" dirty="0"/>
          </a:p>
          <a:p>
            <a:pPr lvl="1"/>
            <a:r>
              <a:rPr lang="zh-CN" altLang="en-US" dirty="0"/>
              <a:t>实际使用价值不大</a:t>
            </a:r>
          </a:p>
        </p:txBody>
      </p:sp>
    </p:spTree>
    <p:extLst>
      <p:ext uri="{BB962C8B-B14F-4D97-AF65-F5344CB8AC3E}">
        <p14:creationId xmlns:p14="http://schemas.microsoft.com/office/powerpoint/2010/main" val="2729333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98499"/>
            <a:ext cx="10515600" cy="1325563"/>
          </a:xfrm>
        </p:spPr>
        <p:txBody>
          <a:bodyPr/>
          <a:lstStyle/>
          <a:p>
            <a:r>
              <a:rPr lang="zh-CN" altLang="en-US" dirty="0"/>
              <a:t>本质上说，我们更关心</a:t>
            </a:r>
            <a:r>
              <a:rPr lang="en-US" altLang="zh-CN" dirty="0"/>
              <a:t>computational complexity of a </a:t>
            </a:r>
            <a:r>
              <a:rPr lang="en-US" altLang="zh-CN" b="1" dirty="0">
                <a:solidFill>
                  <a:srgbClr val="FF0000"/>
                </a:solidFill>
              </a:rPr>
              <a:t>problem</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838200" y="1524062"/>
                <a:ext cx="10515600" cy="1446380"/>
              </a:xfrm>
            </p:spPr>
            <p:txBody>
              <a:bodyPr/>
              <a:lstStyle/>
              <a:p>
                <a:pPr marL="0" indent="0" algn="ctr">
                  <a:buNone/>
                </a:pPr>
                <a:r>
                  <a:rPr lang="zh-CN" altLang="en-US" dirty="0"/>
                  <a:t>借用算法复杂度的最坏情形分析法？</a:t>
                </a:r>
                <a:endParaRPr lang="en-US" altLang="zh-CN" dirty="0"/>
              </a:p>
              <a:p>
                <a:r>
                  <a:rPr lang="zh-CN" altLang="en-US" dirty="0"/>
                  <a:t>问题</a:t>
                </a:r>
                <a:r>
                  <a:rPr lang="en-US" altLang="zh-CN" dirty="0"/>
                  <a:t>U</a:t>
                </a:r>
                <a:r>
                  <a:rPr lang="zh-CN" altLang="en-US" dirty="0"/>
                  <a:t>的时间复杂度函数 </a:t>
                </a:r>
                <a:r>
                  <a:rPr lang="en-US" altLang="zh-CN" dirty="0" err="1"/>
                  <a:t>Tu:Int</a:t>
                </a:r>
                <a:r>
                  <a:rPr lang="en-US" altLang="zh-CN" dirty="0"/>
                  <a:t>-&gt; Int </a:t>
                </a:r>
                <a:r>
                  <a:rPr lang="zh-CN" altLang="en-US" dirty="0"/>
                  <a:t>下，求解问题</a:t>
                </a:r>
                <a:r>
                  <a:rPr lang="en-US" altLang="zh-CN" dirty="0"/>
                  <a:t>U</a:t>
                </a:r>
                <a:r>
                  <a:rPr lang="zh-CN" altLang="en-US" dirty="0"/>
                  <a:t>需要且仅需要</a:t>
                </a:r>
                <a14:m>
                  <m:oMath xmlns:m="http://schemas.openxmlformats.org/officeDocument/2006/math">
                    <m:r>
                      <a:rPr lang="zh-CN" altLang="en-US" i="1" smtClean="0">
                        <a:latin typeface="Cambria Math" panose="02040503050406030204" pitchFamily="18" charset="0"/>
                      </a:rPr>
                      <m:t>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𝑇</m:t>
                        </m:r>
                        <m:r>
                          <a:rPr lang="en-US" altLang="zh-CN" b="0" i="1" baseline="-25000" smtClean="0">
                            <a:latin typeface="Cambria Math" panose="02040503050406030204" pitchFamily="18" charset="0"/>
                          </a:rPr>
                          <m:t>𝑈</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e>
                        </m:d>
                      </m:e>
                    </m:d>
                    <m:r>
                      <a:rPr lang="zh-CN" altLang="en-US" i="1">
                        <a:latin typeface="Cambria Math" panose="02040503050406030204" pitchFamily="18" charset="0"/>
                      </a:rPr>
                      <m:t>个</m:t>
                    </m:r>
                  </m:oMath>
                </a14:m>
                <a:r>
                  <a:rPr lang="zh-CN" altLang="en-US" dirty="0"/>
                  <a:t>操作</a:t>
                </a:r>
                <a:endParaRPr lang="en-US" altLang="zh-CN"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838200" y="1524062"/>
                <a:ext cx="10515600" cy="1446380"/>
              </a:xfrm>
              <a:blipFill>
                <a:blip r:embed="rId3"/>
                <a:stretch>
                  <a:fillRect l="-1043" t="-8861" r="-232" b="-6751"/>
                </a:stretch>
              </a:blipFill>
            </p:spPr>
            <p:txBody>
              <a:bodyPr/>
              <a:lstStyle/>
              <a:p>
                <a:r>
                  <a:rPr lang="zh-CN" altLang="en-US">
                    <a:noFill/>
                  </a:rPr>
                  <a:t> </a:t>
                </a:r>
              </a:p>
            </p:txBody>
          </p:sp>
        </mc:Fallback>
      </mc:AlternateContent>
      <p:sp>
        <p:nvSpPr>
          <p:cNvPr id="5" name="文本框 4"/>
          <p:cNvSpPr txBox="1"/>
          <p:nvPr/>
        </p:nvSpPr>
        <p:spPr>
          <a:xfrm>
            <a:off x="917031" y="3136612"/>
            <a:ext cx="10483960" cy="584775"/>
          </a:xfrm>
          <a:prstGeom prst="rect">
            <a:avLst/>
          </a:prstGeom>
          <a:solidFill>
            <a:schemeClr val="bg2"/>
          </a:solidFill>
        </p:spPr>
        <p:txBody>
          <a:bodyPr wrap="none" rtlCol="0">
            <a:spAutoFit/>
          </a:bodyPr>
          <a:lstStyle/>
          <a:p>
            <a:r>
              <a:rPr lang="zh-CN" altLang="en-US" sz="3200" b="1" dirty="0">
                <a:solidFill>
                  <a:schemeClr val="accent2"/>
                </a:solidFill>
              </a:rPr>
              <a:t>疑点是：不是所有的问题，都找到了最“高效”的算法！</a:t>
            </a:r>
          </a:p>
        </p:txBody>
      </p:sp>
      <p:grpSp>
        <p:nvGrpSpPr>
          <p:cNvPr id="9" name="组合 8">
            <a:extLst>
              <a:ext uri="{FF2B5EF4-FFF2-40B4-BE49-F238E27FC236}">
                <a16:creationId xmlns:a16="http://schemas.microsoft.com/office/drawing/2014/main" id="{24C679AF-0083-499B-B892-86D32C1EADA0}"/>
              </a:ext>
            </a:extLst>
          </p:cNvPr>
          <p:cNvGrpSpPr/>
          <p:nvPr/>
        </p:nvGrpSpPr>
        <p:grpSpPr>
          <a:xfrm>
            <a:off x="332423" y="3940047"/>
            <a:ext cx="11290319" cy="2830866"/>
            <a:chOff x="332423" y="3940047"/>
            <a:chExt cx="11290319" cy="2830866"/>
          </a:xfrm>
        </p:grpSpPr>
        <p:pic>
          <p:nvPicPr>
            <p:cNvPr id="7" name="图片 6">
              <a:extLst>
                <a:ext uri="{FF2B5EF4-FFF2-40B4-BE49-F238E27FC236}">
                  <a16:creationId xmlns:a16="http://schemas.microsoft.com/office/drawing/2014/main" id="{8944C834-AE62-42B2-9E9C-C7B7855CB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280" y="4690992"/>
              <a:ext cx="10927462" cy="2079921"/>
            </a:xfrm>
            <a:prstGeom prst="rect">
              <a:avLst/>
            </a:prstGeom>
          </p:spPr>
        </p:pic>
        <p:sp>
          <p:nvSpPr>
            <p:cNvPr id="8" name="文本框 7">
              <a:extLst>
                <a:ext uri="{FF2B5EF4-FFF2-40B4-BE49-F238E27FC236}">
                  <a16:creationId xmlns:a16="http://schemas.microsoft.com/office/drawing/2014/main" id="{D394647B-7785-49D8-B5F7-B654FC694BC4}"/>
                </a:ext>
              </a:extLst>
            </p:cNvPr>
            <p:cNvSpPr txBox="1"/>
            <p:nvPr/>
          </p:nvSpPr>
          <p:spPr>
            <a:xfrm>
              <a:off x="332423" y="3940047"/>
              <a:ext cx="1415772" cy="584775"/>
            </a:xfrm>
            <a:prstGeom prst="rect">
              <a:avLst/>
            </a:prstGeom>
            <a:noFill/>
          </p:spPr>
          <p:txBody>
            <a:bodyPr wrap="none" rtlCol="0">
              <a:spAutoFit/>
            </a:bodyPr>
            <a:lstStyle/>
            <a:p>
              <a:r>
                <a:rPr lang="zh-CN" altLang="en-US" sz="3200" dirty="0"/>
                <a:t>并且：</a:t>
              </a:r>
            </a:p>
          </p:txBody>
        </p:sp>
      </p:grpSp>
    </p:spTree>
    <p:extLst>
      <p:ext uri="{BB962C8B-B14F-4D97-AF65-F5344CB8AC3E}">
        <p14:creationId xmlns:p14="http://schemas.microsoft.com/office/powerpoint/2010/main" val="158011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690688"/>
            <a:ext cx="10130595" cy="2984621"/>
          </a:xfrm>
        </p:spPr>
      </p:pic>
      <p:sp>
        <p:nvSpPr>
          <p:cNvPr id="5" name="文本框 4"/>
          <p:cNvSpPr txBox="1"/>
          <p:nvPr/>
        </p:nvSpPr>
        <p:spPr>
          <a:xfrm>
            <a:off x="791343" y="5202194"/>
            <a:ext cx="10218528" cy="954107"/>
          </a:xfrm>
          <a:prstGeom prst="rect">
            <a:avLst/>
          </a:prstGeom>
          <a:solidFill>
            <a:schemeClr val="bg2"/>
          </a:solidFill>
        </p:spPr>
        <p:txBody>
          <a:bodyPr wrap="square" rtlCol="0">
            <a:spAutoFit/>
          </a:bodyPr>
          <a:lstStyle/>
          <a:p>
            <a:r>
              <a:rPr lang="zh-CN" altLang="en-US" sz="2800" b="1" dirty="0">
                <a:effectLst>
                  <a:outerShdw blurRad="38100" dist="38100" dir="2700000" algn="tl">
                    <a:srgbClr val="000000">
                      <a:alpha val="43137"/>
                    </a:srgbClr>
                  </a:outerShdw>
                </a:effectLst>
              </a:rPr>
              <a:t>问题</a:t>
            </a:r>
            <a:r>
              <a:rPr lang="en-US" altLang="zh-CN" sz="2800" b="1" dirty="0">
                <a:effectLst>
                  <a:outerShdw blurRad="38100" dist="38100" dir="2700000" algn="tl">
                    <a:srgbClr val="000000">
                      <a:alpha val="43137"/>
                    </a:srgbClr>
                  </a:outerShdw>
                </a:effectLst>
              </a:rPr>
              <a:t>14</a:t>
            </a:r>
            <a:r>
              <a:rPr lang="zh-CN" altLang="en-US" sz="2800" b="1" dirty="0">
                <a:effectLst>
                  <a:outerShdw blurRad="38100" dist="38100" dir="2700000" algn="tl">
                    <a:srgbClr val="000000">
                      <a:alpha val="43137"/>
                    </a:srgbClr>
                  </a:outerShdw>
                </a:effectLst>
              </a:rPr>
              <a:t>：为什么说，确定一个算法问题的</a:t>
            </a:r>
            <a:r>
              <a:rPr lang="en-US" altLang="zh-CN" sz="2800" b="1" dirty="0">
                <a:effectLst>
                  <a:outerShdw blurRad="38100" dist="38100" dir="2700000" algn="tl">
                    <a:srgbClr val="000000">
                      <a:alpha val="43137"/>
                    </a:srgbClr>
                  </a:outerShdw>
                </a:effectLst>
              </a:rPr>
              <a:t>nontrivial</a:t>
            </a:r>
            <a:r>
              <a:rPr lang="zh-CN" altLang="en-US" sz="2800" b="1" dirty="0">
                <a:effectLst>
                  <a:outerShdw blurRad="38100" dist="38100" dir="2700000" algn="tl">
                    <a:srgbClr val="000000">
                      <a:alpha val="43137"/>
                    </a:srgbClr>
                  </a:outerShdw>
                </a:effectLst>
              </a:rPr>
              <a:t>下界是非常难，也是非常有价值的？</a:t>
            </a:r>
          </a:p>
        </p:txBody>
      </p:sp>
      <p:sp>
        <p:nvSpPr>
          <p:cNvPr id="6" name="文本框 5">
            <a:extLst>
              <a:ext uri="{FF2B5EF4-FFF2-40B4-BE49-F238E27FC236}">
                <a16:creationId xmlns:a16="http://schemas.microsoft.com/office/drawing/2014/main" id="{67AA9288-8AD3-46DC-8B49-2D9D060612C9}"/>
              </a:ext>
            </a:extLst>
          </p:cNvPr>
          <p:cNvSpPr txBox="1"/>
          <p:nvPr/>
        </p:nvSpPr>
        <p:spPr>
          <a:xfrm>
            <a:off x="838198" y="397487"/>
            <a:ext cx="10504715" cy="830997"/>
          </a:xfrm>
          <a:prstGeom prst="rect">
            <a:avLst/>
          </a:prstGeom>
          <a:solidFill>
            <a:schemeClr val="bg2"/>
          </a:solidFill>
        </p:spPr>
        <p:txBody>
          <a:bodyPr wrap="square" rtlCol="0">
            <a:spAutoFit/>
          </a:bodyPr>
          <a:lstStyle/>
          <a:p>
            <a:r>
              <a:rPr lang="zh-CN" altLang="en-US" sz="4800" b="1" dirty="0">
                <a:solidFill>
                  <a:schemeClr val="accent2"/>
                </a:solidFill>
              </a:rPr>
              <a:t>退而求其次：研究问题难度的上下界！</a:t>
            </a:r>
          </a:p>
        </p:txBody>
      </p:sp>
    </p:spTree>
    <p:extLst>
      <p:ext uri="{BB962C8B-B14F-4D97-AF65-F5344CB8AC3E}">
        <p14:creationId xmlns:p14="http://schemas.microsoft.com/office/powerpoint/2010/main" val="123494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针对“难问题”：</a:t>
            </a:r>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0234" y="3881214"/>
            <a:ext cx="11091531" cy="2788101"/>
          </a:xfrm>
        </p:spPr>
      </p:pic>
      <p:sp>
        <p:nvSpPr>
          <p:cNvPr id="3" name="文本框 2"/>
          <p:cNvSpPr txBox="1"/>
          <p:nvPr/>
        </p:nvSpPr>
        <p:spPr>
          <a:xfrm>
            <a:off x="165675" y="1690688"/>
            <a:ext cx="11476090" cy="584775"/>
          </a:xfrm>
          <a:prstGeom prst="rect">
            <a:avLst/>
          </a:prstGeom>
          <a:noFill/>
        </p:spPr>
        <p:txBody>
          <a:bodyPr wrap="none" rtlCol="0">
            <a:spAutoFit/>
          </a:bodyPr>
          <a:lstStyle/>
          <a:p>
            <a:r>
              <a:rPr lang="en-US" altLang="zh-CN" sz="3200" dirty="0"/>
              <a:t>providing  reasonable arguments for hardness of concrete problems</a:t>
            </a:r>
            <a:endParaRPr lang="zh-CN" altLang="en-US" sz="3200" dirty="0"/>
          </a:p>
        </p:txBody>
      </p:sp>
      <p:sp>
        <p:nvSpPr>
          <p:cNvPr id="5" name="文本框 4"/>
          <p:cNvSpPr txBox="1"/>
          <p:nvPr/>
        </p:nvSpPr>
        <p:spPr>
          <a:xfrm>
            <a:off x="3836203" y="2640789"/>
            <a:ext cx="8185254" cy="584775"/>
          </a:xfrm>
          <a:prstGeom prst="rect">
            <a:avLst/>
          </a:prstGeom>
          <a:noFill/>
        </p:spPr>
        <p:txBody>
          <a:bodyPr wrap="none" rtlCol="0">
            <a:spAutoFit/>
          </a:bodyPr>
          <a:lstStyle/>
          <a:p>
            <a:r>
              <a:rPr lang="en-US" altLang="zh-CN" sz="3200" dirty="0"/>
              <a:t>providing the evidence of the  hardness of them</a:t>
            </a:r>
            <a:endParaRPr lang="zh-CN" altLang="en-US" sz="3200" dirty="0"/>
          </a:p>
        </p:txBody>
      </p:sp>
      <p:sp>
        <p:nvSpPr>
          <p:cNvPr id="6" name="右箭头 5"/>
          <p:cNvSpPr/>
          <p:nvPr/>
        </p:nvSpPr>
        <p:spPr>
          <a:xfrm rot="2072531">
            <a:off x="2394856" y="2463357"/>
            <a:ext cx="1349829" cy="365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6306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形式规约其中的一个类</a:t>
            </a:r>
            <a:r>
              <a:rPr lang="en-US" altLang="zh-CN" dirty="0"/>
              <a:t>(</a:t>
            </a:r>
            <a:r>
              <a:rPr lang="zh-CN" altLang="en-US" dirty="0"/>
              <a:t>实际可解类</a:t>
            </a:r>
            <a:r>
              <a:rPr lang="en-US" altLang="zh-CN" dirty="0"/>
              <a:t>)</a:t>
            </a:r>
            <a:r>
              <a:rPr lang="zh-CN" altLang="en-US" dirty="0"/>
              <a:t>：</a:t>
            </a:r>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68267"/>
            <a:ext cx="10576592" cy="3074591"/>
          </a:xfrm>
        </p:spPr>
      </p:pic>
      <p:sp>
        <p:nvSpPr>
          <p:cNvPr id="5" name="文本框 4"/>
          <p:cNvSpPr txBox="1"/>
          <p:nvPr/>
        </p:nvSpPr>
        <p:spPr>
          <a:xfrm>
            <a:off x="1339164" y="4797053"/>
            <a:ext cx="8595623" cy="1384995"/>
          </a:xfrm>
          <a:prstGeom prst="rect">
            <a:avLst/>
          </a:prstGeom>
          <a:solidFill>
            <a:schemeClr val="bg2"/>
          </a:solidFill>
        </p:spPr>
        <p:txBody>
          <a:bodyPr wrap="none" rtlCol="0">
            <a:spAutoFit/>
          </a:bodyPr>
          <a:lstStyle/>
          <a:p>
            <a:r>
              <a:rPr lang="zh-CN" altLang="en-US" sz="2800" b="1" dirty="0"/>
              <a:t>问题</a:t>
            </a:r>
            <a:r>
              <a:rPr lang="en-US" altLang="zh-CN" sz="2800" b="1" dirty="0"/>
              <a:t>15</a:t>
            </a:r>
            <a:r>
              <a:rPr lang="zh-CN" altLang="en-US" sz="2800" b="1" dirty="0"/>
              <a:t>：</a:t>
            </a:r>
            <a:endParaRPr lang="en-US" altLang="zh-CN" sz="2800" b="1" dirty="0"/>
          </a:p>
          <a:p>
            <a:r>
              <a:rPr lang="en-US" altLang="zh-CN" sz="2800" b="1" dirty="0"/>
              <a:t>        1</a:t>
            </a:r>
            <a:r>
              <a:rPr lang="zh-CN" altLang="en-US" sz="2800" b="1" dirty="0"/>
              <a:t>，在判定问题的形式定义中，语言是什么含义？</a:t>
            </a:r>
            <a:endParaRPr lang="en-US" altLang="zh-CN" sz="2800" b="1" dirty="0"/>
          </a:p>
          <a:p>
            <a:r>
              <a:rPr lang="en-US" altLang="zh-CN" sz="2800" b="1" dirty="0"/>
              <a:t>        2</a:t>
            </a:r>
            <a:r>
              <a:rPr lang="zh-CN" altLang="en-US" sz="2800" b="1" dirty="0"/>
              <a:t>，什么是一个算法</a:t>
            </a:r>
            <a:r>
              <a:rPr lang="en-US" altLang="zh-CN" sz="2800" b="1" dirty="0"/>
              <a:t>decide</a:t>
            </a:r>
            <a:r>
              <a:rPr lang="zh-CN" altLang="en-US" sz="2800" b="1" dirty="0"/>
              <a:t>了一个语言？</a:t>
            </a:r>
            <a:endParaRPr lang="en-US" altLang="zh-CN" sz="2800" b="1" dirty="0"/>
          </a:p>
        </p:txBody>
      </p:sp>
    </p:spTree>
    <p:extLst>
      <p:ext uri="{BB962C8B-B14F-4D97-AF65-F5344CB8AC3E}">
        <p14:creationId xmlns:p14="http://schemas.microsoft.com/office/powerpoint/2010/main" val="153152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Formulae represent:</a:t>
            </a:r>
            <a:endParaRPr lang="zh-CN" altLang="en-US" dirty="0"/>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1676" y="1659733"/>
            <a:ext cx="9885585" cy="2646534"/>
          </a:xfrm>
        </p:spPr>
      </p:pic>
      <p:sp>
        <p:nvSpPr>
          <p:cNvPr id="5" name="文本框 4"/>
          <p:cNvSpPr txBox="1"/>
          <p:nvPr/>
        </p:nvSpPr>
        <p:spPr>
          <a:xfrm>
            <a:off x="838200" y="1733873"/>
            <a:ext cx="10185185" cy="523220"/>
          </a:xfrm>
          <a:prstGeom prst="rect">
            <a:avLst/>
          </a:prstGeom>
          <a:solidFill>
            <a:schemeClr val="bg1"/>
          </a:solidFill>
        </p:spPr>
        <p:txBody>
          <a:bodyPr wrap="square" rtlCol="0">
            <a:spAutoFit/>
          </a:bodyPr>
          <a:lstStyle/>
          <a:p>
            <a:r>
              <a:rPr lang="en-US" altLang="zh-CN" sz="2800" dirty="0"/>
              <a:t>Which formula </a:t>
            </a:r>
            <a:r>
              <a:rPr lang="zh-CN" altLang="en-US" sz="2800" dirty="0"/>
              <a:t>                                                                                                                             </a:t>
            </a:r>
            <a:endParaRPr lang="en-US" altLang="zh-CN" sz="2800" dirty="0"/>
          </a:p>
        </p:txBody>
      </p:sp>
      <mc:AlternateContent xmlns:mc="http://schemas.openxmlformats.org/markup-compatibility/2006">
        <mc:Choice xmlns:a14="http://schemas.microsoft.com/office/drawing/2010/main" Requires="a14">
          <p:sp>
            <p:nvSpPr>
              <p:cNvPr id="6" name="文本框 5"/>
              <p:cNvSpPr txBox="1"/>
              <p:nvPr/>
            </p:nvSpPr>
            <p:spPr>
              <a:xfrm>
                <a:off x="1010549" y="4672290"/>
                <a:ext cx="9332842" cy="1077218"/>
              </a:xfrm>
              <a:prstGeom prst="rect">
                <a:avLst/>
              </a:prstGeom>
              <a:noFill/>
            </p:spPr>
            <p:txBody>
              <a:bodyPr wrap="square" rtlCol="0">
                <a:spAutoFit/>
              </a:bodyPr>
              <a:lstStyle/>
              <a:p>
                <a:r>
                  <a:rPr lang="zh-CN" altLang="en-US" sz="3200" dirty="0"/>
                  <a:t>问题</a:t>
                </a:r>
                <a:r>
                  <a:rPr lang="en-US" altLang="zh-CN" sz="3200" dirty="0"/>
                  <a:t>2</a:t>
                </a:r>
                <a:r>
                  <a:rPr lang="zh-CN" altLang="en-US" sz="3200" dirty="0"/>
                  <a:t>：如果只用</a:t>
                </a:r>
                <a:r>
                  <a:rPr lang="en-US" altLang="zh-CN" sz="3200" dirty="0"/>
                  <a:t>{0,1,#},</a:t>
                </a:r>
                <a:r>
                  <a:rPr lang="zh-CN" altLang="en-US" sz="3200" dirty="0"/>
                  <a:t>如何编码一个逻辑表达式，如</a:t>
                </a:r>
                <a14:m>
                  <m:oMath xmlns:m="http://schemas.openxmlformats.org/officeDocument/2006/math">
                    <m:r>
                      <a:rPr lang="en-US" altLang="zh-CN" sz="3200" b="0" i="0" smtClean="0">
                        <a:latin typeface="Cambria Math" panose="02040503050406030204" pitchFamily="18" charset="0"/>
                        <a:ea typeface="Cambria Math" panose="02040503050406030204" pitchFamily="18" charset="0"/>
                      </a:rPr>
                      <m:t>(</m:t>
                    </m:r>
                    <m:r>
                      <m:rPr>
                        <m:sty m:val="p"/>
                      </m:rPr>
                      <a:rPr lang="en-US" altLang="zh-CN" sz="3200" b="0" i="0" smtClean="0">
                        <a:latin typeface="Cambria Math" panose="02040503050406030204" pitchFamily="18" charset="0"/>
                        <a:ea typeface="Cambria Math" panose="02040503050406030204" pitchFamily="18" charset="0"/>
                      </a:rPr>
                      <m:t>x</m:t>
                    </m:r>
                    <m:r>
                      <a:rPr lang="en-US" altLang="zh-CN" sz="3200" b="0" i="0" smtClean="0">
                        <a:latin typeface="Cambria Math" panose="02040503050406030204" pitchFamily="18" charset="0"/>
                        <a:ea typeface="Cambria Math" panose="02040503050406030204" pitchFamily="18" charset="0"/>
                      </a:rPr>
                      <m:t>1</m:t>
                    </m:r>
                    <m:r>
                      <a:rPr lang="en-US" altLang="zh-CN" sz="3200" i="1">
                        <a:latin typeface="Cambria Math" panose="02040503050406030204" pitchFamily="18" charset="0"/>
                        <a:ea typeface="Cambria Math" panose="02040503050406030204" pitchFamily="18" charset="0"/>
                      </a:rPr>
                      <m:t>∧</m:t>
                    </m:r>
                    <m:r>
                      <a:rPr lang="en-US" altLang="zh-CN" sz="3200" b="0" i="1" smtClean="0">
                        <a:latin typeface="Cambria Math" panose="02040503050406030204" pitchFamily="18" charset="0"/>
                        <a:ea typeface="Cambria Math" panose="02040503050406030204" pitchFamily="18" charset="0"/>
                      </a:rPr>
                      <m:t>𝑥</m:t>
                    </m:r>
                    <m:r>
                      <a:rPr lang="en-US" altLang="zh-CN" sz="3200" b="0" i="1" smtClean="0">
                        <a:latin typeface="Cambria Math" panose="02040503050406030204" pitchFamily="18" charset="0"/>
                        <a:ea typeface="Cambria Math" panose="02040503050406030204" pitchFamily="18" charset="0"/>
                      </a:rPr>
                      <m:t>2)∨(</m:t>
                    </m:r>
                    <m:r>
                      <a:rPr lang="en-US" altLang="zh-CN" sz="3200" b="0" i="1" smtClean="0">
                        <a:latin typeface="Cambria Math" panose="02040503050406030204" pitchFamily="18" charset="0"/>
                        <a:ea typeface="Cambria Math" panose="02040503050406030204" pitchFamily="18" charset="0"/>
                      </a:rPr>
                      <m:t>𝑥</m:t>
                    </m:r>
                    <m:r>
                      <a:rPr lang="en-US" altLang="zh-CN" sz="3200" b="0" i="1" smtClean="0">
                        <a:latin typeface="Cambria Math" panose="02040503050406030204" pitchFamily="18" charset="0"/>
                        <a:ea typeface="Cambria Math" panose="02040503050406030204" pitchFamily="18" charset="0"/>
                      </a:rPr>
                      <m:t>2∧¬</m:t>
                    </m:r>
                    <m:r>
                      <a:rPr lang="en-US" altLang="zh-CN" sz="3200" b="0" i="1" smtClean="0">
                        <a:latin typeface="Cambria Math" panose="02040503050406030204" pitchFamily="18" charset="0"/>
                        <a:ea typeface="Cambria Math" panose="02040503050406030204" pitchFamily="18" charset="0"/>
                      </a:rPr>
                      <m:t>𝑥</m:t>
                    </m:r>
                    <m:r>
                      <a:rPr lang="en-US" altLang="zh-CN" sz="3200" b="0" i="1" smtClean="0">
                        <a:latin typeface="Cambria Math" panose="02040503050406030204" pitchFamily="18" charset="0"/>
                        <a:ea typeface="Cambria Math" panose="02040503050406030204" pitchFamily="18" charset="0"/>
                      </a:rPr>
                      <m:t>3)</m:t>
                    </m:r>
                  </m:oMath>
                </a14:m>
                <a:r>
                  <a:rPr lang="zh-CN" altLang="en-US" sz="3200" dirty="0"/>
                  <a:t>？</a:t>
                </a:r>
              </a:p>
            </p:txBody>
          </p:sp>
        </mc:Choice>
        <mc:Fallback>
          <p:sp>
            <p:nvSpPr>
              <p:cNvPr id="6" name="文本框 5"/>
              <p:cNvSpPr txBox="1">
                <a:spLocks noRot="1" noChangeAspect="1" noMove="1" noResize="1" noEditPoints="1" noAdjustHandles="1" noChangeArrowheads="1" noChangeShapeType="1" noTextEdit="1"/>
              </p:cNvSpPr>
              <p:nvPr/>
            </p:nvSpPr>
            <p:spPr>
              <a:xfrm>
                <a:off x="1010549" y="4672290"/>
                <a:ext cx="9332842" cy="1077218"/>
              </a:xfrm>
              <a:prstGeom prst="rect">
                <a:avLst/>
              </a:prstGeom>
              <a:blipFill>
                <a:blip r:embed="rId4"/>
                <a:stretch>
                  <a:fillRect l="-1698" t="-10169" r="-1372" b="-14689"/>
                </a:stretch>
              </a:blipFill>
            </p:spPr>
            <p:txBody>
              <a:bodyPr/>
              <a:lstStyle/>
              <a:p>
                <a:r>
                  <a:rPr lang="zh-CN" altLang="en-US">
                    <a:noFill/>
                  </a:rPr>
                  <a:t> </a:t>
                </a:r>
              </a:p>
            </p:txBody>
          </p:sp>
        </mc:Fallback>
      </mc:AlternateContent>
      <p:sp>
        <p:nvSpPr>
          <p:cNvPr id="3" name="矩形标注 2"/>
          <p:cNvSpPr/>
          <p:nvPr/>
        </p:nvSpPr>
        <p:spPr>
          <a:xfrm>
            <a:off x="6095999" y="1371600"/>
            <a:ext cx="6023429" cy="1180134"/>
          </a:xfrm>
          <a:prstGeom prst="wedgeRectCallout">
            <a:avLst>
              <a:gd name="adj1" fmla="val -73046"/>
              <a:gd name="adj2" fmla="val 553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t>一个“</a:t>
            </a:r>
            <a:r>
              <a:rPr lang="en-US" altLang="zh-CN" sz="2800" dirty="0"/>
              <a:t>word</a:t>
            </a:r>
            <a:r>
              <a:rPr lang="zh-CN" altLang="en-US" sz="2800" dirty="0"/>
              <a:t>”</a:t>
            </a:r>
            <a:endParaRPr lang="en-US" altLang="zh-CN" sz="2800" dirty="0"/>
          </a:p>
          <a:p>
            <a:r>
              <a:rPr lang="zh-CN" altLang="en-US" sz="2800" dirty="0"/>
              <a:t>所有的</a:t>
            </a:r>
            <a:r>
              <a:rPr lang="en-US" altLang="zh-CN" sz="2800" dirty="0"/>
              <a:t>word</a:t>
            </a:r>
            <a:r>
              <a:rPr lang="zh-CN" altLang="en-US" sz="2800" dirty="0"/>
              <a:t>“放在”一起，是什么？</a:t>
            </a:r>
          </a:p>
        </p:txBody>
      </p:sp>
    </p:spTree>
    <p:extLst>
      <p:ext uri="{BB962C8B-B14F-4D97-AF65-F5344CB8AC3E}">
        <p14:creationId xmlns:p14="http://schemas.microsoft.com/office/powerpoint/2010/main" val="421083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为什么多项式时间计算复杂性被等同为实际可解？</a:t>
            </a:r>
          </a:p>
        </p:txBody>
      </p:sp>
      <p:sp>
        <p:nvSpPr>
          <p:cNvPr id="3" name="内容占位符 2"/>
          <p:cNvSpPr>
            <a:spLocks noGrp="1"/>
          </p:cNvSpPr>
          <p:nvPr>
            <p:ph idx="1"/>
          </p:nvPr>
        </p:nvSpPr>
        <p:spPr/>
        <p:txBody>
          <a:bodyPr/>
          <a:lstStyle/>
          <a:p>
            <a:r>
              <a:rPr lang="en-US" altLang="zh-CN" dirty="0"/>
              <a:t>1</a:t>
            </a:r>
            <a:r>
              <a:rPr lang="zh-CN" altLang="en-US" dirty="0"/>
              <a:t>，计算技术限制，在多项式的幂</a:t>
            </a:r>
            <a:r>
              <a:rPr lang="en-US" altLang="zh-CN" dirty="0"/>
              <a:t>c</a:t>
            </a:r>
            <a:r>
              <a:rPr lang="zh-CN" altLang="en-US" dirty="0"/>
              <a:t>够小的时候，我们能够算出来结果；</a:t>
            </a:r>
            <a:endParaRPr lang="en-US" altLang="zh-CN" dirty="0"/>
          </a:p>
          <a:p>
            <a:r>
              <a:rPr lang="en-US" altLang="zh-CN" dirty="0"/>
              <a:t>2</a:t>
            </a:r>
            <a:r>
              <a:rPr lang="zh-CN" altLang="en-US" dirty="0"/>
              <a:t>，</a:t>
            </a:r>
            <a:r>
              <a:rPr lang="en-US" altLang="zh-CN" dirty="0"/>
              <a:t>P</a:t>
            </a:r>
            <a:r>
              <a:rPr lang="zh-CN" altLang="en-US" dirty="0"/>
              <a:t>的定义是</a:t>
            </a:r>
            <a:r>
              <a:rPr lang="en-US" altLang="zh-CN" dirty="0"/>
              <a:t>robust</a:t>
            </a:r>
            <a:r>
              <a:rPr lang="zh-CN" altLang="en-US" dirty="0"/>
              <a:t>的：在不同计算模型下，不同形式模型下，</a:t>
            </a:r>
            <a:r>
              <a:rPr lang="en-US" altLang="zh-CN" dirty="0"/>
              <a:t>P</a:t>
            </a:r>
            <a:r>
              <a:rPr lang="zh-CN" altLang="en-US" dirty="0"/>
              <a:t>是不变的！</a:t>
            </a:r>
          </a:p>
        </p:txBody>
      </p:sp>
      <p:grpSp>
        <p:nvGrpSpPr>
          <p:cNvPr id="7" name="组合 6"/>
          <p:cNvGrpSpPr/>
          <p:nvPr/>
        </p:nvGrpSpPr>
        <p:grpSpPr>
          <a:xfrm>
            <a:off x="1188486" y="3880021"/>
            <a:ext cx="10165314" cy="1556951"/>
            <a:chOff x="1188486" y="3880021"/>
            <a:chExt cx="10165314" cy="1556951"/>
          </a:xfrm>
        </p:grpSpPr>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486" y="3880021"/>
              <a:ext cx="10165314" cy="1556951"/>
            </a:xfrm>
            <a:prstGeom prst="rect">
              <a:avLst/>
            </a:prstGeom>
          </p:spPr>
        </p:pic>
        <p:sp>
          <p:nvSpPr>
            <p:cNvPr id="5" name="矩形 4"/>
            <p:cNvSpPr/>
            <p:nvPr/>
          </p:nvSpPr>
          <p:spPr>
            <a:xfrm>
              <a:off x="1188486" y="3880021"/>
              <a:ext cx="8004941" cy="370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958649" y="5029198"/>
              <a:ext cx="2395151" cy="370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59013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Classify problems into P</a:t>
            </a:r>
            <a:r>
              <a:rPr lang="zh-CN" altLang="en-US" dirty="0"/>
              <a:t>：</a:t>
            </a:r>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4305" y="2136257"/>
            <a:ext cx="10983390" cy="1187711"/>
          </a:xfrm>
        </p:spPr>
      </p:pic>
      <p:sp>
        <p:nvSpPr>
          <p:cNvPr id="6" name="标题 1"/>
          <p:cNvSpPr txBox="1">
            <a:spLocks/>
          </p:cNvSpPr>
          <p:nvPr/>
        </p:nvSpPr>
        <p:spPr>
          <a:xfrm>
            <a:off x="718752" y="37695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a:t>但是，对</a:t>
            </a:r>
            <a:r>
              <a:rPr lang="en-US" altLang="zh-CN"/>
              <a:t>hard problem</a:t>
            </a:r>
            <a:r>
              <a:rPr lang="zh-CN" altLang="en-US"/>
              <a:t>的现实求解：</a:t>
            </a:r>
            <a:endParaRPr lang="zh-CN" altLang="en-US" dirty="0"/>
          </a:p>
        </p:txBody>
      </p:sp>
      <p:sp>
        <p:nvSpPr>
          <p:cNvPr id="7" name="文本框 6"/>
          <p:cNvSpPr txBox="1"/>
          <p:nvPr/>
        </p:nvSpPr>
        <p:spPr>
          <a:xfrm>
            <a:off x="323336" y="5186725"/>
            <a:ext cx="3403817" cy="707886"/>
          </a:xfrm>
          <a:prstGeom prst="rect">
            <a:avLst/>
          </a:prstGeom>
          <a:noFill/>
        </p:spPr>
        <p:txBody>
          <a:bodyPr wrap="none" rtlCol="0">
            <a:spAutoFit/>
          </a:bodyPr>
          <a:lstStyle/>
          <a:p>
            <a:r>
              <a:rPr lang="en-US" altLang="zh-CN" sz="4000" dirty="0"/>
              <a:t>NP-complete</a:t>
            </a:r>
            <a:r>
              <a:rPr lang="zh-CN" altLang="en-US" sz="4000" dirty="0"/>
              <a:t>：</a:t>
            </a:r>
          </a:p>
        </p:txBody>
      </p:sp>
      <p:sp>
        <p:nvSpPr>
          <p:cNvPr id="8" name="文本框 7"/>
          <p:cNvSpPr txBox="1"/>
          <p:nvPr/>
        </p:nvSpPr>
        <p:spPr>
          <a:xfrm>
            <a:off x="3642693" y="4848170"/>
            <a:ext cx="7625835" cy="1384995"/>
          </a:xfrm>
          <a:prstGeom prst="rect">
            <a:avLst/>
          </a:prstGeom>
          <a:noFill/>
        </p:spPr>
        <p:txBody>
          <a:bodyPr wrap="square" rtlCol="0">
            <a:spAutoFit/>
          </a:bodyPr>
          <a:lstStyle/>
          <a:p>
            <a:r>
              <a:rPr lang="en-US" altLang="zh-CN" sz="2800" dirty="0"/>
              <a:t>This concept provides at least a good reason to believe that a specific problem is hard, when one is unable to prove the evidence of this fact. </a:t>
            </a:r>
          </a:p>
        </p:txBody>
      </p:sp>
      <p:sp>
        <p:nvSpPr>
          <p:cNvPr id="3" name="圆角矩形 2"/>
          <p:cNvSpPr/>
          <p:nvPr/>
        </p:nvSpPr>
        <p:spPr>
          <a:xfrm>
            <a:off x="11105535" y="2920181"/>
            <a:ext cx="634181" cy="5161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14553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Open Topics</a:t>
            </a:r>
            <a:r>
              <a:rPr lang="zh-CN" altLang="en-US" dirty="0"/>
              <a:t>：</a:t>
            </a:r>
          </a:p>
        </p:txBody>
      </p:sp>
      <p:sp>
        <p:nvSpPr>
          <p:cNvPr id="3" name="内容占位符 2"/>
          <p:cNvSpPr>
            <a:spLocks noGrp="1"/>
          </p:cNvSpPr>
          <p:nvPr>
            <p:ph idx="1"/>
          </p:nvPr>
        </p:nvSpPr>
        <p:spPr/>
        <p:txBody>
          <a:bodyPr/>
          <a:lstStyle/>
          <a:p>
            <a:pPr marL="0" indent="0">
              <a:buNone/>
            </a:pPr>
            <a:r>
              <a:rPr lang="en-US" altLang="zh-CN" dirty="0"/>
              <a:t>1</a:t>
            </a:r>
            <a:r>
              <a:rPr lang="zh-CN" altLang="en-US" dirty="0"/>
              <a:t>，介绍一种确定性图灵机和一种非确定性图灵机模型</a:t>
            </a:r>
            <a:endParaRPr lang="en-US" altLang="zh-CN" dirty="0"/>
          </a:p>
          <a:p>
            <a:pPr marL="0" indent="0">
              <a:buNone/>
            </a:pPr>
            <a:r>
              <a:rPr lang="en-US" altLang="zh-CN" dirty="0"/>
              <a:t>2</a:t>
            </a:r>
            <a:r>
              <a:rPr lang="zh-CN" altLang="en-US" dirty="0"/>
              <a:t>，介绍判定问题</a:t>
            </a:r>
            <a:r>
              <a:rPr lang="en-US" altLang="zh-CN" dirty="0"/>
              <a:t>SAT</a:t>
            </a:r>
            <a:r>
              <a:rPr lang="zh-CN" altLang="en-US" dirty="0"/>
              <a:t>和优化问题</a:t>
            </a:r>
            <a:r>
              <a:rPr lang="en-US" altLang="zh-CN" dirty="0"/>
              <a:t>Max-SAT</a:t>
            </a:r>
            <a:r>
              <a:rPr lang="zh-CN" altLang="en-US" dirty="0"/>
              <a:t>及其形式描述，简单讨论一下它们为什么会“很难”。</a:t>
            </a:r>
          </a:p>
        </p:txBody>
      </p:sp>
    </p:spTree>
    <p:extLst>
      <p:ext uri="{BB962C8B-B14F-4D97-AF65-F5344CB8AC3E}">
        <p14:creationId xmlns:p14="http://schemas.microsoft.com/office/powerpoint/2010/main" val="204687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7839" y="0"/>
            <a:ext cx="10515600" cy="1325563"/>
          </a:xfrm>
        </p:spPr>
        <p:txBody>
          <a:bodyPr/>
          <a:lstStyle/>
          <a:p>
            <a:r>
              <a:rPr lang="zh-CN" altLang="en-US" dirty="0"/>
              <a:t>语言！</a:t>
            </a:r>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226" y="1261634"/>
            <a:ext cx="11299302" cy="1290678"/>
          </a:xfrm>
        </p:spPr>
      </p:pic>
      <p:grpSp>
        <p:nvGrpSpPr>
          <p:cNvPr id="9" name="组合 8"/>
          <p:cNvGrpSpPr/>
          <p:nvPr/>
        </p:nvGrpSpPr>
        <p:grpSpPr>
          <a:xfrm>
            <a:off x="894200" y="2733390"/>
            <a:ext cx="10362805" cy="883769"/>
            <a:chOff x="1660321" y="2831323"/>
            <a:chExt cx="9069066" cy="676369"/>
          </a:xfrm>
        </p:grpSpPr>
        <p:pic>
          <p:nvPicPr>
            <p:cNvPr id="3" name="图片 2"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0321" y="2831323"/>
              <a:ext cx="9069066" cy="676369"/>
            </a:xfrm>
            <a:prstGeom prst="rect">
              <a:avLst/>
            </a:prstGeom>
          </p:spPr>
        </p:pic>
        <p:sp>
          <p:nvSpPr>
            <p:cNvPr id="5" name="矩形 4"/>
            <p:cNvSpPr/>
            <p:nvPr/>
          </p:nvSpPr>
          <p:spPr>
            <a:xfrm>
              <a:off x="4510215" y="3169507"/>
              <a:ext cx="6219171" cy="338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746114" y="3773048"/>
            <a:ext cx="10259049" cy="702352"/>
            <a:chOff x="874390" y="3640952"/>
            <a:chExt cx="10259049" cy="702352"/>
          </a:xfrm>
        </p:grpSpPr>
        <p:pic>
          <p:nvPicPr>
            <p:cNvPr id="10" name="图片 9"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956" y="3640952"/>
              <a:ext cx="10135483" cy="702352"/>
            </a:xfrm>
            <a:prstGeom prst="rect">
              <a:avLst/>
            </a:prstGeom>
          </p:spPr>
        </p:pic>
        <p:sp>
          <p:nvSpPr>
            <p:cNvPr id="11" name="矩形 10"/>
            <p:cNvSpPr/>
            <p:nvPr/>
          </p:nvSpPr>
          <p:spPr>
            <a:xfrm>
              <a:off x="874390" y="3640952"/>
              <a:ext cx="3388692" cy="337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484357" y="4005380"/>
              <a:ext cx="4649082" cy="337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997956" y="4611882"/>
            <a:ext cx="10259049" cy="1385830"/>
            <a:chOff x="997956" y="4611882"/>
            <a:chExt cx="10259049" cy="1385830"/>
          </a:xfrm>
        </p:grpSpPr>
        <p:pic>
          <p:nvPicPr>
            <p:cNvPr id="14" name="图片 13"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7956" y="4753046"/>
              <a:ext cx="10135483" cy="1105884"/>
            </a:xfrm>
            <a:prstGeom prst="rect">
              <a:avLst/>
            </a:prstGeom>
          </p:spPr>
        </p:pic>
        <p:sp>
          <p:nvSpPr>
            <p:cNvPr id="15" name="矩形 14"/>
            <p:cNvSpPr/>
            <p:nvPr/>
          </p:nvSpPr>
          <p:spPr>
            <a:xfrm>
              <a:off x="997956" y="4611882"/>
              <a:ext cx="5486401" cy="503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388443" y="5493897"/>
              <a:ext cx="4868562" cy="503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096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a:t>问题</a:t>
            </a:r>
            <a:r>
              <a:rPr lang="en-US" altLang="zh-CN" b="1" dirty="0"/>
              <a:t>3</a:t>
            </a:r>
            <a:r>
              <a:rPr lang="zh-CN" altLang="en-US" b="1" dirty="0"/>
              <a:t>：你能举一些类似的例子来帮助理解“语言”的作用吗？</a:t>
            </a:r>
            <a:endParaRPr lang="zh-CN" altLang="en-US" dirty="0"/>
          </a:p>
        </p:txBody>
      </p:sp>
      <p:pic>
        <p:nvPicPr>
          <p:cNvPr id="9" name="内容占位符 8"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042579"/>
            <a:ext cx="6992326" cy="581106"/>
          </a:xfrm>
        </p:spPr>
      </p:pic>
      <p:pic>
        <p:nvPicPr>
          <p:cNvPr id="10" name="图片 9"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319" y="2975575"/>
            <a:ext cx="10050395" cy="570813"/>
          </a:xfrm>
          <a:prstGeom prst="rect">
            <a:avLst/>
          </a:prstGeom>
        </p:spPr>
      </p:pic>
      <p:pic>
        <p:nvPicPr>
          <p:cNvPr id="11" name="图片 10"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205341"/>
            <a:ext cx="10812384" cy="1066949"/>
          </a:xfrm>
          <a:prstGeom prst="rect">
            <a:avLst/>
          </a:prstGeom>
        </p:spPr>
      </p:pic>
      <p:pic>
        <p:nvPicPr>
          <p:cNvPr id="12" name="图片 11"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16" y="5537093"/>
            <a:ext cx="10583752" cy="1047896"/>
          </a:xfrm>
          <a:prstGeom prst="rect">
            <a:avLst/>
          </a:prstGeom>
        </p:spPr>
      </p:pic>
    </p:spTree>
    <p:extLst>
      <p:ext uri="{BB962C8B-B14F-4D97-AF65-F5344CB8AC3E}">
        <p14:creationId xmlns:p14="http://schemas.microsoft.com/office/powerpoint/2010/main" val="499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如何理解下面的这句话？</a:t>
            </a:r>
          </a:p>
        </p:txBody>
      </p:sp>
      <p:sp>
        <p:nvSpPr>
          <p:cNvPr id="4" name="内容占位符 2"/>
          <p:cNvSpPr txBox="1">
            <a:spLocks/>
          </p:cNvSpPr>
          <p:nvPr/>
        </p:nvSpPr>
        <p:spPr>
          <a:xfrm>
            <a:off x="838200" y="2224215"/>
            <a:ext cx="10515600" cy="3952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3600" dirty="0"/>
          </a:p>
        </p:txBody>
      </p:sp>
      <p:grpSp>
        <p:nvGrpSpPr>
          <p:cNvPr id="5" name="组合 4"/>
          <p:cNvGrpSpPr/>
          <p:nvPr/>
        </p:nvGrpSpPr>
        <p:grpSpPr>
          <a:xfrm>
            <a:off x="504044" y="2762507"/>
            <a:ext cx="11183911" cy="1023230"/>
            <a:chOff x="504044" y="3463505"/>
            <a:chExt cx="11183911" cy="1023230"/>
          </a:xfrm>
        </p:grpSpPr>
        <p:pic>
          <p:nvPicPr>
            <p:cNvPr id="6" name="图片 5"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44" y="3463505"/>
              <a:ext cx="11183911" cy="819264"/>
            </a:xfrm>
            <a:prstGeom prst="rect">
              <a:avLst/>
            </a:prstGeom>
          </p:spPr>
        </p:pic>
        <p:sp>
          <p:nvSpPr>
            <p:cNvPr id="7" name="矩形 6"/>
            <p:cNvSpPr/>
            <p:nvPr/>
          </p:nvSpPr>
          <p:spPr>
            <a:xfrm>
              <a:off x="10131003" y="3914441"/>
              <a:ext cx="1556952" cy="572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a16="http://schemas.microsoft.com/office/drawing/2014/main" id="{BE255CB0-3D6F-41A0-85F2-5BC68648A4FF}"/>
              </a:ext>
            </a:extLst>
          </p:cNvPr>
          <p:cNvGrpSpPr/>
          <p:nvPr/>
        </p:nvGrpSpPr>
        <p:grpSpPr>
          <a:xfrm>
            <a:off x="2039257" y="4527829"/>
            <a:ext cx="7924800" cy="1384995"/>
            <a:chOff x="1146629" y="4666342"/>
            <a:chExt cx="7924800" cy="1384995"/>
          </a:xfrm>
        </p:grpSpPr>
        <p:sp>
          <p:nvSpPr>
            <p:cNvPr id="3" name="文本框 2">
              <a:extLst>
                <a:ext uri="{FF2B5EF4-FFF2-40B4-BE49-F238E27FC236}">
                  <a16:creationId xmlns:a16="http://schemas.microsoft.com/office/drawing/2014/main" id="{69271B16-856A-4DFA-A513-82EA51EC07FF}"/>
                </a:ext>
              </a:extLst>
            </p:cNvPr>
            <p:cNvSpPr txBox="1"/>
            <p:nvPr/>
          </p:nvSpPr>
          <p:spPr>
            <a:xfrm>
              <a:off x="1146629" y="4666342"/>
              <a:ext cx="7924800" cy="1384995"/>
            </a:xfrm>
            <a:prstGeom prst="rect">
              <a:avLst/>
            </a:prstGeom>
            <a:noFill/>
          </p:spPr>
          <p:txBody>
            <a:bodyPr wrap="square" rtlCol="0">
              <a:spAutoFit/>
            </a:bodyPr>
            <a:lstStyle/>
            <a:p>
              <a:pPr algn="ctr"/>
              <a:r>
                <a:rPr lang="en-US" altLang="zh-CN" sz="2800" dirty="0"/>
                <a:t>A</a:t>
              </a:r>
              <a:r>
                <a:rPr lang="zh-CN" altLang="en-US" sz="2800" dirty="0"/>
                <a:t> </a:t>
              </a:r>
              <a:r>
                <a:rPr lang="en-US" altLang="zh-CN" sz="2800" dirty="0"/>
                <a:t>consistent input instance  of  the first language </a:t>
              </a:r>
            </a:p>
            <a:p>
              <a:pPr algn="ctr"/>
              <a:endParaRPr lang="en-US" altLang="zh-CN" sz="2800" dirty="0"/>
            </a:p>
            <a:p>
              <a:pPr algn="ctr"/>
              <a:r>
                <a:rPr lang="en-US" altLang="zh-CN" sz="2800" dirty="0"/>
                <a:t>an output instance of the second language</a:t>
              </a:r>
              <a:endParaRPr lang="zh-CN" altLang="en-US" sz="2800" dirty="0"/>
            </a:p>
          </p:txBody>
        </p:sp>
        <p:sp>
          <p:nvSpPr>
            <p:cNvPr id="8" name="箭头: 下 7">
              <a:extLst>
                <a:ext uri="{FF2B5EF4-FFF2-40B4-BE49-F238E27FC236}">
                  <a16:creationId xmlns:a16="http://schemas.microsoft.com/office/drawing/2014/main" id="{874DF17F-6322-444F-B121-DC18F3D030B5}"/>
                </a:ext>
              </a:extLst>
            </p:cNvPr>
            <p:cNvSpPr/>
            <p:nvPr/>
          </p:nvSpPr>
          <p:spPr>
            <a:xfrm>
              <a:off x="4227286" y="5166361"/>
              <a:ext cx="1763486" cy="3849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27980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什么是难问题？</a:t>
            </a:r>
          </a:p>
        </p:txBody>
      </p:sp>
      <p:grpSp>
        <p:nvGrpSpPr>
          <p:cNvPr id="11" name="组合 10"/>
          <p:cNvGrpSpPr/>
          <p:nvPr/>
        </p:nvGrpSpPr>
        <p:grpSpPr>
          <a:xfrm>
            <a:off x="1984901" y="5496967"/>
            <a:ext cx="8222198" cy="543298"/>
            <a:chOff x="1366646" y="2642557"/>
            <a:chExt cx="8222198" cy="543298"/>
          </a:xfrm>
        </p:grpSpPr>
        <p:pic>
          <p:nvPicPr>
            <p:cNvPr id="7" name="图片 6"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646" y="2642557"/>
              <a:ext cx="3274473" cy="543298"/>
            </a:xfrm>
            <a:prstGeom prst="rect">
              <a:avLst/>
            </a:prstGeom>
          </p:spPr>
        </p:pic>
        <p:pic>
          <p:nvPicPr>
            <p:cNvPr id="8" name="图片 7"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016" y="2700811"/>
              <a:ext cx="4011828" cy="426790"/>
            </a:xfrm>
            <a:prstGeom prst="rect">
              <a:avLst/>
            </a:prstGeom>
          </p:spPr>
        </p:pic>
        <p:sp>
          <p:nvSpPr>
            <p:cNvPr id="9" name="左右箭头 8"/>
            <p:cNvSpPr/>
            <p:nvPr/>
          </p:nvSpPr>
          <p:spPr>
            <a:xfrm>
              <a:off x="4757351" y="2790643"/>
              <a:ext cx="782594" cy="2471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176" y="2082491"/>
            <a:ext cx="11269648" cy="819264"/>
          </a:xfrm>
          <a:prstGeom prst="rect">
            <a:avLst/>
          </a:prstGeom>
        </p:spPr>
      </p:pic>
      <p:sp>
        <p:nvSpPr>
          <p:cNvPr id="13" name="标题 1"/>
          <p:cNvSpPr txBox="1">
            <a:spLocks/>
          </p:cNvSpPr>
          <p:nvPr/>
        </p:nvSpPr>
        <p:spPr>
          <a:xfrm>
            <a:off x="838200" y="385201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dirty="0"/>
              <a:t>我们将难问题分解为两类来研究：</a:t>
            </a:r>
          </a:p>
        </p:txBody>
      </p:sp>
      <p:sp>
        <p:nvSpPr>
          <p:cNvPr id="14" name="矩形 13"/>
          <p:cNvSpPr/>
          <p:nvPr/>
        </p:nvSpPr>
        <p:spPr>
          <a:xfrm>
            <a:off x="461176" y="2082491"/>
            <a:ext cx="3937829" cy="35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6275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判定问题的形式化表达</a:t>
            </a:r>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4393" y="1661187"/>
            <a:ext cx="10923213" cy="2317741"/>
          </a:xfrm>
        </p:spPr>
      </p:pic>
      <p:pic>
        <p:nvPicPr>
          <p:cNvPr id="6" name="图片 5"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547446"/>
            <a:ext cx="12192000" cy="886937"/>
          </a:xfrm>
          <a:prstGeom prst="rect">
            <a:avLst/>
          </a:prstGeom>
        </p:spPr>
      </p:pic>
      <p:sp>
        <p:nvSpPr>
          <p:cNvPr id="10" name="云形 9"/>
          <p:cNvSpPr/>
          <p:nvPr/>
        </p:nvSpPr>
        <p:spPr>
          <a:xfrm>
            <a:off x="6880654" y="2577514"/>
            <a:ext cx="4905633" cy="1761077"/>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FF0000"/>
                </a:solidFill>
              </a:rPr>
              <a:t>Pay attention to the word “decide”</a:t>
            </a:r>
            <a:endParaRPr lang="zh-CN" altLang="en-US" sz="3200" dirty="0">
              <a:solidFill>
                <a:srgbClr val="FF0000"/>
              </a:solidFill>
            </a:endParaRPr>
          </a:p>
        </p:txBody>
      </p:sp>
    </p:spTree>
    <p:extLst>
      <p:ext uri="{BB962C8B-B14F-4D97-AF65-F5344CB8AC3E}">
        <p14:creationId xmlns:p14="http://schemas.microsoft.com/office/powerpoint/2010/main" val="99123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4972" y="543697"/>
            <a:ext cx="5827236" cy="769441"/>
          </a:xfrm>
          <a:prstGeom prst="rect">
            <a:avLst/>
          </a:prstGeom>
          <a:noFill/>
        </p:spPr>
        <p:txBody>
          <a:bodyPr wrap="none" rtlCol="0">
            <a:spAutoFit/>
          </a:bodyPr>
          <a:lstStyle/>
          <a:p>
            <a:r>
              <a:rPr lang="zh-CN" altLang="en-US" sz="4400" dirty="0"/>
              <a:t>以下两种形式是等价的</a:t>
            </a:r>
          </a:p>
        </p:txBody>
      </p:sp>
      <p:pic>
        <p:nvPicPr>
          <p:cNvPr id="3" name="内容占位符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50" y="1512906"/>
            <a:ext cx="10923213" cy="2317741"/>
          </a:xfrm>
          <a:prstGeom prst="rect">
            <a:avLst/>
          </a:prstGeom>
        </p:spPr>
      </p:pic>
      <p:pic>
        <p:nvPicPr>
          <p:cNvPr id="4" name="图片 3"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750" y="4149431"/>
            <a:ext cx="4315427" cy="1838582"/>
          </a:xfrm>
          <a:prstGeom prst="rect">
            <a:avLst/>
          </a:prstGeom>
        </p:spPr>
      </p:pic>
    </p:spTree>
    <p:extLst>
      <p:ext uri="{BB962C8B-B14F-4D97-AF65-F5344CB8AC3E}">
        <p14:creationId xmlns:p14="http://schemas.microsoft.com/office/powerpoint/2010/main" val="6899928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11853</TotalTime>
  <Words>1711</Words>
  <Application>Microsoft Office PowerPoint</Application>
  <PresentationFormat>宽屏</PresentationFormat>
  <Paragraphs>158</Paragraphs>
  <Slides>32</Slides>
  <Notes>21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32</vt:i4>
      </vt:variant>
    </vt:vector>
  </HeadingPairs>
  <TitlesOfParts>
    <vt:vector size="38" baseType="lpstr">
      <vt:lpstr>宋体</vt:lpstr>
      <vt:lpstr>Arial</vt:lpstr>
      <vt:lpstr>Calibri</vt:lpstr>
      <vt:lpstr>Calibri Light</vt:lpstr>
      <vt:lpstr>Cambria Math</vt:lpstr>
      <vt:lpstr>Office 主题</vt:lpstr>
      <vt:lpstr>计算机问题求解    —4.8算法问题的形式化</vt:lpstr>
      <vt:lpstr>PowerPoint 演示文稿</vt:lpstr>
      <vt:lpstr>Formulae represent:</vt:lpstr>
      <vt:lpstr>语言！</vt:lpstr>
      <vt:lpstr>问题3：你能举一些类似的例子来帮助理解“语言”的作用吗？</vt:lpstr>
      <vt:lpstr>如何理解下面的这句话？</vt:lpstr>
      <vt:lpstr>什么是难问题？</vt:lpstr>
      <vt:lpstr>判定问题的形式化表达</vt:lpstr>
      <vt:lpstr>PowerPoint 演示文稿</vt:lpstr>
      <vt:lpstr>问题6：如何形式化描述一个decision problem？</vt:lpstr>
      <vt:lpstr>再例：</vt:lpstr>
      <vt:lpstr>Existence of a solution of linear programming modulo p:</vt:lpstr>
      <vt:lpstr>问题7：优化问题和判定问题的区别在哪里？</vt:lpstr>
      <vt:lpstr>PowerPoint 演示文稿</vt:lpstr>
      <vt:lpstr>PowerPoint 演示文稿</vt:lpstr>
      <vt:lpstr>PowerPoint 演示文稿</vt:lpstr>
      <vt:lpstr>PowerPoint 演示文稿</vt:lpstr>
      <vt:lpstr>优化问题的形式定义</vt:lpstr>
      <vt:lpstr>PowerPoint 演示文稿</vt:lpstr>
      <vt:lpstr>PowerPoint 演示文稿</vt:lpstr>
      <vt:lpstr>PowerPoint 演示文稿</vt:lpstr>
      <vt:lpstr>复习一下一个概念:子问题</vt:lpstr>
      <vt:lpstr>PowerPoint 演示文稿</vt:lpstr>
      <vt:lpstr>Worst case time complexity of an algorithm:</vt:lpstr>
      <vt:lpstr>Worst case分析是灵丹妙药吗？</vt:lpstr>
      <vt:lpstr>本质上说，我们更关心computational complexity of a problem</vt:lpstr>
      <vt:lpstr>PowerPoint 演示文稿</vt:lpstr>
      <vt:lpstr>针对“难问题”：</vt:lpstr>
      <vt:lpstr>形式规约其中的一个类(实际可解类)：</vt:lpstr>
      <vt:lpstr>为什么多项式时间计算复杂性被等同为实际可解？</vt:lpstr>
      <vt:lpstr>Classify problems into P：</vt:lpstr>
      <vt:lpstr>Open Topics：</vt:lpstr>
    </vt:vector>
  </TitlesOfParts>
  <Company>njucs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陶先平</cp:lastModifiedBy>
  <cp:revision>111</cp:revision>
  <dcterms:created xsi:type="dcterms:W3CDTF">2015-04-06T02:53:07Z</dcterms:created>
  <dcterms:modified xsi:type="dcterms:W3CDTF">2021-04-27T02:26:10Z</dcterms:modified>
</cp:coreProperties>
</file>