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7" r:id="rId9"/>
    <p:sldId id="262" r:id="rId10"/>
    <p:sldId id="263" r:id="rId11"/>
    <p:sldId id="264" r:id="rId12"/>
    <p:sldId id="269" r:id="rId13"/>
    <p:sldId id="265" r:id="rId14"/>
    <p:sldId id="268" r:id="rId15"/>
    <p:sldId id="274" r:id="rId16"/>
    <p:sldId id="272" r:id="rId17"/>
    <p:sldId id="273" r:id="rId18"/>
    <p:sldId id="261" r:id="rId19"/>
    <p:sldId id="26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469C2-359D-42CF-96A4-70527B743A8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AC92-B453-4D8A-B56A-BAA32F6266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4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AC92-B453-4D8A-B56A-BAA32F6266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38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172CB-8BAE-4F99-BE88-08028F6F9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2076D7-E7B2-4D7C-A0C5-CFCB53F93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07CCD-6CF0-433E-8195-B069F2C6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0A9C69-A3B5-43E7-BB19-71C0A544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BB311-1E38-4F91-81BB-A04D548B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75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7A8E8-FE83-42DB-8654-8E8E5054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45D07C-31B9-4C00-A5E3-4495C4EA1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A231BE-9ABB-4610-962C-504E96A0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E039D-5A91-40FB-8B6C-7AE5DCF8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1D15D-F370-4139-A2AC-578F2C39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26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D7B9354-753B-490F-8735-530278AF3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5F6587-6B52-4ABC-8C61-7A92A5B8B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4CC35-9D36-42DD-8591-1460C7F9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B537F8-B301-4021-A7FF-5C595649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F992F5-3F0C-4A17-B0F5-4FD449DC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0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03C500-6377-4E1A-AE2C-D326A37E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400CC1-7244-4BCF-996A-42A91A3B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58E530-33C4-4C06-B888-0CC997F39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B22400-755E-472D-A109-AB086B8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EECCAF-7B29-4DC5-A0F5-39C13AD8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91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8FA0F1-3879-49F7-B648-620BDEFF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FA8DDF-BE36-40FC-B2E5-2078B184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A28AB6-C1AC-4B96-9773-78CEF75AB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00A9F-4379-4C17-96AA-9E755587D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67A47D-64F1-43BA-94CC-C1EFD1CB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38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2A962F-777C-4884-B556-0C778266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7E0D7A-BE58-4A49-ABF6-5CCAC42A5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B080FC-DDA2-4FD7-A8EA-4BE674C7F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C87B57-2E0D-49B0-8AAC-406F231CA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18DE6-8F07-4AA8-9EC3-81416727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EAE619-3257-4225-B57C-E8DF33E4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58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BCD1B-2097-40BD-A271-08D9D15E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012DCD-051D-49E3-AE82-E56DA82B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7F8422-6D04-4350-AE44-47D180FEF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4DC1CA-631F-48E0-9A11-444751501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E64D2ED-5465-4E2E-B489-FE9CC3BFC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5B8516A-8AC4-42A0-9F57-59B1C82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EA63A28-B370-4899-A02F-ED571149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7FCCF7-DED9-4776-A81D-4D6FECB5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47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B84AE4-7062-4818-A6CB-477B42E9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6E86CE-A094-4E57-A392-CB07D256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4CECD7-F283-406E-9998-B1B84914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9607BF-B046-46AF-AE3D-61F82213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9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D1E74F-B871-44BF-8E93-AB05ADDF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BF33E47-F69A-4BAB-88DC-AF1D5BFE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B54C6A-6B72-4BC5-B47F-3D792F55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27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5077B-F231-4381-A92C-5E2C72678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20F602-FF1B-4065-A3F1-86CA7E3E8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215731-A118-4406-B030-8AE8DB92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EB52F9-186D-48EB-8EA6-10C4011F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FC3D7B-8E0D-4FF4-AE5E-17547A829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4E988B-7B70-4820-AE8A-68417874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90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8B5A9A-1A06-4658-AC2E-D493FB44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4E4E539-3995-4E38-9A72-9B89765D9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88BEB8-A131-4B80-8321-B6DBE88CE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844D3C-6F4B-4363-8A57-D37D47E1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973F98-408A-4B22-84BE-84FD5F592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7BE656-7E7E-445B-83BC-D145BDF5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75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8936CC-8ABB-4CD2-8599-04F9D380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2A8EC3-C5A8-4E7A-AB00-09B98B7D8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6F22E-BD63-4AC2-A1CA-A1A80CBBA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C710B-B922-41C9-9A78-3B30417276AE}" type="datetimeFigureOut">
              <a:rPr lang="zh-CN" altLang="en-US" smtClean="0"/>
              <a:t>2020/10/21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6766BA-06B0-463D-B0B4-6E19748DB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B836D-7DCB-4CC0-9D7F-00A972A75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1E834-0961-4371-9110-9AD49E2E7A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63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yclopedia.thefreedictionary.com/Jack+Edmonds" TargetMode="External"/><Relationship Id="rId7" Type="http://schemas.openxmlformats.org/officeDocument/2006/relationships/hyperlink" Target="https://dx.doi.org/10.1002%2Fnet.323007010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yclopedia.thefreedictionary.com/Robert+Tarjan" TargetMode="External"/><Relationship Id="rId5" Type="http://schemas.openxmlformats.org/officeDocument/2006/relationships/hyperlink" Target="https://dx.doi.org/10.6028%2Fjres.071b.032" TargetMode="External"/><Relationship Id="rId4" Type="http://schemas.openxmlformats.org/officeDocument/2006/relationships/hyperlink" Target="https://encyclopedia.thefreedictionary.com/Digital+object+identifi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8EA057-D5EA-4F35-853C-09A55CCA5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/>
              <a:t>Chu-Liu/Edmonds’ algorithm</a:t>
            </a:r>
            <a:br>
              <a:rPr lang="en-US" altLang="zh-CN" sz="5400" dirty="0"/>
            </a:br>
            <a:r>
              <a:rPr lang="en-US" altLang="zh-CN" sz="5400" dirty="0"/>
              <a:t>OT 3-6</a:t>
            </a: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CAAFF5-FC38-4FAA-8AB7-1FB7B0761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zh-CN" altLang="en-US" sz="3200" dirty="0"/>
              <a:t>吴煜青</a:t>
            </a:r>
          </a:p>
        </p:txBody>
      </p:sp>
    </p:spTree>
    <p:extLst>
      <p:ext uri="{BB962C8B-B14F-4D97-AF65-F5344CB8AC3E}">
        <p14:creationId xmlns:p14="http://schemas.microsoft.com/office/powerpoint/2010/main" val="387605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3B1CF-A36A-453A-9F65-444C3670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B1D8A9-78C7-4F73-8F23-8323091F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            is an edge in E with               and               (an edge coming into the cycle) , then include in E’ a new edge                  , and define                                         .</a:t>
            </a:r>
          </a:p>
          <a:p>
            <a:r>
              <a:rPr lang="en-US" altLang="zh-CN" dirty="0"/>
              <a:t>If            is an edge in E with               and               (an edge going away from the cycle), then include in E’ a new edge                   </a:t>
            </a:r>
          </a:p>
          <a:p>
            <a:pPr marL="0" indent="0">
              <a:buNone/>
            </a:pPr>
            <a:r>
              <a:rPr lang="en-US" altLang="zh-CN" dirty="0"/>
              <a:t>   and define                         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88E38F-2DE6-4E21-8B57-A845C656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82" y="1856885"/>
            <a:ext cx="955963" cy="4540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23389E-C272-4459-90E7-113F01F41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964" y="1856885"/>
            <a:ext cx="955963" cy="3676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DCD006-99E1-421E-8945-D1A2E331E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806" y="2281535"/>
            <a:ext cx="1610069" cy="4133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26C60B-5072-45C7-B5C7-3A6500911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916" y="2639675"/>
            <a:ext cx="3796830" cy="3996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73F289-CFE8-4624-A6E0-AC6AAEF96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853" y="3104525"/>
            <a:ext cx="811675" cy="4283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F1A6C14-44BA-4DF2-B61A-766CBC3804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028" y="3125017"/>
            <a:ext cx="955962" cy="3584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D3992E4-6C32-49C3-A9C3-4474A26F06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244" y="3098845"/>
            <a:ext cx="955962" cy="46572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BEEAB2-5401-4EC5-8732-7F6119DA0A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6240" y="3564569"/>
            <a:ext cx="1588311" cy="4133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6F8ECB-20FE-4B71-8C27-E1E4C76284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5753" y="4001294"/>
            <a:ext cx="2245120" cy="43175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E1FA314-D523-4EC0-A13E-8EABC0508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853" y="1856885"/>
            <a:ext cx="811675" cy="42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948483-D32A-4CC4-95C7-F2D8D0CA8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12156-252B-4B9B-86E3-036FF7280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If            is an edge in E with               and               (an edge unrelated to the cycle), then include in E’ a new edge                  , and define                         .             </a:t>
            </a:r>
          </a:p>
          <a:p>
            <a:r>
              <a:rPr lang="en-US" altLang="zh-CN" dirty="0"/>
              <a:t>For each edge in E’, we remember which edge in E it corresponds to.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FD0F0A-A26C-46FA-BF44-3E5DB9EBF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62" y="1825625"/>
            <a:ext cx="810838" cy="4267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CA2D1-B161-42F2-9DF7-24382FE0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128" y="1855164"/>
            <a:ext cx="955963" cy="3676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5183CB-5914-4480-B3B5-268EB91FE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019" y="1855164"/>
            <a:ext cx="955962" cy="3584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0490CF-DA92-46A6-8857-A3BED30C0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7962" y="2252382"/>
            <a:ext cx="1541497" cy="45763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145A08E-8CEB-44E0-B8C6-A79C82C07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791" y="2610868"/>
            <a:ext cx="2144682" cy="41243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A1A59B8-1BB8-4FE1-92D6-AEFA2C8C0F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4675" y="-6617"/>
            <a:ext cx="6664035" cy="64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355960-3807-4FCA-B726-C10F9BEC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8FCDC1E-268E-4185-BB97-C1C95302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55" t="4115" r="6220" b="6001"/>
          <a:stretch/>
        </p:blipFill>
        <p:spPr>
          <a:xfrm>
            <a:off x="4059382" y="706483"/>
            <a:ext cx="3546764" cy="54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56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50E742-1824-46CF-A8D1-8A0AC90A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E64D2-C0FF-46CC-984A-9CC51FBF3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altLang="zh-CN" dirty="0"/>
              <a:t>Now find a minimum spanning arborescence A’ of D’ using a call to                  .</a:t>
            </a:r>
          </a:p>
          <a:p>
            <a:r>
              <a:rPr lang="en-US" altLang="zh-CN" dirty="0"/>
              <a:t>Since A’ is a spanning arborescence, each vertex has exactly one incoming edge. </a:t>
            </a:r>
          </a:p>
          <a:p>
            <a:r>
              <a:rPr lang="en-US" altLang="zh-CN" dirty="0"/>
              <a:t>Let              be the unique incoming edge to       in A’. This edge corresponds to an edge                 with              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8FA0BD1-8425-46E5-8AC5-64493945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53" y="2258291"/>
            <a:ext cx="1493871" cy="3931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DF6A9-0455-435A-829F-7BACDD81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4" y="3667281"/>
            <a:ext cx="995936" cy="41136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DEC10A-6020-4681-BE90-CBB874639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747" y="3679224"/>
            <a:ext cx="445943" cy="3220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6D5228-5DC7-4F65-BE34-4828A8B83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721" y="4078645"/>
            <a:ext cx="1386276" cy="3931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18D180-BF70-48AF-ADDB-A217C597D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782" y="4027449"/>
            <a:ext cx="995936" cy="3830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9BAC663-2A28-4C71-B9F1-8A78EE040F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3156" b="13523"/>
          <a:stretch/>
        </p:blipFill>
        <p:spPr>
          <a:xfrm>
            <a:off x="2935252" y="1137935"/>
            <a:ext cx="6000929" cy="554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9C51AD-871F-4914-B0B6-E13E57A4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7D9E9D-C7F5-4511-9676-8C96EA71B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Remove  the edge               from C, breaking the cycle.</a:t>
            </a:r>
          </a:p>
          <a:p>
            <a:r>
              <a:rPr lang="en-US" altLang="zh-CN" dirty="0"/>
              <a:t>Mark each remaining edge in C. For each edge in A’ , mark its corresponding edge in E. Now we define   f(D , r , w) to be the set of marked edges, which form a minimum spanning arborescence.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FC8B8E-BD49-41AC-9AD2-03F3A07D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67" y="1874116"/>
            <a:ext cx="1158340" cy="3962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7468CA5-43A9-410A-BFF1-BD16781720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29" b="10833"/>
          <a:stretch/>
        </p:blipFill>
        <p:spPr>
          <a:xfrm>
            <a:off x="2729346" y="983213"/>
            <a:ext cx="6165272" cy="58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1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3F4AB-E30D-4626-9C0C-0B67CA1D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62ED302-C424-4AFB-9AF2-A52ABC49E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7961019" cy="64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2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C85212-DECA-4F9C-B730-981934D8E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Correctness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3E3D9-B061-403A-B399-F57B4650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D’ has strictly fewer vertices than D.</a:t>
            </a:r>
          </a:p>
          <a:p>
            <a:r>
              <a:rPr lang="en-US" altLang="zh-CN" dirty="0"/>
              <a:t>Find f( D , r , w ) for a single-vertex graph is trivial (it is just D itself), so the recursive algorithm is guaranteed to terminate.</a:t>
            </a:r>
          </a:p>
          <a:p>
            <a:r>
              <a:rPr lang="en-US" altLang="zh-CN" dirty="0"/>
              <a:t>Edmonds’ correctness proof uses concepts of linear programming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277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8F3A9D-BCEC-4B35-A8AA-29A4FFB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legal inputs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6B154-2DFC-456D-B0F2-B8EB492C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 vertex of E is reachable from r</a:t>
            </a:r>
          </a:p>
          <a:p>
            <a:r>
              <a:rPr lang="en-US" altLang="zh-CN" dirty="0"/>
              <a:t>To simplify matters we shall assume that E is strongly connected.(If not, we add dummy edges of suitably large cost from each vertex to r)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969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F5B0B5-13D3-4DFF-BDE2-9C313B12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Running time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B4B081-359D-4D86-B955-4C5501195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running time of this algorithm is O(EV)</a:t>
            </a:r>
          </a:p>
          <a:p>
            <a:r>
              <a:rPr lang="en-US" altLang="zh-CN" dirty="0"/>
              <a:t>A faster implementation of the algorithm due to Robert Tarjan runs in time                 for sparse graphs and            for dense graphs. This is as fast as </a:t>
            </a:r>
            <a:r>
              <a:rPr lang="en-US" altLang="zh-CN" b="1" dirty="0"/>
              <a:t>Prim algorithm </a:t>
            </a:r>
            <a:r>
              <a:rPr lang="en-US" altLang="zh-CN" dirty="0"/>
              <a:t>for an undirected minimum spanning tree.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95C032-A6F2-4B8D-9D8D-10ADE8B92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546" y="2812474"/>
            <a:ext cx="1350679" cy="346796"/>
          </a:xfrm>
          <a:prstGeom prst="rect">
            <a:avLst/>
          </a:prstGeom>
        </p:spPr>
      </p:pic>
      <p:sp>
        <p:nvSpPr>
          <p:cNvPr id="5" name="AutoShape 2" descr="O(V^2)">
            <a:extLst>
              <a:ext uri="{FF2B5EF4-FFF2-40B4-BE49-F238E27FC236}">
                <a16:creationId xmlns:a16="http://schemas.microsoft.com/office/drawing/2014/main" id="{4ABF407A-E437-44C0-85EF-1DB98DB18C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85455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B62B84-7594-4068-882E-9F3CD8A9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321" y="2749235"/>
            <a:ext cx="859121" cy="4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5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3611E1-D727-40DA-9796-1E7067FD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FD8C20-DB99-43C7-A643-4CDE34B4B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Wikipedia</a:t>
            </a:r>
          </a:p>
          <a:p>
            <a:r>
              <a:rPr lang="zh-CN" altLang="en-US" dirty="0"/>
              <a:t>洛谷</a:t>
            </a:r>
            <a:r>
              <a:rPr lang="en-US" altLang="zh-CN" dirty="0"/>
              <a:t>P4716</a:t>
            </a:r>
          </a:p>
          <a:p>
            <a:r>
              <a:rPr lang="en-US" altLang="zh-CN" dirty="0" err="1"/>
              <a:t>Mr</a:t>
            </a:r>
            <a:r>
              <a:rPr lang="en-US" altLang="zh-CN" dirty="0"/>
              <a:t> 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233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B2C8C-D692-4178-8110-38D81823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3F15D0-234B-4D91-AA4C-2532CAC1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 day , </a:t>
            </a:r>
            <a:r>
              <a:rPr lang="en-US" altLang="zh-CN" dirty="0" err="1"/>
              <a:t>Mr</a:t>
            </a:r>
            <a:r>
              <a:rPr lang="en-US" altLang="zh-CN" dirty="0"/>
              <a:t> ant met a problem . . . .</a:t>
            </a:r>
          </a:p>
          <a:p>
            <a:r>
              <a:rPr lang="en-US" altLang="zh-CN" dirty="0"/>
              <a:t>He found that the Prim algorithm he learnt didn’t work</a:t>
            </a:r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Finding a spanning arborescence of minimum weight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05AEFB8-15F2-4017-9187-7E334028B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4000500"/>
            <a:ext cx="2857500" cy="2857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89B8D87-4257-49A5-B442-D8B29028F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2509"/>
            <a:ext cx="5791200" cy="56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FB726-4F3F-41B0-8A74-4124720E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Definition (from Edmonds)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32DD2B-639D-451E-B833-A44AE45F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A forest is a graph which contains no polygon. </a:t>
            </a:r>
          </a:p>
          <a:p>
            <a:r>
              <a:rPr lang="en-US" altLang="zh-CN" dirty="0"/>
              <a:t>A branch is a forest whose edges are directed so that each is directed toward a different node. </a:t>
            </a:r>
          </a:p>
          <a:p>
            <a:r>
              <a:rPr lang="en-US" altLang="zh-CN" dirty="0"/>
              <a:t>An arborescence is a connected branching.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68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ACE28B-2122-4EE7-812C-192C20EA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Chu-Liu/Edmonds’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1E3F98-8274-428A-B5E8-D281BE432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algorithm was proposed independently first by </a:t>
            </a:r>
            <a:r>
              <a:rPr lang="en-US" altLang="zh-CN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Yoeng-Jin Chu </a:t>
            </a:r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altLang="zh-CN" b="1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Tseng-Hong Liu </a:t>
            </a:r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(1965) and then by </a:t>
            </a:r>
            <a:r>
              <a:rPr lang="en-US" altLang="zh-CN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Jack Edmonds</a:t>
            </a:r>
            <a:r>
              <a:rPr lang="en-US" altLang="zh-CN" b="0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(1967).</a:t>
            </a:r>
          </a:p>
          <a:p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Chu, Y. J.; Liu, T. H. (1965), "On the Shortest Arborescence of a Directed Graph", Science Sinica, </a:t>
            </a:r>
            <a:r>
              <a:rPr lang="en-US" altLang="zh-CN" b="1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 1396–1400</a:t>
            </a:r>
          </a:p>
          <a:p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Edmonds, J. (1967), "Optimum Branchings", J. Res. Nat. Bur. Standards, </a:t>
            </a:r>
            <a:r>
              <a:rPr lang="en-US" altLang="zh-CN" b="1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71B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 233–240, </a:t>
            </a:r>
            <a:r>
              <a:rPr lang="en-US" altLang="zh-CN" b="1" i="1" u="none" strike="noStrike" dirty="0">
                <a:solidFill>
                  <a:srgbClr val="2484C6"/>
                </a:solidFill>
                <a:effectLst/>
                <a:latin typeface="Arial" panose="020B0604020202020204" pitchFamily="34" charset="0"/>
                <a:hlinkClick r:id="rId4"/>
              </a:rPr>
              <a:t>doi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altLang="zh-CN" b="1" i="1" u="none" strike="noStrike" dirty="0">
                <a:solidFill>
                  <a:srgbClr val="2484C6"/>
                </a:solidFill>
                <a:effectLst/>
                <a:latin typeface="Arial" panose="020B0604020202020204" pitchFamily="34" charset="0"/>
                <a:hlinkClick r:id="rId5"/>
              </a:rPr>
              <a:t>10.6028/jres.071b.032</a:t>
            </a:r>
            <a:endParaRPr lang="en-US" altLang="zh-CN" b="1" i="1" u="none" strike="noStrike" dirty="0">
              <a:solidFill>
                <a:srgbClr val="2484C6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i="1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Tarjan, R. E.</a:t>
            </a:r>
            <a:r>
              <a:rPr lang="en-US" altLang="zh-CN" i="1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(1977), "Finding Optimum Branchings", Networks, </a:t>
            </a:r>
            <a:r>
              <a:rPr lang="en-US" altLang="zh-CN" b="1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 25–35, </a:t>
            </a:r>
            <a:r>
              <a:rPr lang="en-US" altLang="zh-CN" b="1" i="1" u="none" strike="noStrike" dirty="0">
                <a:solidFill>
                  <a:srgbClr val="2484C6"/>
                </a:solidFill>
                <a:effectLst/>
                <a:latin typeface="Arial" panose="020B0604020202020204" pitchFamily="34" charset="0"/>
                <a:hlinkClick r:id="rId4"/>
              </a:rPr>
              <a:t>doi</a:t>
            </a:r>
            <a:r>
              <a:rPr lang="en-US" altLang="zh-CN" b="0" i="1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altLang="zh-CN" b="1" i="1" u="none" strike="noStrike" dirty="0">
                <a:solidFill>
                  <a:srgbClr val="2484C6"/>
                </a:solidFill>
                <a:effectLst/>
                <a:latin typeface="Arial" panose="020B0604020202020204" pitchFamily="34" charset="0"/>
                <a:hlinkClick r:id="rId7"/>
              </a:rPr>
              <a:t>10.1002/net.3230070103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32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6519BB-EFEA-404A-B3AD-867065B1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BF2FE5-1D49-4A35-8E67-8BBA1B52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Takes as input a directed graph D = &lt;V,E&gt;</a:t>
            </a:r>
          </a:p>
          <a:p>
            <a:r>
              <a:rPr lang="en-US" altLang="zh-CN" dirty="0"/>
              <a:t>V is the set of nodes</a:t>
            </a:r>
          </a:p>
          <a:p>
            <a:r>
              <a:rPr lang="en-US" altLang="zh-CN" dirty="0"/>
              <a:t>E is the set of directed edges</a:t>
            </a:r>
          </a:p>
          <a:p>
            <a:r>
              <a:rPr lang="en-US" altLang="zh-CN" dirty="0"/>
              <a:t>A distinguished vertex              called the root</a:t>
            </a:r>
          </a:p>
          <a:p>
            <a:r>
              <a:rPr lang="en-US" altLang="zh-CN" dirty="0"/>
              <a:t>A real-valued weight w(e) for each edge              </a:t>
            </a:r>
          </a:p>
          <a:p>
            <a:endParaRPr lang="en-US" altLang="zh-CN" dirty="0"/>
          </a:p>
          <a:p>
            <a:r>
              <a:rPr lang="en-US" altLang="zh-CN" dirty="0"/>
              <a:t>Return a spanning arborescence A rooted at r of minimum weight </a:t>
            </a:r>
            <a:endParaRPr lang="zh-CN" altLang="en-US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D3EC498-C0BC-4A1A-8652-5EF0C020A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1204" y="3429000"/>
            <a:ext cx="940976" cy="3597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09DE6D-F514-445B-8115-971BD1E12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260" y="3893127"/>
            <a:ext cx="940976" cy="4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651288-6FF5-4540-AC63-6F8B8D3B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F507DB-24D9-4FF6-9875-688E961A9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Let f(D , r , w) denote the function which returns a spanning arborescence rooted at r of minimum weight.</a:t>
            </a:r>
          </a:p>
          <a:p>
            <a:r>
              <a:rPr lang="en-US" altLang="zh-CN" dirty="0"/>
              <a:t>First remove any edge from E whose destination is r.</a:t>
            </a:r>
          </a:p>
          <a:p>
            <a:r>
              <a:rPr lang="en-US" altLang="zh-CN" dirty="0"/>
              <a:t>Replace any set of parallel edges by a single edge with weight equal to the minimum of the weights of these parallel edges.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0515F8-8CDD-4DFD-BBD3-74D54A4B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069" y="273685"/>
            <a:ext cx="5791702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5C3D5-55A1-4F44-931B-C3392EBB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D38208-E3C7-4DEF-83FE-C2D3E16D8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each node v other than the root, find the edge incoming to v of lowest weight.</a:t>
            </a:r>
          </a:p>
          <a:p>
            <a:r>
              <a:rPr lang="en-US" altLang="zh-CN" dirty="0"/>
              <a:t>Denote the source of this edge by                </a:t>
            </a:r>
          </a:p>
          <a:p>
            <a:r>
              <a:rPr lang="en-US" altLang="zh-CN" dirty="0"/>
              <a:t>If the set of edges                                                    does not contain any cycles, then  f (D , r , w) = P.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223B3A-D15B-4EE7-A729-B6D106E5E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068" y="2676445"/>
            <a:ext cx="816987" cy="5352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DE06174-0AA6-4D7C-8440-0523759AB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236" y="3279181"/>
            <a:ext cx="4475019" cy="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64061A-AF08-4C12-8577-E9451236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1AFED4D-D979-438F-BA46-F10F33C4C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" t="1012" r="5935" b="4535"/>
          <a:stretch/>
        </p:blipFill>
        <p:spPr>
          <a:xfrm>
            <a:off x="3068781" y="1316182"/>
            <a:ext cx="6596853" cy="564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B37B1-EDA4-4897-872D-03C75708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A14831-EF5E-4631-BC09-C781E642D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Otherwise, P contains at least one cycle.</a:t>
            </a:r>
          </a:p>
          <a:p>
            <a:r>
              <a:rPr lang="en-US" altLang="zh-CN" dirty="0"/>
              <a:t>Arbitrarily choose one cycle and call it C.</a:t>
            </a:r>
          </a:p>
          <a:p>
            <a:r>
              <a:rPr lang="en-US" altLang="zh-CN" dirty="0"/>
              <a:t>Define a new weighted directed graph D’ = &lt;V’ , E’&gt; in which the cycle C is “contracted” into one node as follows:</a:t>
            </a:r>
          </a:p>
          <a:p>
            <a:r>
              <a:rPr lang="en-US" altLang="zh-CN" dirty="0"/>
              <a:t>(The nodes of V’ are the nodes of V not in C plus a new node denoted        )  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095D0D-0CB4-46BF-A16F-1750F9BD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217" y="4198698"/>
            <a:ext cx="512619" cy="3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</TotalTime>
  <Words>795</Words>
  <Application>Microsoft Office PowerPoint</Application>
  <PresentationFormat>宽屏</PresentationFormat>
  <Paragraphs>75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等线</vt:lpstr>
      <vt:lpstr>等线 Light</vt:lpstr>
      <vt:lpstr>Arial</vt:lpstr>
      <vt:lpstr>Office 主题​​</vt:lpstr>
      <vt:lpstr>Chu-Liu/Edmonds’ algorithm OT 3-6</vt:lpstr>
      <vt:lpstr>Problem</vt:lpstr>
      <vt:lpstr>Definition (from Edmonds)</vt:lpstr>
      <vt:lpstr>Chu-Liu/Edmonds’ algorithm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Description</vt:lpstr>
      <vt:lpstr>PowerPoint 演示文稿</vt:lpstr>
      <vt:lpstr>Correctness</vt:lpstr>
      <vt:lpstr>legal inputs </vt:lpstr>
      <vt:lpstr>Running time</vt:lpstr>
      <vt:lpstr>Refence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Chu-Liu/Edmonds’ algorithm OT 3-6</dc:title>
  <dc:creator>wu yuqing</dc:creator>
  <cp:lastModifiedBy>wu yuqing</cp:lastModifiedBy>
  <cp:revision>37</cp:revision>
  <dcterms:created xsi:type="dcterms:W3CDTF">2020-10-14T11:01:38Z</dcterms:created>
  <dcterms:modified xsi:type="dcterms:W3CDTF">2020-10-21T02:04:27Z</dcterms:modified>
</cp:coreProperties>
</file>