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80" r:id="rId11"/>
    <p:sldId id="284" r:id="rId12"/>
    <p:sldId id="281" r:id="rId13"/>
    <p:sldId id="267" r:id="rId14"/>
    <p:sldId id="283" r:id="rId15"/>
    <p:sldId id="268" r:id="rId16"/>
    <p:sldId id="269" r:id="rId17"/>
    <p:sldId id="270" r:id="rId18"/>
    <p:sldId id="272" r:id="rId19"/>
    <p:sldId id="282" r:id="rId20"/>
    <p:sldId id="285" r:id="rId21"/>
    <p:sldId id="273" r:id="rId22"/>
    <p:sldId id="274" r:id="rId23"/>
    <p:sldId id="286" r:id="rId24"/>
    <p:sldId id="288" r:id="rId25"/>
    <p:sldId id="275" r:id="rId26"/>
    <p:sldId id="276" r:id="rId27"/>
    <p:sldId id="278" r:id="rId28"/>
    <p:sldId id="277" r:id="rId29"/>
    <p:sldId id="289" r:id="rId30"/>
    <p:sldId id="271" r:id="rId31"/>
    <p:sldId id="279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1C4FBEA6-28FE-4B93-9CCF-AEFE5AA35313}">
          <p14:sldIdLst>
            <p14:sldId id="256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80"/>
            <p14:sldId id="284"/>
            <p14:sldId id="281"/>
            <p14:sldId id="267"/>
            <p14:sldId id="283"/>
            <p14:sldId id="268"/>
          </p14:sldIdLst>
        </p14:section>
        <p14:section name="无标题节" id="{C2644275-B716-4B0E-8E35-3C3EDB239CDD}">
          <p14:sldIdLst>
            <p14:sldId id="269"/>
            <p14:sldId id="270"/>
            <p14:sldId id="272"/>
            <p14:sldId id="282"/>
            <p14:sldId id="285"/>
            <p14:sldId id="273"/>
            <p14:sldId id="274"/>
            <p14:sldId id="286"/>
            <p14:sldId id="288"/>
            <p14:sldId id="275"/>
            <p14:sldId id="276"/>
            <p14:sldId id="278"/>
            <p14:sldId id="277"/>
            <p14:sldId id="289"/>
            <p14:sldId id="271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8020" autoAdjust="0"/>
  </p:normalViewPr>
  <p:slideViewPr>
    <p:cSldViewPr snapToGrid="0">
      <p:cViewPr varScale="1">
        <p:scale>
          <a:sx n="45" d="100"/>
          <a:sy n="45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3D45A-CB18-4CD1-8CA3-3348C299C408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A150B-F1FD-4CCC-BE0A-9B53898505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68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：比如数组、堆栈、队列如果需要将一个大文件数据（元素众多）存储在计算机中，你该如何决策？</a:t>
            </a:r>
          </a:p>
          <a:p>
            <a:r>
              <a:rPr lang="zh-CN" altLang="en-US" dirty="0" smtClean="0"/>
              <a:t>假设一个大的集合（几乎所有观察对象均可以抽象为元素的集合）需要存储。</a:t>
            </a:r>
            <a:endParaRPr lang="en-US" altLang="zh-CN" dirty="0" smtClean="0"/>
          </a:p>
          <a:p>
            <a:r>
              <a:rPr lang="zh-CN" altLang="en-US" dirty="0" smtClean="0"/>
              <a:t>存储通常都是存放于外存中（数据通常在即将进入</a:t>
            </a:r>
            <a:r>
              <a:rPr lang="en-US" altLang="zh-CN" dirty="0" smtClean="0"/>
              <a:t>CPU</a:t>
            </a:r>
            <a:r>
              <a:rPr lang="zh-CN" altLang="en-US" dirty="0" smtClean="0"/>
              <a:t>计算时才被从外存调入内存）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9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X</a:t>
            </a:r>
            <a:r>
              <a:rPr lang="zh-CN" altLang="en-US" dirty="0" smtClean="0"/>
              <a:t>这棵树中，</a:t>
            </a:r>
            <a:r>
              <a:rPr lang="en-US" altLang="zh-CN" dirty="0" smtClean="0"/>
              <a:t>k</a:t>
            </a:r>
            <a:r>
              <a:rPr lang="zh-CN" altLang="en-US" dirty="0" smtClean="0"/>
              <a:t>值对应的位置：  （所在节点的名称即指针，该节点上的元素下标）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1886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，在一般情况下，将一个元素插入一个“非满”节点时，无需分裂该节点；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，当必须将一个元素插入一个“满”节点时，必须将该节点的中间元素上升到父节点中去，增加一个子树指针，便于分裂该满节点，然后插入待增加元素；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，但是如果父节点也是满的，分裂产生了逆向传播现象，有一定的复杂性。为减少磁盘操作，简化处理逻辑，修正分裂算法：增加元素算法运行中，只要遇到满节点，先行分裂，然后再下行搜索，消除分裂的逆向传播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477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输入参数的解读：</a:t>
            </a:r>
            <a:r>
              <a:rPr lang="en-US" altLang="zh-CN" dirty="0" smtClean="0"/>
              <a:t>x</a:t>
            </a:r>
            <a:r>
              <a:rPr lang="zh-CN" altLang="en-US" dirty="0" smtClean="0"/>
              <a:t>是一个非满节点；</a:t>
            </a:r>
            <a:r>
              <a:rPr lang="en-US" altLang="zh-CN" dirty="0" smtClean="0"/>
              <a:t>x.ci</a:t>
            </a:r>
            <a:r>
              <a:rPr lang="zh-CN" altLang="en-US" dirty="0" smtClean="0"/>
              <a:t>是一个满的子树</a:t>
            </a:r>
            <a:endParaRPr lang="en-US" altLang="zh-CN" dirty="0" smtClean="0"/>
          </a:p>
          <a:p>
            <a:r>
              <a:rPr lang="zh-CN" altLang="en-US" dirty="0" smtClean="0"/>
              <a:t>输入参数的设计，本质上就是对待解问题的建模的一个方面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638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，不能让被删除元素所在的节点，突破“下限”，破坏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树性质；</a:t>
            </a:r>
            <a:endParaRPr lang="en-US" altLang="zh-CN" dirty="0" smtClean="0"/>
          </a:p>
          <a:p>
            <a:r>
              <a:rPr lang="en-US" altLang="zh-CN" dirty="0" smtClean="0"/>
              <a:t>       ==》</a:t>
            </a:r>
            <a:r>
              <a:rPr lang="zh-CN" altLang="en-US" dirty="0" smtClean="0"/>
              <a:t>从父亲节点那里，“空降”一个元素下来，从弟弟节点那里，“直升”一个元素上去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，中间节点中的元素，同时还承担了分隔该元素左右两区的工作，删除这个“隔点”时，需要找新隔点。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165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，不能让被删除元素所在的节点，突破“下限”，破坏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树性质；</a:t>
            </a:r>
            <a:endParaRPr lang="en-US" altLang="zh-CN" dirty="0" smtClean="0"/>
          </a:p>
          <a:p>
            <a:r>
              <a:rPr lang="en-US" altLang="zh-CN" dirty="0" smtClean="0"/>
              <a:t>       ==》</a:t>
            </a:r>
            <a:r>
              <a:rPr lang="zh-CN" altLang="en-US" dirty="0" smtClean="0"/>
              <a:t>从父亲节点那里，“空降”一个元素下来，从弟弟节点那里，“直升”一个元素上去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，中间节点中的元素，同时还承担了分隔该元素左右两区的工作，删除这个“隔点”时，需要找新隔点。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53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K</a:t>
            </a:r>
            <a:r>
              <a:rPr lang="zh-CN" altLang="en-US" dirty="0" smtClean="0"/>
              <a:t>‘就是新的隔点，</a:t>
            </a:r>
            <a:r>
              <a:rPr lang="en-US" altLang="zh-CN" dirty="0" smtClean="0"/>
              <a:t>k</a:t>
            </a:r>
            <a:r>
              <a:rPr lang="zh-CN" altLang="en-US" dirty="0" smtClean="0"/>
              <a:t>的直接前驱元素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92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K</a:t>
            </a:r>
            <a:r>
              <a:rPr lang="zh-CN" altLang="en-US" dirty="0" smtClean="0"/>
              <a:t>‘就是新的隔点，</a:t>
            </a:r>
            <a:r>
              <a:rPr lang="en-US" altLang="zh-CN" dirty="0" smtClean="0"/>
              <a:t>k</a:t>
            </a:r>
            <a:r>
              <a:rPr lang="zh-CN" altLang="en-US" dirty="0" smtClean="0"/>
              <a:t>的直接前驱元素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362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结果是：</a:t>
            </a:r>
            <a:r>
              <a:rPr lang="en-US" altLang="zh-CN" dirty="0" smtClean="0"/>
              <a:t>CJM</a:t>
            </a:r>
            <a:r>
              <a:rPr lang="zh-CN" altLang="en-US" dirty="0" smtClean="0"/>
              <a:t>的第三子树是</a:t>
            </a:r>
            <a:r>
              <a:rPr lang="en-US" altLang="zh-CN" dirty="0" smtClean="0"/>
              <a:t>KL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237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此时，左右两个子树的节点个数均等于</a:t>
            </a:r>
            <a:r>
              <a:rPr lang="en-US" altLang="zh-CN" dirty="0" smtClean="0"/>
              <a:t>t-1</a:t>
            </a:r>
            <a:r>
              <a:rPr lang="zh-CN" altLang="en-US" dirty="0" smtClean="0"/>
              <a:t>，合并后（</a:t>
            </a:r>
            <a:r>
              <a:rPr lang="en-US" altLang="zh-CN" dirty="0" smtClean="0"/>
              <a:t>k</a:t>
            </a:r>
            <a:r>
              <a:rPr lang="zh-CN" altLang="en-US" dirty="0" smtClean="0"/>
              <a:t>和右子树中元素）小于</a:t>
            </a:r>
            <a:r>
              <a:rPr lang="en-US" altLang="zh-CN" dirty="0" smtClean="0"/>
              <a:t>2t-1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29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向从父亲节点那里挪一个过来，从左右直接兄弟那里挪一个上去；但是：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，父亲节点是否可以借？是否会产生“传播”效应？需要借鉴增加元素的做法，“未雨绸缪”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，直接兄弟是否可以借？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3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Lgn</a:t>
            </a:r>
            <a:r>
              <a:rPr lang="zh-CN" altLang="en-US" dirty="0" smtClean="0"/>
              <a:t>次磁盘访问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757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当删除一个叶节点中的键值，而且键值数</a:t>
            </a:r>
            <a:r>
              <a:rPr lang="en-US" altLang="zh-CN" dirty="0" smtClean="0"/>
              <a:t>=t-1</a:t>
            </a:r>
            <a:r>
              <a:rPr lang="zh-CN" altLang="en-US" dirty="0" smtClean="0"/>
              <a:t>时，必须从左右兄弟子树中“借”，借的同时保持序关系，涉及到：父节点中前驱或者后继的下沉，被下沉节点的后继或者前驱（在兄弟子树中）的上升。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如果借无可借，选择将父节点中的分割键值下沉到某个兄弟子树的根中，将本节点和该子树的根节点进行合并。并注意是否会因为下沉而导致父节点键值数小于</a:t>
            </a:r>
            <a:r>
              <a:rPr lang="en-US" altLang="zh-CN" dirty="0" smtClean="0"/>
              <a:t>t-1.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645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先合并中间节点，再把</a:t>
            </a:r>
            <a:r>
              <a:rPr lang="en-US" altLang="zh-CN" dirty="0" smtClean="0"/>
              <a:t>C</a:t>
            </a:r>
            <a:r>
              <a:rPr lang="zh-CN" altLang="en-US" dirty="0" smtClean="0"/>
              <a:t>借下来，把</a:t>
            </a:r>
            <a:r>
              <a:rPr lang="en-US" altLang="zh-CN" dirty="0" smtClean="0"/>
              <a:t>D</a:t>
            </a:r>
            <a:r>
              <a:rPr lang="zh-CN" altLang="en-US" dirty="0" smtClean="0"/>
              <a:t>送上去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237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252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BST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lgn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81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Root</a:t>
            </a:r>
            <a:r>
              <a:rPr lang="zh-CN" altLang="en-US" dirty="0" smtClean="0"/>
              <a:t>节点存放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个键值，从十亿个键值中，每百万取一个，构成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r>
              <a:rPr lang="zh-CN" altLang="en-US" dirty="0" smtClean="0"/>
              <a:t>第一个百万键值，放到第一个子树中，第二个百万键值放到第二个子树中去。</a:t>
            </a:r>
            <a:endParaRPr lang="en-US" altLang="zh-CN" dirty="0" smtClean="0"/>
          </a:p>
          <a:p>
            <a:r>
              <a:rPr lang="zh-CN" altLang="en-US" dirty="0" smtClean="0"/>
              <a:t>如何存放第一个百万，递归构造。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244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2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</a:t>
            </a:r>
            <a:r>
              <a:rPr lang="zh-CN" altLang="en-US" dirty="0" smtClean="0"/>
              <a:t>树节点的数据成分：</a:t>
            </a:r>
            <a:r>
              <a:rPr lang="en-US" altLang="zh-CN" dirty="0" err="1" smtClean="0"/>
              <a:t>x,n</a:t>
            </a:r>
            <a:r>
              <a:rPr lang="en-US" altLang="zh-CN" dirty="0" smtClean="0"/>
              <a:t>;</a:t>
            </a:r>
            <a:r>
              <a:rPr lang="en-US" altLang="zh-CN" baseline="0" dirty="0" smtClean="0"/>
              <a:t>  </a:t>
            </a:r>
            <a:r>
              <a:rPr lang="en-US" altLang="zh-CN" baseline="0" dirty="0" err="1" smtClean="0"/>
              <a:t>x.leaf</a:t>
            </a:r>
            <a:r>
              <a:rPr lang="en-US" altLang="zh-CN" baseline="0" dirty="0" smtClean="0"/>
              <a:t>; x.ci; x.ki;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020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所有大于</a:t>
            </a:r>
            <a:r>
              <a:rPr lang="en-US" altLang="zh-CN" dirty="0" smtClean="0"/>
              <a:t>x.ki-1</a:t>
            </a:r>
            <a:r>
              <a:rPr lang="zh-CN" altLang="en-US" dirty="0" smtClean="0"/>
              <a:t>和小于</a:t>
            </a:r>
            <a:r>
              <a:rPr lang="en-US" altLang="zh-CN" dirty="0" smtClean="0"/>
              <a:t>x.ki</a:t>
            </a:r>
            <a:r>
              <a:rPr lang="zh-CN" altLang="en-US" dirty="0" smtClean="0"/>
              <a:t>的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</a:t>
            </a:r>
            <a:r>
              <a:rPr lang="en-US" altLang="zh-CN" dirty="0" smtClean="0"/>
              <a:t>key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596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均匀存放所有的元素，高度就必定是一致的</a:t>
            </a:r>
            <a:endParaRPr lang="en-US" altLang="zh-CN" dirty="0" smtClean="0"/>
          </a:p>
          <a:p>
            <a:r>
              <a:rPr lang="zh-CN" altLang="en-US" dirty="0" smtClean="0"/>
              <a:t>因为元素的增删而导致某个节点元素数量越界时，一定会涉及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树结构的调整：保持高度不变，调整</a:t>
            </a:r>
            <a:r>
              <a:rPr lang="en-US" altLang="zh-CN" dirty="0" smtClean="0"/>
              <a:t>t</a:t>
            </a:r>
            <a:r>
              <a:rPr lang="zh-CN" altLang="en-US" dirty="0" smtClean="0"/>
              <a:t>；确定一个</a:t>
            </a:r>
            <a:r>
              <a:rPr lang="en-US" altLang="zh-CN" dirty="0" smtClean="0"/>
              <a:t>t</a:t>
            </a:r>
            <a:r>
              <a:rPr lang="zh-CN" altLang="en-US" dirty="0" smtClean="0"/>
              <a:t>，调整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树的高度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4868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150B-F1FD-4CCC-BE0A-9B538985050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119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31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11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08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24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70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8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56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16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47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07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11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E9616-1F8D-41C5-B47B-7A887B2788F5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E7348-CCDF-45A3-B7CE-1636A4ECA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5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tm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tm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7.tm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tmp"/><Relationship Id="rId4" Type="http://schemas.openxmlformats.org/officeDocument/2006/relationships/image" Target="../media/image31.tm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tmp"/><Relationship Id="rId4" Type="http://schemas.openxmlformats.org/officeDocument/2006/relationships/image" Target="../media/image32.tm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2-14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>    -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树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2020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05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28</a:t>
            </a:r>
            <a:r>
              <a:rPr lang="zh-CN" altLang="en-US" dirty="0" smtClean="0"/>
              <a:t>日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981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B-</a:t>
            </a:r>
            <a:r>
              <a:rPr lang="zh-CN" altLang="en-US" dirty="0" smtClean="0"/>
              <a:t>树的性质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366" y="1524433"/>
            <a:ext cx="9668053" cy="238390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366" y="4006820"/>
            <a:ext cx="9740293" cy="10113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366" y="5116657"/>
            <a:ext cx="9767889" cy="138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 </a:t>
            </a:r>
            <a:r>
              <a:rPr lang="zh-CN" altLang="en-US" dirty="0" smtClean="0"/>
              <a:t>树节点的数据成分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1796" y="1736031"/>
            <a:ext cx="5724936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 smtClean="0"/>
              <a:t>x.n</a:t>
            </a:r>
            <a:endParaRPr lang="zh-CN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5950224" y="1736031"/>
            <a:ext cx="5989980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 smtClean="0"/>
              <a:t>x.leaf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251796" y="2557665"/>
            <a:ext cx="993911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x.c</a:t>
            </a:r>
            <a:r>
              <a:rPr lang="en-US" altLang="zh-CN" sz="4400" baseline="-25000" dirty="0" smtClean="0"/>
              <a:t>1</a:t>
            </a:r>
            <a:endParaRPr lang="zh-CN" altLang="en-US" sz="4400" baseline="-25000" dirty="0"/>
          </a:p>
        </p:txBody>
      </p:sp>
      <p:sp>
        <p:nvSpPr>
          <p:cNvPr id="7" name="矩形 6"/>
          <p:cNvSpPr/>
          <p:nvPr/>
        </p:nvSpPr>
        <p:spPr>
          <a:xfrm>
            <a:off x="1252337" y="2557665"/>
            <a:ext cx="1027040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x.k</a:t>
            </a:r>
            <a:r>
              <a:rPr lang="en-US" altLang="zh-CN" sz="4400" baseline="-25000" dirty="0" smtClean="0"/>
              <a:t>1</a:t>
            </a:r>
            <a:endParaRPr lang="zh-CN" altLang="en-US" sz="4400" baseline="-25000" dirty="0"/>
          </a:p>
        </p:txBody>
      </p:sp>
      <p:sp>
        <p:nvSpPr>
          <p:cNvPr id="8" name="矩形 7"/>
          <p:cNvSpPr/>
          <p:nvPr/>
        </p:nvSpPr>
        <p:spPr>
          <a:xfrm>
            <a:off x="2286007" y="2557665"/>
            <a:ext cx="993911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x.c</a:t>
            </a:r>
            <a:r>
              <a:rPr lang="en-US" altLang="zh-CN" sz="4400" baseline="-25000" dirty="0" smtClean="0"/>
              <a:t>2</a:t>
            </a:r>
            <a:endParaRPr lang="zh-CN" altLang="en-US" sz="4400" baseline="-25000" dirty="0"/>
          </a:p>
        </p:txBody>
      </p:sp>
      <p:sp>
        <p:nvSpPr>
          <p:cNvPr id="9" name="矩形 8"/>
          <p:cNvSpPr/>
          <p:nvPr/>
        </p:nvSpPr>
        <p:spPr>
          <a:xfrm>
            <a:off x="3286548" y="2557665"/>
            <a:ext cx="1027040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x.k</a:t>
            </a:r>
            <a:r>
              <a:rPr lang="en-US" altLang="zh-CN" sz="4400" baseline="-25000" dirty="0" smtClean="0"/>
              <a:t>2</a:t>
            </a:r>
            <a:endParaRPr lang="zh-CN" altLang="en-US" sz="4400" baseline="-25000" dirty="0"/>
          </a:p>
        </p:txBody>
      </p:sp>
      <p:sp>
        <p:nvSpPr>
          <p:cNvPr id="10" name="矩形 9"/>
          <p:cNvSpPr/>
          <p:nvPr/>
        </p:nvSpPr>
        <p:spPr>
          <a:xfrm>
            <a:off x="4313595" y="2557665"/>
            <a:ext cx="993911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……</a:t>
            </a:r>
            <a:endParaRPr lang="zh-CN" altLang="en-US" sz="4400" baseline="-25000" dirty="0"/>
          </a:p>
        </p:txBody>
      </p:sp>
      <p:sp>
        <p:nvSpPr>
          <p:cNvPr id="11" name="矩形 10"/>
          <p:cNvSpPr/>
          <p:nvPr/>
        </p:nvSpPr>
        <p:spPr>
          <a:xfrm>
            <a:off x="5314136" y="2557665"/>
            <a:ext cx="1027040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x.c</a:t>
            </a:r>
            <a:r>
              <a:rPr lang="en-US" altLang="zh-CN" sz="4400" baseline="-25000" dirty="0" smtClean="0"/>
              <a:t>i</a:t>
            </a:r>
            <a:endParaRPr lang="zh-CN" altLang="en-US" sz="4400" baseline="-25000" dirty="0"/>
          </a:p>
        </p:txBody>
      </p:sp>
      <p:sp>
        <p:nvSpPr>
          <p:cNvPr id="12" name="矩形 11"/>
          <p:cNvSpPr/>
          <p:nvPr/>
        </p:nvSpPr>
        <p:spPr>
          <a:xfrm>
            <a:off x="6364362" y="2557665"/>
            <a:ext cx="993911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x.k</a:t>
            </a:r>
            <a:r>
              <a:rPr lang="en-US" altLang="zh-CN" sz="4400" baseline="-25000" dirty="0" smtClean="0"/>
              <a:t>i</a:t>
            </a:r>
            <a:endParaRPr lang="zh-CN" altLang="en-US" sz="4400" baseline="-25000" dirty="0"/>
          </a:p>
        </p:txBody>
      </p:sp>
      <p:sp>
        <p:nvSpPr>
          <p:cNvPr id="13" name="矩形 12"/>
          <p:cNvSpPr/>
          <p:nvPr/>
        </p:nvSpPr>
        <p:spPr>
          <a:xfrm>
            <a:off x="7364903" y="2557665"/>
            <a:ext cx="1027040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……</a:t>
            </a:r>
            <a:endParaRPr lang="zh-CN" altLang="en-US" sz="4400" baseline="-25000" dirty="0"/>
          </a:p>
        </p:txBody>
      </p:sp>
      <p:sp>
        <p:nvSpPr>
          <p:cNvPr id="14" name="矩形 13"/>
          <p:cNvSpPr/>
          <p:nvPr/>
        </p:nvSpPr>
        <p:spPr>
          <a:xfrm>
            <a:off x="8391943" y="2557665"/>
            <a:ext cx="993911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x.c</a:t>
            </a:r>
            <a:r>
              <a:rPr lang="en-US" altLang="zh-CN" sz="4000" baseline="-25000" dirty="0" smtClean="0"/>
              <a:t>n</a:t>
            </a:r>
            <a:endParaRPr lang="zh-CN" altLang="en-US" sz="4000" baseline="-25000" dirty="0"/>
          </a:p>
        </p:txBody>
      </p:sp>
      <p:sp>
        <p:nvSpPr>
          <p:cNvPr id="15" name="矩形 14"/>
          <p:cNvSpPr/>
          <p:nvPr/>
        </p:nvSpPr>
        <p:spPr>
          <a:xfrm>
            <a:off x="9392484" y="2557665"/>
            <a:ext cx="1027040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x.k</a:t>
            </a:r>
            <a:r>
              <a:rPr lang="en-US" altLang="zh-CN" sz="4400" baseline="-25000" dirty="0" smtClean="0"/>
              <a:t>n</a:t>
            </a:r>
            <a:endParaRPr lang="zh-CN" altLang="en-US" sz="4400" baseline="-25000" dirty="0"/>
          </a:p>
        </p:txBody>
      </p:sp>
      <p:sp>
        <p:nvSpPr>
          <p:cNvPr id="16" name="矩形 15"/>
          <p:cNvSpPr/>
          <p:nvPr/>
        </p:nvSpPr>
        <p:spPr>
          <a:xfrm>
            <a:off x="10412893" y="2557665"/>
            <a:ext cx="1520685" cy="821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x.c</a:t>
            </a:r>
            <a:r>
              <a:rPr lang="en-US" altLang="zh-CN" sz="4400" baseline="-25000" dirty="0" smtClean="0"/>
              <a:t>n+1</a:t>
            </a:r>
            <a:endParaRPr lang="zh-CN" altLang="en-US" sz="4400" baseline="-25000" dirty="0"/>
          </a:p>
        </p:txBody>
      </p:sp>
      <p:cxnSp>
        <p:nvCxnSpPr>
          <p:cNvPr id="18" name="直接箭头连接符 17"/>
          <p:cNvCxnSpPr/>
          <p:nvPr/>
        </p:nvCxnSpPr>
        <p:spPr>
          <a:xfrm flipH="1">
            <a:off x="251796" y="3379299"/>
            <a:ext cx="477074" cy="9674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569266" y="3379299"/>
            <a:ext cx="238537" cy="9674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5817730" y="3379299"/>
            <a:ext cx="23185" cy="9674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8786220" y="3379299"/>
            <a:ext cx="591357" cy="8356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11239541" y="3379299"/>
            <a:ext cx="591357" cy="8356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4704522" y="4320927"/>
            <a:ext cx="2305878" cy="835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第</a:t>
            </a:r>
            <a:r>
              <a:rPr lang="en-US" altLang="zh-CN" sz="3600" dirty="0" err="1" smtClean="0"/>
              <a:t>i</a:t>
            </a:r>
            <a:r>
              <a:rPr lang="zh-CN" altLang="en-US" sz="3600" dirty="0" smtClean="0"/>
              <a:t>棵子树</a:t>
            </a:r>
            <a:endParaRPr lang="zh-CN" altLang="en-US" sz="3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3321939" y="5655007"/>
            <a:ext cx="5548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第</a:t>
            </a:r>
            <a:r>
              <a:rPr lang="en-US" altLang="zh-CN" sz="3600" dirty="0" err="1" smtClean="0">
                <a:latin typeface="Cooper Black" panose="0208090404030B020404" pitchFamily="18" charset="0"/>
              </a:rPr>
              <a:t>i</a:t>
            </a:r>
            <a:r>
              <a:rPr lang="zh-CN" altLang="en-US" sz="3600" dirty="0" smtClean="0"/>
              <a:t>棵子树存放了哪些</a:t>
            </a:r>
            <a:r>
              <a:rPr lang="en-US" altLang="zh-CN" sz="3600" dirty="0" smtClean="0"/>
              <a:t>key</a:t>
            </a:r>
            <a:r>
              <a:rPr lang="zh-CN" altLang="en-US" sz="3600" dirty="0" smtClean="0"/>
              <a:t>？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7092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B-</a:t>
            </a:r>
            <a:r>
              <a:rPr lang="zh-CN" altLang="en-US" dirty="0"/>
              <a:t>树</a:t>
            </a:r>
            <a:r>
              <a:rPr lang="zh-CN" altLang="en-US" dirty="0" smtClean="0"/>
              <a:t>的性质（续）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4509" y="2001928"/>
            <a:ext cx="10002982" cy="3998732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3879273" y="2313709"/>
            <a:ext cx="1343891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034146" y="2812472"/>
            <a:ext cx="2964872" cy="13855"/>
          </a:xfrm>
          <a:prstGeom prst="line">
            <a:avLst/>
          </a:prstGeom>
          <a:ln w="76200">
            <a:solidFill>
              <a:srgbClr val="5B9BD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179128" y="4114799"/>
            <a:ext cx="2964872" cy="1385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696692" y="5237017"/>
            <a:ext cx="2964872" cy="1385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圆角矩形标注 2"/>
          <p:cNvSpPr/>
          <p:nvPr/>
        </p:nvSpPr>
        <p:spPr>
          <a:xfrm>
            <a:off x="5327374" y="940466"/>
            <a:ext cx="3154017" cy="901586"/>
          </a:xfrm>
          <a:prstGeom prst="wedgeRoundRectCallout">
            <a:avLst>
              <a:gd name="adj1" fmla="val -63179"/>
              <a:gd name="adj2" fmla="val 795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是应该还是一定？</a:t>
            </a:r>
            <a:endParaRPr lang="zh-CN" altLang="en-US" sz="2800" dirty="0"/>
          </a:p>
        </p:txBody>
      </p:sp>
      <p:sp>
        <p:nvSpPr>
          <p:cNvPr id="11" name="圆角矩形标注 10"/>
          <p:cNvSpPr/>
          <p:nvPr/>
        </p:nvSpPr>
        <p:spPr>
          <a:xfrm>
            <a:off x="4972275" y="3325089"/>
            <a:ext cx="3432314" cy="1232453"/>
          </a:xfrm>
          <a:prstGeom prst="wedgeRoundRectCallout">
            <a:avLst>
              <a:gd name="adj1" fmla="val -59178"/>
              <a:gd name="adj2" fmla="val -881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规定节点存储元素数量的上下界，有何用途？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163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6199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4400" dirty="0" smtClean="0"/>
              <a:t>问题</a:t>
            </a:r>
            <a:r>
              <a:rPr lang="en-US" altLang="zh-CN" sz="4400" dirty="0" smtClean="0"/>
              <a:t>5</a:t>
            </a:r>
            <a:r>
              <a:rPr lang="zh-CN" altLang="en-US" sz="4400" dirty="0" smtClean="0"/>
              <a:t>：为</a:t>
            </a:r>
            <a:r>
              <a:rPr lang="en-US" altLang="zh-CN" sz="4400" dirty="0" smtClean="0"/>
              <a:t>B</a:t>
            </a:r>
            <a:r>
              <a:rPr lang="zh-CN" altLang="en-US" sz="4400" dirty="0" smtClean="0"/>
              <a:t>树设计“度”有何用意？这个度为什么叫“最小度”？为什么又叫上下限？</a:t>
            </a:r>
          </a:p>
          <a:p>
            <a:endParaRPr lang="zh-CN" altLang="en-US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21444"/>
            <a:ext cx="10887700" cy="196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</a:t>
            </a:r>
            <a:r>
              <a:rPr lang="zh-CN" altLang="en-US" dirty="0" smtClean="0"/>
              <a:t>树上的操作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查询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插入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/>
              <a:t>删除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52655" y="2757488"/>
            <a:ext cx="2475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</a:rPr>
              <a:t>保持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B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树性质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3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</a:t>
            </a:r>
            <a:r>
              <a:rPr lang="zh-CN" altLang="en-US" dirty="0" smtClean="0"/>
              <a:t>树上的搜索操作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8409"/>
            <a:ext cx="6303905" cy="4339051"/>
          </a:xfrm>
        </p:spPr>
      </p:pic>
      <p:grpSp>
        <p:nvGrpSpPr>
          <p:cNvPr id="14" name="组合 13"/>
          <p:cNvGrpSpPr/>
          <p:nvPr/>
        </p:nvGrpSpPr>
        <p:grpSpPr>
          <a:xfrm>
            <a:off x="3154017" y="2120348"/>
            <a:ext cx="8199783" cy="2054087"/>
            <a:chOff x="3154017" y="2120348"/>
            <a:chExt cx="8199783" cy="2054087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551583" y="2120348"/>
              <a:ext cx="59634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6930887" y="2662321"/>
              <a:ext cx="442291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X</a:t>
              </a:r>
              <a:r>
                <a:rPr lang="zh-CN" altLang="en-US" sz="2800" dirty="0" smtClean="0"/>
                <a:t>和</a:t>
              </a:r>
              <a:r>
                <a:rPr lang="en-US" altLang="zh-CN" sz="2800" dirty="0" smtClean="0"/>
                <a:t>k</a:t>
              </a:r>
              <a:r>
                <a:rPr lang="zh-CN" altLang="en-US" sz="2800" dirty="0" smtClean="0"/>
                <a:t>分别是什么？这个操作返回的是什么？</a:t>
              </a:r>
              <a:endParaRPr lang="zh-CN" altLang="en-US" sz="2800" dirty="0"/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3154017" y="4174435"/>
              <a:ext cx="59634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4373217" y="2120348"/>
              <a:ext cx="2504661" cy="9740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flipV="1">
              <a:off x="4147930" y="3286539"/>
              <a:ext cx="2782957" cy="8249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圆角矩形 2"/>
          <p:cNvSpPr/>
          <p:nvPr/>
        </p:nvSpPr>
        <p:spPr>
          <a:xfrm>
            <a:off x="2020955" y="4909955"/>
            <a:ext cx="2862469" cy="47707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2020954" y="5377057"/>
            <a:ext cx="4909933" cy="47707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标注 5"/>
          <p:cNvSpPr/>
          <p:nvPr/>
        </p:nvSpPr>
        <p:spPr>
          <a:xfrm>
            <a:off x="7394713" y="4810539"/>
            <a:ext cx="4121426" cy="1043596"/>
          </a:xfrm>
          <a:prstGeom prst="wedgeRoundRectCallout">
            <a:avLst>
              <a:gd name="adj1" fmla="val -74583"/>
              <a:gd name="adj2" fmla="val -60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这是在做什么？其中的</a:t>
            </a:r>
            <a:r>
              <a:rPr lang="en-US" altLang="zh-CN" sz="3200" dirty="0" err="1" smtClean="0"/>
              <a:t>i</a:t>
            </a:r>
            <a:r>
              <a:rPr lang="zh-CN" altLang="en-US" sz="3200" dirty="0" smtClean="0"/>
              <a:t>代表什么含义？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596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插入一个键值，必须保证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树性质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82" y="1520131"/>
            <a:ext cx="7325747" cy="1543265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406" y="3146528"/>
            <a:ext cx="7411484" cy="1476581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8" y="4878520"/>
            <a:ext cx="7678222" cy="140989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117496" y="549417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节点的分裂！</a:t>
            </a:r>
            <a:endParaRPr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8768920" y="1690688"/>
            <a:ext cx="2880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假设点度上限为</a:t>
            </a:r>
            <a:r>
              <a:rPr lang="en-US" altLang="zh-CN" sz="2800" dirty="0" smtClean="0"/>
              <a:t>3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39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6627" y="49649"/>
            <a:ext cx="3198779" cy="1998696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当</a:t>
            </a:r>
            <a:r>
              <a:rPr lang="en-US" altLang="zh-CN" sz="3200" dirty="0" smtClean="0"/>
              <a:t>L</a:t>
            </a:r>
            <a:r>
              <a:rPr lang="zh-CN" altLang="en-US" sz="3200" dirty="0" smtClean="0"/>
              <a:t>插入时，为什么必须引起分裂？</a:t>
            </a:r>
            <a:endParaRPr lang="zh-CN" altLang="en-US" sz="3200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571" y="3655339"/>
            <a:ext cx="8421275" cy="2229161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151" y="1690688"/>
            <a:ext cx="7725853" cy="144800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86151" y="1895061"/>
            <a:ext cx="1808840" cy="397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4072" y="71438"/>
            <a:ext cx="7620000" cy="1619250"/>
          </a:xfrm>
          <a:prstGeom prst="rect">
            <a:avLst/>
          </a:prstGeom>
        </p:spPr>
      </p:pic>
      <p:cxnSp>
        <p:nvCxnSpPr>
          <p:cNvPr id="8" name="直接连接符 7"/>
          <p:cNvCxnSpPr>
            <a:endCxn id="7" idx="3"/>
          </p:cNvCxnSpPr>
          <p:nvPr/>
        </p:nvCxnSpPr>
        <p:spPr>
          <a:xfrm>
            <a:off x="10390909" y="881063"/>
            <a:ext cx="1413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184072" y="1191491"/>
            <a:ext cx="7620000" cy="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4184072" y="1482437"/>
            <a:ext cx="7620000" cy="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4184072" y="1690688"/>
            <a:ext cx="6580910" cy="21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78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37" y="0"/>
            <a:ext cx="4175220" cy="6850768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070" y="235519"/>
            <a:ext cx="7991048" cy="2772723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131737" y="1126435"/>
            <a:ext cx="9211046" cy="4691269"/>
            <a:chOff x="131737" y="1126435"/>
            <a:chExt cx="9211046" cy="4691269"/>
          </a:xfrm>
        </p:grpSpPr>
        <p:sp>
          <p:nvSpPr>
            <p:cNvPr id="6" name="圆角矩形 5"/>
            <p:cNvSpPr/>
            <p:nvPr/>
          </p:nvSpPr>
          <p:spPr>
            <a:xfrm>
              <a:off x="131737" y="3684104"/>
              <a:ext cx="4360750" cy="213360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4492487" y="1126435"/>
              <a:ext cx="4850296" cy="265043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131737" y="1219200"/>
            <a:ext cx="10390489" cy="2120348"/>
            <a:chOff x="131737" y="1219200"/>
            <a:chExt cx="10390489" cy="2120348"/>
          </a:xfrm>
        </p:grpSpPr>
        <p:sp>
          <p:nvSpPr>
            <p:cNvPr id="9" name="圆角矩形 8"/>
            <p:cNvSpPr/>
            <p:nvPr/>
          </p:nvSpPr>
          <p:spPr>
            <a:xfrm>
              <a:off x="131737" y="1219200"/>
              <a:ext cx="4267985" cy="212034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 flipV="1">
              <a:off x="4399722" y="2020957"/>
              <a:ext cx="6122504" cy="8613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131737" y="5817703"/>
            <a:ext cx="10920363" cy="999629"/>
            <a:chOff x="131737" y="5817703"/>
            <a:chExt cx="10920363" cy="999629"/>
          </a:xfrm>
        </p:grpSpPr>
        <p:sp>
          <p:nvSpPr>
            <p:cNvPr id="13" name="圆角矩形 12"/>
            <p:cNvSpPr/>
            <p:nvPr/>
          </p:nvSpPr>
          <p:spPr>
            <a:xfrm>
              <a:off x="131737" y="5817703"/>
              <a:ext cx="4360750" cy="999629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右箭头 13"/>
            <p:cNvSpPr/>
            <p:nvPr/>
          </p:nvSpPr>
          <p:spPr>
            <a:xfrm>
              <a:off x="4492487" y="6175513"/>
              <a:ext cx="2160104" cy="35780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917635" y="6055907"/>
              <a:ext cx="41344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/>
                <a:t>为什么要有这三条语句？</a:t>
              </a:r>
              <a:endParaRPr lang="zh-CN" altLang="en-US" sz="2800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6493566" y="4081981"/>
            <a:ext cx="430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Y</a:t>
            </a:r>
            <a:r>
              <a:rPr lang="zh-CN" altLang="en-US" sz="2800" dirty="0" smtClean="0"/>
              <a:t>节点的处理代码是什么？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005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插入一个</a:t>
            </a:r>
            <a:r>
              <a:rPr lang="en-US" altLang="zh-CN" dirty="0" smtClean="0"/>
              <a:t>key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887" y="1732252"/>
            <a:ext cx="4086225" cy="31527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708" y="1197231"/>
            <a:ext cx="4400550" cy="5067300"/>
          </a:xfrm>
          <a:prstGeom prst="rect">
            <a:avLst/>
          </a:prstGeom>
        </p:spPr>
      </p:pic>
      <p:sp>
        <p:nvSpPr>
          <p:cNvPr id="3" name="圆角矩形标注 2"/>
          <p:cNvSpPr/>
          <p:nvPr/>
        </p:nvSpPr>
        <p:spPr>
          <a:xfrm>
            <a:off x="4284305" y="2869660"/>
            <a:ext cx="1613613" cy="729574"/>
          </a:xfrm>
          <a:prstGeom prst="wedgeRoundRectCallout">
            <a:avLst>
              <a:gd name="adj1" fmla="val -40124"/>
              <a:gd name="adj2" fmla="val 105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这个参数为什么是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？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929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 smtClean="0"/>
              <a:t>问题</a:t>
            </a:r>
            <a:r>
              <a:rPr lang="en-US" altLang="zh-CN" sz="4400" dirty="0"/>
              <a:t>1</a:t>
            </a:r>
            <a:r>
              <a:rPr lang="zh-CN" altLang="en-US" sz="4400" dirty="0" smtClean="0"/>
              <a:t>：我们之前考察一个数据结构的某个操作的性能时，为什么没有考虑数据读写的时间开销？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/>
          </a:p>
          <a:p>
            <a:pPr marL="0" indent="0">
              <a:buNone/>
            </a:pP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335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在删除</a:t>
            </a:r>
            <a:r>
              <a:rPr lang="en-US" altLang="zh-CN" dirty="0" smtClean="0"/>
              <a:t>B</a:t>
            </a:r>
            <a:r>
              <a:rPr lang="zh-CN" altLang="en-US" dirty="0" smtClean="0"/>
              <a:t>树中某个节点时，最根本的关注点是什么？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93906" y="2889114"/>
            <a:ext cx="108041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  <a:r>
              <a:rPr lang="zh-CN" altLang="en-US" sz="2800" dirty="0"/>
              <a:t>，不能让被删除元素所在的节点，突破“下限”，破坏</a:t>
            </a:r>
            <a:r>
              <a:rPr lang="en-US" altLang="zh-CN" sz="2800" dirty="0"/>
              <a:t>B</a:t>
            </a:r>
            <a:r>
              <a:rPr lang="zh-CN" altLang="en-US" sz="2800" dirty="0"/>
              <a:t>树性质；</a:t>
            </a:r>
            <a:endParaRPr lang="en-US" altLang="zh-CN" sz="2800" dirty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/>
              <a:t>，中间节点中的元素，同时还承担了分隔该元素左右两区的工作，删除这个“隔点”时，需要找新隔点。</a:t>
            </a:r>
          </a:p>
          <a:p>
            <a:endParaRPr lang="zh-CN" altLang="en-US" sz="2800" dirty="0"/>
          </a:p>
        </p:txBody>
      </p:sp>
      <p:sp>
        <p:nvSpPr>
          <p:cNvPr id="9" name="文本框 8"/>
          <p:cNvSpPr txBox="1"/>
          <p:nvPr/>
        </p:nvSpPr>
        <p:spPr>
          <a:xfrm>
            <a:off x="1916350" y="5503312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/>
              <a:t>删除某个元素时，元素的位置和分布情况众多，要特别关注“</a:t>
            </a:r>
            <a:r>
              <a:rPr lang="zh-CN" altLang="en-US" sz="2400" dirty="0" smtClean="0">
                <a:solidFill>
                  <a:srgbClr val="FF0000"/>
                </a:solidFill>
              </a:rPr>
              <a:t>分情形证明法</a:t>
            </a:r>
            <a:r>
              <a:rPr lang="zh-CN" altLang="en-US" sz="2400" dirty="0" smtClean="0"/>
              <a:t>”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2979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情形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：叶节点中元素，且删除后点度不越界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081" y="1553061"/>
            <a:ext cx="9021837" cy="2443891"/>
          </a:xfrm>
        </p:spPr>
      </p:pic>
      <p:sp>
        <p:nvSpPr>
          <p:cNvPr id="5" name="矩形 4"/>
          <p:cNvSpPr/>
          <p:nvPr/>
        </p:nvSpPr>
        <p:spPr>
          <a:xfrm>
            <a:off x="3647874" y="3124188"/>
            <a:ext cx="532262" cy="8727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内容占位符 3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081" y="4284704"/>
            <a:ext cx="8886691" cy="2168636"/>
          </a:xfrm>
          <a:prstGeom prst="rect">
            <a:avLst/>
          </a:prstGeom>
        </p:spPr>
      </p:pic>
      <p:sp>
        <p:nvSpPr>
          <p:cNvPr id="3" name="下箭头 2"/>
          <p:cNvSpPr/>
          <p:nvPr/>
        </p:nvSpPr>
        <p:spPr>
          <a:xfrm>
            <a:off x="5498763" y="3936217"/>
            <a:ext cx="1488332" cy="496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6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527" y="1382601"/>
            <a:ext cx="8886691" cy="2168636"/>
          </a:xfrm>
        </p:spPr>
      </p:pic>
      <p:sp>
        <p:nvSpPr>
          <p:cNvPr id="5" name="矩形 4"/>
          <p:cNvSpPr/>
          <p:nvPr/>
        </p:nvSpPr>
        <p:spPr>
          <a:xfrm>
            <a:off x="1187355" y="245660"/>
            <a:ext cx="2770496" cy="627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137159" y="2259730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546370" y="201763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情形</a:t>
            </a:r>
            <a:r>
              <a:rPr lang="en-US" altLang="zh-CN" dirty="0"/>
              <a:t>2</a:t>
            </a:r>
            <a:r>
              <a:rPr lang="zh-CN" altLang="en-US" dirty="0" smtClean="0"/>
              <a:t>：中间节点中元素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3154494" y="4810056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寻找被删除元素的“替代元素”！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936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527" y="1382601"/>
            <a:ext cx="8886691" cy="2168636"/>
          </a:xfrm>
        </p:spPr>
      </p:pic>
      <p:sp>
        <p:nvSpPr>
          <p:cNvPr id="5" name="矩形 4"/>
          <p:cNvSpPr/>
          <p:nvPr/>
        </p:nvSpPr>
        <p:spPr>
          <a:xfrm>
            <a:off x="1187355" y="245660"/>
            <a:ext cx="2770496" cy="627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137159" y="2259730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107549" y="3923083"/>
            <a:ext cx="10305754" cy="2075979"/>
            <a:chOff x="1049183" y="2960045"/>
            <a:chExt cx="8189250" cy="1543266"/>
          </a:xfrm>
        </p:grpSpPr>
        <p:pic>
          <p:nvPicPr>
            <p:cNvPr id="7" name="图片 6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183" y="2960045"/>
              <a:ext cx="6963747" cy="371527"/>
            </a:xfrm>
            <a:prstGeom prst="rect">
              <a:avLst/>
            </a:prstGeom>
          </p:spPr>
        </p:pic>
        <p:pic>
          <p:nvPicPr>
            <p:cNvPr id="8" name="图片 7" descr="屏幕剪辑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790" y="3331572"/>
              <a:ext cx="7649643" cy="1171739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2119178" y="5166549"/>
            <a:ext cx="5800298" cy="1595888"/>
            <a:chOff x="2060812" y="4203510"/>
            <a:chExt cx="5800298" cy="1595888"/>
          </a:xfrm>
        </p:grpSpPr>
        <p:cxnSp>
          <p:nvCxnSpPr>
            <p:cNvPr id="11" name="直接连接符 10"/>
            <p:cNvCxnSpPr/>
            <p:nvPr/>
          </p:nvCxnSpPr>
          <p:spPr>
            <a:xfrm flipV="1">
              <a:off x="2060812" y="4203510"/>
              <a:ext cx="5800298" cy="1364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3487797" y="5091512"/>
              <a:ext cx="43733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 smtClean="0"/>
                <a:t>怎么去找到这个</a:t>
              </a:r>
              <a:r>
                <a:rPr lang="en-US" altLang="zh-CN" sz="4000" dirty="0" smtClean="0"/>
                <a:t>k’?</a:t>
              </a:r>
              <a:endParaRPr lang="zh-CN" altLang="en-US" sz="4000" dirty="0"/>
            </a:p>
          </p:txBody>
        </p:sp>
      </p:grp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546370" y="201763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情形</a:t>
            </a:r>
            <a:r>
              <a:rPr lang="en-US" altLang="zh-CN" dirty="0"/>
              <a:t>2</a:t>
            </a:r>
            <a:r>
              <a:rPr lang="zh-CN" altLang="en-US" dirty="0" smtClean="0"/>
              <a:t>：中间节点中元素</a:t>
            </a:r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8083685" y="4766553"/>
            <a:ext cx="1527243" cy="4136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标注 2"/>
          <p:cNvSpPr/>
          <p:nvPr/>
        </p:nvSpPr>
        <p:spPr>
          <a:xfrm>
            <a:off x="9610928" y="5642043"/>
            <a:ext cx="2178995" cy="1021404"/>
          </a:xfrm>
          <a:prstGeom prst="wedgeRoundRectCallout">
            <a:avLst>
              <a:gd name="adj1" fmla="val -51190"/>
              <a:gd name="adj2" fmla="val -92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怎么理解？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6352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1816" y="168017"/>
            <a:ext cx="11652115" cy="1325563"/>
          </a:xfrm>
        </p:spPr>
        <p:txBody>
          <a:bodyPr/>
          <a:lstStyle/>
          <a:p>
            <a:r>
              <a:rPr lang="en-US" altLang="zh-CN" dirty="0" smtClean="0"/>
              <a:t>2.a</a:t>
            </a:r>
            <a:r>
              <a:rPr lang="zh-CN" altLang="en-US" dirty="0" smtClean="0"/>
              <a:t>情形：在被删除元素的前驱子树中找“替代”</a:t>
            </a:r>
            <a:endParaRPr lang="zh-CN" altLang="en-US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13" y="4439223"/>
            <a:ext cx="10039106" cy="1542564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7625996" y="5210505"/>
            <a:ext cx="298886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984115" y="1626991"/>
            <a:ext cx="3119651" cy="66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527" y="1382601"/>
            <a:ext cx="8886691" cy="2168636"/>
          </a:xfrm>
        </p:spPr>
      </p:pic>
      <p:sp>
        <p:nvSpPr>
          <p:cNvPr id="12" name="矩形 11"/>
          <p:cNvSpPr/>
          <p:nvPr/>
        </p:nvSpPr>
        <p:spPr>
          <a:xfrm>
            <a:off x="4134325" y="2295731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内容占位符 3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052" y="4045813"/>
            <a:ext cx="10015280" cy="254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1817" y="168017"/>
            <a:ext cx="11224098" cy="1325563"/>
          </a:xfrm>
        </p:spPr>
        <p:txBody>
          <a:bodyPr/>
          <a:lstStyle/>
          <a:p>
            <a:r>
              <a:rPr lang="en-US" altLang="zh-CN" dirty="0" smtClean="0"/>
              <a:t>2.b:</a:t>
            </a:r>
            <a:r>
              <a:rPr lang="zh-CN" altLang="en-US" dirty="0" smtClean="0"/>
              <a:t>和</a:t>
            </a:r>
            <a:r>
              <a:rPr lang="en-US" altLang="zh-CN" dirty="0" smtClean="0"/>
              <a:t>2.a</a:t>
            </a:r>
            <a:r>
              <a:rPr lang="zh-CN" altLang="en-US" dirty="0" smtClean="0"/>
              <a:t>对称的情形</a:t>
            </a:r>
            <a:r>
              <a:rPr lang="en-US" altLang="zh-CN" dirty="0" smtClean="0"/>
              <a:t>,</a:t>
            </a:r>
            <a:r>
              <a:rPr lang="zh-CN" altLang="en-US" dirty="0" smtClean="0"/>
              <a:t>在后继</a:t>
            </a:r>
            <a:r>
              <a:rPr lang="zh-CN" altLang="en-US" dirty="0"/>
              <a:t>子树</a:t>
            </a:r>
            <a:r>
              <a:rPr lang="zh-CN" altLang="en-US" dirty="0" smtClean="0"/>
              <a:t>中找“替代”</a:t>
            </a:r>
            <a:endParaRPr lang="zh-CN" altLang="en-US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13" y="4439223"/>
            <a:ext cx="10039106" cy="1542564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7625996" y="5210505"/>
            <a:ext cx="298886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984115" y="1626991"/>
            <a:ext cx="3119651" cy="668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527" y="1382601"/>
            <a:ext cx="8886691" cy="2168636"/>
          </a:xfrm>
        </p:spPr>
      </p:pic>
      <p:sp>
        <p:nvSpPr>
          <p:cNvPr id="12" name="矩形 11"/>
          <p:cNvSpPr/>
          <p:nvPr/>
        </p:nvSpPr>
        <p:spPr>
          <a:xfrm>
            <a:off x="3764674" y="2295731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70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9" y="5299613"/>
            <a:ext cx="11166762" cy="1326744"/>
          </a:xfrm>
        </p:spPr>
      </p:pic>
      <p:pic>
        <p:nvPicPr>
          <p:cNvPr id="4" name="内容占位符 3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20" y="868734"/>
            <a:ext cx="8343636" cy="212362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632524" y="1597872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38200" y="245660"/>
            <a:ext cx="3119651" cy="655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8620" y="3150153"/>
            <a:ext cx="8874760" cy="2149460"/>
          </a:xfrm>
          <a:prstGeom prst="rect">
            <a:avLst/>
          </a:prstGeom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351817" y="168018"/>
            <a:ext cx="10515600" cy="82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dirty="0" smtClean="0"/>
              <a:t>2.c</a:t>
            </a:r>
            <a:r>
              <a:rPr lang="zh-CN" altLang="en-US" sz="4000" dirty="0" smtClean="0"/>
              <a:t>：前驱后继子树的根都不够删，直接合并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8119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838200" y="1554541"/>
            <a:ext cx="9806118" cy="1986049"/>
            <a:chOff x="838200" y="1554541"/>
            <a:chExt cx="9806118" cy="1986049"/>
          </a:xfrm>
        </p:grpSpPr>
        <p:pic>
          <p:nvPicPr>
            <p:cNvPr id="4" name="图片 3" descr="屏幕剪辑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54541"/>
              <a:ext cx="9806118" cy="1986049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838200" y="1690688"/>
              <a:ext cx="2323289" cy="760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情形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：删除叶节点中元素，但是不够删</a:t>
            </a:r>
            <a:endParaRPr lang="zh-CN" altLang="en-US" dirty="0"/>
          </a:p>
        </p:txBody>
      </p:sp>
      <p:pic>
        <p:nvPicPr>
          <p:cNvPr id="8" name="内容占位符 7" descr="屏幕剪辑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77" y="5167498"/>
            <a:ext cx="9858034" cy="1472620"/>
          </a:xfrm>
        </p:spPr>
      </p:pic>
      <p:sp>
        <p:nvSpPr>
          <p:cNvPr id="6" name="矩形 5"/>
          <p:cNvSpPr/>
          <p:nvPr/>
        </p:nvSpPr>
        <p:spPr>
          <a:xfrm>
            <a:off x="1696243" y="2559381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78" y="3317596"/>
            <a:ext cx="10186632" cy="184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238" y="789142"/>
            <a:ext cx="9439585" cy="2470951"/>
          </a:xfrm>
        </p:spPr>
      </p:pic>
      <p:sp>
        <p:nvSpPr>
          <p:cNvPr id="5" name="矩形 4"/>
          <p:cNvSpPr/>
          <p:nvPr/>
        </p:nvSpPr>
        <p:spPr>
          <a:xfrm>
            <a:off x="1165721" y="566576"/>
            <a:ext cx="3261815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889164" y="2553275"/>
            <a:ext cx="423081" cy="6414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078172" y="3387924"/>
            <a:ext cx="9608025" cy="3334033"/>
            <a:chOff x="1078172" y="3135006"/>
            <a:chExt cx="7988621" cy="2456724"/>
          </a:xfrm>
        </p:grpSpPr>
        <p:pic>
          <p:nvPicPr>
            <p:cNvPr id="8" name="图片 7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172" y="3135006"/>
              <a:ext cx="7973538" cy="1448002"/>
            </a:xfrm>
            <a:prstGeom prst="rect">
              <a:avLst/>
            </a:prstGeom>
          </p:spPr>
        </p:pic>
        <p:pic>
          <p:nvPicPr>
            <p:cNvPr id="10" name="图片 9" descr="屏幕剪辑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7150" y="4677202"/>
              <a:ext cx="7649643" cy="914528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303537" y="304966"/>
            <a:ext cx="7548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情形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：避免向父节点借元素时出现的传播效应</a:t>
            </a:r>
            <a:endParaRPr lang="zh-CN" altLang="en-US" sz="2800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1506189" y="3774332"/>
            <a:ext cx="584269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60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在下图中删除元素</a:t>
            </a:r>
            <a:r>
              <a:rPr lang="en-US" altLang="zh-CN" dirty="0" smtClean="0"/>
              <a:t>B</a:t>
            </a:r>
            <a:r>
              <a:rPr lang="zh-CN" altLang="en-US" dirty="0" smtClean="0"/>
              <a:t>，算法如何运行？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70" y="2099661"/>
            <a:ext cx="8591050" cy="2209692"/>
          </a:xfrm>
        </p:spPr>
      </p:pic>
      <p:sp>
        <p:nvSpPr>
          <p:cNvPr id="5" name="矩形 4"/>
          <p:cNvSpPr/>
          <p:nvPr/>
        </p:nvSpPr>
        <p:spPr>
          <a:xfrm>
            <a:off x="2461146" y="3588280"/>
            <a:ext cx="510115" cy="83599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62907" y="2214586"/>
            <a:ext cx="3145280" cy="460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1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计算机存储体系结构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09461" y="2398643"/>
            <a:ext cx="2358887" cy="6626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CPU</a:t>
            </a:r>
            <a:r>
              <a:rPr lang="zh-CN" altLang="en-US" sz="3200" dirty="0" smtClean="0"/>
              <a:t>寄存器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2411896" y="3076264"/>
            <a:ext cx="3154018" cy="66260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高速缓存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961322" y="3753885"/>
            <a:ext cx="4055166" cy="66260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内存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444488" y="4431506"/>
            <a:ext cx="5088834" cy="66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外存</a:t>
            </a:r>
            <a:endParaRPr lang="zh-CN" altLang="en-US" sz="3200" dirty="0"/>
          </a:p>
        </p:txBody>
      </p:sp>
      <p:sp>
        <p:nvSpPr>
          <p:cNvPr id="8" name="文本框 7"/>
          <p:cNvSpPr txBox="1"/>
          <p:nvPr/>
        </p:nvSpPr>
        <p:spPr>
          <a:xfrm>
            <a:off x="7606749" y="253832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最高速，最低容量，最高代价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606749" y="322290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高速，较低容量，高代价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606749" y="3895118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较高速，容量相对低，相对高代价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606749" y="457814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低</a:t>
            </a:r>
            <a:r>
              <a:rPr lang="zh-CN" altLang="en-US" dirty="0" smtClean="0"/>
              <a:t>速，高容量，低代价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6016488" y="2538329"/>
            <a:ext cx="1590261" cy="369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6096000" y="3222902"/>
            <a:ext cx="1510749" cy="3693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6215272" y="3910130"/>
            <a:ext cx="1391477" cy="3693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6712226" y="4594838"/>
            <a:ext cx="89452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3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请证明：我们使用的插入节点的算法，不会使得叶节点的高度不一致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zh-CN" altLang="en-US" dirty="0" smtClean="0"/>
                  <a:t>介绍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树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Another </a:t>
                </a:r>
                <a:r>
                  <a:rPr lang="en-US" altLang="zh-CN" dirty="0"/>
                  <a:t>common variant on a B-tree, known as a </a:t>
                </a:r>
                <a:r>
                  <a:rPr lang="en-US" altLang="zh-CN" b="1" i="1" dirty="0" smtClean="0"/>
                  <a:t>B</a:t>
                </a:r>
                <a:r>
                  <a:rPr lang="zh-CN" altLang="en-US" b="1" i="1" dirty="0" smtClean="0"/>
                  <a:t>*</a:t>
                </a:r>
                <a:r>
                  <a:rPr lang="en-US" altLang="zh-CN" b="1" i="1" dirty="0" smtClean="0"/>
                  <a:t>-</a:t>
                </a:r>
                <a:r>
                  <a:rPr lang="en-US" altLang="zh-CN" b="1" i="1" dirty="0"/>
                  <a:t>tree</a:t>
                </a:r>
                <a:r>
                  <a:rPr lang="en-US" altLang="zh-CN" dirty="0"/>
                  <a:t>, requires each internal node to be </a:t>
                </a:r>
                <a:r>
                  <a:rPr lang="en-US" altLang="zh-CN" dirty="0" smtClean="0"/>
                  <a:t>at least </a:t>
                </a:r>
                <a:r>
                  <a:rPr lang="en-US" altLang="zh-CN" dirty="0"/>
                  <a:t>2=3 full, rather than at least half full, as a B-tree requires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9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18.1.1</a:t>
            </a:r>
            <a:r>
              <a:rPr lang="zh-CN" altLang="en-US" dirty="0" smtClean="0"/>
              <a:t>；</a:t>
            </a:r>
            <a:r>
              <a:rPr lang="en-US" altLang="zh-CN" dirty="0" smtClean="0"/>
              <a:t>18.1.4</a:t>
            </a:r>
          </a:p>
          <a:p>
            <a:r>
              <a:rPr lang="en-US" altLang="zh-CN" dirty="0" smtClean="0"/>
              <a:t>18.2.3</a:t>
            </a:r>
            <a:r>
              <a:rPr lang="zh-CN" altLang="en-US" dirty="0" smtClean="0"/>
              <a:t>；</a:t>
            </a:r>
            <a:r>
              <a:rPr lang="en-US" altLang="zh-CN" dirty="0" smtClean="0"/>
              <a:t>18.2.4</a:t>
            </a:r>
            <a:endParaRPr lang="en-US" altLang="zh-CN" dirty="0"/>
          </a:p>
          <a:p>
            <a:r>
              <a:rPr lang="en-US" altLang="zh-CN" dirty="0" smtClean="0"/>
              <a:t>18.3.1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57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实际上：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当处理很大的文件（或者难以将所有数据都一次性载入内存再计算）时，我们总是根据需要从外存读取数据进入内存，总是从内存中将更新的数据写到外存</a:t>
            </a:r>
            <a:endParaRPr lang="zh-CN" altLang="en-US" dirty="0"/>
          </a:p>
        </p:txBody>
      </p:sp>
      <p:sp>
        <p:nvSpPr>
          <p:cNvPr id="4" name="圆柱形 3"/>
          <p:cNvSpPr/>
          <p:nvPr/>
        </p:nvSpPr>
        <p:spPr>
          <a:xfrm>
            <a:off x="2676939" y="4108175"/>
            <a:ext cx="1577008" cy="9674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柱形 4"/>
          <p:cNvSpPr/>
          <p:nvPr/>
        </p:nvSpPr>
        <p:spPr>
          <a:xfrm>
            <a:off x="6864626" y="3319670"/>
            <a:ext cx="3008243" cy="25444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4744278" y="3988905"/>
            <a:ext cx="1656522" cy="357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 rot="10800000">
            <a:off x="4744278" y="4771508"/>
            <a:ext cx="1656522" cy="357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34609" y="37503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写出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249372" y="51317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读入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789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磁盘访问机理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72" y="2004211"/>
            <a:ext cx="6980583" cy="4853789"/>
          </a:xfrm>
        </p:spPr>
      </p:pic>
      <p:sp>
        <p:nvSpPr>
          <p:cNvPr id="5" name="文本框 4"/>
          <p:cNvSpPr txBox="1"/>
          <p:nvPr/>
        </p:nvSpPr>
        <p:spPr>
          <a:xfrm>
            <a:off x="7823755" y="4649623"/>
            <a:ext cx="4235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当</a:t>
            </a:r>
            <a:r>
              <a:rPr lang="zh-CN" altLang="en-US" sz="2800" dirty="0" smtClean="0"/>
              <a:t>我们受限于（受惠于）现实的物理世界时，我们该如何思考？</a:t>
            </a:r>
            <a:endParaRPr lang="zh-CN" altLang="en-US" sz="2800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200" y="1112701"/>
            <a:ext cx="4820277" cy="3083780"/>
          </a:xfrm>
          <a:prstGeom prst="rect">
            <a:avLst/>
          </a:prstGeo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66" y="322016"/>
            <a:ext cx="8360290" cy="146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9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sz="4400" dirty="0" smtClean="0"/>
              <a:t>假定我们需要存储</a:t>
            </a:r>
            <a:r>
              <a:rPr lang="en-US" altLang="zh-CN" sz="4400" dirty="0" smtClean="0"/>
              <a:t>10</a:t>
            </a:r>
            <a:r>
              <a:rPr lang="zh-CN" altLang="en-US" sz="4400" dirty="0" smtClean="0"/>
              <a:t>亿个键值。检索是作用在该数据集上的重要操作。请问，你该如何为此类应用设计外存上的数据结构？</a:t>
            </a:r>
            <a:endParaRPr lang="zh-CN" altLang="en-US" sz="4400" dirty="0"/>
          </a:p>
        </p:txBody>
      </p:sp>
      <p:sp>
        <p:nvSpPr>
          <p:cNvPr id="5" name="文本框 4"/>
          <p:cNvSpPr txBox="1"/>
          <p:nvPr/>
        </p:nvSpPr>
        <p:spPr>
          <a:xfrm>
            <a:off x="2720717" y="4598504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你能想到的最好的数据结构是什么？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950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如果仅仅是</a:t>
            </a:r>
            <a:r>
              <a:rPr lang="en-US" altLang="zh-CN" dirty="0" smtClean="0"/>
              <a:t>BST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274127" cy="1858479"/>
          </a:xfrm>
        </p:spPr>
        <p:txBody>
          <a:bodyPr/>
          <a:lstStyle/>
          <a:p>
            <a:r>
              <a:rPr lang="zh-CN" altLang="en-US" dirty="0" smtClean="0"/>
              <a:t>如果键值所需存储空间</a:t>
            </a:r>
            <a:r>
              <a:rPr lang="zh-CN" altLang="en-US" b="1" dirty="0" smtClean="0"/>
              <a:t>远小于</a:t>
            </a:r>
            <a:r>
              <a:rPr lang="zh-CN" altLang="en-US" dirty="0" smtClean="0"/>
              <a:t>页面大小</a:t>
            </a:r>
            <a:endParaRPr lang="en-US" altLang="zh-CN" dirty="0" smtClean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404" y="1306030"/>
            <a:ext cx="4820277" cy="30837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88538" y="4745940"/>
            <a:ext cx="10919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（最坏）</a:t>
            </a:r>
            <a:r>
              <a:rPr lang="en-US" altLang="zh-CN" sz="3200" dirty="0" err="1" smtClean="0"/>
              <a:t>lgn</a:t>
            </a:r>
            <a:r>
              <a:rPr lang="zh-CN" altLang="en-US" sz="3200" dirty="0" smtClean="0"/>
              <a:t>次的磁盘访问  </a:t>
            </a:r>
            <a:r>
              <a:rPr lang="en-US" altLang="zh-CN" sz="3200" dirty="0" smtClean="0"/>
              <a:t>VS  </a:t>
            </a:r>
            <a:r>
              <a:rPr lang="zh-CN" altLang="en-US" sz="3200" dirty="0" smtClean="0"/>
              <a:t>和每次访问预取内容的浪费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85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如果我们在外存这样组织这</a:t>
            </a:r>
            <a:r>
              <a:rPr lang="en-US" altLang="zh-CN" dirty="0" smtClean="0"/>
              <a:t>10</a:t>
            </a:r>
            <a:r>
              <a:rPr lang="zh-CN" altLang="en-US" dirty="0" smtClean="0"/>
              <a:t>亿个键值：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5" y="2012303"/>
            <a:ext cx="11881550" cy="4346908"/>
          </a:xfrm>
        </p:spPr>
      </p:pic>
    </p:spTree>
    <p:extLst>
      <p:ext uri="{BB962C8B-B14F-4D97-AF65-F5344CB8AC3E}">
        <p14:creationId xmlns:p14="http://schemas.microsoft.com/office/powerpoint/2010/main" val="1053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：这样的数据结构应该具有什么特性？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843" y="1509661"/>
            <a:ext cx="7736243" cy="2636638"/>
          </a:xfrm>
        </p:spPr>
      </p:pic>
      <p:sp>
        <p:nvSpPr>
          <p:cNvPr id="5" name="文本框 4"/>
          <p:cNvSpPr txBox="1"/>
          <p:nvPr/>
        </p:nvSpPr>
        <p:spPr>
          <a:xfrm>
            <a:off x="864705" y="4651510"/>
            <a:ext cx="10879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多子树：一个节点存储</a:t>
            </a:r>
            <a:r>
              <a:rPr lang="en-US" altLang="zh-CN" sz="3200" dirty="0" smtClean="0"/>
              <a:t>n</a:t>
            </a:r>
            <a:r>
              <a:rPr lang="zh-CN" altLang="en-US" sz="3200" dirty="0" smtClean="0"/>
              <a:t>个递增的键值，该节点有</a:t>
            </a:r>
            <a:r>
              <a:rPr lang="en-US" altLang="zh-CN" sz="3200" dirty="0"/>
              <a:t>n</a:t>
            </a:r>
            <a:r>
              <a:rPr lang="en-US" altLang="zh-CN" sz="3200" dirty="0" smtClean="0"/>
              <a:t>+1</a:t>
            </a:r>
            <a:r>
              <a:rPr lang="zh-CN" altLang="en-US" sz="3200" dirty="0" smtClean="0"/>
              <a:t>个子树</a:t>
            </a:r>
            <a:endParaRPr lang="zh-CN" altLang="en-US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864705" y="5278538"/>
            <a:ext cx="11016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分割</a:t>
            </a:r>
            <a:r>
              <a:rPr lang="zh-CN" altLang="en-US" sz="3200" dirty="0" smtClean="0"/>
              <a:t>：节点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</a:t>
            </a:r>
            <a:r>
              <a:rPr lang="en-US" altLang="zh-CN" sz="3200" dirty="0"/>
              <a:t>n</a:t>
            </a:r>
            <a:r>
              <a:rPr lang="zh-CN" altLang="en-US" sz="3200" dirty="0" smtClean="0"/>
              <a:t>个键值</a:t>
            </a:r>
            <a:r>
              <a:rPr lang="zh-CN" altLang="en-US" sz="3200" b="1" dirty="0" smtClean="0"/>
              <a:t>均匀</a:t>
            </a:r>
            <a:r>
              <a:rPr lang="zh-CN" altLang="en-US" sz="3200" dirty="0" smtClean="0"/>
              <a:t>分割以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为根的</a:t>
            </a:r>
            <a:r>
              <a:rPr lang="zh-CN" altLang="en-US" sz="3200" b="1" dirty="0" smtClean="0"/>
              <a:t>子树</a:t>
            </a:r>
            <a:r>
              <a:rPr lang="zh-CN" altLang="en-US" sz="3200" dirty="0" smtClean="0"/>
              <a:t>中存储的键值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037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9442</TotalTime>
  <Words>1587</Words>
  <Application>Microsoft Office PowerPoint</Application>
  <PresentationFormat>宽屏</PresentationFormat>
  <Paragraphs>149</Paragraphs>
  <Slides>31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华文行楷</vt:lpstr>
      <vt:lpstr>楷体</vt:lpstr>
      <vt:lpstr>宋体</vt:lpstr>
      <vt:lpstr>Arial</vt:lpstr>
      <vt:lpstr>Calibri</vt:lpstr>
      <vt:lpstr>Calibri Light</vt:lpstr>
      <vt:lpstr>Cambria Math</vt:lpstr>
      <vt:lpstr>Cooper Black</vt:lpstr>
      <vt:lpstr>Office 主题</vt:lpstr>
      <vt:lpstr>计算机问题求解 – 论题2-14     -B树</vt:lpstr>
      <vt:lpstr>PowerPoint 演示文稿</vt:lpstr>
      <vt:lpstr>计算机存储体系结构</vt:lpstr>
      <vt:lpstr>实际上：</vt:lpstr>
      <vt:lpstr>磁盘访问机理</vt:lpstr>
      <vt:lpstr>问题3：</vt:lpstr>
      <vt:lpstr>如果仅仅是BST</vt:lpstr>
      <vt:lpstr>如果我们在外存这样组织这10亿个键值：</vt:lpstr>
      <vt:lpstr>问题4：这样的数据结构应该具有什么特性？</vt:lpstr>
      <vt:lpstr>B-树的性质</vt:lpstr>
      <vt:lpstr>B 树节点的数据成分</vt:lpstr>
      <vt:lpstr>B-树的性质（续）</vt:lpstr>
      <vt:lpstr>PowerPoint 演示文稿</vt:lpstr>
      <vt:lpstr>B树上的操作</vt:lpstr>
      <vt:lpstr>B树上的搜索操作</vt:lpstr>
      <vt:lpstr>插入一个键值，必须保证B树性质</vt:lpstr>
      <vt:lpstr>当L插入时，为什么必须引起分裂？</vt:lpstr>
      <vt:lpstr>PowerPoint 演示文稿</vt:lpstr>
      <vt:lpstr>插入一个key</vt:lpstr>
      <vt:lpstr>在删除B树中某个节点时，最根本的关注点是什么？</vt:lpstr>
      <vt:lpstr>情形1：叶节点中元素，且删除后点度不越界</vt:lpstr>
      <vt:lpstr>情形2：中间节点中元素</vt:lpstr>
      <vt:lpstr>情形2：中间节点中元素</vt:lpstr>
      <vt:lpstr>2.a情形：在被删除元素的前驱子树中找“替代”</vt:lpstr>
      <vt:lpstr>2.b:和2.a对称的情形,在后继子树中找“替代”</vt:lpstr>
      <vt:lpstr>PowerPoint 演示文稿</vt:lpstr>
      <vt:lpstr>情形3：删除叶节点中元素，但是不够删</vt:lpstr>
      <vt:lpstr>PowerPoint 演示文稿</vt:lpstr>
      <vt:lpstr>在下图中删除元素B，算法如何运行？</vt:lpstr>
      <vt:lpstr>Open topics</vt:lpstr>
      <vt:lpstr>作业：</vt:lpstr>
    </vt:vector>
  </TitlesOfParts>
  <Company>njucs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– 论题3-4     -B树</dc:title>
  <dc:creator>Lenovo</dc:creator>
  <cp:lastModifiedBy>wei hengxin</cp:lastModifiedBy>
  <cp:revision>84</cp:revision>
  <dcterms:created xsi:type="dcterms:W3CDTF">2016-09-21T04:40:07Z</dcterms:created>
  <dcterms:modified xsi:type="dcterms:W3CDTF">2020-08-05T03:13:01Z</dcterms:modified>
</cp:coreProperties>
</file>