
<file path=[Content_Types].xml><?xml version="1.0" encoding="utf-8"?>
<Types xmlns="http://schemas.openxmlformats.org/package/2006/content-types">
  <Default Extension="jfif" ContentType="image/jpeg"/>
  <Default Extension="jpeg" ContentType="image/jpeg"/>
  <Default Extension="jpg" ContentType="image/unknown"/>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2.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6" r:id="rId3"/>
    <p:sldId id="258" r:id="rId4"/>
    <p:sldId id="259" r:id="rId5"/>
    <p:sldId id="260" r:id="rId6"/>
    <p:sldId id="261" r:id="rId7"/>
    <p:sldId id="287" r:id="rId8"/>
    <p:sldId id="262" r:id="rId9"/>
    <p:sldId id="263" r:id="rId10"/>
    <p:sldId id="264" r:id="rId11"/>
    <p:sldId id="265" r:id="rId12"/>
    <p:sldId id="266" r:id="rId13"/>
    <p:sldId id="267" r:id="rId14"/>
    <p:sldId id="288" r:id="rId15"/>
    <p:sldId id="289" r:id="rId16"/>
    <p:sldId id="290" r:id="rId17"/>
    <p:sldId id="292" r:id="rId18"/>
    <p:sldId id="268" r:id="rId19"/>
    <p:sldId id="269" r:id="rId20"/>
    <p:sldId id="270" r:id="rId21"/>
    <p:sldId id="271" r:id="rId22"/>
    <p:sldId id="272" r:id="rId23"/>
    <p:sldId id="273" r:id="rId24"/>
    <p:sldId id="274" r:id="rId25"/>
    <p:sldId id="275" r:id="rId26"/>
    <p:sldId id="293" r:id="rId27"/>
    <p:sldId id="276"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8CB597-34D7-4A20-9F26-A36FDA5BF7B5}" type="datetimeFigureOut">
              <a:rPr lang="zh-CN" altLang="en-US" smtClean="0"/>
              <a:t>2021/10/31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666F24-13A7-4DAF-BF94-460027FA7440}" type="slidenum">
              <a:rPr lang="zh-CN" altLang="en-US" smtClean="0"/>
              <a:t>‹#›</a:t>
            </a:fld>
            <a:endParaRPr lang="zh-CN" altLang="en-US"/>
          </a:p>
        </p:txBody>
      </p:sp>
    </p:spTree>
    <p:extLst>
      <p:ext uri="{BB962C8B-B14F-4D97-AF65-F5344CB8AC3E}">
        <p14:creationId xmlns:p14="http://schemas.microsoft.com/office/powerpoint/2010/main" val="737954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75C6BF-6A93-4093-B17D-480D73C63782}"/>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E297FC2F-D809-4A2F-B390-8A331D4853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A0D180E-BF59-48FC-8F5A-3B43CEE78BBC}"/>
              </a:ext>
            </a:extLst>
          </p:cNvPr>
          <p:cNvSpPr>
            <a:spLocks noGrp="1"/>
          </p:cNvSpPr>
          <p:nvPr>
            <p:ph type="dt" sz="half" idx="10"/>
          </p:nvPr>
        </p:nvSpPr>
        <p:spPr/>
        <p:txBody>
          <a:bodyPr/>
          <a:lstStyle/>
          <a:p>
            <a:fld id="{11F0FCE9-E4E4-4782-8855-BAA2B9A8F6CB}"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B94483C4-5554-46CF-8A88-EFAAD90E335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F08DC9B-3BDA-4AAC-95BA-A3263768F139}"/>
              </a:ext>
            </a:extLst>
          </p:cNvPr>
          <p:cNvSpPr>
            <a:spLocks noGrp="1"/>
          </p:cNvSpPr>
          <p:nvPr>
            <p:ph type="sldNum" sz="quarter" idx="12"/>
          </p:nvPr>
        </p:nvSpPr>
        <p:spPr/>
        <p:txBody>
          <a:body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118199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F0E035-04CB-4FE1-A9D8-2692C132980F}"/>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A0FD8265-FD20-4E7B-844A-996C7BA20CC5}"/>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C92ABFC-ED30-4373-B4E2-22B9776378B2}"/>
              </a:ext>
            </a:extLst>
          </p:cNvPr>
          <p:cNvSpPr>
            <a:spLocks noGrp="1"/>
          </p:cNvSpPr>
          <p:nvPr>
            <p:ph type="dt" sz="half" idx="10"/>
          </p:nvPr>
        </p:nvSpPr>
        <p:spPr/>
        <p:txBody>
          <a:bodyPr/>
          <a:lstStyle/>
          <a:p>
            <a:fld id="{11F0FCE9-E4E4-4782-8855-BAA2B9A8F6CB}"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222E7000-820D-4053-B283-88B26749F61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A0C5BAF-5D5D-4B69-AFAD-FF6715BB5774}"/>
              </a:ext>
            </a:extLst>
          </p:cNvPr>
          <p:cNvSpPr>
            <a:spLocks noGrp="1"/>
          </p:cNvSpPr>
          <p:nvPr>
            <p:ph type="sldNum" sz="quarter" idx="12"/>
          </p:nvPr>
        </p:nvSpPr>
        <p:spPr/>
        <p:txBody>
          <a:body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1872415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AA006BB-09C1-435C-8899-1CC748E5F156}"/>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09BE200-0C92-4047-A05C-363B592E4468}"/>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A6151A6-B86E-4119-BF7D-FEB281A6D452}"/>
              </a:ext>
            </a:extLst>
          </p:cNvPr>
          <p:cNvSpPr>
            <a:spLocks noGrp="1"/>
          </p:cNvSpPr>
          <p:nvPr>
            <p:ph type="dt" sz="half" idx="10"/>
          </p:nvPr>
        </p:nvSpPr>
        <p:spPr/>
        <p:txBody>
          <a:bodyPr/>
          <a:lstStyle/>
          <a:p>
            <a:fld id="{11F0FCE9-E4E4-4782-8855-BAA2B9A8F6CB}"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EEEE8223-1CFE-4630-A7FA-345BAA2413C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D0B1EF0-EAE3-4D36-A647-C7E3D7E718B0}"/>
              </a:ext>
            </a:extLst>
          </p:cNvPr>
          <p:cNvSpPr>
            <a:spLocks noGrp="1"/>
          </p:cNvSpPr>
          <p:nvPr>
            <p:ph type="sldNum" sz="quarter" idx="12"/>
          </p:nvPr>
        </p:nvSpPr>
        <p:spPr/>
        <p:txBody>
          <a:body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344613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F44C57-583E-4F89-A4BA-B7012D65735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60DCD9F-C521-4A65-A3A0-B60779F6624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82702F8-D4CA-4FA3-A613-2975AEB1041E}"/>
              </a:ext>
            </a:extLst>
          </p:cNvPr>
          <p:cNvSpPr>
            <a:spLocks noGrp="1"/>
          </p:cNvSpPr>
          <p:nvPr>
            <p:ph type="dt" sz="half" idx="10"/>
          </p:nvPr>
        </p:nvSpPr>
        <p:spPr/>
        <p:txBody>
          <a:bodyPr/>
          <a:lstStyle/>
          <a:p>
            <a:fld id="{11F0FCE9-E4E4-4782-8855-BAA2B9A8F6CB}"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1A9E8261-F416-4E21-96B8-C1AC4BB24E2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462B5F7-759D-4E59-B92D-626693903592}"/>
              </a:ext>
            </a:extLst>
          </p:cNvPr>
          <p:cNvSpPr>
            <a:spLocks noGrp="1"/>
          </p:cNvSpPr>
          <p:nvPr>
            <p:ph type="sldNum" sz="quarter" idx="12"/>
          </p:nvPr>
        </p:nvSpPr>
        <p:spPr/>
        <p:txBody>
          <a:body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409528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774528-EE05-4FA1-83FE-8574B29C80F5}"/>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8E641495-658E-436A-9C89-9206C7B604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C1C7D1E0-8E23-42BD-A414-1B9B517A9D32}"/>
              </a:ext>
            </a:extLst>
          </p:cNvPr>
          <p:cNvSpPr>
            <a:spLocks noGrp="1"/>
          </p:cNvSpPr>
          <p:nvPr>
            <p:ph type="dt" sz="half" idx="10"/>
          </p:nvPr>
        </p:nvSpPr>
        <p:spPr/>
        <p:txBody>
          <a:bodyPr/>
          <a:lstStyle/>
          <a:p>
            <a:fld id="{11F0FCE9-E4E4-4782-8855-BAA2B9A8F6CB}"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A1955E54-8D9D-4C04-AA9C-F8D02C53119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67F305F-0AC0-452D-B7E0-BDF71DD603AB}"/>
              </a:ext>
            </a:extLst>
          </p:cNvPr>
          <p:cNvSpPr>
            <a:spLocks noGrp="1"/>
          </p:cNvSpPr>
          <p:nvPr>
            <p:ph type="sldNum" sz="quarter" idx="12"/>
          </p:nvPr>
        </p:nvSpPr>
        <p:spPr/>
        <p:txBody>
          <a:body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201085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F393B1-827C-4564-93A5-449A724990C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E4B4693-351E-454D-B15D-61987C8CF6CF}"/>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A60A9AF9-65D5-4C4C-97E8-B27E174EA428}"/>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FE7103B4-3767-4502-966E-0795FE67F4A8}"/>
              </a:ext>
            </a:extLst>
          </p:cNvPr>
          <p:cNvSpPr>
            <a:spLocks noGrp="1"/>
          </p:cNvSpPr>
          <p:nvPr>
            <p:ph type="dt" sz="half" idx="10"/>
          </p:nvPr>
        </p:nvSpPr>
        <p:spPr/>
        <p:txBody>
          <a:bodyPr/>
          <a:lstStyle/>
          <a:p>
            <a:fld id="{11F0FCE9-E4E4-4782-8855-BAA2B9A8F6CB}" type="datetimeFigureOut">
              <a:rPr lang="zh-CN" altLang="en-US" smtClean="0"/>
              <a:t>2021/10/31</a:t>
            </a:fld>
            <a:endParaRPr lang="zh-CN" altLang="en-US"/>
          </a:p>
        </p:txBody>
      </p:sp>
      <p:sp>
        <p:nvSpPr>
          <p:cNvPr id="6" name="页脚占位符 5">
            <a:extLst>
              <a:ext uri="{FF2B5EF4-FFF2-40B4-BE49-F238E27FC236}">
                <a16:creationId xmlns:a16="http://schemas.microsoft.com/office/drawing/2014/main" id="{0E92ACE7-C4EF-4465-A6E4-488E7EBD19E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ECBDB52-89EB-4768-A707-B32C9AC84090}"/>
              </a:ext>
            </a:extLst>
          </p:cNvPr>
          <p:cNvSpPr>
            <a:spLocks noGrp="1"/>
          </p:cNvSpPr>
          <p:nvPr>
            <p:ph type="sldNum" sz="quarter" idx="12"/>
          </p:nvPr>
        </p:nvSpPr>
        <p:spPr/>
        <p:txBody>
          <a:body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360604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30B631-8479-4116-AEAB-32F8FA54301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CBF9486-38D8-4540-B933-6C7AB3EEC4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CEB97308-6611-4E33-92A5-4FCCCB4F8A0B}"/>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4007E652-37A0-475C-858E-0062B6CA56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E92CB3E-4334-423F-967D-38FC60835F7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3F7EBEC1-E6F3-4797-8D9B-F612726E6627}"/>
              </a:ext>
            </a:extLst>
          </p:cNvPr>
          <p:cNvSpPr>
            <a:spLocks noGrp="1"/>
          </p:cNvSpPr>
          <p:nvPr>
            <p:ph type="dt" sz="half" idx="10"/>
          </p:nvPr>
        </p:nvSpPr>
        <p:spPr/>
        <p:txBody>
          <a:bodyPr/>
          <a:lstStyle/>
          <a:p>
            <a:fld id="{11F0FCE9-E4E4-4782-8855-BAA2B9A8F6CB}" type="datetimeFigureOut">
              <a:rPr lang="zh-CN" altLang="en-US" smtClean="0"/>
              <a:t>2021/10/31</a:t>
            </a:fld>
            <a:endParaRPr lang="zh-CN" altLang="en-US"/>
          </a:p>
        </p:txBody>
      </p:sp>
      <p:sp>
        <p:nvSpPr>
          <p:cNvPr id="8" name="页脚占位符 7">
            <a:extLst>
              <a:ext uri="{FF2B5EF4-FFF2-40B4-BE49-F238E27FC236}">
                <a16:creationId xmlns:a16="http://schemas.microsoft.com/office/drawing/2014/main" id="{98D5F3ED-E9A2-4C49-82F6-5CED65DF16DB}"/>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14BBAD4-2D55-4932-9DDD-CD71CC8A2332}"/>
              </a:ext>
            </a:extLst>
          </p:cNvPr>
          <p:cNvSpPr>
            <a:spLocks noGrp="1"/>
          </p:cNvSpPr>
          <p:nvPr>
            <p:ph type="sldNum" sz="quarter" idx="12"/>
          </p:nvPr>
        </p:nvSpPr>
        <p:spPr/>
        <p:txBody>
          <a:body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23027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92B20F-B33D-41AE-BF44-4E68B7E2029B}"/>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559185D-E58D-4295-9281-141AB6800D2E}"/>
              </a:ext>
            </a:extLst>
          </p:cNvPr>
          <p:cNvSpPr>
            <a:spLocks noGrp="1"/>
          </p:cNvSpPr>
          <p:nvPr>
            <p:ph type="dt" sz="half" idx="10"/>
          </p:nvPr>
        </p:nvSpPr>
        <p:spPr/>
        <p:txBody>
          <a:bodyPr/>
          <a:lstStyle/>
          <a:p>
            <a:fld id="{11F0FCE9-E4E4-4782-8855-BAA2B9A8F6CB}" type="datetimeFigureOut">
              <a:rPr lang="zh-CN" altLang="en-US" smtClean="0"/>
              <a:t>2021/10/31</a:t>
            </a:fld>
            <a:endParaRPr lang="zh-CN" altLang="en-US"/>
          </a:p>
        </p:txBody>
      </p:sp>
      <p:sp>
        <p:nvSpPr>
          <p:cNvPr id="4" name="页脚占位符 3">
            <a:extLst>
              <a:ext uri="{FF2B5EF4-FFF2-40B4-BE49-F238E27FC236}">
                <a16:creationId xmlns:a16="http://schemas.microsoft.com/office/drawing/2014/main" id="{55F3DEAC-9EAA-41E3-83CB-E45CA2AED64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E3924FF-AF24-4E4A-99F4-4F677964488F}"/>
              </a:ext>
            </a:extLst>
          </p:cNvPr>
          <p:cNvSpPr>
            <a:spLocks noGrp="1"/>
          </p:cNvSpPr>
          <p:nvPr>
            <p:ph type="sldNum" sz="quarter" idx="12"/>
          </p:nvPr>
        </p:nvSpPr>
        <p:spPr/>
        <p:txBody>
          <a:body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34729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3B0EBF6-7DFF-46C2-8E0F-579AD180D45C}"/>
              </a:ext>
            </a:extLst>
          </p:cNvPr>
          <p:cNvSpPr>
            <a:spLocks noGrp="1"/>
          </p:cNvSpPr>
          <p:nvPr>
            <p:ph type="dt" sz="half" idx="10"/>
          </p:nvPr>
        </p:nvSpPr>
        <p:spPr/>
        <p:txBody>
          <a:bodyPr/>
          <a:lstStyle/>
          <a:p>
            <a:fld id="{11F0FCE9-E4E4-4782-8855-BAA2B9A8F6CB}" type="datetimeFigureOut">
              <a:rPr lang="zh-CN" altLang="en-US" smtClean="0"/>
              <a:t>2021/10/31</a:t>
            </a:fld>
            <a:endParaRPr lang="zh-CN" altLang="en-US"/>
          </a:p>
        </p:txBody>
      </p:sp>
      <p:sp>
        <p:nvSpPr>
          <p:cNvPr id="3" name="页脚占位符 2">
            <a:extLst>
              <a:ext uri="{FF2B5EF4-FFF2-40B4-BE49-F238E27FC236}">
                <a16:creationId xmlns:a16="http://schemas.microsoft.com/office/drawing/2014/main" id="{22C8EE8F-7509-4EF9-8596-66345DE2CD5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7890633D-F967-4172-A887-89B314265C00}"/>
              </a:ext>
            </a:extLst>
          </p:cNvPr>
          <p:cNvSpPr>
            <a:spLocks noGrp="1"/>
          </p:cNvSpPr>
          <p:nvPr>
            <p:ph type="sldNum" sz="quarter" idx="12"/>
          </p:nvPr>
        </p:nvSpPr>
        <p:spPr/>
        <p:txBody>
          <a:body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1048173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5907-B99D-4B74-A6F4-515AD65252B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A5333E6-9F74-4769-A823-0DBB423F10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48B4F548-1B5B-4256-A289-B5B56B52E1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BFB1892-1BCB-4500-907F-134F3EE2AAE7}"/>
              </a:ext>
            </a:extLst>
          </p:cNvPr>
          <p:cNvSpPr>
            <a:spLocks noGrp="1"/>
          </p:cNvSpPr>
          <p:nvPr>
            <p:ph type="dt" sz="half" idx="10"/>
          </p:nvPr>
        </p:nvSpPr>
        <p:spPr/>
        <p:txBody>
          <a:bodyPr/>
          <a:lstStyle/>
          <a:p>
            <a:fld id="{11F0FCE9-E4E4-4782-8855-BAA2B9A8F6CB}" type="datetimeFigureOut">
              <a:rPr lang="zh-CN" altLang="en-US" smtClean="0"/>
              <a:t>2021/10/31</a:t>
            </a:fld>
            <a:endParaRPr lang="zh-CN" altLang="en-US"/>
          </a:p>
        </p:txBody>
      </p:sp>
      <p:sp>
        <p:nvSpPr>
          <p:cNvPr id="6" name="页脚占位符 5">
            <a:extLst>
              <a:ext uri="{FF2B5EF4-FFF2-40B4-BE49-F238E27FC236}">
                <a16:creationId xmlns:a16="http://schemas.microsoft.com/office/drawing/2014/main" id="{940C8A04-4505-4C66-8D1B-32398FAA77C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6C66DC7-CD56-452F-827B-B1CB72F6B6C6}"/>
              </a:ext>
            </a:extLst>
          </p:cNvPr>
          <p:cNvSpPr>
            <a:spLocks noGrp="1"/>
          </p:cNvSpPr>
          <p:nvPr>
            <p:ph type="sldNum" sz="quarter" idx="12"/>
          </p:nvPr>
        </p:nvSpPr>
        <p:spPr/>
        <p:txBody>
          <a:body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3639807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F49E22-105D-43D8-80C9-3A49EA6BEEE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A007D032-FB1C-495E-BDE0-A9464D6F60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B09CD37-FB30-4428-ADF3-37A86870C1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91A1DE0-C8D6-4F0D-B029-FD1B91AAA264}"/>
              </a:ext>
            </a:extLst>
          </p:cNvPr>
          <p:cNvSpPr>
            <a:spLocks noGrp="1"/>
          </p:cNvSpPr>
          <p:nvPr>
            <p:ph type="dt" sz="half" idx="10"/>
          </p:nvPr>
        </p:nvSpPr>
        <p:spPr/>
        <p:txBody>
          <a:bodyPr/>
          <a:lstStyle/>
          <a:p>
            <a:fld id="{11F0FCE9-E4E4-4782-8855-BAA2B9A8F6CB}" type="datetimeFigureOut">
              <a:rPr lang="zh-CN" altLang="en-US" smtClean="0"/>
              <a:t>2021/10/31</a:t>
            </a:fld>
            <a:endParaRPr lang="zh-CN" altLang="en-US"/>
          </a:p>
        </p:txBody>
      </p:sp>
      <p:sp>
        <p:nvSpPr>
          <p:cNvPr id="6" name="页脚占位符 5">
            <a:extLst>
              <a:ext uri="{FF2B5EF4-FFF2-40B4-BE49-F238E27FC236}">
                <a16:creationId xmlns:a16="http://schemas.microsoft.com/office/drawing/2014/main" id="{7989FE73-A1A7-464D-B555-61F1E5BEFBD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5CCF726-F25D-4233-8972-7EE7CC00031A}"/>
              </a:ext>
            </a:extLst>
          </p:cNvPr>
          <p:cNvSpPr>
            <a:spLocks noGrp="1"/>
          </p:cNvSpPr>
          <p:nvPr>
            <p:ph type="sldNum" sz="quarter" idx="12"/>
          </p:nvPr>
        </p:nvSpPr>
        <p:spPr/>
        <p:txBody>
          <a:body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3416686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1C8AE80-E351-4FAC-B811-530C39CD7C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35858231-979D-4B61-943B-CEE5740067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59B33D4-EE51-4D0F-A295-8A0509CAB8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0FCE9-E4E4-4782-8855-BAA2B9A8F6CB}"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85DE02AF-153A-48B5-A9B5-1DBA122EFD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FBAED70A-61CF-44FD-BCC2-06D5400DCB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6CDC3-FE05-4B80-B7C1-DB9ADD4D97DA}" type="slidenum">
              <a:rPr lang="zh-CN" altLang="en-US" smtClean="0"/>
              <a:t>‹#›</a:t>
            </a:fld>
            <a:endParaRPr lang="zh-CN" altLang="en-US"/>
          </a:p>
        </p:txBody>
      </p:sp>
    </p:spTree>
    <p:extLst>
      <p:ext uri="{BB962C8B-B14F-4D97-AF65-F5344CB8AC3E}">
        <p14:creationId xmlns:p14="http://schemas.microsoft.com/office/powerpoint/2010/main" val="179133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9.jf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5.jf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neopythonic.blogspot.com.au/2009/04/tail-recursion-elimination.html"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neopythonic.blogspot.com.au/2009/04/final-words-on-tail-calls.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Tail_call"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llvm.org/docs/CodeGenerator.html#sibling-call-optimization" TargetMode="External"/><Relationship Id="rId5" Type="http://schemas.openxmlformats.org/officeDocument/2006/relationships/hyperlink" Target="https://blog.csdn.net/fall221/article/details/9156753" TargetMode="External"/><Relationship Id="rId4" Type="http://schemas.openxmlformats.org/officeDocument/2006/relationships/hyperlink" Target="https://en.wikipedia.org/wiki/Stack_(abstract_data_type)"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328351B-7533-4D04-950C-E6CF94E992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4"/>
            <a:ext cx="12192000" cy="6862288"/>
          </a:xfrm>
          <a:prstGeom prst="rect">
            <a:avLst/>
          </a:prstGeom>
        </p:spPr>
      </p:pic>
      <p:sp>
        <p:nvSpPr>
          <p:cNvPr id="6" name="文本框 5">
            <a:extLst>
              <a:ext uri="{FF2B5EF4-FFF2-40B4-BE49-F238E27FC236}">
                <a16:creationId xmlns:a16="http://schemas.microsoft.com/office/drawing/2014/main" id="{450FF2A9-4D66-4A75-A5F8-A6B8FA82039B}"/>
              </a:ext>
            </a:extLst>
          </p:cNvPr>
          <p:cNvSpPr txBox="1"/>
          <p:nvPr/>
        </p:nvSpPr>
        <p:spPr>
          <a:xfrm>
            <a:off x="3513055" y="2545237"/>
            <a:ext cx="5165889" cy="1107996"/>
          </a:xfrm>
          <a:prstGeom prst="rect">
            <a:avLst/>
          </a:prstGeom>
          <a:noFill/>
        </p:spPr>
        <p:txBody>
          <a:bodyPr wrap="square" rtlCol="0">
            <a:spAutoFit/>
          </a:bodyPr>
          <a:lstStyle/>
          <a:p>
            <a:r>
              <a:rPr lang="en-US" altLang="zh-CN" sz="6600" dirty="0">
                <a:solidFill>
                  <a:schemeClr val="bg1"/>
                </a:solidFill>
              </a:rPr>
              <a:t>Tail Recursion</a:t>
            </a:r>
            <a:endParaRPr lang="zh-CN" altLang="en-US" sz="6600" dirty="0">
              <a:solidFill>
                <a:schemeClr val="bg1"/>
              </a:solidFill>
            </a:endParaRPr>
          </a:p>
        </p:txBody>
      </p:sp>
      <p:sp>
        <p:nvSpPr>
          <p:cNvPr id="7" name="文本框 6">
            <a:extLst>
              <a:ext uri="{FF2B5EF4-FFF2-40B4-BE49-F238E27FC236}">
                <a16:creationId xmlns:a16="http://schemas.microsoft.com/office/drawing/2014/main" id="{6F10C387-3C47-4A02-85CA-9A549FA9739D}"/>
              </a:ext>
            </a:extLst>
          </p:cNvPr>
          <p:cNvSpPr txBox="1"/>
          <p:nvPr/>
        </p:nvSpPr>
        <p:spPr>
          <a:xfrm>
            <a:off x="5469901" y="3653233"/>
            <a:ext cx="1252195" cy="523220"/>
          </a:xfrm>
          <a:prstGeom prst="rect">
            <a:avLst/>
          </a:prstGeom>
          <a:noFill/>
        </p:spPr>
        <p:txBody>
          <a:bodyPr wrap="square" rtlCol="0">
            <a:spAutoFit/>
          </a:bodyPr>
          <a:lstStyle/>
          <a:p>
            <a:r>
              <a:rPr lang="zh-CN" altLang="en-US" sz="2800" dirty="0">
                <a:solidFill>
                  <a:schemeClr val="bg1"/>
                </a:solidFill>
              </a:rPr>
              <a:t>尾递归</a:t>
            </a:r>
          </a:p>
        </p:txBody>
      </p:sp>
      <p:sp>
        <p:nvSpPr>
          <p:cNvPr id="8" name="文本框 7">
            <a:extLst>
              <a:ext uri="{FF2B5EF4-FFF2-40B4-BE49-F238E27FC236}">
                <a16:creationId xmlns:a16="http://schemas.microsoft.com/office/drawing/2014/main" id="{030BC294-F0DE-45A4-8FD1-EC0DBAC22247}"/>
              </a:ext>
            </a:extLst>
          </p:cNvPr>
          <p:cNvSpPr txBox="1"/>
          <p:nvPr/>
        </p:nvSpPr>
        <p:spPr>
          <a:xfrm>
            <a:off x="9884004" y="5297864"/>
            <a:ext cx="2102178" cy="400110"/>
          </a:xfrm>
          <a:prstGeom prst="rect">
            <a:avLst/>
          </a:prstGeom>
          <a:noFill/>
        </p:spPr>
        <p:txBody>
          <a:bodyPr wrap="square" rtlCol="0">
            <a:spAutoFit/>
          </a:bodyPr>
          <a:lstStyle/>
          <a:p>
            <a:r>
              <a:rPr lang="en-US" altLang="zh-CN" sz="2000" dirty="0">
                <a:solidFill>
                  <a:schemeClr val="bg1"/>
                </a:solidFill>
              </a:rPr>
              <a:t>——</a:t>
            </a:r>
            <a:r>
              <a:rPr lang="zh-CN" altLang="en-US" sz="2000" dirty="0">
                <a:solidFill>
                  <a:schemeClr val="bg1"/>
                </a:solidFill>
              </a:rPr>
              <a:t>林朗</a:t>
            </a:r>
          </a:p>
        </p:txBody>
      </p:sp>
    </p:spTree>
    <p:extLst>
      <p:ext uri="{BB962C8B-B14F-4D97-AF65-F5344CB8AC3E}">
        <p14:creationId xmlns:p14="http://schemas.microsoft.com/office/powerpoint/2010/main" val="2513998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pic>
        <p:nvPicPr>
          <p:cNvPr id="3" name="图片 2">
            <a:extLst>
              <a:ext uri="{FF2B5EF4-FFF2-40B4-BE49-F238E27FC236}">
                <a16:creationId xmlns:a16="http://schemas.microsoft.com/office/drawing/2014/main" id="{7B08ECC1-44E5-4187-9BC9-21958B73C1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0849" y="240383"/>
            <a:ext cx="5370302" cy="6377233"/>
          </a:xfrm>
          <a:prstGeom prst="rect">
            <a:avLst/>
          </a:prstGeom>
        </p:spPr>
      </p:pic>
    </p:spTree>
    <p:extLst>
      <p:ext uri="{BB962C8B-B14F-4D97-AF65-F5344CB8AC3E}">
        <p14:creationId xmlns:p14="http://schemas.microsoft.com/office/powerpoint/2010/main" val="3847138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3" name="文本框 2">
            <a:extLst>
              <a:ext uri="{FF2B5EF4-FFF2-40B4-BE49-F238E27FC236}">
                <a16:creationId xmlns:a16="http://schemas.microsoft.com/office/drawing/2014/main" id="{E70F80A6-DFF8-404F-95BA-FED7113CEBF0}"/>
              </a:ext>
            </a:extLst>
          </p:cNvPr>
          <p:cNvSpPr txBox="1"/>
          <p:nvPr/>
        </p:nvSpPr>
        <p:spPr>
          <a:xfrm>
            <a:off x="603316" y="358219"/>
            <a:ext cx="2488676" cy="523220"/>
          </a:xfrm>
          <a:prstGeom prst="rect">
            <a:avLst/>
          </a:prstGeom>
          <a:noFill/>
        </p:spPr>
        <p:txBody>
          <a:bodyPr wrap="square" rtlCol="0">
            <a:spAutoFit/>
          </a:bodyPr>
          <a:lstStyle/>
          <a:p>
            <a:r>
              <a:rPr lang="zh-CN" altLang="en-US" sz="2800" i="1" dirty="0">
                <a:solidFill>
                  <a:schemeClr val="bg1"/>
                </a:solidFill>
              </a:rPr>
              <a:t>尾递归的优势</a:t>
            </a:r>
          </a:p>
        </p:txBody>
      </p:sp>
      <p:sp>
        <p:nvSpPr>
          <p:cNvPr id="2" name="文本框 1">
            <a:extLst>
              <a:ext uri="{FF2B5EF4-FFF2-40B4-BE49-F238E27FC236}">
                <a16:creationId xmlns:a16="http://schemas.microsoft.com/office/drawing/2014/main" id="{236D3652-695B-4CD5-ADFF-99B2708AF413}"/>
              </a:ext>
            </a:extLst>
          </p:cNvPr>
          <p:cNvSpPr txBox="1"/>
          <p:nvPr/>
        </p:nvSpPr>
        <p:spPr>
          <a:xfrm>
            <a:off x="1206630" y="1241835"/>
            <a:ext cx="9398523" cy="1569660"/>
          </a:xfrm>
          <a:prstGeom prst="rect">
            <a:avLst/>
          </a:prstGeom>
          <a:noFill/>
        </p:spPr>
        <p:txBody>
          <a:bodyPr wrap="square" rtlCol="0">
            <a:spAutoFit/>
          </a:bodyPr>
          <a:lstStyle/>
          <a:p>
            <a:r>
              <a:rPr lang="en-US" altLang="zh-CN" dirty="0">
                <a:solidFill>
                  <a:schemeClr val="bg1"/>
                </a:solidFill>
              </a:rPr>
              <a:t>       </a:t>
            </a:r>
            <a:r>
              <a:rPr lang="zh-CN" altLang="en-US" sz="2400" dirty="0">
                <a:solidFill>
                  <a:schemeClr val="bg1"/>
                </a:solidFill>
              </a:rPr>
              <a:t>函数调用需要较多的时间与空间成本，栈帧的堆叠在递归深度过大时会占用许多空间以保存调用栈更顶部的相关数据，从而造成空间成本的提升。此外，函数调用结束后还需要将相关栈帧的数据弹栈以释放空间，这又增加了时间成本。</a:t>
            </a:r>
          </a:p>
        </p:txBody>
      </p:sp>
      <p:sp>
        <p:nvSpPr>
          <p:cNvPr id="4" name="文本框 3">
            <a:extLst>
              <a:ext uri="{FF2B5EF4-FFF2-40B4-BE49-F238E27FC236}">
                <a16:creationId xmlns:a16="http://schemas.microsoft.com/office/drawing/2014/main" id="{23CF346E-67AE-4D59-97E4-97EAD2D6EC76}"/>
              </a:ext>
            </a:extLst>
          </p:cNvPr>
          <p:cNvSpPr txBox="1"/>
          <p:nvPr/>
        </p:nvSpPr>
        <p:spPr>
          <a:xfrm>
            <a:off x="1206630" y="3346515"/>
            <a:ext cx="9398522" cy="2677656"/>
          </a:xfrm>
          <a:prstGeom prst="rect">
            <a:avLst/>
          </a:prstGeom>
          <a:noFill/>
        </p:spPr>
        <p:txBody>
          <a:bodyPr wrap="square" rtlCol="0">
            <a:spAutoFit/>
          </a:bodyPr>
          <a:lstStyle/>
          <a:p>
            <a:r>
              <a:rPr lang="zh-CN" altLang="en-US" sz="2400" dirty="0">
                <a:solidFill>
                  <a:schemeClr val="bg1"/>
                </a:solidFill>
              </a:rPr>
              <a:t>       而递归如果以</a:t>
            </a:r>
            <a:r>
              <a:rPr lang="zh-CN" altLang="en-US" sz="2400" b="1" dirty="0">
                <a:solidFill>
                  <a:schemeClr val="bg1"/>
                </a:solidFill>
              </a:rPr>
              <a:t>尾递归</a:t>
            </a:r>
            <a:r>
              <a:rPr lang="zh-CN" altLang="en-US" sz="2400" dirty="0">
                <a:solidFill>
                  <a:schemeClr val="bg1"/>
                </a:solidFill>
              </a:rPr>
              <a:t>的形式表现的话，因为递归调用的位置处于函数逻辑上的尾位置，在该层递归中，函数调用之后的操作除了将其返回无需其它操作，因此也就不需要存储栈帧中的很多相关信息，于是我们就可以直接将该层栈帧</a:t>
            </a:r>
            <a:r>
              <a:rPr lang="zh-CN" altLang="en-US" sz="2400" b="1" dirty="0">
                <a:solidFill>
                  <a:schemeClr val="bg1"/>
                </a:solidFill>
              </a:rPr>
              <a:t>覆盖重新利用</a:t>
            </a:r>
            <a:r>
              <a:rPr lang="zh-CN" altLang="en-US" sz="2400" dirty="0">
                <a:solidFill>
                  <a:schemeClr val="bg1"/>
                </a:solidFill>
              </a:rPr>
              <a:t>，以减少空间的使用；</a:t>
            </a:r>
            <a:endParaRPr lang="en-US" altLang="zh-CN" sz="2400" dirty="0">
              <a:solidFill>
                <a:schemeClr val="bg1"/>
              </a:solidFill>
            </a:endParaRPr>
          </a:p>
          <a:p>
            <a:r>
              <a:rPr lang="zh-CN" altLang="en-US" sz="2400" dirty="0">
                <a:solidFill>
                  <a:schemeClr val="bg1"/>
                </a:solidFill>
              </a:rPr>
              <a:t>       同时，所调用的函数结束递归返回时，也可以</a:t>
            </a:r>
            <a:r>
              <a:rPr lang="zh-CN" altLang="en-US" sz="2400" b="1" dirty="0">
                <a:solidFill>
                  <a:schemeClr val="bg1"/>
                </a:solidFill>
              </a:rPr>
              <a:t>直接越过调用者</a:t>
            </a:r>
            <a:r>
              <a:rPr lang="zh-CN" altLang="en-US" sz="2400" dirty="0">
                <a:solidFill>
                  <a:schemeClr val="bg1"/>
                </a:solidFill>
              </a:rPr>
              <a:t>，回到调用者的调用者，从而减少了时间消耗。</a:t>
            </a:r>
            <a:endParaRPr lang="en-US" altLang="zh-CN" sz="2400" dirty="0">
              <a:solidFill>
                <a:schemeClr val="bg1"/>
              </a:solidFill>
            </a:endParaRPr>
          </a:p>
          <a:p>
            <a:r>
              <a:rPr lang="en-US" altLang="zh-CN" sz="2400" dirty="0">
                <a:solidFill>
                  <a:schemeClr val="bg1"/>
                </a:solidFill>
              </a:rPr>
              <a:t>       </a:t>
            </a:r>
            <a:r>
              <a:rPr lang="zh-CN" altLang="en-US" sz="2400" dirty="0">
                <a:solidFill>
                  <a:schemeClr val="bg1"/>
                </a:solidFill>
              </a:rPr>
              <a:t>事实上，很多运行环境就是这么做的。</a:t>
            </a:r>
          </a:p>
        </p:txBody>
      </p:sp>
    </p:spTree>
    <p:extLst>
      <p:ext uri="{BB962C8B-B14F-4D97-AF65-F5344CB8AC3E}">
        <p14:creationId xmlns:p14="http://schemas.microsoft.com/office/powerpoint/2010/main" val="237878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3" name="文本框 2">
            <a:extLst>
              <a:ext uri="{FF2B5EF4-FFF2-40B4-BE49-F238E27FC236}">
                <a16:creationId xmlns:a16="http://schemas.microsoft.com/office/drawing/2014/main" id="{A1AEED85-2752-4AD1-A3EE-EE50C6315617}"/>
              </a:ext>
            </a:extLst>
          </p:cNvPr>
          <p:cNvSpPr txBox="1"/>
          <p:nvPr/>
        </p:nvSpPr>
        <p:spPr>
          <a:xfrm>
            <a:off x="603316" y="358219"/>
            <a:ext cx="2488676" cy="523220"/>
          </a:xfrm>
          <a:prstGeom prst="rect">
            <a:avLst/>
          </a:prstGeom>
          <a:noFill/>
        </p:spPr>
        <p:txBody>
          <a:bodyPr wrap="square" rtlCol="0">
            <a:spAutoFit/>
          </a:bodyPr>
          <a:lstStyle/>
          <a:p>
            <a:r>
              <a:rPr lang="zh-CN" altLang="en-US" sz="2800" i="1" dirty="0">
                <a:solidFill>
                  <a:schemeClr val="bg1"/>
                </a:solidFill>
              </a:rPr>
              <a:t>尾递归的优势</a:t>
            </a:r>
          </a:p>
        </p:txBody>
      </p:sp>
      <p:pic>
        <p:nvPicPr>
          <p:cNvPr id="4" name="图片 3">
            <a:extLst>
              <a:ext uri="{FF2B5EF4-FFF2-40B4-BE49-F238E27FC236}">
                <a16:creationId xmlns:a16="http://schemas.microsoft.com/office/drawing/2014/main" id="{ED199BF7-F294-4BBA-8CC6-2AB08C861F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5489" y="1241835"/>
            <a:ext cx="5210175" cy="4857750"/>
          </a:xfrm>
          <a:prstGeom prst="rect">
            <a:avLst/>
          </a:prstGeom>
        </p:spPr>
      </p:pic>
      <p:sp>
        <p:nvSpPr>
          <p:cNvPr id="6" name="箭头: 左 5">
            <a:extLst>
              <a:ext uri="{FF2B5EF4-FFF2-40B4-BE49-F238E27FC236}">
                <a16:creationId xmlns:a16="http://schemas.microsoft.com/office/drawing/2014/main" id="{85E0E931-64AC-4F3D-8B05-9D910E3BC8D6}"/>
              </a:ext>
            </a:extLst>
          </p:cNvPr>
          <p:cNvSpPr/>
          <p:nvPr/>
        </p:nvSpPr>
        <p:spPr>
          <a:xfrm>
            <a:off x="5769204" y="4289196"/>
            <a:ext cx="3525625" cy="64102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1CB5B422-04CF-462D-B587-3E6385EB92D9}"/>
              </a:ext>
            </a:extLst>
          </p:cNvPr>
          <p:cNvSpPr txBox="1"/>
          <p:nvPr/>
        </p:nvSpPr>
        <p:spPr>
          <a:xfrm>
            <a:off x="9417378" y="4176075"/>
            <a:ext cx="1894787" cy="954107"/>
          </a:xfrm>
          <a:prstGeom prst="rect">
            <a:avLst/>
          </a:prstGeom>
          <a:noFill/>
        </p:spPr>
        <p:txBody>
          <a:bodyPr wrap="square" rtlCol="0">
            <a:spAutoFit/>
          </a:bodyPr>
          <a:lstStyle/>
          <a:p>
            <a:pPr algn="ctr"/>
            <a:r>
              <a:rPr lang="en-US" altLang="zh-CN" sz="2800" dirty="0">
                <a:solidFill>
                  <a:schemeClr val="bg1"/>
                </a:solidFill>
              </a:rPr>
              <a:t>Complex </a:t>
            </a:r>
          </a:p>
          <a:p>
            <a:pPr algn="ctr"/>
            <a:r>
              <a:rPr lang="en-US" altLang="zh-CN" sz="2800" dirty="0">
                <a:solidFill>
                  <a:schemeClr val="bg1"/>
                </a:solidFill>
              </a:rPr>
              <a:t>Man</a:t>
            </a:r>
          </a:p>
        </p:txBody>
      </p:sp>
    </p:spTree>
    <p:extLst>
      <p:ext uri="{BB962C8B-B14F-4D97-AF65-F5344CB8AC3E}">
        <p14:creationId xmlns:p14="http://schemas.microsoft.com/office/powerpoint/2010/main" val="358881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pic>
        <p:nvPicPr>
          <p:cNvPr id="3" name="图片 2">
            <a:extLst>
              <a:ext uri="{FF2B5EF4-FFF2-40B4-BE49-F238E27FC236}">
                <a16:creationId xmlns:a16="http://schemas.microsoft.com/office/drawing/2014/main" id="{AA92E5DD-646D-471E-97BB-2D74A00209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450" y="1241835"/>
            <a:ext cx="5543550" cy="1685925"/>
          </a:xfrm>
          <a:prstGeom prst="rect">
            <a:avLst/>
          </a:prstGeom>
        </p:spPr>
      </p:pic>
      <p:sp>
        <p:nvSpPr>
          <p:cNvPr id="6" name="文本框 5">
            <a:extLst>
              <a:ext uri="{FF2B5EF4-FFF2-40B4-BE49-F238E27FC236}">
                <a16:creationId xmlns:a16="http://schemas.microsoft.com/office/drawing/2014/main" id="{29C428C3-7F33-49AA-9811-716027439EFD}"/>
              </a:ext>
            </a:extLst>
          </p:cNvPr>
          <p:cNvSpPr txBox="1"/>
          <p:nvPr/>
        </p:nvSpPr>
        <p:spPr>
          <a:xfrm>
            <a:off x="603316" y="358219"/>
            <a:ext cx="2488676" cy="523220"/>
          </a:xfrm>
          <a:prstGeom prst="rect">
            <a:avLst/>
          </a:prstGeom>
          <a:noFill/>
        </p:spPr>
        <p:txBody>
          <a:bodyPr wrap="square" rtlCol="0">
            <a:spAutoFit/>
          </a:bodyPr>
          <a:lstStyle/>
          <a:p>
            <a:r>
              <a:rPr lang="zh-CN" altLang="en-US" sz="2800" i="1" dirty="0">
                <a:solidFill>
                  <a:schemeClr val="bg1"/>
                </a:solidFill>
              </a:rPr>
              <a:t>尾递归的优势</a:t>
            </a:r>
          </a:p>
        </p:txBody>
      </p:sp>
      <p:pic>
        <p:nvPicPr>
          <p:cNvPr id="9" name="图片 8">
            <a:extLst>
              <a:ext uri="{FF2B5EF4-FFF2-40B4-BE49-F238E27FC236}">
                <a16:creationId xmlns:a16="http://schemas.microsoft.com/office/drawing/2014/main" id="{7C48927E-91CA-41DB-902E-F646EFFB1C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450" y="3429000"/>
            <a:ext cx="4772025" cy="3190875"/>
          </a:xfrm>
          <a:prstGeom prst="rect">
            <a:avLst/>
          </a:prstGeom>
        </p:spPr>
      </p:pic>
      <p:sp>
        <p:nvSpPr>
          <p:cNvPr id="10" name="文本框 9">
            <a:extLst>
              <a:ext uri="{FF2B5EF4-FFF2-40B4-BE49-F238E27FC236}">
                <a16:creationId xmlns:a16="http://schemas.microsoft.com/office/drawing/2014/main" id="{B20D9B20-0193-4A2E-B091-A419E8A8B4E4}"/>
              </a:ext>
            </a:extLst>
          </p:cNvPr>
          <p:cNvSpPr txBox="1"/>
          <p:nvPr/>
        </p:nvSpPr>
        <p:spPr>
          <a:xfrm>
            <a:off x="6872139" y="1385740"/>
            <a:ext cx="3874417" cy="1200329"/>
          </a:xfrm>
          <a:prstGeom prst="rect">
            <a:avLst/>
          </a:prstGeom>
          <a:noFill/>
        </p:spPr>
        <p:txBody>
          <a:bodyPr wrap="square" rtlCol="0">
            <a:spAutoFit/>
          </a:bodyPr>
          <a:lstStyle/>
          <a:p>
            <a:r>
              <a:rPr lang="zh-CN" altLang="en-US" sz="2400" dirty="0">
                <a:solidFill>
                  <a:schemeClr val="bg1"/>
                </a:solidFill>
              </a:rPr>
              <a:t>没有压栈（存储多余数据）</a:t>
            </a:r>
            <a:endParaRPr lang="en-US" altLang="zh-CN" sz="2400" dirty="0">
              <a:solidFill>
                <a:schemeClr val="bg1"/>
              </a:solidFill>
            </a:endParaRPr>
          </a:p>
          <a:p>
            <a:r>
              <a:rPr lang="zh-CN" altLang="en-US" sz="2400" dirty="0">
                <a:solidFill>
                  <a:schemeClr val="bg1"/>
                </a:solidFill>
              </a:rPr>
              <a:t>没有冗长的递归返回</a:t>
            </a:r>
            <a:endParaRPr lang="en-US" altLang="zh-CN" sz="2400" dirty="0">
              <a:solidFill>
                <a:schemeClr val="bg1"/>
              </a:solidFill>
            </a:endParaRPr>
          </a:p>
          <a:p>
            <a:r>
              <a:rPr lang="zh-CN" altLang="en-US" sz="2400" dirty="0">
                <a:solidFill>
                  <a:schemeClr val="bg1"/>
                </a:solidFill>
              </a:rPr>
              <a:t>一步到位</a:t>
            </a:r>
          </a:p>
        </p:txBody>
      </p:sp>
      <p:sp>
        <p:nvSpPr>
          <p:cNvPr id="11" name="箭头: 左 10">
            <a:extLst>
              <a:ext uri="{FF2B5EF4-FFF2-40B4-BE49-F238E27FC236}">
                <a16:creationId xmlns:a16="http://schemas.microsoft.com/office/drawing/2014/main" id="{6BE03F05-D2D6-4C82-8131-729A980E8397}"/>
              </a:ext>
            </a:extLst>
          </p:cNvPr>
          <p:cNvSpPr/>
          <p:nvPr/>
        </p:nvSpPr>
        <p:spPr>
          <a:xfrm>
            <a:off x="3026004" y="4609707"/>
            <a:ext cx="4119514" cy="7918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C16A9769-0393-4D24-A72D-042A29EBDF84}"/>
              </a:ext>
            </a:extLst>
          </p:cNvPr>
          <p:cNvSpPr txBox="1"/>
          <p:nvPr/>
        </p:nvSpPr>
        <p:spPr>
          <a:xfrm>
            <a:off x="7616857" y="4741682"/>
            <a:ext cx="3280528" cy="523220"/>
          </a:xfrm>
          <a:prstGeom prst="rect">
            <a:avLst/>
          </a:prstGeom>
          <a:noFill/>
        </p:spPr>
        <p:txBody>
          <a:bodyPr wrap="square" rtlCol="0">
            <a:spAutoFit/>
          </a:bodyPr>
          <a:lstStyle/>
          <a:p>
            <a:r>
              <a:rPr lang="en-US" altLang="zh-CN" sz="2800" dirty="0">
                <a:solidFill>
                  <a:schemeClr val="bg1"/>
                </a:solidFill>
              </a:rPr>
              <a:t>Simple Man</a:t>
            </a:r>
            <a:endParaRPr lang="zh-CN" altLang="en-US" sz="2800" dirty="0">
              <a:solidFill>
                <a:schemeClr val="bg1"/>
              </a:solidFill>
            </a:endParaRPr>
          </a:p>
        </p:txBody>
      </p:sp>
    </p:spTree>
    <p:extLst>
      <p:ext uri="{BB962C8B-B14F-4D97-AF65-F5344CB8AC3E}">
        <p14:creationId xmlns:p14="http://schemas.microsoft.com/office/powerpoint/2010/main" val="311905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3" name="文本框 2">
            <a:extLst>
              <a:ext uri="{FF2B5EF4-FFF2-40B4-BE49-F238E27FC236}">
                <a16:creationId xmlns:a16="http://schemas.microsoft.com/office/drawing/2014/main" id="{C9D6FA30-F7EB-4BEF-B428-418A2A921BB2}"/>
              </a:ext>
            </a:extLst>
          </p:cNvPr>
          <p:cNvSpPr txBox="1"/>
          <p:nvPr/>
        </p:nvSpPr>
        <p:spPr>
          <a:xfrm>
            <a:off x="603316" y="358219"/>
            <a:ext cx="2488676" cy="523220"/>
          </a:xfrm>
          <a:prstGeom prst="rect">
            <a:avLst/>
          </a:prstGeom>
          <a:noFill/>
        </p:spPr>
        <p:txBody>
          <a:bodyPr wrap="square" rtlCol="0">
            <a:spAutoFit/>
          </a:bodyPr>
          <a:lstStyle/>
          <a:p>
            <a:r>
              <a:rPr lang="zh-CN" altLang="en-US" sz="2800" i="1" dirty="0">
                <a:solidFill>
                  <a:schemeClr val="bg1"/>
                </a:solidFill>
              </a:rPr>
              <a:t>尾递归的优势</a:t>
            </a:r>
          </a:p>
        </p:txBody>
      </p:sp>
      <p:sp>
        <p:nvSpPr>
          <p:cNvPr id="2" name="文本框 1">
            <a:extLst>
              <a:ext uri="{FF2B5EF4-FFF2-40B4-BE49-F238E27FC236}">
                <a16:creationId xmlns:a16="http://schemas.microsoft.com/office/drawing/2014/main" id="{486D64D4-3B7B-4A3C-A679-1FB044C613B0}"/>
              </a:ext>
            </a:extLst>
          </p:cNvPr>
          <p:cNvSpPr txBox="1"/>
          <p:nvPr/>
        </p:nvSpPr>
        <p:spPr>
          <a:xfrm>
            <a:off x="523875" y="1140643"/>
            <a:ext cx="6193411" cy="584775"/>
          </a:xfrm>
          <a:prstGeom prst="rect">
            <a:avLst/>
          </a:prstGeom>
          <a:noFill/>
        </p:spPr>
        <p:txBody>
          <a:bodyPr wrap="square" rtlCol="0">
            <a:spAutoFit/>
          </a:bodyPr>
          <a:lstStyle/>
          <a:p>
            <a:r>
              <a:rPr lang="en-US" altLang="zh-CN" sz="3200" dirty="0">
                <a:solidFill>
                  <a:schemeClr val="bg1"/>
                </a:solidFill>
              </a:rPr>
              <a:t>Another example</a:t>
            </a:r>
            <a:endParaRPr lang="zh-CN" altLang="en-US" sz="3200" dirty="0">
              <a:solidFill>
                <a:schemeClr val="bg1"/>
              </a:solidFill>
            </a:endParaRPr>
          </a:p>
        </p:txBody>
      </p:sp>
      <p:pic>
        <p:nvPicPr>
          <p:cNvPr id="14" name="图片 13">
            <a:extLst>
              <a:ext uri="{FF2B5EF4-FFF2-40B4-BE49-F238E27FC236}">
                <a16:creationId xmlns:a16="http://schemas.microsoft.com/office/drawing/2014/main" id="{C460CCA6-383F-4256-AC3F-9550FF13E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072" y="1901038"/>
            <a:ext cx="5170286" cy="2294757"/>
          </a:xfrm>
          <a:prstGeom prst="rect">
            <a:avLst/>
          </a:prstGeom>
        </p:spPr>
      </p:pic>
      <p:pic>
        <p:nvPicPr>
          <p:cNvPr id="16" name="图片 15">
            <a:extLst>
              <a:ext uri="{FF2B5EF4-FFF2-40B4-BE49-F238E27FC236}">
                <a16:creationId xmlns:a16="http://schemas.microsoft.com/office/drawing/2014/main" id="{315340DA-82C8-4CC5-8192-4C1D99C428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072" y="4289140"/>
            <a:ext cx="5170286" cy="2477692"/>
          </a:xfrm>
          <a:prstGeom prst="rect">
            <a:avLst/>
          </a:prstGeom>
        </p:spPr>
      </p:pic>
      <p:pic>
        <p:nvPicPr>
          <p:cNvPr id="18" name="图片 17">
            <a:extLst>
              <a:ext uri="{FF2B5EF4-FFF2-40B4-BE49-F238E27FC236}">
                <a16:creationId xmlns:a16="http://schemas.microsoft.com/office/drawing/2014/main" id="{3BC40FC4-289E-4D80-AC14-2E73B332328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25854" y="1517732"/>
            <a:ext cx="5675887" cy="3822536"/>
          </a:xfrm>
          <a:prstGeom prst="rect">
            <a:avLst/>
          </a:prstGeom>
        </p:spPr>
      </p:pic>
      <p:sp>
        <p:nvSpPr>
          <p:cNvPr id="19" name="文本框 18">
            <a:extLst>
              <a:ext uri="{FF2B5EF4-FFF2-40B4-BE49-F238E27FC236}">
                <a16:creationId xmlns:a16="http://schemas.microsoft.com/office/drawing/2014/main" id="{10CB624E-E95B-4D44-AA5A-D67F7FC637E5}"/>
              </a:ext>
            </a:extLst>
          </p:cNvPr>
          <p:cNvSpPr txBox="1"/>
          <p:nvPr/>
        </p:nvSpPr>
        <p:spPr>
          <a:xfrm>
            <a:off x="4751108" y="358219"/>
            <a:ext cx="3223967" cy="461665"/>
          </a:xfrm>
          <a:prstGeom prst="rect">
            <a:avLst/>
          </a:prstGeom>
          <a:noFill/>
        </p:spPr>
        <p:txBody>
          <a:bodyPr wrap="square" rtlCol="0">
            <a:spAutoFit/>
          </a:bodyPr>
          <a:lstStyle/>
          <a:p>
            <a:r>
              <a:rPr lang="zh-CN" altLang="en-US" sz="2400" dirty="0">
                <a:solidFill>
                  <a:schemeClr val="bg1"/>
                </a:solidFill>
              </a:rPr>
              <a:t>（不要学习代码风格）</a:t>
            </a:r>
          </a:p>
        </p:txBody>
      </p:sp>
    </p:spTree>
    <p:extLst>
      <p:ext uri="{BB962C8B-B14F-4D97-AF65-F5344CB8AC3E}">
        <p14:creationId xmlns:p14="http://schemas.microsoft.com/office/powerpoint/2010/main" val="274807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3" name="文本框 2">
            <a:extLst>
              <a:ext uri="{FF2B5EF4-FFF2-40B4-BE49-F238E27FC236}">
                <a16:creationId xmlns:a16="http://schemas.microsoft.com/office/drawing/2014/main" id="{7F1BD554-AC78-4078-B106-FF8CBE507783}"/>
              </a:ext>
            </a:extLst>
          </p:cNvPr>
          <p:cNvSpPr txBox="1"/>
          <p:nvPr/>
        </p:nvSpPr>
        <p:spPr>
          <a:xfrm>
            <a:off x="603316" y="358219"/>
            <a:ext cx="2488676" cy="523220"/>
          </a:xfrm>
          <a:prstGeom prst="rect">
            <a:avLst/>
          </a:prstGeom>
          <a:noFill/>
        </p:spPr>
        <p:txBody>
          <a:bodyPr wrap="square" rtlCol="0">
            <a:spAutoFit/>
          </a:bodyPr>
          <a:lstStyle/>
          <a:p>
            <a:r>
              <a:rPr lang="zh-CN" altLang="en-US" sz="2800" i="1" dirty="0">
                <a:solidFill>
                  <a:schemeClr val="bg1"/>
                </a:solidFill>
              </a:rPr>
              <a:t>尾递归的优势</a:t>
            </a:r>
          </a:p>
        </p:txBody>
      </p:sp>
      <p:pic>
        <p:nvPicPr>
          <p:cNvPr id="7" name="图片 6">
            <a:extLst>
              <a:ext uri="{FF2B5EF4-FFF2-40B4-BE49-F238E27FC236}">
                <a16:creationId xmlns:a16="http://schemas.microsoft.com/office/drawing/2014/main" id="{E7F8B41B-78B4-495B-8CCD-EB764DD937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5892" y="1040974"/>
            <a:ext cx="6280215" cy="5074232"/>
          </a:xfrm>
          <a:prstGeom prst="rect">
            <a:avLst/>
          </a:prstGeom>
        </p:spPr>
      </p:pic>
    </p:spTree>
    <p:extLst>
      <p:ext uri="{BB962C8B-B14F-4D97-AF65-F5344CB8AC3E}">
        <p14:creationId xmlns:p14="http://schemas.microsoft.com/office/powerpoint/2010/main" val="2226645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3" name="文本框 2">
            <a:extLst>
              <a:ext uri="{FF2B5EF4-FFF2-40B4-BE49-F238E27FC236}">
                <a16:creationId xmlns:a16="http://schemas.microsoft.com/office/drawing/2014/main" id="{AB706AE5-93C9-4EAA-81CA-F706D4A28D79}"/>
              </a:ext>
            </a:extLst>
          </p:cNvPr>
          <p:cNvSpPr txBox="1"/>
          <p:nvPr/>
        </p:nvSpPr>
        <p:spPr>
          <a:xfrm>
            <a:off x="603316" y="358219"/>
            <a:ext cx="2488676" cy="523220"/>
          </a:xfrm>
          <a:prstGeom prst="rect">
            <a:avLst/>
          </a:prstGeom>
          <a:noFill/>
        </p:spPr>
        <p:txBody>
          <a:bodyPr wrap="square" rtlCol="0">
            <a:spAutoFit/>
          </a:bodyPr>
          <a:lstStyle/>
          <a:p>
            <a:r>
              <a:rPr lang="zh-CN" altLang="en-US" sz="2800" i="1" dirty="0">
                <a:solidFill>
                  <a:schemeClr val="bg1"/>
                </a:solidFill>
              </a:rPr>
              <a:t>尾递归的优势</a:t>
            </a:r>
          </a:p>
        </p:txBody>
      </p:sp>
      <p:pic>
        <p:nvPicPr>
          <p:cNvPr id="4" name="图片 3">
            <a:extLst>
              <a:ext uri="{FF2B5EF4-FFF2-40B4-BE49-F238E27FC236}">
                <a16:creationId xmlns:a16="http://schemas.microsoft.com/office/drawing/2014/main" id="{F228B824-643E-4F11-B399-4FD984493C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6874" y="1125779"/>
            <a:ext cx="6278251" cy="5011186"/>
          </a:xfrm>
          <a:prstGeom prst="rect">
            <a:avLst/>
          </a:prstGeom>
        </p:spPr>
      </p:pic>
    </p:spTree>
    <p:extLst>
      <p:ext uri="{BB962C8B-B14F-4D97-AF65-F5344CB8AC3E}">
        <p14:creationId xmlns:p14="http://schemas.microsoft.com/office/powerpoint/2010/main" val="1616846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3" name="文本框 2">
            <a:extLst>
              <a:ext uri="{FF2B5EF4-FFF2-40B4-BE49-F238E27FC236}">
                <a16:creationId xmlns:a16="http://schemas.microsoft.com/office/drawing/2014/main" id="{9DE8956D-216C-4C10-87CC-4A359E455519}"/>
              </a:ext>
            </a:extLst>
          </p:cNvPr>
          <p:cNvSpPr txBox="1"/>
          <p:nvPr/>
        </p:nvSpPr>
        <p:spPr>
          <a:xfrm>
            <a:off x="9332537" y="386499"/>
            <a:ext cx="2488676" cy="523220"/>
          </a:xfrm>
          <a:prstGeom prst="rect">
            <a:avLst/>
          </a:prstGeom>
          <a:noFill/>
        </p:spPr>
        <p:txBody>
          <a:bodyPr wrap="square" rtlCol="0">
            <a:spAutoFit/>
          </a:bodyPr>
          <a:lstStyle/>
          <a:p>
            <a:r>
              <a:rPr lang="zh-CN" altLang="en-US" sz="2800" i="1" dirty="0">
                <a:solidFill>
                  <a:schemeClr val="bg1"/>
                </a:solidFill>
              </a:rPr>
              <a:t>尾递归的优势</a:t>
            </a:r>
          </a:p>
        </p:txBody>
      </p:sp>
      <p:pic>
        <p:nvPicPr>
          <p:cNvPr id="4" name="图片 3">
            <a:extLst>
              <a:ext uri="{FF2B5EF4-FFF2-40B4-BE49-F238E27FC236}">
                <a16:creationId xmlns:a16="http://schemas.microsoft.com/office/drawing/2014/main" id="{744190DF-EF63-47AD-A941-DD48B0001A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6579909" cy="6899159"/>
          </a:xfrm>
          <a:prstGeom prst="rect">
            <a:avLst/>
          </a:prstGeom>
        </p:spPr>
      </p:pic>
      <p:sp>
        <p:nvSpPr>
          <p:cNvPr id="6" name="文本框 5">
            <a:extLst>
              <a:ext uri="{FF2B5EF4-FFF2-40B4-BE49-F238E27FC236}">
                <a16:creationId xmlns:a16="http://schemas.microsoft.com/office/drawing/2014/main" id="{934583FB-1744-43E4-943E-3649D93DB187}"/>
              </a:ext>
            </a:extLst>
          </p:cNvPr>
          <p:cNvSpPr txBox="1"/>
          <p:nvPr/>
        </p:nvSpPr>
        <p:spPr>
          <a:xfrm>
            <a:off x="7993930" y="2479249"/>
            <a:ext cx="2488676" cy="584775"/>
          </a:xfrm>
          <a:prstGeom prst="rect">
            <a:avLst/>
          </a:prstGeom>
          <a:noFill/>
        </p:spPr>
        <p:txBody>
          <a:bodyPr wrap="square" rtlCol="0">
            <a:spAutoFit/>
          </a:bodyPr>
          <a:lstStyle/>
          <a:p>
            <a:r>
              <a:rPr lang="zh-CN" altLang="en-US" sz="3200" dirty="0">
                <a:solidFill>
                  <a:schemeClr val="bg1"/>
                </a:solidFill>
              </a:rPr>
              <a:t>冗余！</a:t>
            </a:r>
          </a:p>
        </p:txBody>
      </p:sp>
    </p:spTree>
    <p:extLst>
      <p:ext uri="{BB962C8B-B14F-4D97-AF65-F5344CB8AC3E}">
        <p14:creationId xmlns:p14="http://schemas.microsoft.com/office/powerpoint/2010/main" val="313367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pic>
        <p:nvPicPr>
          <p:cNvPr id="3" name="图片 2">
            <a:extLst>
              <a:ext uri="{FF2B5EF4-FFF2-40B4-BE49-F238E27FC236}">
                <a16:creationId xmlns:a16="http://schemas.microsoft.com/office/drawing/2014/main" id="{F2257344-D58D-44A0-B053-9D8BE6ED49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0162" y="907497"/>
            <a:ext cx="7929253" cy="5043005"/>
          </a:xfrm>
          <a:prstGeom prst="rect">
            <a:avLst/>
          </a:prstGeom>
        </p:spPr>
      </p:pic>
    </p:spTree>
    <p:extLst>
      <p:ext uri="{BB962C8B-B14F-4D97-AF65-F5344CB8AC3E}">
        <p14:creationId xmlns:p14="http://schemas.microsoft.com/office/powerpoint/2010/main" val="1170004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2" name="文本框 1">
            <a:extLst>
              <a:ext uri="{FF2B5EF4-FFF2-40B4-BE49-F238E27FC236}">
                <a16:creationId xmlns:a16="http://schemas.microsoft.com/office/drawing/2014/main" id="{86D1FB39-8184-4B26-A482-B029A5F3C862}"/>
              </a:ext>
            </a:extLst>
          </p:cNvPr>
          <p:cNvSpPr txBox="1"/>
          <p:nvPr/>
        </p:nvSpPr>
        <p:spPr>
          <a:xfrm>
            <a:off x="575035" y="386498"/>
            <a:ext cx="2441542" cy="523220"/>
          </a:xfrm>
          <a:prstGeom prst="rect">
            <a:avLst/>
          </a:prstGeom>
          <a:noFill/>
        </p:spPr>
        <p:txBody>
          <a:bodyPr wrap="square" rtlCol="0">
            <a:spAutoFit/>
          </a:bodyPr>
          <a:lstStyle/>
          <a:p>
            <a:r>
              <a:rPr lang="zh-CN" altLang="en-US" sz="2800" i="1" dirty="0">
                <a:solidFill>
                  <a:schemeClr val="bg1"/>
                </a:solidFill>
              </a:rPr>
              <a:t>尾递归的实现</a:t>
            </a:r>
          </a:p>
        </p:txBody>
      </p:sp>
      <p:sp>
        <p:nvSpPr>
          <p:cNvPr id="3" name="文本框 2">
            <a:extLst>
              <a:ext uri="{FF2B5EF4-FFF2-40B4-BE49-F238E27FC236}">
                <a16:creationId xmlns:a16="http://schemas.microsoft.com/office/drawing/2014/main" id="{58D6E1C9-4C0B-4077-A4A3-7AA2ACC03A91}"/>
              </a:ext>
            </a:extLst>
          </p:cNvPr>
          <p:cNvSpPr txBox="1"/>
          <p:nvPr/>
        </p:nvSpPr>
        <p:spPr>
          <a:xfrm>
            <a:off x="820132" y="2033974"/>
            <a:ext cx="5203596" cy="461665"/>
          </a:xfrm>
          <a:prstGeom prst="rect">
            <a:avLst/>
          </a:prstGeom>
          <a:noFill/>
        </p:spPr>
        <p:txBody>
          <a:bodyPr wrap="square" rtlCol="0">
            <a:spAutoFit/>
          </a:bodyPr>
          <a:lstStyle/>
          <a:p>
            <a:r>
              <a:rPr lang="en-US" altLang="zh-CN" sz="2400" dirty="0">
                <a:solidFill>
                  <a:schemeClr val="bg1"/>
                </a:solidFill>
              </a:rPr>
              <a:t>*</a:t>
            </a:r>
            <a:r>
              <a:rPr lang="zh-CN" altLang="en-US" sz="2400" dirty="0">
                <a:solidFill>
                  <a:schemeClr val="bg1"/>
                </a:solidFill>
              </a:rPr>
              <a:t>形参换尾递归</a:t>
            </a:r>
          </a:p>
        </p:txBody>
      </p:sp>
      <p:pic>
        <p:nvPicPr>
          <p:cNvPr id="6" name="图片 5">
            <a:extLst>
              <a:ext uri="{FF2B5EF4-FFF2-40B4-BE49-F238E27FC236}">
                <a16:creationId xmlns:a16="http://schemas.microsoft.com/office/drawing/2014/main" id="{C4BC8227-1DD5-4D48-A55D-65FA2A6000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5192" y="4530295"/>
            <a:ext cx="5561814" cy="1867773"/>
          </a:xfrm>
          <a:prstGeom prst="rect">
            <a:avLst/>
          </a:prstGeom>
        </p:spPr>
      </p:pic>
      <p:pic>
        <p:nvPicPr>
          <p:cNvPr id="8" name="图片 7">
            <a:extLst>
              <a:ext uri="{FF2B5EF4-FFF2-40B4-BE49-F238E27FC236}">
                <a16:creationId xmlns:a16="http://schemas.microsoft.com/office/drawing/2014/main" id="{3E16DF5A-3618-4771-A034-8858A8ACEC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484854"/>
            <a:ext cx="4881365" cy="1842852"/>
          </a:xfrm>
          <a:prstGeom prst="rect">
            <a:avLst/>
          </a:prstGeom>
        </p:spPr>
      </p:pic>
      <p:sp>
        <p:nvSpPr>
          <p:cNvPr id="9" name="箭头: 下 8">
            <a:extLst>
              <a:ext uri="{FF2B5EF4-FFF2-40B4-BE49-F238E27FC236}">
                <a16:creationId xmlns:a16="http://schemas.microsoft.com/office/drawing/2014/main" id="{698062F0-BBB1-4FDF-99C0-D99D3E8A85D0}"/>
              </a:ext>
            </a:extLst>
          </p:cNvPr>
          <p:cNvSpPr/>
          <p:nvPr/>
        </p:nvSpPr>
        <p:spPr>
          <a:xfrm>
            <a:off x="8267307" y="2445405"/>
            <a:ext cx="678730" cy="19569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a:extLst>
              <a:ext uri="{FF2B5EF4-FFF2-40B4-BE49-F238E27FC236}">
                <a16:creationId xmlns:a16="http://schemas.microsoft.com/office/drawing/2014/main" id="{B24B05C9-A533-436E-89C3-C58DC11B8A8E}"/>
              </a:ext>
            </a:extLst>
          </p:cNvPr>
          <p:cNvSpPr txBox="1"/>
          <p:nvPr/>
        </p:nvSpPr>
        <p:spPr>
          <a:xfrm>
            <a:off x="441489" y="3579230"/>
            <a:ext cx="4295480" cy="1200329"/>
          </a:xfrm>
          <a:prstGeom prst="rect">
            <a:avLst/>
          </a:prstGeom>
          <a:noFill/>
        </p:spPr>
        <p:txBody>
          <a:bodyPr wrap="square" rtlCol="0">
            <a:spAutoFit/>
          </a:bodyPr>
          <a:lstStyle/>
          <a:p>
            <a:r>
              <a:rPr lang="en-US" altLang="zh-CN" sz="2400" dirty="0">
                <a:solidFill>
                  <a:schemeClr val="bg1"/>
                </a:solidFill>
              </a:rPr>
              <a:t>       </a:t>
            </a:r>
            <a:r>
              <a:rPr lang="zh-CN" altLang="en-US" sz="2400" dirty="0">
                <a:solidFill>
                  <a:schemeClr val="bg1"/>
                </a:solidFill>
              </a:rPr>
              <a:t>通过在函数内增加形参的数量以达到避免递归返回后仍有运算或执行语句的目的</a:t>
            </a:r>
          </a:p>
        </p:txBody>
      </p:sp>
    </p:spTree>
    <p:extLst>
      <p:ext uri="{BB962C8B-B14F-4D97-AF65-F5344CB8AC3E}">
        <p14:creationId xmlns:p14="http://schemas.microsoft.com/office/powerpoint/2010/main" val="363039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6" name="文本框 5">
            <a:extLst>
              <a:ext uri="{FF2B5EF4-FFF2-40B4-BE49-F238E27FC236}">
                <a16:creationId xmlns:a16="http://schemas.microsoft.com/office/drawing/2014/main" id="{83F45C1F-DD94-47FD-A784-AC80A7429B4B}"/>
              </a:ext>
            </a:extLst>
          </p:cNvPr>
          <p:cNvSpPr txBox="1"/>
          <p:nvPr/>
        </p:nvSpPr>
        <p:spPr>
          <a:xfrm>
            <a:off x="1018095" y="659876"/>
            <a:ext cx="5476973" cy="5078313"/>
          </a:xfrm>
          <a:prstGeom prst="rect">
            <a:avLst/>
          </a:prstGeom>
          <a:noFill/>
        </p:spPr>
        <p:txBody>
          <a:bodyPr wrap="square" rtlCol="0">
            <a:spAutoFit/>
          </a:bodyPr>
          <a:lstStyle/>
          <a:p>
            <a:pPr marL="342900" indent="-342900">
              <a:buAutoNum type="arabicPeriod"/>
            </a:pPr>
            <a:r>
              <a:rPr lang="zh-CN" altLang="en-US" sz="3600" dirty="0">
                <a:solidFill>
                  <a:schemeClr val="bg1"/>
                </a:solidFill>
              </a:rPr>
              <a:t>什么是尾递归？</a:t>
            </a:r>
            <a:endParaRPr lang="en-US" altLang="zh-CN" sz="3600" dirty="0">
              <a:solidFill>
                <a:schemeClr val="bg1"/>
              </a:solidFill>
            </a:endParaRPr>
          </a:p>
          <a:p>
            <a:pPr marL="342900" indent="-342900">
              <a:buAutoNum type="arabicPeriod"/>
            </a:pPr>
            <a:endParaRPr lang="en-US" altLang="zh-CN" sz="3600" dirty="0">
              <a:solidFill>
                <a:schemeClr val="bg1"/>
              </a:solidFill>
            </a:endParaRPr>
          </a:p>
          <a:p>
            <a:pPr marL="342900" indent="-342900">
              <a:buAutoNum type="arabicPeriod"/>
            </a:pPr>
            <a:r>
              <a:rPr lang="zh-CN" altLang="en-US" sz="3600" dirty="0">
                <a:solidFill>
                  <a:schemeClr val="bg1"/>
                </a:solidFill>
              </a:rPr>
              <a:t>为什么需要尾递归？</a:t>
            </a:r>
            <a:endParaRPr lang="en-US" altLang="zh-CN" sz="3600" dirty="0">
              <a:solidFill>
                <a:schemeClr val="bg1"/>
              </a:solidFill>
            </a:endParaRPr>
          </a:p>
          <a:p>
            <a:pPr marL="342900" indent="-342900">
              <a:buAutoNum type="arabicPeriod"/>
            </a:pPr>
            <a:endParaRPr lang="en-US" altLang="zh-CN" sz="3600" dirty="0">
              <a:solidFill>
                <a:schemeClr val="bg1"/>
              </a:solidFill>
            </a:endParaRPr>
          </a:p>
          <a:p>
            <a:pPr marL="342900" indent="-342900">
              <a:buAutoNum type="arabicPeriod"/>
            </a:pPr>
            <a:r>
              <a:rPr lang="zh-CN" altLang="en-US" sz="3600" dirty="0">
                <a:solidFill>
                  <a:schemeClr val="bg1"/>
                </a:solidFill>
              </a:rPr>
              <a:t>如何实现尾递归？</a:t>
            </a:r>
            <a:endParaRPr lang="en-US" altLang="zh-CN" sz="3600" dirty="0">
              <a:solidFill>
                <a:schemeClr val="bg1"/>
              </a:solidFill>
            </a:endParaRPr>
          </a:p>
          <a:p>
            <a:pPr marL="342900" indent="-342900">
              <a:buAutoNum type="arabicPeriod"/>
            </a:pPr>
            <a:endParaRPr lang="en-US" altLang="zh-CN" sz="3600" dirty="0">
              <a:solidFill>
                <a:schemeClr val="bg1"/>
              </a:solidFill>
            </a:endParaRPr>
          </a:p>
          <a:p>
            <a:pPr marL="342900" indent="-342900">
              <a:buAutoNum type="arabicPeriod"/>
            </a:pPr>
            <a:r>
              <a:rPr lang="zh-CN" altLang="en-US" sz="3600" dirty="0">
                <a:solidFill>
                  <a:schemeClr val="bg1"/>
                </a:solidFill>
              </a:rPr>
              <a:t>尾递归与迭代；</a:t>
            </a:r>
            <a:endParaRPr lang="en-US" altLang="zh-CN" sz="3600" dirty="0">
              <a:solidFill>
                <a:schemeClr val="bg1"/>
              </a:solidFill>
            </a:endParaRPr>
          </a:p>
          <a:p>
            <a:pPr marL="342900" indent="-342900">
              <a:buAutoNum type="arabicPeriod"/>
            </a:pPr>
            <a:endParaRPr lang="en-US" altLang="zh-CN" sz="3600" dirty="0">
              <a:solidFill>
                <a:schemeClr val="bg1"/>
              </a:solidFill>
            </a:endParaRPr>
          </a:p>
          <a:p>
            <a:pPr marL="342900" indent="-342900">
              <a:buAutoNum type="arabicPeriod"/>
            </a:pPr>
            <a:r>
              <a:rPr lang="en-US" altLang="zh-CN" sz="3600" dirty="0">
                <a:solidFill>
                  <a:schemeClr val="bg1"/>
                </a:solidFill>
              </a:rPr>
              <a:t>Something besides these.</a:t>
            </a:r>
          </a:p>
        </p:txBody>
      </p:sp>
    </p:spTree>
    <p:extLst>
      <p:ext uri="{BB962C8B-B14F-4D97-AF65-F5344CB8AC3E}">
        <p14:creationId xmlns:p14="http://schemas.microsoft.com/office/powerpoint/2010/main" val="1068431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pic>
        <p:nvPicPr>
          <p:cNvPr id="3" name="图片 2">
            <a:extLst>
              <a:ext uri="{FF2B5EF4-FFF2-40B4-BE49-F238E27FC236}">
                <a16:creationId xmlns:a16="http://schemas.microsoft.com/office/drawing/2014/main" id="{087BF16C-1968-4E21-B366-32A1409897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852" y="1429561"/>
            <a:ext cx="7214549" cy="3998878"/>
          </a:xfrm>
          <a:prstGeom prst="rect">
            <a:avLst/>
          </a:prstGeom>
        </p:spPr>
      </p:pic>
      <p:sp>
        <p:nvSpPr>
          <p:cNvPr id="2" name="文本框 1">
            <a:extLst>
              <a:ext uri="{FF2B5EF4-FFF2-40B4-BE49-F238E27FC236}">
                <a16:creationId xmlns:a16="http://schemas.microsoft.com/office/drawing/2014/main" id="{B9EFB601-D544-42E1-B48B-8CD4CCC5B572}"/>
              </a:ext>
            </a:extLst>
          </p:cNvPr>
          <p:cNvSpPr txBox="1"/>
          <p:nvPr/>
        </p:nvSpPr>
        <p:spPr>
          <a:xfrm>
            <a:off x="8934990" y="2951946"/>
            <a:ext cx="2328420" cy="954107"/>
          </a:xfrm>
          <a:prstGeom prst="rect">
            <a:avLst/>
          </a:prstGeom>
          <a:noFill/>
        </p:spPr>
        <p:txBody>
          <a:bodyPr wrap="square" rtlCol="0">
            <a:spAutoFit/>
          </a:bodyPr>
          <a:lstStyle/>
          <a:p>
            <a:pPr algn="ctr"/>
            <a:r>
              <a:rPr lang="zh-CN" altLang="en-US" sz="2800" dirty="0">
                <a:solidFill>
                  <a:schemeClr val="bg1"/>
                </a:solidFill>
              </a:rPr>
              <a:t>将外部运算“内置”</a:t>
            </a:r>
          </a:p>
        </p:txBody>
      </p:sp>
      <p:sp>
        <p:nvSpPr>
          <p:cNvPr id="6" name="文本框 5">
            <a:extLst>
              <a:ext uri="{FF2B5EF4-FFF2-40B4-BE49-F238E27FC236}">
                <a16:creationId xmlns:a16="http://schemas.microsoft.com/office/drawing/2014/main" id="{12E5909C-1642-4319-8DA6-F2DA927CBEE3}"/>
              </a:ext>
            </a:extLst>
          </p:cNvPr>
          <p:cNvSpPr txBox="1"/>
          <p:nvPr/>
        </p:nvSpPr>
        <p:spPr>
          <a:xfrm>
            <a:off x="575035" y="386498"/>
            <a:ext cx="2441542" cy="523220"/>
          </a:xfrm>
          <a:prstGeom prst="rect">
            <a:avLst/>
          </a:prstGeom>
          <a:noFill/>
        </p:spPr>
        <p:txBody>
          <a:bodyPr wrap="square" rtlCol="0">
            <a:spAutoFit/>
          </a:bodyPr>
          <a:lstStyle/>
          <a:p>
            <a:r>
              <a:rPr lang="zh-CN" altLang="en-US" sz="2800" i="1" dirty="0">
                <a:solidFill>
                  <a:schemeClr val="bg1"/>
                </a:solidFill>
              </a:rPr>
              <a:t>尾递归的实现</a:t>
            </a:r>
          </a:p>
        </p:txBody>
      </p:sp>
    </p:spTree>
    <p:extLst>
      <p:ext uri="{BB962C8B-B14F-4D97-AF65-F5344CB8AC3E}">
        <p14:creationId xmlns:p14="http://schemas.microsoft.com/office/powerpoint/2010/main" val="3320193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2" name="文本框 1">
            <a:extLst>
              <a:ext uri="{FF2B5EF4-FFF2-40B4-BE49-F238E27FC236}">
                <a16:creationId xmlns:a16="http://schemas.microsoft.com/office/drawing/2014/main" id="{43924C12-7732-4C42-B030-B0454601F03C}"/>
              </a:ext>
            </a:extLst>
          </p:cNvPr>
          <p:cNvSpPr txBox="1"/>
          <p:nvPr/>
        </p:nvSpPr>
        <p:spPr>
          <a:xfrm>
            <a:off x="4937289" y="347105"/>
            <a:ext cx="2317422" cy="523220"/>
          </a:xfrm>
          <a:prstGeom prst="rect">
            <a:avLst/>
          </a:prstGeom>
          <a:noFill/>
        </p:spPr>
        <p:txBody>
          <a:bodyPr wrap="square" rtlCol="0">
            <a:spAutoFit/>
          </a:bodyPr>
          <a:lstStyle/>
          <a:p>
            <a:r>
              <a:rPr lang="zh-CN" altLang="en-US" sz="2800" dirty="0">
                <a:solidFill>
                  <a:schemeClr val="bg1"/>
                </a:solidFill>
              </a:rPr>
              <a:t>尾递归与迭代</a:t>
            </a:r>
          </a:p>
        </p:txBody>
      </p:sp>
      <p:pic>
        <p:nvPicPr>
          <p:cNvPr id="4" name="图片 3">
            <a:extLst>
              <a:ext uri="{FF2B5EF4-FFF2-40B4-BE49-F238E27FC236}">
                <a16:creationId xmlns:a16="http://schemas.microsoft.com/office/drawing/2014/main" id="{C7D38EB6-E8EA-4B94-8951-EFAA4631BF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465" y="1661645"/>
            <a:ext cx="7437167" cy="2203605"/>
          </a:xfrm>
          <a:prstGeom prst="rect">
            <a:avLst/>
          </a:prstGeom>
        </p:spPr>
      </p:pic>
      <p:sp>
        <p:nvSpPr>
          <p:cNvPr id="3" name="文本框 2">
            <a:extLst>
              <a:ext uri="{FF2B5EF4-FFF2-40B4-BE49-F238E27FC236}">
                <a16:creationId xmlns:a16="http://schemas.microsoft.com/office/drawing/2014/main" id="{CF8FA998-3586-4EB3-B18F-7D7E5692E5F1}"/>
              </a:ext>
            </a:extLst>
          </p:cNvPr>
          <p:cNvSpPr txBox="1"/>
          <p:nvPr/>
        </p:nvSpPr>
        <p:spPr>
          <a:xfrm>
            <a:off x="1123361" y="4347349"/>
            <a:ext cx="9945278" cy="1938992"/>
          </a:xfrm>
          <a:prstGeom prst="rect">
            <a:avLst/>
          </a:prstGeom>
          <a:noFill/>
        </p:spPr>
        <p:txBody>
          <a:bodyPr wrap="square" rtlCol="0">
            <a:spAutoFit/>
          </a:bodyPr>
          <a:lstStyle/>
          <a:p>
            <a:r>
              <a:rPr lang="en-US" altLang="zh-CN" sz="2400" dirty="0">
                <a:solidFill>
                  <a:schemeClr val="bg1"/>
                </a:solidFill>
              </a:rPr>
              <a:t>       </a:t>
            </a:r>
            <a:r>
              <a:rPr lang="zh-CN" altLang="en-US" sz="2400" dirty="0">
                <a:solidFill>
                  <a:schemeClr val="bg1"/>
                </a:solidFill>
              </a:rPr>
              <a:t>我们发现，在尾递归中，一些参量更像是计数器（代表着递归的深入），而一些参量则就是我们需要求的东西。</a:t>
            </a:r>
            <a:endParaRPr lang="en-US" altLang="zh-CN" sz="2400" dirty="0">
              <a:solidFill>
                <a:schemeClr val="bg1"/>
              </a:solidFill>
            </a:endParaRPr>
          </a:p>
          <a:p>
            <a:r>
              <a:rPr lang="zh-CN" altLang="en-US" sz="2400" dirty="0">
                <a:solidFill>
                  <a:schemeClr val="bg1"/>
                </a:solidFill>
              </a:rPr>
              <a:t>       比如在这个程序段中，每次递归深入时，</a:t>
            </a:r>
            <a:r>
              <a:rPr lang="en-US" altLang="zh-CN" sz="2400" dirty="0">
                <a:solidFill>
                  <a:schemeClr val="bg1"/>
                </a:solidFill>
              </a:rPr>
              <a:t>x--</a:t>
            </a:r>
            <a:r>
              <a:rPr lang="zh-CN" altLang="en-US" sz="2400" dirty="0">
                <a:solidFill>
                  <a:schemeClr val="bg1"/>
                </a:solidFill>
              </a:rPr>
              <a:t>，</a:t>
            </a:r>
            <a:r>
              <a:rPr lang="en-US" altLang="zh-CN" sz="2400" dirty="0" err="1">
                <a:solidFill>
                  <a:schemeClr val="bg1"/>
                </a:solidFill>
              </a:rPr>
              <a:t>running_total</a:t>
            </a:r>
            <a:r>
              <a:rPr lang="zh-CN" altLang="en-US" sz="2400" dirty="0">
                <a:solidFill>
                  <a:schemeClr val="bg1"/>
                </a:solidFill>
              </a:rPr>
              <a:t>加一个值，然后递归深入下一层，本层的所有计算已经结束（注意，已经结束）。</a:t>
            </a:r>
            <a:endParaRPr lang="en-US" altLang="zh-CN" sz="2400" dirty="0">
              <a:solidFill>
                <a:schemeClr val="bg1"/>
              </a:solidFill>
            </a:endParaRPr>
          </a:p>
          <a:p>
            <a:r>
              <a:rPr lang="zh-CN" altLang="en-US" sz="2400" dirty="0">
                <a:solidFill>
                  <a:schemeClr val="bg1"/>
                </a:solidFill>
              </a:rPr>
              <a:t>       但是下一层所执行的语句在形式上似乎又和之前所执行的语句很类似？</a:t>
            </a:r>
          </a:p>
        </p:txBody>
      </p:sp>
    </p:spTree>
    <p:extLst>
      <p:ext uri="{BB962C8B-B14F-4D97-AF65-F5344CB8AC3E}">
        <p14:creationId xmlns:p14="http://schemas.microsoft.com/office/powerpoint/2010/main" val="85521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pic>
        <p:nvPicPr>
          <p:cNvPr id="3" name="图片 2">
            <a:extLst>
              <a:ext uri="{FF2B5EF4-FFF2-40B4-BE49-F238E27FC236}">
                <a16:creationId xmlns:a16="http://schemas.microsoft.com/office/drawing/2014/main" id="{C5F64CD9-CFF6-4415-8A03-01774414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962" y="958981"/>
            <a:ext cx="6696075" cy="3695700"/>
          </a:xfrm>
          <a:prstGeom prst="rect">
            <a:avLst/>
          </a:prstGeom>
        </p:spPr>
      </p:pic>
      <p:sp>
        <p:nvSpPr>
          <p:cNvPr id="4" name="文本框 3">
            <a:extLst>
              <a:ext uri="{FF2B5EF4-FFF2-40B4-BE49-F238E27FC236}">
                <a16:creationId xmlns:a16="http://schemas.microsoft.com/office/drawing/2014/main" id="{9582E46D-2501-4382-9573-E13B946FB034}"/>
              </a:ext>
            </a:extLst>
          </p:cNvPr>
          <p:cNvSpPr txBox="1"/>
          <p:nvPr/>
        </p:nvSpPr>
        <p:spPr>
          <a:xfrm>
            <a:off x="2747962" y="5505410"/>
            <a:ext cx="4779390" cy="584775"/>
          </a:xfrm>
          <a:prstGeom prst="rect">
            <a:avLst/>
          </a:prstGeom>
          <a:noFill/>
        </p:spPr>
        <p:txBody>
          <a:bodyPr wrap="square" rtlCol="0">
            <a:spAutoFit/>
          </a:bodyPr>
          <a:lstStyle/>
          <a:p>
            <a:r>
              <a:rPr lang="zh-CN" altLang="en-US" sz="3200" dirty="0">
                <a:solidFill>
                  <a:schemeClr val="bg1"/>
                </a:solidFill>
              </a:rPr>
              <a:t>是不是很像这个？</a:t>
            </a:r>
          </a:p>
        </p:txBody>
      </p:sp>
    </p:spTree>
    <p:extLst>
      <p:ext uri="{BB962C8B-B14F-4D97-AF65-F5344CB8AC3E}">
        <p14:creationId xmlns:p14="http://schemas.microsoft.com/office/powerpoint/2010/main" val="286188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4" name="文本框 3">
            <a:extLst>
              <a:ext uri="{FF2B5EF4-FFF2-40B4-BE49-F238E27FC236}">
                <a16:creationId xmlns:a16="http://schemas.microsoft.com/office/drawing/2014/main" id="{B1E33E85-DC8D-4767-9D97-F119A325E9AF}"/>
              </a:ext>
            </a:extLst>
          </p:cNvPr>
          <p:cNvSpPr txBox="1"/>
          <p:nvPr/>
        </p:nvSpPr>
        <p:spPr>
          <a:xfrm>
            <a:off x="1989055" y="4345757"/>
            <a:ext cx="4553146" cy="646331"/>
          </a:xfrm>
          <a:prstGeom prst="rect">
            <a:avLst/>
          </a:prstGeom>
          <a:noFill/>
        </p:spPr>
        <p:txBody>
          <a:bodyPr wrap="square" rtlCol="0">
            <a:spAutoFit/>
          </a:bodyPr>
          <a:lstStyle/>
          <a:p>
            <a:r>
              <a:rPr lang="zh-CN" altLang="en-US" sz="3600" dirty="0">
                <a:solidFill>
                  <a:schemeClr val="bg1"/>
                </a:solidFill>
              </a:rPr>
              <a:t>是不是就是这个？！</a:t>
            </a:r>
          </a:p>
        </p:txBody>
      </p:sp>
      <p:pic>
        <p:nvPicPr>
          <p:cNvPr id="9" name="图片 8">
            <a:extLst>
              <a:ext uri="{FF2B5EF4-FFF2-40B4-BE49-F238E27FC236}">
                <a16:creationId xmlns:a16="http://schemas.microsoft.com/office/drawing/2014/main" id="{B1A55494-0207-4C5F-999A-0A66A58D6C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9055" y="1029043"/>
            <a:ext cx="7992201" cy="2399957"/>
          </a:xfrm>
          <a:prstGeom prst="rect">
            <a:avLst/>
          </a:prstGeom>
        </p:spPr>
      </p:pic>
    </p:spTree>
    <p:extLst>
      <p:ext uri="{BB962C8B-B14F-4D97-AF65-F5344CB8AC3E}">
        <p14:creationId xmlns:p14="http://schemas.microsoft.com/office/powerpoint/2010/main" val="25150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2" name="文本框 1">
            <a:extLst>
              <a:ext uri="{FF2B5EF4-FFF2-40B4-BE49-F238E27FC236}">
                <a16:creationId xmlns:a16="http://schemas.microsoft.com/office/drawing/2014/main" id="{1CA83646-61FA-4BDA-A1A6-1769FE8BD558}"/>
              </a:ext>
            </a:extLst>
          </p:cNvPr>
          <p:cNvSpPr txBox="1"/>
          <p:nvPr/>
        </p:nvSpPr>
        <p:spPr>
          <a:xfrm>
            <a:off x="2047187" y="933221"/>
            <a:ext cx="8097624" cy="1569660"/>
          </a:xfrm>
          <a:prstGeom prst="rect">
            <a:avLst/>
          </a:prstGeom>
          <a:noFill/>
        </p:spPr>
        <p:txBody>
          <a:bodyPr wrap="square" rtlCol="0">
            <a:spAutoFit/>
          </a:bodyPr>
          <a:lstStyle/>
          <a:p>
            <a:r>
              <a:rPr lang="en-US" altLang="zh-CN" sz="2400" dirty="0">
                <a:solidFill>
                  <a:schemeClr val="bg1"/>
                </a:solidFill>
              </a:rPr>
              <a:t>       </a:t>
            </a:r>
            <a:r>
              <a:rPr lang="zh-CN" altLang="en-US" sz="2400" dirty="0">
                <a:solidFill>
                  <a:schemeClr val="bg1"/>
                </a:solidFill>
              </a:rPr>
              <a:t>尾递归因为在递归深入时前面的浅层递归中的内容以及计算已经完成，所以更像是“一去不复返”的递归（虽然最后还是要</a:t>
            </a:r>
            <a:r>
              <a:rPr lang="en-US" altLang="zh-CN" sz="2400" dirty="0">
                <a:solidFill>
                  <a:schemeClr val="bg1"/>
                </a:solidFill>
              </a:rPr>
              <a:t>return</a:t>
            </a:r>
            <a:r>
              <a:rPr lang="zh-CN" altLang="en-US" sz="2400" dirty="0">
                <a:solidFill>
                  <a:schemeClr val="bg1"/>
                </a:solidFill>
              </a:rPr>
              <a:t>一次，但实际上更类似于迭代中结果的获得），在形式上和实际操作上就和迭代很相似。</a:t>
            </a:r>
          </a:p>
        </p:txBody>
      </p:sp>
      <p:sp>
        <p:nvSpPr>
          <p:cNvPr id="4" name="文本框 3">
            <a:extLst>
              <a:ext uri="{FF2B5EF4-FFF2-40B4-BE49-F238E27FC236}">
                <a16:creationId xmlns:a16="http://schemas.microsoft.com/office/drawing/2014/main" id="{8D84FC2E-0103-45FA-ADE5-38EA9C7B6412}"/>
              </a:ext>
            </a:extLst>
          </p:cNvPr>
          <p:cNvSpPr txBox="1"/>
          <p:nvPr/>
        </p:nvSpPr>
        <p:spPr>
          <a:xfrm>
            <a:off x="2329205" y="5447725"/>
            <a:ext cx="7533587" cy="954107"/>
          </a:xfrm>
          <a:prstGeom prst="rect">
            <a:avLst/>
          </a:prstGeom>
          <a:noFill/>
        </p:spPr>
        <p:txBody>
          <a:bodyPr wrap="square" rtlCol="0">
            <a:spAutoFit/>
          </a:bodyPr>
          <a:lstStyle/>
          <a:p>
            <a:r>
              <a:rPr lang="en-US" altLang="zh-CN" sz="2800" dirty="0">
                <a:solidFill>
                  <a:schemeClr val="bg1"/>
                </a:solidFill>
              </a:rPr>
              <a:t>       </a:t>
            </a:r>
            <a:r>
              <a:rPr lang="zh-CN" altLang="en-US" sz="2800" dirty="0">
                <a:solidFill>
                  <a:schemeClr val="bg1"/>
                </a:solidFill>
              </a:rPr>
              <a:t>从原理上讲，所有的尾递归都可以通过某种形式不通过栈的模拟而转化为迭代。</a:t>
            </a:r>
          </a:p>
        </p:txBody>
      </p:sp>
      <p:sp>
        <p:nvSpPr>
          <p:cNvPr id="6" name="文本框 5">
            <a:extLst>
              <a:ext uri="{FF2B5EF4-FFF2-40B4-BE49-F238E27FC236}">
                <a16:creationId xmlns:a16="http://schemas.microsoft.com/office/drawing/2014/main" id="{8EE52A45-F892-482D-A2BD-881BE0B75EDD}"/>
              </a:ext>
            </a:extLst>
          </p:cNvPr>
          <p:cNvSpPr txBox="1"/>
          <p:nvPr/>
        </p:nvSpPr>
        <p:spPr>
          <a:xfrm>
            <a:off x="2047187" y="2682490"/>
            <a:ext cx="8001786" cy="461665"/>
          </a:xfrm>
          <a:prstGeom prst="rect">
            <a:avLst/>
          </a:prstGeom>
          <a:noFill/>
        </p:spPr>
        <p:txBody>
          <a:bodyPr wrap="square" rtlCol="0">
            <a:spAutoFit/>
          </a:bodyPr>
          <a:lstStyle/>
          <a:p>
            <a:r>
              <a:rPr lang="en-US" altLang="zh-CN" sz="2400" dirty="0">
                <a:solidFill>
                  <a:schemeClr val="bg1"/>
                </a:solidFill>
              </a:rPr>
              <a:t>       </a:t>
            </a:r>
            <a:r>
              <a:rPr lang="zh-CN" altLang="en-US" sz="2400" dirty="0">
                <a:solidFill>
                  <a:schemeClr val="bg1"/>
                </a:solidFill>
              </a:rPr>
              <a:t>尾递归披着“递归”的外衣，却有着一颗“迭代”的心。</a:t>
            </a:r>
          </a:p>
        </p:txBody>
      </p:sp>
      <p:pic>
        <p:nvPicPr>
          <p:cNvPr id="8" name="图片 7">
            <a:extLst>
              <a:ext uri="{FF2B5EF4-FFF2-40B4-BE49-F238E27FC236}">
                <a16:creationId xmlns:a16="http://schemas.microsoft.com/office/drawing/2014/main" id="{B501B109-E025-4D8D-8B69-D6B385C7DF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7431" y="3381769"/>
            <a:ext cx="3779361" cy="3129783"/>
          </a:xfrm>
          <a:prstGeom prst="rect">
            <a:avLst/>
          </a:prstGeom>
        </p:spPr>
      </p:pic>
    </p:spTree>
    <p:extLst>
      <p:ext uri="{BB962C8B-B14F-4D97-AF65-F5344CB8AC3E}">
        <p14:creationId xmlns:p14="http://schemas.microsoft.com/office/powerpoint/2010/main" val="6237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2" name="文本框 1">
            <a:extLst>
              <a:ext uri="{FF2B5EF4-FFF2-40B4-BE49-F238E27FC236}">
                <a16:creationId xmlns:a16="http://schemas.microsoft.com/office/drawing/2014/main" id="{BB3E38BE-8A82-4321-B182-CEFEE544D5C8}"/>
              </a:ext>
            </a:extLst>
          </p:cNvPr>
          <p:cNvSpPr txBox="1"/>
          <p:nvPr/>
        </p:nvSpPr>
        <p:spPr>
          <a:xfrm>
            <a:off x="772998" y="550625"/>
            <a:ext cx="3836709" cy="369332"/>
          </a:xfrm>
          <a:prstGeom prst="rect">
            <a:avLst/>
          </a:prstGeom>
          <a:noFill/>
        </p:spPr>
        <p:txBody>
          <a:bodyPr wrap="square" rtlCol="0">
            <a:spAutoFit/>
          </a:bodyPr>
          <a:lstStyle/>
          <a:p>
            <a:r>
              <a:rPr lang="en-US" altLang="zh-CN" dirty="0">
                <a:solidFill>
                  <a:schemeClr val="bg1"/>
                </a:solidFill>
              </a:rPr>
              <a:t>Something else</a:t>
            </a:r>
            <a:endParaRPr lang="zh-CN" altLang="en-US" dirty="0">
              <a:solidFill>
                <a:schemeClr val="bg1"/>
              </a:solidFill>
            </a:endParaRPr>
          </a:p>
        </p:txBody>
      </p:sp>
      <p:sp>
        <p:nvSpPr>
          <p:cNvPr id="3" name="文本框 2">
            <a:extLst>
              <a:ext uri="{FF2B5EF4-FFF2-40B4-BE49-F238E27FC236}">
                <a16:creationId xmlns:a16="http://schemas.microsoft.com/office/drawing/2014/main" id="{D70AB360-7E63-46B8-9E67-662905349643}"/>
              </a:ext>
            </a:extLst>
          </p:cNvPr>
          <p:cNvSpPr txBox="1"/>
          <p:nvPr/>
        </p:nvSpPr>
        <p:spPr>
          <a:xfrm>
            <a:off x="1008668" y="1882091"/>
            <a:ext cx="6796726" cy="584775"/>
          </a:xfrm>
          <a:prstGeom prst="rect">
            <a:avLst/>
          </a:prstGeom>
          <a:noFill/>
        </p:spPr>
        <p:txBody>
          <a:bodyPr wrap="square" rtlCol="0">
            <a:spAutoFit/>
          </a:bodyPr>
          <a:lstStyle/>
          <a:p>
            <a:r>
              <a:rPr lang="zh-CN" altLang="en-US" sz="3200" dirty="0">
                <a:solidFill>
                  <a:schemeClr val="bg1"/>
                </a:solidFill>
              </a:rPr>
              <a:t>为什么</a:t>
            </a:r>
            <a:r>
              <a:rPr lang="en-US" altLang="zh-CN" sz="3200" dirty="0">
                <a:solidFill>
                  <a:schemeClr val="bg1"/>
                </a:solidFill>
              </a:rPr>
              <a:t>Python</a:t>
            </a:r>
            <a:r>
              <a:rPr lang="zh-CN" altLang="en-US" sz="3200" dirty="0">
                <a:solidFill>
                  <a:schemeClr val="bg1"/>
                </a:solidFill>
              </a:rPr>
              <a:t>不对尾递归进行优化？</a:t>
            </a:r>
          </a:p>
        </p:txBody>
      </p:sp>
      <p:sp>
        <p:nvSpPr>
          <p:cNvPr id="4" name="文本框 3">
            <a:extLst>
              <a:ext uri="{FF2B5EF4-FFF2-40B4-BE49-F238E27FC236}">
                <a16:creationId xmlns:a16="http://schemas.microsoft.com/office/drawing/2014/main" id="{09C26F13-7C3D-4675-A9CA-D561D4C0DB01}"/>
              </a:ext>
            </a:extLst>
          </p:cNvPr>
          <p:cNvSpPr txBox="1"/>
          <p:nvPr/>
        </p:nvSpPr>
        <p:spPr>
          <a:xfrm>
            <a:off x="1008668" y="3664670"/>
            <a:ext cx="7817962" cy="1200329"/>
          </a:xfrm>
          <a:prstGeom prst="rect">
            <a:avLst/>
          </a:prstGeom>
          <a:noFill/>
        </p:spPr>
        <p:txBody>
          <a:bodyPr wrap="square" rtlCol="0">
            <a:spAutoFit/>
          </a:bodyPr>
          <a:lstStyle/>
          <a:p>
            <a:r>
              <a:rPr lang="en-US" altLang="zh-CN" b="0" i="0" u="none" strike="noStrike" dirty="0">
                <a:solidFill>
                  <a:srgbClr val="4EA1DB"/>
                </a:solidFill>
                <a:effectLst/>
                <a:latin typeface="-apple-system"/>
                <a:hlinkClick r:id="rId3"/>
              </a:rPr>
              <a:t>http://neopythonic.blogspot.com.au/2009/04/tail-recursion-elimination.html</a:t>
            </a:r>
            <a:endParaRPr lang="en-US" altLang="zh-CN" b="0" i="0" u="none" strike="noStrike" dirty="0">
              <a:solidFill>
                <a:srgbClr val="4EA1DB"/>
              </a:solidFill>
              <a:effectLst/>
              <a:latin typeface="-apple-system"/>
            </a:endParaRPr>
          </a:p>
          <a:p>
            <a:endParaRPr lang="en-US" altLang="zh-CN" dirty="0">
              <a:solidFill>
                <a:srgbClr val="4EA1DB"/>
              </a:solidFill>
              <a:latin typeface="-apple-system"/>
            </a:endParaRPr>
          </a:p>
          <a:p>
            <a:endParaRPr lang="en-US" altLang="zh-CN" b="0" i="0" u="none" strike="noStrike" dirty="0">
              <a:solidFill>
                <a:srgbClr val="4EA1DB"/>
              </a:solidFill>
              <a:effectLst/>
              <a:latin typeface="-apple-system"/>
            </a:endParaRPr>
          </a:p>
          <a:p>
            <a:r>
              <a:rPr lang="en-US" altLang="zh-CN" b="0" i="0" u="none" strike="noStrike" dirty="0">
                <a:solidFill>
                  <a:srgbClr val="4EA1DB"/>
                </a:solidFill>
                <a:effectLst/>
                <a:latin typeface="-apple-system"/>
                <a:hlinkClick r:id="rId4"/>
              </a:rPr>
              <a:t>http://neopythonic.blogspot.com.au/2009/04/final-words-on-tail-calls.html</a:t>
            </a:r>
            <a:endParaRPr lang="zh-CN" altLang="en-US" dirty="0"/>
          </a:p>
        </p:txBody>
      </p:sp>
    </p:spTree>
    <p:extLst>
      <p:ext uri="{BB962C8B-B14F-4D97-AF65-F5344CB8AC3E}">
        <p14:creationId xmlns:p14="http://schemas.microsoft.com/office/powerpoint/2010/main" val="702418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EDBBB040-43E2-4BF2-928E-49663985A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5" name="文本框 4">
            <a:extLst>
              <a:ext uri="{FF2B5EF4-FFF2-40B4-BE49-F238E27FC236}">
                <a16:creationId xmlns:a16="http://schemas.microsoft.com/office/drawing/2014/main" id="{D0CDCF1D-8981-4AF1-B914-C550070F484A}"/>
              </a:ext>
            </a:extLst>
          </p:cNvPr>
          <p:cNvSpPr txBox="1"/>
          <p:nvPr/>
        </p:nvSpPr>
        <p:spPr>
          <a:xfrm>
            <a:off x="1206630" y="829559"/>
            <a:ext cx="8795209" cy="4247317"/>
          </a:xfrm>
          <a:prstGeom prst="rect">
            <a:avLst/>
          </a:prstGeom>
          <a:noFill/>
        </p:spPr>
        <p:txBody>
          <a:bodyPr wrap="square" rtlCol="0">
            <a:spAutoFit/>
          </a:bodyPr>
          <a:lstStyle/>
          <a:p>
            <a:r>
              <a:rPr lang="zh-CN" altLang="en-US" sz="3600" dirty="0">
                <a:solidFill>
                  <a:schemeClr val="bg1"/>
                </a:solidFill>
              </a:rPr>
              <a:t>参考资料：</a:t>
            </a:r>
            <a:endParaRPr lang="en-US" altLang="zh-CN" sz="3600" dirty="0">
              <a:solidFill>
                <a:schemeClr val="bg1"/>
              </a:solidFill>
            </a:endParaRPr>
          </a:p>
          <a:p>
            <a:endParaRPr lang="en-US" altLang="zh-CN" dirty="0">
              <a:hlinkClick r:id="rId3"/>
            </a:endParaRPr>
          </a:p>
          <a:p>
            <a:r>
              <a:rPr lang="en-US" altLang="zh-CN" dirty="0">
                <a:hlinkClick r:id="rId3"/>
              </a:rPr>
              <a:t>Tail call – Wikipedia</a:t>
            </a:r>
            <a:endParaRPr lang="en-US" altLang="zh-CN" sz="3600" dirty="0">
              <a:solidFill>
                <a:schemeClr val="bg1"/>
              </a:solidFill>
            </a:endParaRPr>
          </a:p>
          <a:p>
            <a:endParaRPr lang="en-US" altLang="zh-CN" dirty="0">
              <a:solidFill>
                <a:schemeClr val="bg1"/>
              </a:solidFill>
            </a:endParaRPr>
          </a:p>
          <a:p>
            <a:r>
              <a:rPr lang="en-US" altLang="zh-CN" dirty="0">
                <a:hlinkClick r:id="rId4"/>
              </a:rPr>
              <a:t>Stack (abstract data type) – Wikipedia</a:t>
            </a:r>
            <a:endParaRPr lang="en-US" altLang="zh-CN" dirty="0"/>
          </a:p>
          <a:p>
            <a:endParaRPr lang="en-US" altLang="zh-CN" dirty="0">
              <a:solidFill>
                <a:schemeClr val="bg1"/>
              </a:solidFill>
            </a:endParaRPr>
          </a:p>
          <a:p>
            <a:r>
              <a:rPr lang="en-US" altLang="zh-CN" dirty="0">
                <a:solidFill>
                  <a:schemeClr val="bg1"/>
                </a:solidFill>
                <a:hlinkClick r:id="rId5"/>
              </a:rPr>
              <a:t>https://blog.csdn.net/fall221/article/details/9156753</a:t>
            </a:r>
            <a:endParaRPr lang="en-US" altLang="zh-CN" dirty="0">
              <a:solidFill>
                <a:schemeClr val="bg1"/>
              </a:solidFill>
            </a:endParaRPr>
          </a:p>
          <a:p>
            <a:endParaRPr lang="en-US" altLang="zh-CN" dirty="0">
              <a:solidFill>
                <a:schemeClr val="bg1"/>
              </a:solidFill>
            </a:endParaRPr>
          </a:p>
          <a:p>
            <a:r>
              <a:rPr lang="en-US" altLang="zh-CN" dirty="0">
                <a:solidFill>
                  <a:schemeClr val="bg1"/>
                </a:solidFill>
              </a:rPr>
              <a:t>Tail recursion——</a:t>
            </a:r>
            <a:r>
              <a:rPr lang="zh-CN" altLang="en-US" dirty="0">
                <a:solidFill>
                  <a:schemeClr val="bg1"/>
                </a:solidFill>
              </a:rPr>
              <a:t>姚梦雨</a:t>
            </a:r>
            <a:endParaRPr lang="en-US" altLang="zh-CN" dirty="0">
              <a:solidFill>
                <a:schemeClr val="bg1"/>
              </a:solidFill>
            </a:endParaRPr>
          </a:p>
          <a:p>
            <a:endParaRPr lang="en-US" altLang="zh-CN" dirty="0">
              <a:solidFill>
                <a:schemeClr val="bg1"/>
              </a:solidFill>
            </a:endParaRPr>
          </a:p>
          <a:p>
            <a:r>
              <a:rPr lang="en-US" altLang="zh-CN" dirty="0">
                <a:solidFill>
                  <a:schemeClr val="bg1"/>
                </a:solidFill>
              </a:rPr>
              <a:t>Tail recursion——</a:t>
            </a:r>
            <a:r>
              <a:rPr lang="zh-CN" altLang="en-US" dirty="0">
                <a:solidFill>
                  <a:schemeClr val="bg1"/>
                </a:solidFill>
              </a:rPr>
              <a:t>刘闵</a:t>
            </a:r>
            <a:endParaRPr lang="en-US" altLang="zh-CN" dirty="0">
              <a:solidFill>
                <a:schemeClr val="bg1"/>
              </a:solidFill>
            </a:endParaRPr>
          </a:p>
          <a:p>
            <a:endParaRPr lang="en-US" altLang="zh-CN" dirty="0">
              <a:solidFill>
                <a:schemeClr val="bg1"/>
              </a:solidFill>
            </a:endParaRPr>
          </a:p>
          <a:p>
            <a:r>
              <a:rPr lang="en-US" altLang="zh-CN" b="0" i="0" dirty="0">
                <a:solidFill>
                  <a:srgbClr val="202122"/>
                </a:solidFill>
                <a:effectLst/>
                <a:latin typeface="Arial" panose="020B0604020202020204" pitchFamily="34" charset="0"/>
              </a:rPr>
              <a:t> </a:t>
            </a:r>
            <a:r>
              <a:rPr lang="en-US" altLang="zh-CN" b="0" i="1" u="none" strike="noStrike" dirty="0">
                <a:solidFill>
                  <a:srgbClr val="3366BB"/>
                </a:solidFill>
                <a:effectLst/>
                <a:latin typeface="Arial" panose="020B0604020202020204" pitchFamily="34" charset="0"/>
                <a:hlinkClick r:id="rId6"/>
              </a:rPr>
              <a:t>"The LLVM Target-Independent Code Generator — LLVM 7 documentation"</a:t>
            </a:r>
            <a:r>
              <a:rPr lang="en-US" altLang="zh-CN" b="0" i="1" dirty="0">
                <a:solidFill>
                  <a:srgbClr val="202122"/>
                </a:solidFill>
                <a:effectLst/>
                <a:latin typeface="Arial" panose="020B0604020202020204" pitchFamily="34" charset="0"/>
              </a:rPr>
              <a:t>. </a:t>
            </a:r>
            <a:r>
              <a:rPr lang="en-US" altLang="zh-CN" b="0" i="1" dirty="0">
                <a:solidFill>
                  <a:schemeClr val="bg1"/>
                </a:solidFill>
                <a:effectLst/>
                <a:latin typeface="Arial" panose="020B0604020202020204" pitchFamily="34" charset="0"/>
              </a:rPr>
              <a:t>llvm.org.</a:t>
            </a:r>
            <a:endParaRPr lang="en-US" altLang="zh-CN" b="0" i="0" dirty="0">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4244497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2354"/>
          </a:xfrm>
          <a:prstGeom prst="rect">
            <a:avLst/>
          </a:prstGeom>
        </p:spPr>
      </p:pic>
      <p:sp>
        <p:nvSpPr>
          <p:cNvPr id="2" name="矩形 1">
            <a:extLst>
              <a:ext uri="{FF2B5EF4-FFF2-40B4-BE49-F238E27FC236}">
                <a16:creationId xmlns:a16="http://schemas.microsoft.com/office/drawing/2014/main" id="{CFCF47E8-4493-430D-8091-A06FA52CBA0D}"/>
              </a:ext>
            </a:extLst>
          </p:cNvPr>
          <p:cNvSpPr/>
          <p:nvPr/>
        </p:nvSpPr>
        <p:spPr>
          <a:xfrm>
            <a:off x="3729872" y="2767280"/>
            <a:ext cx="4732255" cy="1323439"/>
          </a:xfrm>
          <a:prstGeom prst="rect">
            <a:avLst/>
          </a:prstGeom>
          <a:noFill/>
        </p:spPr>
        <p:txBody>
          <a:bodyPr wrap="square" lIns="91440" tIns="45720" rIns="91440" bIns="45720">
            <a:spAutoFit/>
          </a:bodyPr>
          <a:lstStyle/>
          <a:p>
            <a:pPr algn="ctr"/>
            <a:r>
              <a:rPr lang="en-US" altLang="zh-CN" sz="8000" b="1" cap="none" spc="0" dirty="0">
                <a:ln w="9525">
                  <a:solidFill>
                    <a:schemeClr val="bg1"/>
                  </a:solidFill>
                  <a:prstDash val="solid"/>
                </a:ln>
                <a:solidFill>
                  <a:schemeClr val="bg1"/>
                </a:solidFill>
                <a:effectLst>
                  <a:outerShdw blurRad="12700" dist="38100" dir="2700000" algn="tl" rotWithShape="0">
                    <a:schemeClr val="bg1">
                      <a:lumMod val="50000"/>
                    </a:schemeClr>
                  </a:outerShdw>
                </a:effectLst>
              </a:rPr>
              <a:t>THANKS!</a:t>
            </a:r>
            <a:endParaRPr lang="zh-CN" altLang="en-US" sz="8000" b="1" cap="none" spc="0" dirty="0">
              <a:ln w="9525">
                <a:solidFill>
                  <a:schemeClr val="bg1"/>
                </a:solidFill>
                <a:prstDash val="solid"/>
              </a:ln>
              <a:solidFill>
                <a:schemeClr val="bg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585633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2" name="文本框 1">
            <a:extLst>
              <a:ext uri="{FF2B5EF4-FFF2-40B4-BE49-F238E27FC236}">
                <a16:creationId xmlns:a16="http://schemas.microsoft.com/office/drawing/2014/main" id="{257251F1-C613-4903-A56D-72C975989833}"/>
              </a:ext>
            </a:extLst>
          </p:cNvPr>
          <p:cNvSpPr txBox="1"/>
          <p:nvPr/>
        </p:nvSpPr>
        <p:spPr>
          <a:xfrm>
            <a:off x="4927076" y="357098"/>
            <a:ext cx="2337847" cy="523220"/>
          </a:xfrm>
          <a:prstGeom prst="rect">
            <a:avLst/>
          </a:prstGeom>
          <a:noFill/>
        </p:spPr>
        <p:txBody>
          <a:bodyPr wrap="square" rtlCol="0">
            <a:spAutoFit/>
          </a:bodyPr>
          <a:lstStyle/>
          <a:p>
            <a:r>
              <a:rPr lang="zh-CN" altLang="en-US" sz="2800" dirty="0">
                <a:solidFill>
                  <a:schemeClr val="bg1"/>
                </a:solidFill>
              </a:rPr>
              <a:t>尾递归的概念</a:t>
            </a:r>
          </a:p>
        </p:txBody>
      </p:sp>
      <p:pic>
        <p:nvPicPr>
          <p:cNvPr id="4" name="图片 3">
            <a:extLst>
              <a:ext uri="{FF2B5EF4-FFF2-40B4-BE49-F238E27FC236}">
                <a16:creationId xmlns:a16="http://schemas.microsoft.com/office/drawing/2014/main" id="{53A0EE90-10E0-4C29-9612-68F788D762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7115" y="2771480"/>
            <a:ext cx="6281410" cy="3239237"/>
          </a:xfrm>
          <a:prstGeom prst="rect">
            <a:avLst/>
          </a:prstGeom>
        </p:spPr>
      </p:pic>
      <p:sp>
        <p:nvSpPr>
          <p:cNvPr id="6" name="文本框 5">
            <a:extLst>
              <a:ext uri="{FF2B5EF4-FFF2-40B4-BE49-F238E27FC236}">
                <a16:creationId xmlns:a16="http://schemas.microsoft.com/office/drawing/2014/main" id="{89A30A0E-4A9B-4A75-AEE9-FBA0A029045D}"/>
              </a:ext>
            </a:extLst>
          </p:cNvPr>
          <p:cNvSpPr txBox="1"/>
          <p:nvPr/>
        </p:nvSpPr>
        <p:spPr>
          <a:xfrm>
            <a:off x="754145" y="1957412"/>
            <a:ext cx="5090474" cy="2800767"/>
          </a:xfrm>
          <a:prstGeom prst="rect">
            <a:avLst/>
          </a:prstGeom>
          <a:noFill/>
        </p:spPr>
        <p:txBody>
          <a:bodyPr wrap="square" rtlCol="0">
            <a:spAutoFit/>
          </a:bodyPr>
          <a:lstStyle/>
          <a:p>
            <a:r>
              <a:rPr lang="en-US" altLang="zh-CN" sz="4400" dirty="0">
                <a:solidFill>
                  <a:schemeClr val="bg1"/>
                </a:solidFill>
              </a:rPr>
              <a:t>·</a:t>
            </a:r>
            <a:r>
              <a:rPr lang="zh-CN" altLang="en-US" sz="4400" dirty="0">
                <a:solidFill>
                  <a:schemeClr val="bg1"/>
                </a:solidFill>
              </a:rPr>
              <a:t>递归</a:t>
            </a:r>
            <a:r>
              <a:rPr lang="en-US" altLang="zh-CN" sz="4400" dirty="0">
                <a:solidFill>
                  <a:schemeClr val="bg1"/>
                </a:solidFill>
              </a:rPr>
              <a:t>(</a:t>
            </a:r>
            <a:r>
              <a:rPr lang="en-US" altLang="zh-CN" sz="4400" b="0" i="0" dirty="0">
                <a:solidFill>
                  <a:schemeClr val="bg1"/>
                </a:solidFill>
                <a:effectLst/>
              </a:rPr>
              <a:t>recursion)</a:t>
            </a:r>
            <a:endParaRPr lang="en-US" altLang="zh-CN" sz="4400" dirty="0">
              <a:solidFill>
                <a:schemeClr val="bg1"/>
              </a:solidFill>
            </a:endParaRPr>
          </a:p>
          <a:p>
            <a:endParaRPr lang="en-US" altLang="zh-CN" sz="4400" dirty="0">
              <a:solidFill>
                <a:schemeClr val="bg1"/>
              </a:solidFill>
            </a:endParaRPr>
          </a:p>
          <a:p>
            <a:endParaRPr lang="en-US" altLang="zh-CN" sz="4400" dirty="0">
              <a:solidFill>
                <a:schemeClr val="bg1"/>
              </a:solidFill>
            </a:endParaRPr>
          </a:p>
          <a:p>
            <a:r>
              <a:rPr lang="en-US" altLang="zh-CN" sz="4400" dirty="0">
                <a:solidFill>
                  <a:schemeClr val="bg1"/>
                </a:solidFill>
              </a:rPr>
              <a:t>·</a:t>
            </a:r>
            <a:r>
              <a:rPr lang="zh-CN" altLang="en-US" sz="4400" dirty="0">
                <a:solidFill>
                  <a:schemeClr val="bg1"/>
                </a:solidFill>
              </a:rPr>
              <a:t>尾调用</a:t>
            </a:r>
            <a:r>
              <a:rPr lang="en-US" altLang="zh-CN" sz="4400" dirty="0">
                <a:solidFill>
                  <a:schemeClr val="bg1"/>
                </a:solidFill>
              </a:rPr>
              <a:t>(</a:t>
            </a:r>
            <a:r>
              <a:rPr lang="en-US" altLang="zh-CN" sz="4400" b="0" i="0" dirty="0">
                <a:solidFill>
                  <a:schemeClr val="bg1"/>
                </a:solidFill>
                <a:effectLst/>
              </a:rPr>
              <a:t>tail call)</a:t>
            </a:r>
            <a:endParaRPr lang="zh-CN" altLang="en-US" sz="4400" dirty="0">
              <a:solidFill>
                <a:schemeClr val="bg1"/>
              </a:solidFill>
            </a:endParaRPr>
          </a:p>
        </p:txBody>
      </p:sp>
    </p:spTree>
    <p:extLst>
      <p:ext uri="{BB962C8B-B14F-4D97-AF65-F5344CB8AC3E}">
        <p14:creationId xmlns:p14="http://schemas.microsoft.com/office/powerpoint/2010/main" val="155812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354"/>
            <a:ext cx="12192000" cy="6862354"/>
          </a:xfrm>
          <a:prstGeom prst="rect">
            <a:avLst/>
          </a:prstGeom>
        </p:spPr>
      </p:pic>
      <p:sp>
        <p:nvSpPr>
          <p:cNvPr id="3" name="文本框 2">
            <a:extLst>
              <a:ext uri="{FF2B5EF4-FFF2-40B4-BE49-F238E27FC236}">
                <a16:creationId xmlns:a16="http://schemas.microsoft.com/office/drawing/2014/main" id="{240F6B38-EC50-4BE1-913B-92F2FA1F8EE4}"/>
              </a:ext>
            </a:extLst>
          </p:cNvPr>
          <p:cNvSpPr txBox="1"/>
          <p:nvPr/>
        </p:nvSpPr>
        <p:spPr>
          <a:xfrm>
            <a:off x="4927076" y="357098"/>
            <a:ext cx="2337847" cy="523220"/>
          </a:xfrm>
          <a:prstGeom prst="rect">
            <a:avLst/>
          </a:prstGeom>
          <a:noFill/>
        </p:spPr>
        <p:txBody>
          <a:bodyPr wrap="square" rtlCol="0">
            <a:spAutoFit/>
          </a:bodyPr>
          <a:lstStyle/>
          <a:p>
            <a:r>
              <a:rPr lang="zh-CN" altLang="en-US" sz="2800" dirty="0">
                <a:solidFill>
                  <a:schemeClr val="bg1"/>
                </a:solidFill>
              </a:rPr>
              <a:t>尾递归的概念</a:t>
            </a:r>
          </a:p>
        </p:txBody>
      </p:sp>
      <p:sp>
        <p:nvSpPr>
          <p:cNvPr id="2" name="文本框 1">
            <a:extLst>
              <a:ext uri="{FF2B5EF4-FFF2-40B4-BE49-F238E27FC236}">
                <a16:creationId xmlns:a16="http://schemas.microsoft.com/office/drawing/2014/main" id="{4D3C83B5-9B4D-4255-A889-2808DF1DE0A1}"/>
              </a:ext>
            </a:extLst>
          </p:cNvPr>
          <p:cNvSpPr txBox="1"/>
          <p:nvPr/>
        </p:nvSpPr>
        <p:spPr>
          <a:xfrm>
            <a:off x="1093509" y="1369765"/>
            <a:ext cx="2422689" cy="646331"/>
          </a:xfrm>
          <a:prstGeom prst="rect">
            <a:avLst/>
          </a:prstGeom>
          <a:noFill/>
        </p:spPr>
        <p:txBody>
          <a:bodyPr wrap="square" rtlCol="0">
            <a:spAutoFit/>
          </a:bodyPr>
          <a:lstStyle/>
          <a:p>
            <a:r>
              <a:rPr lang="zh-CN" altLang="en-US" sz="3600" dirty="0">
                <a:solidFill>
                  <a:schemeClr val="bg1"/>
                </a:solidFill>
              </a:rPr>
              <a:t>递归：</a:t>
            </a:r>
          </a:p>
        </p:txBody>
      </p:sp>
      <p:sp>
        <p:nvSpPr>
          <p:cNvPr id="4" name="文本框 3">
            <a:extLst>
              <a:ext uri="{FF2B5EF4-FFF2-40B4-BE49-F238E27FC236}">
                <a16:creationId xmlns:a16="http://schemas.microsoft.com/office/drawing/2014/main" id="{C7F7B535-4031-43FD-B392-1A786FF53668}"/>
              </a:ext>
            </a:extLst>
          </p:cNvPr>
          <p:cNvSpPr txBox="1"/>
          <p:nvPr/>
        </p:nvSpPr>
        <p:spPr>
          <a:xfrm>
            <a:off x="1093509" y="2922309"/>
            <a:ext cx="8823488" cy="2677656"/>
          </a:xfrm>
          <a:prstGeom prst="rect">
            <a:avLst/>
          </a:prstGeom>
          <a:noFill/>
        </p:spPr>
        <p:txBody>
          <a:bodyPr wrap="square" rtlCol="0">
            <a:spAutoFit/>
          </a:bodyPr>
          <a:lstStyle/>
          <a:p>
            <a:r>
              <a:rPr lang="en-US" altLang="zh-CN" sz="2800" b="1" i="0" dirty="0">
                <a:solidFill>
                  <a:schemeClr val="bg1"/>
                </a:solidFill>
                <a:effectLst/>
                <a:latin typeface="Arial" panose="020B0604020202020204" pitchFamily="34" charset="0"/>
              </a:rPr>
              <a:t>	</a:t>
            </a:r>
            <a:r>
              <a:rPr lang="zh-CN" altLang="en-US" sz="2800" b="1" i="0" dirty="0">
                <a:solidFill>
                  <a:schemeClr val="bg1"/>
                </a:solidFill>
                <a:effectLst/>
                <a:latin typeface="Arial" panose="020B0604020202020204" pitchFamily="34" charset="0"/>
              </a:rPr>
              <a:t>递归</a:t>
            </a:r>
            <a:r>
              <a:rPr lang="zh-CN" altLang="en-US" sz="2800" b="0" i="0" dirty="0">
                <a:solidFill>
                  <a:schemeClr val="bg1"/>
                </a:solidFill>
                <a:effectLst/>
                <a:latin typeface="Arial" panose="020B0604020202020204" pitchFamily="34" charset="0"/>
              </a:rPr>
              <a:t>（</a:t>
            </a:r>
            <a:r>
              <a:rPr lang="en-US" altLang="zh-CN" sz="2800" b="0" i="0" dirty="0">
                <a:solidFill>
                  <a:schemeClr val="bg1"/>
                </a:solidFill>
                <a:effectLst/>
                <a:latin typeface="Arial" panose="020B0604020202020204" pitchFamily="34" charset="0"/>
              </a:rPr>
              <a:t>recursion</a:t>
            </a:r>
            <a:r>
              <a:rPr lang="zh-CN" altLang="en-US" sz="2800" b="0" i="0" dirty="0">
                <a:solidFill>
                  <a:schemeClr val="bg1"/>
                </a:solidFill>
                <a:effectLst/>
                <a:latin typeface="Arial" panose="020B0604020202020204" pitchFamily="34" charset="0"/>
              </a:rPr>
              <a:t>）在计算机科学中是指一种通过重复将问题分解为同类的子问题而解决问题的方法。</a:t>
            </a:r>
            <a:r>
              <a:rPr lang="zh-CN" altLang="en-US" sz="2800" b="0" i="0" dirty="0">
                <a:solidFill>
                  <a:schemeClr val="bg1"/>
                </a:solidFill>
                <a:effectLst/>
                <a:latin typeface="Helvetica Neue"/>
              </a:rPr>
              <a:t>递归做为一种算法在程序设计语言中广泛应用。 一个过程或函数在其定义或说明中有直接或间接调用自身的一种方法，它通常把一个大型复杂的问题层层转化为一个与原问题相似的规模较小的问题来求解。</a:t>
            </a:r>
            <a:endParaRPr lang="zh-CN" altLang="en-US" sz="2800" dirty="0">
              <a:solidFill>
                <a:schemeClr val="bg1"/>
              </a:solidFill>
            </a:endParaRPr>
          </a:p>
        </p:txBody>
      </p:sp>
      <p:pic>
        <p:nvPicPr>
          <p:cNvPr id="7" name="图片 6">
            <a:extLst>
              <a:ext uri="{FF2B5EF4-FFF2-40B4-BE49-F238E27FC236}">
                <a16:creationId xmlns:a16="http://schemas.microsoft.com/office/drawing/2014/main" id="{B3DF1BF7-7600-4B21-BBDE-1EEDCDCDB3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1343" y="1258036"/>
            <a:ext cx="6170799" cy="1258124"/>
          </a:xfrm>
          <a:prstGeom prst="rect">
            <a:avLst/>
          </a:prstGeom>
        </p:spPr>
      </p:pic>
    </p:spTree>
    <p:extLst>
      <p:ext uri="{BB962C8B-B14F-4D97-AF65-F5344CB8AC3E}">
        <p14:creationId xmlns:p14="http://schemas.microsoft.com/office/powerpoint/2010/main" val="351378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3" name="文本框 2">
            <a:extLst>
              <a:ext uri="{FF2B5EF4-FFF2-40B4-BE49-F238E27FC236}">
                <a16:creationId xmlns:a16="http://schemas.microsoft.com/office/drawing/2014/main" id="{30F52538-634F-4D7A-B006-39D140889767}"/>
              </a:ext>
            </a:extLst>
          </p:cNvPr>
          <p:cNvSpPr txBox="1"/>
          <p:nvPr/>
        </p:nvSpPr>
        <p:spPr>
          <a:xfrm>
            <a:off x="4927076" y="357098"/>
            <a:ext cx="2337847" cy="523220"/>
          </a:xfrm>
          <a:prstGeom prst="rect">
            <a:avLst/>
          </a:prstGeom>
          <a:noFill/>
        </p:spPr>
        <p:txBody>
          <a:bodyPr wrap="square" rtlCol="0">
            <a:spAutoFit/>
          </a:bodyPr>
          <a:lstStyle/>
          <a:p>
            <a:r>
              <a:rPr lang="zh-CN" altLang="en-US" sz="2800" dirty="0">
                <a:solidFill>
                  <a:schemeClr val="bg1"/>
                </a:solidFill>
              </a:rPr>
              <a:t>尾递归的概念</a:t>
            </a:r>
          </a:p>
        </p:txBody>
      </p:sp>
      <p:sp>
        <p:nvSpPr>
          <p:cNvPr id="2" name="文本框 1">
            <a:extLst>
              <a:ext uri="{FF2B5EF4-FFF2-40B4-BE49-F238E27FC236}">
                <a16:creationId xmlns:a16="http://schemas.microsoft.com/office/drawing/2014/main" id="{0D0AA0A4-B8CE-4C44-9A71-CD6E219AAA38}"/>
              </a:ext>
            </a:extLst>
          </p:cNvPr>
          <p:cNvSpPr txBox="1"/>
          <p:nvPr/>
        </p:nvSpPr>
        <p:spPr>
          <a:xfrm>
            <a:off x="1046375" y="1216308"/>
            <a:ext cx="3346516" cy="646331"/>
          </a:xfrm>
          <a:prstGeom prst="rect">
            <a:avLst/>
          </a:prstGeom>
          <a:noFill/>
        </p:spPr>
        <p:txBody>
          <a:bodyPr wrap="square" rtlCol="0">
            <a:spAutoFit/>
          </a:bodyPr>
          <a:lstStyle/>
          <a:p>
            <a:r>
              <a:rPr lang="zh-CN" altLang="en-US" sz="3600" dirty="0">
                <a:solidFill>
                  <a:schemeClr val="bg1"/>
                </a:solidFill>
              </a:rPr>
              <a:t>尾调用</a:t>
            </a:r>
          </a:p>
        </p:txBody>
      </p:sp>
      <p:sp>
        <p:nvSpPr>
          <p:cNvPr id="4" name="文本框 3">
            <a:extLst>
              <a:ext uri="{FF2B5EF4-FFF2-40B4-BE49-F238E27FC236}">
                <a16:creationId xmlns:a16="http://schemas.microsoft.com/office/drawing/2014/main" id="{DC688C09-9712-496C-96B9-310BC40B48A9}"/>
              </a:ext>
            </a:extLst>
          </p:cNvPr>
          <p:cNvSpPr txBox="1"/>
          <p:nvPr/>
        </p:nvSpPr>
        <p:spPr>
          <a:xfrm>
            <a:off x="1816230" y="2967392"/>
            <a:ext cx="8559538" cy="2246769"/>
          </a:xfrm>
          <a:prstGeom prst="rect">
            <a:avLst/>
          </a:prstGeom>
          <a:noFill/>
        </p:spPr>
        <p:txBody>
          <a:bodyPr wrap="square" rtlCol="0">
            <a:spAutoFit/>
          </a:bodyPr>
          <a:lstStyle/>
          <a:p>
            <a:r>
              <a:rPr lang="en-US" altLang="zh-CN" sz="2800" b="1" i="0" dirty="0">
                <a:solidFill>
                  <a:schemeClr val="bg1"/>
                </a:solidFill>
                <a:effectLst/>
                <a:latin typeface="Arial" panose="020B0604020202020204" pitchFamily="34" charset="0"/>
              </a:rPr>
              <a:t>	</a:t>
            </a:r>
            <a:r>
              <a:rPr lang="zh-CN" altLang="en-US" sz="2800" b="1" i="0" dirty="0">
                <a:solidFill>
                  <a:schemeClr val="bg1"/>
                </a:solidFill>
                <a:effectLst/>
                <a:latin typeface="Arial" panose="020B0604020202020204" pitchFamily="34" charset="0"/>
              </a:rPr>
              <a:t>尾调用</a:t>
            </a:r>
            <a:r>
              <a:rPr lang="zh-CN" altLang="en-US" sz="2800" b="0" i="0" dirty="0">
                <a:solidFill>
                  <a:schemeClr val="bg1"/>
                </a:solidFill>
                <a:effectLst/>
                <a:latin typeface="Arial" panose="020B0604020202020204" pitchFamily="34" charset="0"/>
              </a:rPr>
              <a:t>是指一个函数里的最后一个动作是返回一个函数的调用结果的情形，即最后一步新调用的返回值直接被当前函数的返回结果。此时，该尾部调用位置被称为</a:t>
            </a:r>
            <a:r>
              <a:rPr lang="zh-CN" altLang="en-US" sz="2800" b="1" i="0" dirty="0">
                <a:solidFill>
                  <a:schemeClr val="bg1"/>
                </a:solidFill>
                <a:effectLst/>
                <a:latin typeface="Arial" panose="020B0604020202020204" pitchFamily="34" charset="0"/>
              </a:rPr>
              <a:t>尾位置</a:t>
            </a:r>
            <a:r>
              <a:rPr lang="zh-CN" altLang="en-US" sz="2800" b="0" i="0" dirty="0">
                <a:solidFill>
                  <a:schemeClr val="bg1"/>
                </a:solidFill>
                <a:effectLst/>
                <a:latin typeface="Arial" panose="020B0604020202020204" pitchFamily="34" charset="0"/>
              </a:rPr>
              <a:t>。尾调用中有一种重要而特殊的情形叫做</a:t>
            </a:r>
            <a:r>
              <a:rPr lang="zh-CN" altLang="en-US" sz="2800" b="1" i="0" dirty="0">
                <a:solidFill>
                  <a:schemeClr val="bg1"/>
                </a:solidFill>
                <a:effectLst/>
                <a:latin typeface="Arial" panose="020B0604020202020204" pitchFamily="34" charset="0"/>
              </a:rPr>
              <a:t>尾递归</a:t>
            </a:r>
            <a:r>
              <a:rPr lang="zh-CN" altLang="en-US" sz="2800" b="0" i="0" dirty="0">
                <a:solidFill>
                  <a:schemeClr val="bg1"/>
                </a:solidFill>
                <a:effectLst/>
                <a:latin typeface="Arial" panose="020B0604020202020204" pitchFamily="34" charset="0"/>
              </a:rPr>
              <a:t>。</a:t>
            </a:r>
            <a:endParaRPr lang="zh-CN" altLang="en-US" sz="2800" dirty="0">
              <a:solidFill>
                <a:schemeClr val="bg1"/>
              </a:solidFill>
            </a:endParaRPr>
          </a:p>
        </p:txBody>
      </p:sp>
    </p:spTree>
    <p:extLst>
      <p:ext uri="{BB962C8B-B14F-4D97-AF65-F5344CB8AC3E}">
        <p14:creationId xmlns:p14="http://schemas.microsoft.com/office/powerpoint/2010/main" val="3612510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8"/>
            <a:ext cx="12192000" cy="6862354"/>
          </a:xfrm>
          <a:prstGeom prst="rect">
            <a:avLst/>
          </a:prstGeom>
        </p:spPr>
      </p:pic>
      <p:pic>
        <p:nvPicPr>
          <p:cNvPr id="3" name="图片 2">
            <a:extLst>
              <a:ext uri="{FF2B5EF4-FFF2-40B4-BE49-F238E27FC236}">
                <a16:creationId xmlns:a16="http://schemas.microsoft.com/office/drawing/2014/main" id="{35E33DBD-A604-4C7A-BA45-4C2DC651B5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2643" y="1349785"/>
            <a:ext cx="6392472" cy="2458643"/>
          </a:xfrm>
          <a:prstGeom prst="rect">
            <a:avLst/>
          </a:prstGeom>
        </p:spPr>
      </p:pic>
      <p:sp>
        <p:nvSpPr>
          <p:cNvPr id="7" name="箭头: 右 6">
            <a:extLst>
              <a:ext uri="{FF2B5EF4-FFF2-40B4-BE49-F238E27FC236}">
                <a16:creationId xmlns:a16="http://schemas.microsoft.com/office/drawing/2014/main" id="{CCEECFD9-8CD4-44A5-9649-739BD34A7150}"/>
              </a:ext>
            </a:extLst>
          </p:cNvPr>
          <p:cNvSpPr/>
          <p:nvPr/>
        </p:nvSpPr>
        <p:spPr>
          <a:xfrm>
            <a:off x="3212497" y="2488676"/>
            <a:ext cx="3178876" cy="4147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0825344B-6CC3-42FD-93C0-974D39BCD58D}"/>
              </a:ext>
            </a:extLst>
          </p:cNvPr>
          <p:cNvSpPr txBox="1"/>
          <p:nvPr/>
        </p:nvSpPr>
        <p:spPr>
          <a:xfrm>
            <a:off x="1470580" y="2403677"/>
            <a:ext cx="2324334" cy="584775"/>
          </a:xfrm>
          <a:prstGeom prst="rect">
            <a:avLst/>
          </a:prstGeom>
          <a:noFill/>
        </p:spPr>
        <p:txBody>
          <a:bodyPr wrap="square" rtlCol="0">
            <a:spAutoFit/>
          </a:bodyPr>
          <a:lstStyle/>
          <a:p>
            <a:r>
              <a:rPr lang="en-US" altLang="zh-CN" sz="3200" dirty="0">
                <a:solidFill>
                  <a:schemeClr val="bg1"/>
                </a:solidFill>
              </a:rPr>
              <a:t>Tail Call</a:t>
            </a:r>
            <a:endParaRPr lang="zh-CN" altLang="en-US" sz="3200" dirty="0">
              <a:solidFill>
                <a:schemeClr val="bg1"/>
              </a:solidFill>
            </a:endParaRPr>
          </a:p>
        </p:txBody>
      </p:sp>
      <p:pic>
        <p:nvPicPr>
          <p:cNvPr id="10" name="图片 9">
            <a:extLst>
              <a:ext uri="{FF2B5EF4-FFF2-40B4-BE49-F238E27FC236}">
                <a16:creationId xmlns:a16="http://schemas.microsoft.com/office/drawing/2014/main" id="{43D18865-F279-4210-AB8D-8A0D4B3AFB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7959" y="4042346"/>
            <a:ext cx="6461839" cy="2702498"/>
          </a:xfrm>
          <a:prstGeom prst="rect">
            <a:avLst/>
          </a:prstGeom>
        </p:spPr>
      </p:pic>
      <p:sp>
        <p:nvSpPr>
          <p:cNvPr id="11" name="箭头: 右 10">
            <a:extLst>
              <a:ext uri="{FF2B5EF4-FFF2-40B4-BE49-F238E27FC236}">
                <a16:creationId xmlns:a16="http://schemas.microsoft.com/office/drawing/2014/main" id="{F137783F-3A34-492A-8EC8-C0888D25EBF3}"/>
              </a:ext>
            </a:extLst>
          </p:cNvPr>
          <p:cNvSpPr/>
          <p:nvPr/>
        </p:nvSpPr>
        <p:spPr>
          <a:xfrm>
            <a:off x="3212497" y="5733068"/>
            <a:ext cx="3178876" cy="4147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id="{302331A7-5ABB-42A5-A6D3-48625459E42B}"/>
              </a:ext>
            </a:extLst>
          </p:cNvPr>
          <p:cNvSpPr txBox="1"/>
          <p:nvPr/>
        </p:nvSpPr>
        <p:spPr>
          <a:xfrm>
            <a:off x="1470580" y="5648069"/>
            <a:ext cx="2324334" cy="584775"/>
          </a:xfrm>
          <a:prstGeom prst="rect">
            <a:avLst/>
          </a:prstGeom>
          <a:noFill/>
        </p:spPr>
        <p:txBody>
          <a:bodyPr wrap="square" rtlCol="0">
            <a:spAutoFit/>
          </a:bodyPr>
          <a:lstStyle/>
          <a:p>
            <a:r>
              <a:rPr lang="en-US" altLang="zh-CN" sz="3200" dirty="0">
                <a:solidFill>
                  <a:schemeClr val="bg1"/>
                </a:solidFill>
              </a:rPr>
              <a:t>Tail Call</a:t>
            </a:r>
            <a:endParaRPr lang="zh-CN" altLang="en-US" sz="3200" dirty="0">
              <a:solidFill>
                <a:schemeClr val="bg1"/>
              </a:solidFill>
            </a:endParaRPr>
          </a:p>
        </p:txBody>
      </p:sp>
      <p:sp>
        <p:nvSpPr>
          <p:cNvPr id="16" name="箭头: 右 15">
            <a:extLst>
              <a:ext uri="{FF2B5EF4-FFF2-40B4-BE49-F238E27FC236}">
                <a16:creationId xmlns:a16="http://schemas.microsoft.com/office/drawing/2014/main" id="{5A833657-E43E-4FC2-8920-E2090851AF57}"/>
              </a:ext>
            </a:extLst>
          </p:cNvPr>
          <p:cNvSpPr/>
          <p:nvPr/>
        </p:nvSpPr>
        <p:spPr>
          <a:xfrm>
            <a:off x="3212497" y="5007205"/>
            <a:ext cx="3761293" cy="4147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FD39DBB1-A068-4470-BE30-A2631887AFA4}"/>
              </a:ext>
            </a:extLst>
          </p:cNvPr>
          <p:cNvSpPr txBox="1"/>
          <p:nvPr/>
        </p:nvSpPr>
        <p:spPr>
          <a:xfrm>
            <a:off x="511951" y="4922206"/>
            <a:ext cx="2834951" cy="584775"/>
          </a:xfrm>
          <a:prstGeom prst="rect">
            <a:avLst/>
          </a:prstGeom>
          <a:noFill/>
        </p:spPr>
        <p:txBody>
          <a:bodyPr wrap="square" rtlCol="0">
            <a:spAutoFit/>
          </a:bodyPr>
          <a:lstStyle/>
          <a:p>
            <a:r>
              <a:rPr lang="en-US" altLang="zh-CN" sz="3200" dirty="0">
                <a:solidFill>
                  <a:schemeClr val="bg1"/>
                </a:solidFill>
              </a:rPr>
              <a:t>Also Tail Call !</a:t>
            </a:r>
            <a:endParaRPr lang="zh-CN" altLang="en-US" sz="3200" dirty="0">
              <a:solidFill>
                <a:schemeClr val="bg1"/>
              </a:solidFill>
            </a:endParaRPr>
          </a:p>
        </p:txBody>
      </p:sp>
      <p:sp>
        <p:nvSpPr>
          <p:cNvPr id="19" name="文本框 18">
            <a:extLst>
              <a:ext uri="{FF2B5EF4-FFF2-40B4-BE49-F238E27FC236}">
                <a16:creationId xmlns:a16="http://schemas.microsoft.com/office/drawing/2014/main" id="{B2DD98CD-B749-4650-9F2E-5FB72934D290}"/>
              </a:ext>
            </a:extLst>
          </p:cNvPr>
          <p:cNvSpPr txBox="1"/>
          <p:nvPr/>
        </p:nvSpPr>
        <p:spPr>
          <a:xfrm>
            <a:off x="2179163" y="396375"/>
            <a:ext cx="7833674" cy="769441"/>
          </a:xfrm>
          <a:prstGeom prst="rect">
            <a:avLst/>
          </a:prstGeom>
          <a:noFill/>
        </p:spPr>
        <p:txBody>
          <a:bodyPr wrap="square" rtlCol="0">
            <a:spAutoFit/>
          </a:bodyPr>
          <a:lstStyle/>
          <a:p>
            <a:r>
              <a:rPr lang="zh-CN" altLang="en-US" sz="4400" i="1" dirty="0">
                <a:solidFill>
                  <a:schemeClr val="bg1"/>
                </a:solidFill>
              </a:rPr>
              <a:t>逻辑上的</a:t>
            </a:r>
            <a:r>
              <a:rPr lang="en-US" altLang="zh-CN" sz="4400" i="1" dirty="0">
                <a:solidFill>
                  <a:schemeClr val="bg1"/>
                </a:solidFill>
              </a:rPr>
              <a:t>Tail</a:t>
            </a:r>
            <a:r>
              <a:rPr lang="zh-CN" altLang="en-US" sz="4400" i="1" dirty="0">
                <a:solidFill>
                  <a:schemeClr val="bg1"/>
                </a:solidFill>
              </a:rPr>
              <a:t>而非语法上的</a:t>
            </a:r>
            <a:r>
              <a:rPr lang="en-US" altLang="zh-CN" sz="4400" i="1" dirty="0">
                <a:solidFill>
                  <a:schemeClr val="bg1"/>
                </a:solidFill>
              </a:rPr>
              <a:t>Tail </a:t>
            </a:r>
            <a:r>
              <a:rPr lang="zh-CN" altLang="en-US" sz="4400" i="1" dirty="0">
                <a:solidFill>
                  <a:schemeClr val="bg1"/>
                </a:solidFill>
              </a:rPr>
              <a:t>！</a:t>
            </a:r>
          </a:p>
        </p:txBody>
      </p:sp>
    </p:spTree>
    <p:extLst>
      <p:ext uri="{BB962C8B-B14F-4D97-AF65-F5344CB8AC3E}">
        <p14:creationId xmlns:p14="http://schemas.microsoft.com/office/powerpoint/2010/main" val="398246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anim calcmode="lin" valueType="num">
                                      <p:cBhvr>
                                        <p:cTn id="40" dur="1000" fill="hold"/>
                                        <p:tgtEl>
                                          <p:spTgt spid="18"/>
                                        </p:tgtEl>
                                        <p:attrNameLst>
                                          <p:attrName>ppt_x</p:attrName>
                                        </p:attrNameLst>
                                      </p:cBhvr>
                                      <p:tavLst>
                                        <p:tav tm="0">
                                          <p:val>
                                            <p:strVal val="#ppt_x"/>
                                          </p:val>
                                        </p:tav>
                                        <p:tav tm="100000">
                                          <p:val>
                                            <p:strVal val="#ppt_x"/>
                                          </p:val>
                                        </p:tav>
                                      </p:tavLst>
                                    </p:anim>
                                    <p:anim calcmode="lin" valueType="num">
                                      <p:cBhvr>
                                        <p:cTn id="4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anim calcmode="lin" valueType="num">
                                      <p:cBhvr>
                                        <p:cTn id="47" dur="1000" fill="hold"/>
                                        <p:tgtEl>
                                          <p:spTgt spid="19"/>
                                        </p:tgtEl>
                                        <p:attrNameLst>
                                          <p:attrName>ppt_x</p:attrName>
                                        </p:attrNameLst>
                                      </p:cBhvr>
                                      <p:tavLst>
                                        <p:tav tm="0">
                                          <p:val>
                                            <p:strVal val="#ppt_x"/>
                                          </p:val>
                                        </p:tav>
                                        <p:tav tm="100000">
                                          <p:val>
                                            <p:strVal val="#ppt_x"/>
                                          </p:val>
                                        </p:tav>
                                      </p:tavLst>
                                    </p:anim>
                                    <p:anim calcmode="lin" valueType="num">
                                      <p:cBhvr>
                                        <p:cTn id="4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animBg="1"/>
      <p:bldP spid="15" grpId="0"/>
      <p:bldP spid="16" grpId="0" animBg="1"/>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2" name="文本框 1">
            <a:extLst>
              <a:ext uri="{FF2B5EF4-FFF2-40B4-BE49-F238E27FC236}">
                <a16:creationId xmlns:a16="http://schemas.microsoft.com/office/drawing/2014/main" id="{C9A64F17-4958-48B0-A133-61DB1BDA87CA}"/>
              </a:ext>
            </a:extLst>
          </p:cNvPr>
          <p:cNvSpPr txBox="1"/>
          <p:nvPr/>
        </p:nvSpPr>
        <p:spPr>
          <a:xfrm>
            <a:off x="1369391" y="480768"/>
            <a:ext cx="1762812" cy="707886"/>
          </a:xfrm>
          <a:prstGeom prst="rect">
            <a:avLst/>
          </a:prstGeom>
          <a:noFill/>
        </p:spPr>
        <p:txBody>
          <a:bodyPr wrap="square" rtlCol="0">
            <a:spAutoFit/>
          </a:bodyPr>
          <a:lstStyle/>
          <a:p>
            <a:r>
              <a:rPr lang="zh-CN" altLang="en-US" sz="4000" i="1" dirty="0">
                <a:solidFill>
                  <a:schemeClr val="bg1"/>
                </a:solidFill>
              </a:rPr>
              <a:t>辨析</a:t>
            </a:r>
          </a:p>
        </p:txBody>
      </p:sp>
      <p:pic>
        <p:nvPicPr>
          <p:cNvPr id="4" name="图片 3">
            <a:extLst>
              <a:ext uri="{FF2B5EF4-FFF2-40B4-BE49-F238E27FC236}">
                <a16:creationId xmlns:a16="http://schemas.microsoft.com/office/drawing/2014/main" id="{54AB5D92-9D53-402B-89B9-88298A87A1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9391" y="4277609"/>
            <a:ext cx="7437167" cy="2203605"/>
          </a:xfrm>
          <a:prstGeom prst="rect">
            <a:avLst/>
          </a:prstGeom>
        </p:spPr>
      </p:pic>
      <p:pic>
        <p:nvPicPr>
          <p:cNvPr id="7" name="图片 6">
            <a:extLst>
              <a:ext uri="{FF2B5EF4-FFF2-40B4-BE49-F238E27FC236}">
                <a16:creationId xmlns:a16="http://schemas.microsoft.com/office/drawing/2014/main" id="{C94843EF-ACBB-49A1-9989-76D508F089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9391" y="1478588"/>
            <a:ext cx="5358205" cy="2407522"/>
          </a:xfrm>
          <a:prstGeom prst="rect">
            <a:avLst/>
          </a:prstGeom>
        </p:spPr>
      </p:pic>
    </p:spTree>
    <p:extLst>
      <p:ext uri="{BB962C8B-B14F-4D97-AF65-F5344CB8AC3E}">
        <p14:creationId xmlns:p14="http://schemas.microsoft.com/office/powerpoint/2010/main" val="289107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3" name="文本框 2">
            <a:extLst>
              <a:ext uri="{FF2B5EF4-FFF2-40B4-BE49-F238E27FC236}">
                <a16:creationId xmlns:a16="http://schemas.microsoft.com/office/drawing/2014/main" id="{84F44080-A228-41B1-8BD3-35E2CE92ECF9}"/>
              </a:ext>
            </a:extLst>
          </p:cNvPr>
          <p:cNvSpPr txBox="1"/>
          <p:nvPr/>
        </p:nvSpPr>
        <p:spPr>
          <a:xfrm>
            <a:off x="4927076" y="357098"/>
            <a:ext cx="2337847" cy="523220"/>
          </a:xfrm>
          <a:prstGeom prst="rect">
            <a:avLst/>
          </a:prstGeom>
          <a:noFill/>
        </p:spPr>
        <p:txBody>
          <a:bodyPr wrap="square" rtlCol="0">
            <a:spAutoFit/>
          </a:bodyPr>
          <a:lstStyle/>
          <a:p>
            <a:r>
              <a:rPr lang="zh-CN" altLang="en-US" sz="2800" dirty="0">
                <a:solidFill>
                  <a:schemeClr val="bg1"/>
                </a:solidFill>
              </a:rPr>
              <a:t>尾递归的概念</a:t>
            </a:r>
          </a:p>
        </p:txBody>
      </p:sp>
      <p:sp>
        <p:nvSpPr>
          <p:cNvPr id="2" name="文本框 1">
            <a:extLst>
              <a:ext uri="{FF2B5EF4-FFF2-40B4-BE49-F238E27FC236}">
                <a16:creationId xmlns:a16="http://schemas.microsoft.com/office/drawing/2014/main" id="{1FBDB253-FB21-4CC1-939B-0D7423C73097}"/>
              </a:ext>
            </a:extLst>
          </p:cNvPr>
          <p:cNvSpPr txBox="1"/>
          <p:nvPr/>
        </p:nvSpPr>
        <p:spPr>
          <a:xfrm>
            <a:off x="1545996" y="1079194"/>
            <a:ext cx="5326144" cy="646331"/>
          </a:xfrm>
          <a:prstGeom prst="rect">
            <a:avLst/>
          </a:prstGeom>
          <a:noFill/>
        </p:spPr>
        <p:txBody>
          <a:bodyPr wrap="square" rtlCol="0">
            <a:spAutoFit/>
          </a:bodyPr>
          <a:lstStyle/>
          <a:p>
            <a:r>
              <a:rPr lang="zh-CN" altLang="en-US" sz="3600" b="1" dirty="0">
                <a:solidFill>
                  <a:schemeClr val="bg1"/>
                </a:solidFill>
              </a:rPr>
              <a:t>尾递归：递归＋尾调用</a:t>
            </a:r>
          </a:p>
        </p:txBody>
      </p:sp>
      <p:sp>
        <p:nvSpPr>
          <p:cNvPr id="4" name="文本框 3">
            <a:extLst>
              <a:ext uri="{FF2B5EF4-FFF2-40B4-BE49-F238E27FC236}">
                <a16:creationId xmlns:a16="http://schemas.microsoft.com/office/drawing/2014/main" id="{36152C7A-F7A2-48CF-A643-65B69995BB70}"/>
              </a:ext>
            </a:extLst>
          </p:cNvPr>
          <p:cNvSpPr txBox="1"/>
          <p:nvPr/>
        </p:nvSpPr>
        <p:spPr>
          <a:xfrm>
            <a:off x="1508289" y="2069754"/>
            <a:ext cx="7296346" cy="1200329"/>
          </a:xfrm>
          <a:prstGeom prst="rect">
            <a:avLst/>
          </a:prstGeom>
          <a:noFill/>
        </p:spPr>
        <p:txBody>
          <a:bodyPr wrap="square" rtlCol="0">
            <a:spAutoFit/>
          </a:bodyPr>
          <a:lstStyle/>
          <a:p>
            <a:r>
              <a:rPr lang="en-US" altLang="zh-CN" sz="2400" b="0" i="0" dirty="0">
                <a:solidFill>
                  <a:schemeClr val="bg1"/>
                </a:solidFill>
                <a:effectLst/>
                <a:latin typeface="Arial" panose="020B0604020202020204" pitchFamily="34" charset="0"/>
              </a:rPr>
              <a:t>       </a:t>
            </a:r>
            <a:r>
              <a:rPr lang="zh-CN" altLang="en-US" sz="2400" b="0" i="0" dirty="0">
                <a:solidFill>
                  <a:schemeClr val="bg1"/>
                </a:solidFill>
                <a:effectLst/>
                <a:latin typeface="Arial" panose="020B0604020202020204" pitchFamily="34" charset="0"/>
              </a:rPr>
              <a:t>若函数在尾位置调用自身（或是一个尾调用本身的其他函数等等），则称这种情况为</a:t>
            </a:r>
            <a:r>
              <a:rPr lang="zh-CN" altLang="en-US" sz="2400" b="1" i="0" dirty="0">
                <a:solidFill>
                  <a:schemeClr val="bg1"/>
                </a:solidFill>
                <a:effectLst/>
                <a:latin typeface="Arial" panose="020B0604020202020204" pitchFamily="34" charset="0"/>
              </a:rPr>
              <a:t>尾递归</a:t>
            </a:r>
            <a:r>
              <a:rPr lang="zh-CN" altLang="en-US" sz="2400" b="0" i="0" dirty="0">
                <a:solidFill>
                  <a:schemeClr val="bg1"/>
                </a:solidFill>
                <a:effectLst/>
                <a:latin typeface="Arial" panose="020B0604020202020204" pitchFamily="34" charset="0"/>
              </a:rPr>
              <a:t>。尾递归也是递归的一种特殊情形。</a:t>
            </a:r>
            <a:endParaRPr lang="zh-CN" altLang="en-US" sz="2400" dirty="0">
              <a:solidFill>
                <a:schemeClr val="bg1"/>
              </a:solidFill>
            </a:endParaRPr>
          </a:p>
        </p:txBody>
      </p:sp>
      <p:pic>
        <p:nvPicPr>
          <p:cNvPr id="7" name="图片 6">
            <a:extLst>
              <a:ext uri="{FF2B5EF4-FFF2-40B4-BE49-F238E27FC236}">
                <a16:creationId xmlns:a16="http://schemas.microsoft.com/office/drawing/2014/main" id="{22B3D91F-7C23-454F-9B49-EE88CEB390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3406" y="3345497"/>
            <a:ext cx="6265087" cy="3230819"/>
          </a:xfrm>
          <a:prstGeom prst="rect">
            <a:avLst/>
          </a:prstGeom>
        </p:spPr>
      </p:pic>
    </p:spTree>
    <p:extLst>
      <p:ext uri="{BB962C8B-B14F-4D97-AF65-F5344CB8AC3E}">
        <p14:creationId xmlns:p14="http://schemas.microsoft.com/office/powerpoint/2010/main" val="1431777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F90B00-40AB-40C7-B752-3EB99C924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77"/>
            <a:ext cx="12192000" cy="6862354"/>
          </a:xfrm>
          <a:prstGeom prst="rect">
            <a:avLst/>
          </a:prstGeom>
        </p:spPr>
      </p:pic>
      <p:sp>
        <p:nvSpPr>
          <p:cNvPr id="2" name="文本框 1">
            <a:extLst>
              <a:ext uri="{FF2B5EF4-FFF2-40B4-BE49-F238E27FC236}">
                <a16:creationId xmlns:a16="http://schemas.microsoft.com/office/drawing/2014/main" id="{347A2B78-6FB5-425A-8DA1-DD1F96790EE6}"/>
              </a:ext>
            </a:extLst>
          </p:cNvPr>
          <p:cNvSpPr txBox="1"/>
          <p:nvPr/>
        </p:nvSpPr>
        <p:spPr>
          <a:xfrm>
            <a:off x="603316" y="358219"/>
            <a:ext cx="2488676" cy="523220"/>
          </a:xfrm>
          <a:prstGeom prst="rect">
            <a:avLst/>
          </a:prstGeom>
          <a:noFill/>
        </p:spPr>
        <p:txBody>
          <a:bodyPr wrap="square" rtlCol="0">
            <a:spAutoFit/>
          </a:bodyPr>
          <a:lstStyle/>
          <a:p>
            <a:r>
              <a:rPr lang="zh-CN" altLang="en-US" sz="2800" i="1" dirty="0">
                <a:solidFill>
                  <a:schemeClr val="bg1"/>
                </a:solidFill>
              </a:rPr>
              <a:t>尾递归的优势</a:t>
            </a:r>
          </a:p>
        </p:txBody>
      </p:sp>
      <p:sp>
        <p:nvSpPr>
          <p:cNvPr id="3" name="文本框 2">
            <a:extLst>
              <a:ext uri="{FF2B5EF4-FFF2-40B4-BE49-F238E27FC236}">
                <a16:creationId xmlns:a16="http://schemas.microsoft.com/office/drawing/2014/main" id="{88FEB5E4-68A8-41C0-BFFB-A4329A6D88E8}"/>
              </a:ext>
            </a:extLst>
          </p:cNvPr>
          <p:cNvSpPr txBox="1"/>
          <p:nvPr/>
        </p:nvSpPr>
        <p:spPr>
          <a:xfrm>
            <a:off x="1649691" y="1241835"/>
            <a:ext cx="3054284" cy="646331"/>
          </a:xfrm>
          <a:prstGeom prst="rect">
            <a:avLst/>
          </a:prstGeom>
          <a:noFill/>
        </p:spPr>
        <p:txBody>
          <a:bodyPr wrap="square" rtlCol="0">
            <a:spAutoFit/>
          </a:bodyPr>
          <a:lstStyle/>
          <a:p>
            <a:r>
              <a:rPr lang="en-US" altLang="zh-CN" sz="3600" dirty="0">
                <a:solidFill>
                  <a:schemeClr val="bg1"/>
                </a:solidFill>
              </a:rPr>
              <a:t>·</a:t>
            </a:r>
            <a:r>
              <a:rPr lang="zh-CN" altLang="en-US" sz="3600" dirty="0">
                <a:solidFill>
                  <a:schemeClr val="bg1"/>
                </a:solidFill>
              </a:rPr>
              <a:t>栈帧</a:t>
            </a:r>
          </a:p>
        </p:txBody>
      </p:sp>
      <p:sp>
        <p:nvSpPr>
          <p:cNvPr id="4" name="文本框 3">
            <a:extLst>
              <a:ext uri="{FF2B5EF4-FFF2-40B4-BE49-F238E27FC236}">
                <a16:creationId xmlns:a16="http://schemas.microsoft.com/office/drawing/2014/main" id="{F64EA420-B3A2-4602-83E4-19EFC93FBAC3}"/>
              </a:ext>
            </a:extLst>
          </p:cNvPr>
          <p:cNvSpPr txBox="1"/>
          <p:nvPr/>
        </p:nvSpPr>
        <p:spPr>
          <a:xfrm>
            <a:off x="1649691" y="2234163"/>
            <a:ext cx="9125147" cy="2677656"/>
          </a:xfrm>
          <a:prstGeom prst="rect">
            <a:avLst/>
          </a:prstGeom>
          <a:noFill/>
        </p:spPr>
        <p:txBody>
          <a:bodyPr wrap="square" rtlCol="0">
            <a:spAutoFit/>
          </a:bodyPr>
          <a:lstStyle/>
          <a:p>
            <a:r>
              <a:rPr lang="en-US" altLang="zh-CN" sz="2400" dirty="0">
                <a:solidFill>
                  <a:schemeClr val="bg1"/>
                </a:solidFill>
              </a:rPr>
              <a:t>       </a:t>
            </a:r>
            <a:r>
              <a:rPr lang="zh-CN" altLang="en-US" sz="2400" dirty="0">
                <a:solidFill>
                  <a:schemeClr val="bg1"/>
                </a:solidFill>
              </a:rPr>
              <a:t>计算机为程序分配的内存空间中，用于记录程序中正在调用的各个函数的运行情况的内存空间称为调用栈。</a:t>
            </a:r>
            <a:endParaRPr lang="en-US" altLang="zh-CN" sz="2400" dirty="0">
              <a:solidFill>
                <a:schemeClr val="bg1"/>
              </a:solidFill>
            </a:endParaRPr>
          </a:p>
          <a:p>
            <a:r>
              <a:rPr lang="en-US" altLang="zh-CN" sz="2400" dirty="0">
                <a:solidFill>
                  <a:schemeClr val="bg1"/>
                </a:solidFill>
              </a:rPr>
              <a:t>       </a:t>
            </a:r>
            <a:r>
              <a:rPr lang="zh-CN" altLang="en-US" sz="2400" dirty="0">
                <a:solidFill>
                  <a:schemeClr val="bg1"/>
                </a:solidFill>
              </a:rPr>
              <a:t>每一次函数的调用，都会在调用栈上维护一个独立的</a:t>
            </a:r>
            <a:r>
              <a:rPr lang="zh-CN" altLang="en-US" sz="2400" b="1" dirty="0">
                <a:solidFill>
                  <a:schemeClr val="bg1"/>
                </a:solidFill>
              </a:rPr>
              <a:t>栈帧</a:t>
            </a:r>
            <a:r>
              <a:rPr lang="zh-CN" altLang="en-US" sz="2400" dirty="0">
                <a:solidFill>
                  <a:schemeClr val="bg1"/>
                </a:solidFill>
              </a:rPr>
              <a:t>，用于记录每一次函数调用涉及的相关信息，包括：</a:t>
            </a:r>
            <a:endParaRPr lang="en-US" altLang="zh-CN" sz="2400" dirty="0">
              <a:solidFill>
                <a:schemeClr val="bg1"/>
              </a:solidFill>
            </a:endParaRPr>
          </a:p>
          <a:p>
            <a:pPr marL="457200" indent="-457200">
              <a:buAutoNum type="arabicPeriod"/>
            </a:pPr>
            <a:r>
              <a:rPr lang="zh-CN" altLang="en-US" sz="2400" dirty="0">
                <a:solidFill>
                  <a:schemeClr val="bg1"/>
                </a:solidFill>
              </a:rPr>
              <a:t>函数的返回地址和参数；</a:t>
            </a:r>
            <a:endParaRPr lang="en-US" altLang="zh-CN" sz="2400" dirty="0">
              <a:solidFill>
                <a:schemeClr val="bg1"/>
              </a:solidFill>
            </a:endParaRPr>
          </a:p>
          <a:p>
            <a:pPr marL="457200" indent="-457200">
              <a:buAutoNum type="arabicPeriod"/>
            </a:pPr>
            <a:r>
              <a:rPr lang="zh-CN" altLang="en-US" sz="2400" dirty="0">
                <a:solidFill>
                  <a:schemeClr val="bg1"/>
                </a:solidFill>
              </a:rPr>
              <a:t>临时变量；</a:t>
            </a:r>
            <a:endParaRPr lang="en-US" altLang="zh-CN" sz="2400" dirty="0">
              <a:solidFill>
                <a:schemeClr val="bg1"/>
              </a:solidFill>
            </a:endParaRPr>
          </a:p>
          <a:p>
            <a:pPr marL="457200" indent="-457200">
              <a:buAutoNum type="arabicPeriod"/>
            </a:pPr>
            <a:r>
              <a:rPr lang="zh-CN" altLang="en-US" sz="2400" dirty="0">
                <a:solidFill>
                  <a:schemeClr val="bg1"/>
                </a:solidFill>
              </a:rPr>
              <a:t>函数调用的上下文。</a:t>
            </a:r>
            <a:endParaRPr lang="en-US" altLang="zh-CN" sz="2400" dirty="0">
              <a:solidFill>
                <a:schemeClr val="bg1"/>
              </a:solidFill>
            </a:endParaRPr>
          </a:p>
        </p:txBody>
      </p:sp>
      <p:sp>
        <p:nvSpPr>
          <p:cNvPr id="6" name="文本框 5">
            <a:extLst>
              <a:ext uri="{FF2B5EF4-FFF2-40B4-BE49-F238E27FC236}">
                <a16:creationId xmlns:a16="http://schemas.microsoft.com/office/drawing/2014/main" id="{3F3DEA04-0577-4738-81F9-C63156659D06}"/>
              </a:ext>
            </a:extLst>
          </p:cNvPr>
          <p:cNvSpPr txBox="1"/>
          <p:nvPr/>
        </p:nvSpPr>
        <p:spPr>
          <a:xfrm>
            <a:off x="1649691" y="5257817"/>
            <a:ext cx="8587819" cy="523220"/>
          </a:xfrm>
          <a:prstGeom prst="rect">
            <a:avLst/>
          </a:prstGeom>
          <a:noFill/>
        </p:spPr>
        <p:txBody>
          <a:bodyPr wrap="square" rtlCol="0">
            <a:spAutoFit/>
          </a:bodyPr>
          <a:lstStyle/>
          <a:p>
            <a:r>
              <a:rPr lang="en-US" altLang="zh-CN" sz="2800" dirty="0">
                <a:solidFill>
                  <a:schemeClr val="bg1"/>
                </a:solidFill>
              </a:rPr>
              <a:t>Now stack is a kind of “space”.</a:t>
            </a:r>
            <a:endParaRPr lang="zh-CN" altLang="en-US" sz="2800" dirty="0">
              <a:solidFill>
                <a:schemeClr val="bg1"/>
              </a:solidFill>
            </a:endParaRPr>
          </a:p>
        </p:txBody>
      </p:sp>
    </p:spTree>
    <p:extLst>
      <p:ext uri="{BB962C8B-B14F-4D97-AF65-F5344CB8AC3E}">
        <p14:creationId xmlns:p14="http://schemas.microsoft.com/office/powerpoint/2010/main" val="74939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938</Words>
  <Application>Microsoft Office PowerPoint</Application>
  <PresentationFormat>宽屏</PresentationFormat>
  <Paragraphs>93</Paragraphs>
  <Slides>27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27</vt:i4>
      </vt:variant>
    </vt:vector>
  </HeadingPairs>
  <TitlesOfParts>
    <vt:vector size="33" baseType="lpstr">
      <vt:lpstr>-apple-system</vt:lpstr>
      <vt:lpstr>Helvetica Neue</vt:lpstr>
      <vt:lpstr>等线</vt:lpstr>
      <vt:lpstr>等线 Light</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林 朗</dc:creator>
  <cp:lastModifiedBy>林 朗</cp:lastModifiedBy>
  <cp:revision>13</cp:revision>
  <dcterms:created xsi:type="dcterms:W3CDTF">2021-10-29T06:44:31Z</dcterms:created>
  <dcterms:modified xsi:type="dcterms:W3CDTF">2021-10-31T05:18:03Z</dcterms:modified>
</cp:coreProperties>
</file>