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8" r:id="rId14"/>
    <p:sldId id="277" r:id="rId15"/>
    <p:sldId id="279" r:id="rId16"/>
    <p:sldId id="285" r:id="rId17"/>
    <p:sldId id="283" r:id="rId18"/>
    <p:sldId id="275" r:id="rId19"/>
    <p:sldId id="281" r:id="rId20"/>
    <p:sldId id="286" r:id="rId21"/>
    <p:sldId id="282" r:id="rId22"/>
    <p:sldId id="280" r:id="rId23"/>
    <p:sldId id="284" r:id="rId24"/>
    <p:sldId id="287" r:id="rId25"/>
    <p:sldId id="288" r:id="rId26"/>
    <p:sldId id="259" r:id="rId27"/>
    <p:sldId id="262" r:id="rId28"/>
    <p:sldId id="289" r:id="rId29"/>
    <p:sldId id="291" r:id="rId30"/>
    <p:sldId id="292" r:id="rId31"/>
    <p:sldId id="290" r:id="rId32"/>
    <p:sldId id="260" r:id="rId33"/>
    <p:sldId id="26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7067" y="1762695"/>
            <a:ext cx="7766936" cy="1646302"/>
          </a:xfrm>
        </p:spPr>
        <p:txBody>
          <a:bodyPr/>
          <a:lstStyle/>
          <a:p>
            <a:r>
              <a:rPr lang="zh-CN" altLang="en-US" dirty="0" smtClean="0"/>
              <a:t>命题逻辑的自然推理系统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南京大学计算机科学与技术系 </a:t>
            </a:r>
            <a:endParaRPr lang="en-US" altLang="zh-CN" dirty="0" smtClean="0"/>
          </a:p>
          <a:p>
            <a:r>
              <a:rPr lang="zh-CN" altLang="en-US" dirty="0" smtClean="0"/>
              <a:t>陈弘毅</a:t>
            </a:r>
            <a:endParaRPr lang="en-US" altLang="zh-CN" dirty="0" smtClean="0"/>
          </a:p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17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55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 - </a:t>
            </a:r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可以</a:t>
            </a:r>
            <a:r>
              <a:rPr lang="zh-CN" altLang="en-US" sz="2400" dirty="0" smtClean="0"/>
              <a:t>在任意时刻引入任意假设</a:t>
            </a:r>
            <a:endParaRPr lang="en-US" altLang="zh-CN" sz="2400" dirty="0" smtClean="0"/>
          </a:p>
          <a:p>
            <a:r>
              <a:rPr lang="zh-CN" altLang="en-US" sz="2400" dirty="0" smtClean="0"/>
              <a:t>所有引入的假设必须通过推理规则“取消”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4" y="4023361"/>
            <a:ext cx="9667187" cy="1525688"/>
          </a:xfrm>
          <a:prstGeom prst="rect">
            <a:avLst/>
          </a:prstGeom>
        </p:spPr>
      </p:pic>
      <p:sp>
        <p:nvSpPr>
          <p:cNvPr id="6" name="线形标注 2 5"/>
          <p:cNvSpPr/>
          <p:nvPr/>
        </p:nvSpPr>
        <p:spPr>
          <a:xfrm>
            <a:off x="6779729" y="3067031"/>
            <a:ext cx="2913531" cy="726141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hypothesis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45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Conjunction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2446613"/>
            <a:ext cx="11091262" cy="5808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626" y="4455460"/>
            <a:ext cx="12819176" cy="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Negation -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648" y="2709950"/>
            <a:ext cx="15216329" cy="2401461"/>
          </a:xfrm>
          <a:prstGeom prst="rect">
            <a:avLst/>
          </a:prstGeom>
        </p:spPr>
      </p:pic>
      <p:sp>
        <p:nvSpPr>
          <p:cNvPr id="5" name="线形标注 2 4"/>
          <p:cNvSpPr/>
          <p:nvPr/>
        </p:nvSpPr>
        <p:spPr>
          <a:xfrm>
            <a:off x="5956570" y="3502852"/>
            <a:ext cx="4866601" cy="815655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表示推出了一个矛盾 </a:t>
            </a:r>
            <a:r>
              <a:rPr lang="en-US" altLang="zh-CN" sz="2800" b="1" dirty="0" smtClean="0"/>
              <a:t>(Falsity)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69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Negation - </a:t>
            </a:r>
            <a:r>
              <a:rPr lang="en-US" altLang="zh-CN" dirty="0" smtClean="0"/>
              <a:t>elimination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6267" y="3175463"/>
            <a:ext cx="18483870" cy="9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Falsity - elimination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0388"/>
            <a:ext cx="7622604" cy="3496968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31" y="3468872"/>
            <a:ext cx="14112997" cy="739157"/>
          </a:xfrm>
          <a:prstGeom prst="rect">
            <a:avLst/>
          </a:prstGeom>
        </p:spPr>
      </p:pic>
      <p:sp>
        <p:nvSpPr>
          <p:cNvPr id="8" name="内容占位符 4"/>
          <p:cNvSpPr txBox="1">
            <a:spLocks/>
          </p:cNvSpPr>
          <p:nvPr/>
        </p:nvSpPr>
        <p:spPr>
          <a:xfrm>
            <a:off x="722868" y="1898063"/>
            <a:ext cx="90381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3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6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falso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sequitur</a:t>
            </a:r>
            <a:r>
              <a:rPr lang="en-US" altLang="zh-CN" sz="2800" spc="-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74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quodlibet</a:t>
            </a:r>
            <a:r>
              <a:rPr lang="en-US" altLang="zh-CN" sz="2800" spc="30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r>
              <a:rPr lang="en-US" altLang="zh-CN" sz="2800" spc="6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anything</a:t>
            </a:r>
            <a:r>
              <a:rPr lang="en-US" altLang="zh-CN" sz="2800" spc="-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5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sz="2800" spc="-5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8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want</a:t>
            </a:r>
            <a:r>
              <a:rPr lang="en-US" altLang="zh-CN" sz="2800" spc="-8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follows</a:t>
            </a:r>
            <a:r>
              <a:rPr lang="en-US" altLang="zh-CN" sz="28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falsity</a:t>
            </a:r>
            <a:endParaRPr lang="en-US" altLang="zh-CN" sz="2800" dirty="0">
              <a:latin typeface="Arial"/>
              <a:ea typeface="Arial"/>
              <a:cs typeface="Arial"/>
            </a:endParaRPr>
          </a:p>
          <a:p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719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Truth - introduction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984" y="3890682"/>
            <a:ext cx="18302675" cy="775679"/>
          </a:xfrm>
          <a:prstGeom prst="rect">
            <a:avLst/>
          </a:prstGeom>
        </p:spPr>
      </p:pic>
      <p:sp>
        <p:nvSpPr>
          <p:cNvPr id="5" name="内容占位符 4"/>
          <p:cNvSpPr txBox="1">
            <a:spLocks/>
          </p:cNvSpPr>
          <p:nvPr/>
        </p:nvSpPr>
        <p:spPr>
          <a:xfrm>
            <a:off x="722868" y="1898063"/>
            <a:ext cx="90381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“true” is true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14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err="1"/>
              <a:t>Reductio</a:t>
            </a:r>
            <a:r>
              <a:rPr lang="en-US" altLang="zh-CN" i="1" dirty="0"/>
              <a:t> ad absurdum </a:t>
            </a:r>
            <a:r>
              <a:rPr lang="en-US" altLang="zh-CN" i="1" dirty="0" smtClean="0"/>
              <a:t/>
            </a:r>
            <a:br>
              <a:rPr lang="en-US" altLang="zh-CN" i="1" dirty="0" smtClean="0"/>
            </a:br>
            <a:r>
              <a:rPr lang="en-US" altLang="zh-CN" i="1" dirty="0"/>
              <a:t>	</a:t>
            </a:r>
            <a:r>
              <a:rPr lang="en-US" altLang="zh-CN" i="1" dirty="0" smtClean="0"/>
              <a:t>(</a:t>
            </a:r>
            <a:r>
              <a:rPr lang="en-US" altLang="zh-CN" i="1" dirty="0"/>
              <a:t>proof by contradiction):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934" y="3338287"/>
            <a:ext cx="14775204" cy="24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Disjunction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921" y="2576146"/>
            <a:ext cx="11141178" cy="583512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" y="4123592"/>
            <a:ext cx="9839422" cy="15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Bi-implication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Equality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0" y="5118795"/>
            <a:ext cx="9808972" cy="1383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00" y="679794"/>
            <a:ext cx="9761332" cy="1540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" y="3125586"/>
            <a:ext cx="11645185" cy="6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392" y="3075711"/>
            <a:ext cx="12080120" cy="258136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11199" y="4753738"/>
            <a:ext cx="3139070" cy="410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81216" y="4425188"/>
            <a:ext cx="7101083" cy="32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02666" y="3418271"/>
            <a:ext cx="3753710" cy="56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02666" y="3984282"/>
            <a:ext cx="3917578" cy="40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76657" y="2916027"/>
            <a:ext cx="3720096" cy="69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6657" y="3640908"/>
            <a:ext cx="3469084" cy="32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3434" y="3576918"/>
            <a:ext cx="1336739" cy="40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1341" y="4033454"/>
            <a:ext cx="3729317" cy="359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2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什么是自然推理系统？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推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理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证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明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之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路径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也</a:t>
            </a:r>
            <a:endParaRPr lang="en-US" altLang="zh-CN" sz="20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9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1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327" y="1891975"/>
            <a:ext cx="8596668" cy="1826581"/>
          </a:xfrm>
        </p:spPr>
        <p:txBody>
          <a:bodyPr/>
          <a:lstStyle/>
          <a:p>
            <a:r>
              <a:rPr lang="en-US" altLang="zh-CN" b="1" dirty="0"/>
              <a:t>Forward and Backward </a:t>
            </a:r>
            <a:r>
              <a:rPr lang="en-US" altLang="zh-CN" b="1" dirty="0" smtClean="0"/>
              <a:t>Reasoning!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Ex.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8" y="1930400"/>
            <a:ext cx="11252103" cy="3627221"/>
          </a:xfrm>
        </p:spPr>
      </p:pic>
    </p:spTree>
    <p:extLst>
      <p:ext uri="{BB962C8B-B14F-4D97-AF65-F5344CB8AC3E}">
        <p14:creationId xmlns:p14="http://schemas.microsoft.com/office/powerpoint/2010/main" val="21249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universal quantifier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P(x) </a:t>
            </a:r>
            <a:r>
              <a:rPr lang="zh-CN" altLang="en-US" dirty="0" smtClean="0"/>
              <a:t>表示 </a:t>
            </a:r>
            <a:r>
              <a:rPr lang="en-US" altLang="zh-CN" dirty="0" smtClean="0"/>
              <a:t>x</a:t>
            </a:r>
            <a:r>
              <a:rPr lang="zh-CN" altLang="en-US" dirty="0" smtClean="0"/>
              <a:t>是哲学家</a:t>
            </a:r>
            <a:endParaRPr lang="en-US" altLang="zh-CN" dirty="0" smtClean="0"/>
          </a:p>
          <a:p>
            <a:r>
              <a:rPr lang="en-US" altLang="zh-CN" dirty="0" smtClean="0"/>
              <a:t>Q(x) </a:t>
            </a:r>
            <a:r>
              <a:rPr lang="zh-CN" altLang="en-US" dirty="0" smtClean="0"/>
              <a:t>表示 </a:t>
            </a:r>
            <a:r>
              <a:rPr lang="en-US" altLang="zh-CN" dirty="0" smtClean="0"/>
              <a:t>x</a:t>
            </a:r>
            <a:r>
              <a:rPr lang="zh-CN" altLang="en-US" dirty="0" smtClean="0"/>
              <a:t>为苏格拉底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这样</a:t>
            </a:r>
            <a:r>
              <a:rPr lang="zh-CN" altLang="en-US" dirty="0" smtClean="0"/>
              <a:t>的推理哪里出现了问题？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77748"/>
            <a:ext cx="4314709" cy="20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universal quantifier introduction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82" y="3433735"/>
            <a:ext cx="13632300" cy="1104292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77334" y="1496291"/>
            <a:ext cx="8596668" cy="454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800" dirty="0" smtClean="0"/>
              <a:t>x </a:t>
            </a:r>
            <a:r>
              <a:rPr lang="zh-CN" altLang="en-US" sz="2800" dirty="0"/>
              <a:t>不是前提集中的</a:t>
            </a:r>
            <a:r>
              <a:rPr lang="zh-CN" altLang="en-US" sz="2800" dirty="0" smtClean="0"/>
              <a:t>自由变元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796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universal quantifier </a:t>
            </a:r>
            <a:r>
              <a:rPr lang="en-US" altLang="zh-CN" dirty="0" smtClean="0"/>
              <a:t>elimination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</a:t>
            </a:r>
            <a:r>
              <a:rPr lang="zh-CN" altLang="en-US" sz="2800" dirty="0" smtClean="0"/>
              <a:t>是</a:t>
            </a:r>
            <a:r>
              <a:rPr lang="zh-CN" altLang="en-US" sz="2800" dirty="0"/>
              <a:t>对于公式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中</a:t>
            </a:r>
            <a:r>
              <a:rPr lang="zh-CN" altLang="en-US" sz="2800" dirty="0"/>
              <a:t>的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可代入</a:t>
            </a:r>
            <a:r>
              <a:rPr lang="zh-CN" altLang="en-US" sz="2800" dirty="0"/>
              <a:t>的项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0376" y="3744685"/>
            <a:ext cx="18492088" cy="14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existential quantifier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3006437"/>
            <a:ext cx="9863990" cy="6957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0" y="4778189"/>
            <a:ext cx="9128036" cy="1676447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</a:t>
            </a:r>
            <a:r>
              <a:rPr lang="zh-CN" altLang="en-US" dirty="0" smtClean="0"/>
              <a:t>是对于公式</a:t>
            </a:r>
            <a:r>
              <a:rPr lang="en-US" altLang="zh-CN" dirty="0" smtClean="0"/>
              <a:t>A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可代入的项</a:t>
            </a:r>
            <a:endParaRPr lang="en-US" altLang="zh-CN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dirty="0" smtClean="0"/>
              <a:t>y is not free in </a:t>
            </a:r>
            <a:r>
              <a:rPr lang="en-US" altLang="zh-CN" dirty="0" err="1" smtClean="0"/>
              <a:t>B,and</a:t>
            </a:r>
            <a:r>
              <a:rPr lang="en-US" altLang="zh-CN" dirty="0" smtClean="0"/>
              <a:t> that the only </a:t>
            </a:r>
            <a:r>
              <a:rPr lang="en-US" altLang="zh-CN" dirty="0" err="1" smtClean="0"/>
              <a:t>uncanceled</a:t>
            </a:r>
            <a:r>
              <a:rPr lang="en-US" altLang="zh-CN" dirty="0" smtClean="0"/>
              <a:t> hypotheses where y occurs freely are the hypotheses A(y) that are canceled when you apply this rule</a:t>
            </a:r>
          </a:p>
        </p:txBody>
      </p:sp>
    </p:spTree>
    <p:extLst>
      <p:ext uri="{BB962C8B-B14F-4D97-AF65-F5344CB8AC3E}">
        <p14:creationId xmlns:p14="http://schemas.microsoft.com/office/powerpoint/2010/main" val="3824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7335" y="2006274"/>
            <a:ext cx="8596668" cy="1826581"/>
          </a:xfrm>
        </p:spPr>
        <p:txBody>
          <a:bodyPr/>
          <a:lstStyle/>
          <a:p>
            <a:r>
              <a:rPr lang="zh-CN" altLang="en-US" dirty="0" smtClean="0"/>
              <a:t>自然推理系统与</a:t>
            </a:r>
            <a:r>
              <a:rPr lang="en-US" altLang="zh-CN" dirty="0"/>
              <a:t>Coq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</a:t>
            </a:r>
            <a:r>
              <a:rPr lang="en-US" altLang="zh-CN" dirty="0" smtClean="0"/>
              <a:t>Coq</a:t>
            </a:r>
            <a:r>
              <a:rPr lang="zh-CN" altLang="en-US" dirty="0" smtClean="0"/>
              <a:t>中的证明是正确的？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sz="2800" dirty="0" smtClean="0"/>
              <a:t>Coq</a:t>
            </a:r>
            <a:r>
              <a:rPr lang="zh-CN" altLang="en-US" sz="2800" dirty="0" smtClean="0"/>
              <a:t>为我们提供</a:t>
            </a:r>
            <a:r>
              <a:rPr lang="zh-CN" altLang="en-US" sz="2800" dirty="0"/>
              <a:t>了</a:t>
            </a:r>
            <a:r>
              <a:rPr lang="en-US" altLang="zh-CN" sz="2800" dirty="0" smtClean="0"/>
              <a:t>intros , split , destruct </a:t>
            </a:r>
            <a:r>
              <a:rPr lang="zh-CN" altLang="en-US" sz="2800" dirty="0" smtClean="0"/>
              <a:t>等证明策略</a:t>
            </a:r>
            <a:endParaRPr lang="en-US" altLang="zh-CN" sz="2800" dirty="0" smtClean="0"/>
          </a:p>
          <a:p>
            <a:r>
              <a:rPr lang="zh-CN" altLang="en-US" sz="2800" dirty="0" smtClean="0"/>
              <a:t>为什么应用这些策略得到的证明过程一定是正确的？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/>
              <a:t>Coq</a:t>
            </a:r>
            <a:r>
              <a:rPr lang="zh-CN" altLang="en-US" sz="2800" dirty="0"/>
              <a:t>包含着一个逻辑系统！</a:t>
            </a:r>
            <a:endParaRPr lang="en-US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9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Split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Conjunction-introduction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82816"/>
            <a:ext cx="4250082" cy="1485068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8" y="3515030"/>
            <a:ext cx="15668764" cy="8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Destruct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Conjunction-elimination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9" y="1270000"/>
            <a:ext cx="10723793" cy="2053492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70573"/>
            <a:ext cx="11011854" cy="21414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92479"/>
            <a:ext cx="65817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什么是自然推理系统？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推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理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证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明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之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路径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也</a:t>
            </a:r>
            <a:endParaRPr lang="en-US" altLang="zh-CN" sz="20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9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pPr lvl="1"/>
            <a:r>
              <a:rPr lang="zh-CN" altLang="en-US" sz="1800" dirty="0" smtClean="0"/>
              <a:t>以已知命题集合</a:t>
            </a:r>
            <a:r>
              <a:rPr lang="zh-CN" altLang="en-US" sz="1800" dirty="0"/>
              <a:t>为</a:t>
            </a:r>
            <a:r>
              <a:rPr lang="zh-CN" altLang="en-US" sz="1800" dirty="0" smtClean="0">
                <a:solidFill>
                  <a:srgbClr val="FF0000"/>
                </a:solidFill>
              </a:rPr>
              <a:t>前提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800" dirty="0" smtClean="0"/>
              <a:t>应用某种</a:t>
            </a:r>
            <a:r>
              <a:rPr lang="zh-CN" altLang="en-US" sz="1800" dirty="0" smtClean="0">
                <a:solidFill>
                  <a:srgbClr val="FF0000"/>
                </a:solidFill>
              </a:rPr>
              <a:t>推理规则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800" dirty="0" smtClean="0"/>
              <a:t>得到需要的</a:t>
            </a:r>
            <a:r>
              <a:rPr lang="zh-CN" altLang="en-US" sz="1800" dirty="0" smtClean="0">
                <a:solidFill>
                  <a:srgbClr val="FF0000"/>
                </a:solidFill>
              </a:rPr>
              <a:t>结论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Destruct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Disjunction-elimination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4" y="1270000"/>
            <a:ext cx="11057578" cy="2228673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4" y="3498673"/>
            <a:ext cx="11057578" cy="28653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4" y="3498673"/>
            <a:ext cx="10981372" cy="2789162"/>
          </a:xfrm>
          <a:prstGeom prst="rect">
            <a:avLst/>
          </a:prstGeom>
        </p:spPr>
      </p:pic>
      <p:pic>
        <p:nvPicPr>
          <p:cNvPr id="9" name="内容占位符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6" y="2188093"/>
            <a:ext cx="9941652" cy="1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</a:t>
            </a:r>
            <a:r>
              <a:rPr lang="en-US" altLang="zh-CN" dirty="0"/>
              <a:t>Coq</a:t>
            </a:r>
            <a:r>
              <a:rPr lang="zh-CN" altLang="en-US" dirty="0"/>
              <a:t>中的证明是正确</a:t>
            </a:r>
            <a:r>
              <a:rPr lang="zh-CN" altLang="en-US" dirty="0" smtClean="0"/>
              <a:t>的！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不仅是上面例子中所提到的</a:t>
            </a:r>
            <a:r>
              <a:rPr lang="en-US" altLang="zh-CN" sz="3200" dirty="0" smtClean="0"/>
              <a:t>split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destruct</a:t>
            </a:r>
          </a:p>
          <a:p>
            <a:r>
              <a:rPr lang="en-US" altLang="zh-CN" sz="3200" dirty="0" smtClean="0"/>
              <a:t>Left , right , intros , apply ……</a:t>
            </a:r>
          </a:p>
          <a:p>
            <a:r>
              <a:rPr lang="en-US" altLang="zh-CN" sz="3200" dirty="0" smtClean="0"/>
              <a:t>Coq</a:t>
            </a:r>
            <a:r>
              <a:rPr lang="zh-CN" altLang="en-US" sz="3200" dirty="0" smtClean="0"/>
              <a:t>中提供的每一个证明策略</a:t>
            </a:r>
            <a:endParaRPr lang="en-US" altLang="zh-CN" sz="3200" dirty="0" smtClean="0"/>
          </a:p>
          <a:p>
            <a:r>
              <a:rPr lang="zh-CN" altLang="en-US" sz="3200" dirty="0" smtClean="0"/>
              <a:t>都可以对应于一个或者若干个自然推理系统中的推理规则！</a:t>
            </a:r>
            <a:endParaRPr lang="en-US" altLang="zh-CN" sz="3200" dirty="0" smtClean="0"/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70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感谢马骏</a:t>
            </a:r>
            <a:r>
              <a:rPr lang="zh-CN" altLang="en-US" sz="3600" dirty="0" smtClean="0"/>
              <a:t>老师的</a:t>
            </a:r>
            <a:r>
              <a:rPr lang="zh-CN" altLang="en-US" sz="3600" dirty="0"/>
              <a:t>悉心</a:t>
            </a:r>
            <a:r>
              <a:rPr lang="zh-CN" altLang="en-US" sz="3600" dirty="0" smtClean="0"/>
              <a:t>指导</a:t>
            </a:r>
            <a:endParaRPr lang="en-US" altLang="zh-CN" sz="3600" dirty="0" smtClean="0"/>
          </a:p>
          <a:p>
            <a:r>
              <a:rPr lang="zh-CN" altLang="en-US" sz="3600" dirty="0" smtClean="0"/>
              <a:t>感谢魏恒峰老师的帮助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499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谢谢大家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2807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什么是自然推理系统？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推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理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证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明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之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路径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也</a:t>
            </a:r>
            <a:endParaRPr lang="en-US" altLang="zh-CN" sz="20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9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自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然</a:t>
            </a:r>
            <a:r>
              <a:rPr lang="en-US" altLang="zh-CN" sz="2000" spc="-553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9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“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无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他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但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手</a:t>
            </a:r>
            <a:r>
              <a:rPr lang="en-US" altLang="zh-CN" sz="2000" spc="-8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熟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尔</a:t>
            </a:r>
            <a:r>
              <a:rPr lang="en-US" altLang="zh-CN" sz="2000" spc="-9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”</a:t>
            </a:r>
          </a:p>
          <a:p>
            <a:endParaRPr lang="en-US" altLang="zh-CN" sz="900" spc="-9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系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统</a:t>
            </a:r>
            <a:r>
              <a:rPr lang="en-US" altLang="zh-CN" sz="2000" spc="-9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封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闭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之</a:t>
            </a:r>
            <a:r>
              <a:rPr lang="en-US" altLang="zh-CN" sz="2000" spc="-9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结构</a:t>
            </a:r>
            <a:r>
              <a:rPr lang="en-US" altLang="zh-CN" sz="2000" spc="-8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也</a:t>
            </a:r>
            <a:endParaRPr lang="en-US" altLang="zh-CN" sz="20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900" spc="-8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317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推理</a:t>
            </a:r>
            <a:r>
              <a:rPr lang="zh-CN" altLang="en-US" dirty="0" smtClean="0"/>
              <a:t>系统的性质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/>
              <a:t>Soundness </a:t>
            </a:r>
            <a:r>
              <a:rPr lang="en-US" altLang="zh-CN" sz="2800" b="1" dirty="0" smtClean="0"/>
              <a:t> </a:t>
            </a:r>
          </a:p>
          <a:p>
            <a:pPr lvl="1"/>
            <a:r>
              <a:rPr lang="zh-CN" altLang="en-US" sz="2400" b="1" dirty="0" smtClean="0"/>
              <a:t>根据推理规则得到的所有命题都是正确的</a:t>
            </a:r>
            <a:endParaRPr lang="en-US" altLang="zh-CN" sz="1800" b="1" dirty="0" smtClean="0"/>
          </a:p>
          <a:p>
            <a:r>
              <a:rPr lang="en-US" altLang="zh-CN" sz="2800" b="1" dirty="0" smtClean="0"/>
              <a:t>Completeness</a:t>
            </a:r>
          </a:p>
          <a:p>
            <a:pPr lvl="1"/>
            <a:r>
              <a:rPr lang="zh-CN" altLang="en-US" sz="2400" b="1" dirty="0" smtClean="0"/>
              <a:t>所有正确的命题都能通过推理规则得到</a:t>
            </a:r>
            <a:endParaRPr lang="zh-CN" altLang="en-US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2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7335" y="2076613"/>
            <a:ext cx="8596668" cy="1826581"/>
          </a:xfrm>
        </p:spPr>
        <p:txBody>
          <a:bodyPr/>
          <a:lstStyle/>
          <a:p>
            <a:r>
              <a:rPr lang="zh-CN" altLang="en-US" dirty="0"/>
              <a:t>自然推理</a:t>
            </a:r>
            <a:r>
              <a:rPr lang="zh-CN" altLang="en-US" dirty="0" smtClean="0"/>
              <a:t>系统的推理规则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两种规则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77334" y="2160589"/>
            <a:ext cx="9038166" cy="3880773"/>
          </a:xfrm>
        </p:spPr>
        <p:txBody>
          <a:bodyPr/>
          <a:lstStyle/>
          <a:p>
            <a:r>
              <a:rPr lang="en-US" altLang="zh-CN" sz="2800" b="1" dirty="0" smtClean="0"/>
              <a:t>Introduction  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证明含有相应逻辑联结词的</a:t>
            </a:r>
            <a:r>
              <a:rPr lang="zh-CN" altLang="en-US" sz="2400" b="1" dirty="0" smtClean="0"/>
              <a:t>目标</a:t>
            </a:r>
            <a:endParaRPr lang="en-US" altLang="zh-CN" sz="1800" b="1" dirty="0" smtClean="0"/>
          </a:p>
          <a:p>
            <a:r>
              <a:rPr lang="en-US" altLang="zh-CN" sz="2800" b="1" dirty="0" smtClean="0"/>
              <a:t>Elimination</a:t>
            </a:r>
          </a:p>
          <a:p>
            <a:pPr lvl="1"/>
            <a:r>
              <a:rPr lang="zh-CN" altLang="en-US" sz="2200" b="1" dirty="0"/>
              <a:t>消除前提中含有的相应逻辑</a:t>
            </a:r>
            <a:r>
              <a:rPr lang="zh-CN" altLang="en-US" sz="2200" b="1" dirty="0" smtClean="0"/>
              <a:t>联结词</a:t>
            </a:r>
            <a:endParaRPr lang="en-US" altLang="zh-CN" sz="2200" b="1" dirty="0" smtClean="0"/>
          </a:p>
          <a:p>
            <a:r>
              <a:rPr lang="zh-CN" altLang="en-US" sz="2800" dirty="0"/>
              <a:t>绝大多数</a:t>
            </a:r>
            <a:r>
              <a:rPr lang="zh-CN" altLang="en-US" sz="2800" dirty="0" smtClean="0"/>
              <a:t>逻辑联结词都对应于两种规则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7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表示方法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7074" y="3270738"/>
            <a:ext cx="18589667" cy="973619"/>
          </a:xfrm>
        </p:spPr>
      </p:pic>
      <p:sp>
        <p:nvSpPr>
          <p:cNvPr id="8" name="线形标注 2 7"/>
          <p:cNvSpPr/>
          <p:nvPr/>
        </p:nvSpPr>
        <p:spPr>
          <a:xfrm>
            <a:off x="6777317" y="2339788"/>
            <a:ext cx="2196354" cy="726141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premises</a:t>
            </a:r>
            <a:endParaRPr lang="zh-CN" altLang="en-US" sz="2800" b="1" dirty="0"/>
          </a:p>
        </p:txBody>
      </p:sp>
      <p:sp>
        <p:nvSpPr>
          <p:cNvPr id="14" name="线形标注 2 13"/>
          <p:cNvSpPr/>
          <p:nvPr/>
        </p:nvSpPr>
        <p:spPr>
          <a:xfrm>
            <a:off x="6777317" y="3394476"/>
            <a:ext cx="2196354" cy="726141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conclusions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60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Implication – elimination</a:t>
            </a:r>
            <a:br>
              <a:rPr lang="en-US" altLang="zh-CN" dirty="0" smtClean="0"/>
            </a:br>
            <a:r>
              <a:rPr lang="en-US" altLang="zh-CN" dirty="0"/>
              <a:t>	</a:t>
            </a:r>
            <a:r>
              <a:rPr lang="en-US" altLang="zh-CN" dirty="0" smtClean="0"/>
              <a:t>( </a:t>
            </a:r>
            <a:r>
              <a:rPr lang="en-US" altLang="zh-CN" b="1" dirty="0" smtClean="0"/>
              <a:t>modus ponens 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588" y="3659668"/>
            <a:ext cx="14784511" cy="774327"/>
          </a:xfrm>
          <a:prstGeom prst="rect">
            <a:avLst/>
          </a:prstGeom>
        </p:spPr>
      </p:pic>
      <p:sp>
        <p:nvSpPr>
          <p:cNvPr id="5" name="线形标注 2 4"/>
          <p:cNvSpPr/>
          <p:nvPr/>
        </p:nvSpPr>
        <p:spPr>
          <a:xfrm>
            <a:off x="8274421" y="2933527"/>
            <a:ext cx="2913531" cy="726141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Name of rule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3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421</Words>
  <Application>Microsoft Office PowerPoint</Application>
  <PresentationFormat>宽屏</PresentationFormat>
  <Paragraphs>102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方正姚体</vt:lpstr>
      <vt:lpstr>华文新魏</vt:lpstr>
      <vt:lpstr>微软雅黑</vt:lpstr>
      <vt:lpstr>Arial</vt:lpstr>
      <vt:lpstr>Trebuchet MS</vt:lpstr>
      <vt:lpstr>Wingdings 3</vt:lpstr>
      <vt:lpstr>平面</vt:lpstr>
      <vt:lpstr>命题逻辑的自然推理系统</vt:lpstr>
      <vt:lpstr>什么是自然推理系统？</vt:lpstr>
      <vt:lpstr>什么是自然推理系统？</vt:lpstr>
      <vt:lpstr>什么是自然推理系统？</vt:lpstr>
      <vt:lpstr>推理系统的性质</vt:lpstr>
      <vt:lpstr>自然推理系统的推理规则</vt:lpstr>
      <vt:lpstr>两种规则</vt:lpstr>
      <vt:lpstr>表示方法</vt:lpstr>
      <vt:lpstr>Implication – elimination  ( modus ponens )</vt:lpstr>
      <vt:lpstr>Implication - introduction</vt:lpstr>
      <vt:lpstr>Conjunction</vt:lpstr>
      <vt:lpstr>Negation - introduction</vt:lpstr>
      <vt:lpstr>Negation - elimination</vt:lpstr>
      <vt:lpstr>Falsity - elimination</vt:lpstr>
      <vt:lpstr>Truth - introduction</vt:lpstr>
      <vt:lpstr>Reductio ad absurdum   (proof by contradiction): </vt:lpstr>
      <vt:lpstr>Disjunction</vt:lpstr>
      <vt:lpstr>Others</vt:lpstr>
      <vt:lpstr>An Example</vt:lpstr>
      <vt:lpstr>Forward and Backward Reasoning!</vt:lpstr>
      <vt:lpstr>Example Ex.</vt:lpstr>
      <vt:lpstr>The universal quantifier</vt:lpstr>
      <vt:lpstr>The universal quantifier introduction</vt:lpstr>
      <vt:lpstr>The universal quantifier elimination</vt:lpstr>
      <vt:lpstr>The existential quantifier</vt:lpstr>
      <vt:lpstr>自然推理系统与Coq</vt:lpstr>
      <vt:lpstr>为什么Coq中的证明是正确的？</vt:lpstr>
      <vt:lpstr>Split v.s. Conjunction-introduction</vt:lpstr>
      <vt:lpstr>Destruct v.s. Conjunction-elimination</vt:lpstr>
      <vt:lpstr>Destruct v.s. Disjunction-elimination</vt:lpstr>
      <vt:lpstr>为什么Coq中的证明是正确的！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命题逻辑的自然推理系统</dc:title>
  <dc:creator>陈 弘毅</dc:creator>
  <cp:lastModifiedBy>陈 弘毅</cp:lastModifiedBy>
  <cp:revision>29</cp:revision>
  <dcterms:created xsi:type="dcterms:W3CDTF">2019-10-16T12:57:44Z</dcterms:created>
  <dcterms:modified xsi:type="dcterms:W3CDTF">2019-10-16T23:58:28Z</dcterms:modified>
</cp:coreProperties>
</file>