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4" r:id="rId10"/>
    <p:sldId id="268" r:id="rId11"/>
    <p:sldId id="262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 snapToGrid="0">
      <p:cViewPr varScale="1">
        <p:scale>
          <a:sx n="79" d="100"/>
          <a:sy n="79" d="100"/>
        </p:scale>
        <p:origin x="43" y="-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A128-003F-4464-A322-C57903EE7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BFDD-0750-493E-8DE1-69DAE1A17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5007-CBD0-4C3E-B211-5A0DB698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74D6-F12D-4919-B07B-0BA8CF12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F8D69-4B2E-4EF4-98FC-D4949378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26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7F46-A13C-4AC0-BB07-9540D5A1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9996-B890-4C52-80AA-FE356A310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3DB3-467F-481F-8DA9-DD7D5362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96443-F80A-430D-8E9F-D8AF6365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233EF-0C82-453C-A9D3-F0F1DD71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89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7DCAB-1D06-4C0F-B9E7-FFC9B2052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E00D7-8616-4D5C-B1E5-3AA90268D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0F58-9B24-469F-988A-4062537E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80F9-8178-409D-B8A3-7649A8B5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1F91-3BB3-4F26-B35D-011C1B1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2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4D68-F33C-44C9-B473-BDEFBFDB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043C-16C9-45C1-8B9A-1D62BBF2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A1AB-2E73-4787-8C9F-BD47E582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0D14-8910-4C4D-BBA4-36425D8A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A0D91-7C3F-4D7D-A21F-15EC0B8F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0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C211-49E5-4404-BEFA-9001EE84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A5CA-644E-4C98-9F59-15D4CA12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1A1CD-64D6-4737-8027-CFFD20D5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2251-BDEC-440F-8947-CB907366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DA4D-3C3B-4B73-AEAC-B33EA2A9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1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F18C-2DFE-4050-9132-8A0A0F5D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554A-8F7F-4E99-9C4E-692A4D8F3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71BF1-6506-426E-B13E-F8A65FB6E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5FBE2-7295-4970-B258-3AC6F635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EF3C5-D757-429E-AF40-6B3EB1E6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63CF9-AB31-4C3B-83AE-4A4C57C0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EF0E-6D05-4EA0-A4F9-925647E2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E6055-5839-4AF0-9D48-4966F15A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00C85-82A6-4254-9C60-28574F80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FC7C4-BF5F-43F0-B4C1-1FC686245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CB4D1-C829-404F-8C51-B7489FBF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B12F9-9C70-484C-A2BE-203616E0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1FBD7-CDF0-4A13-AADA-35E865FA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B9331-F1A7-4913-ACE6-C239FE34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49F3-70BA-460E-A945-ADFB8957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7F9EB-85AA-4978-A4C5-676FBB2D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C4893-AF2E-49F4-8D18-50D08E44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9622D-564C-4C87-A172-0DABEF0F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7CE81-ED30-42C2-9361-E99E245A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51EDD-FD7C-49A8-AC13-C61361CB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7134F-DAED-42AF-9EE0-A71B5317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6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4AB8-D0AF-444C-9BA6-6FD8B2EF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DDC2-510C-4D42-B359-91F178AE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CE20A-6B9A-4F48-BD92-40C2B9ACF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9456-4707-40B7-8756-C6A55B19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C942-4D45-4047-B4C0-C69BC4AC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69A72-1C77-4E52-8BF0-BC9ECBA7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03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D72-B782-4A87-BAF7-A515E4AE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BE6A4-DE8A-469F-91FE-59A30E3EC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05A37-9B28-493B-A357-F63A6FEA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71224-FBB4-43B6-B1E6-8DB38D14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EA844-FA15-4AAD-9B31-18D08C88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18E2-0AA1-496B-B922-DA5C132B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E6C85-E30F-4DE4-8BA6-B8EDB3CB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2A8CF-E5BF-4D5F-93D0-9BD71ADA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0EF12-CD47-44D4-8A96-CCC8C5899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0D82-C5DE-4736-A581-EEDC9E81B54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55A8-55CA-4DF8-AF45-DA0065B71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F822-CBAE-4987-BC10-D2F3C7C17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B9726-F590-469A-A630-D5E4C06520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87A3-21A3-499D-BDC9-A4E922EF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1233"/>
            <a:ext cx="9144000" cy="878730"/>
          </a:xfrm>
        </p:spPr>
        <p:txBody>
          <a:bodyPr>
            <a:normAutofit/>
          </a:bodyPr>
          <a:lstStyle/>
          <a:p>
            <a:r>
              <a:rPr kumimoji="1" lang="zh-CN" altLang="en-US" sz="5000" dirty="0"/>
              <a:t>带边标记的</a:t>
            </a:r>
            <a:r>
              <a:rPr kumimoji="1" lang="en-US" altLang="zh-CN" sz="5000" dirty="0"/>
              <a:t>DFS</a:t>
            </a:r>
            <a:r>
              <a:rPr kumimoji="1" lang="zh-CN" altLang="en-US" sz="5000" dirty="0"/>
              <a:t>算法及其正确性</a:t>
            </a:r>
            <a:endParaRPr lang="zh-CN" alt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6BA04-1A3B-411D-8568-FCA30FE1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7318"/>
            <a:ext cx="9144000" cy="1655762"/>
          </a:xfrm>
        </p:spPr>
        <p:txBody>
          <a:bodyPr/>
          <a:lstStyle/>
          <a:p>
            <a:r>
              <a:rPr lang="en-US" altLang="zh-CN" dirty="0"/>
              <a:t>						</a:t>
            </a:r>
            <a:r>
              <a:rPr lang="zh-CN" altLang="en-US" dirty="0"/>
              <a:t>匡亚明学院</a:t>
            </a:r>
            <a:endParaRPr lang="en-US" altLang="zh-CN" dirty="0"/>
          </a:p>
          <a:p>
            <a:r>
              <a:rPr lang="en-US" altLang="zh-CN" dirty="0"/>
              <a:t>						2020/11/4</a:t>
            </a:r>
          </a:p>
          <a:p>
            <a:r>
              <a:rPr lang="en-US" altLang="zh-CN" dirty="0"/>
              <a:t>						</a:t>
            </a:r>
            <a:r>
              <a:rPr lang="zh-CN" altLang="en-US" dirty="0"/>
              <a:t>张涛</a:t>
            </a:r>
          </a:p>
        </p:txBody>
      </p:sp>
    </p:spTree>
    <p:extLst>
      <p:ext uri="{BB962C8B-B14F-4D97-AF65-F5344CB8AC3E}">
        <p14:creationId xmlns:p14="http://schemas.microsoft.com/office/powerpoint/2010/main" val="345663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证明正确性</a:t>
            </a:r>
            <a:r>
              <a:rPr lang="en-US" altLang="zh-CN" sz="5000" dirty="0"/>
              <a:t>-</a:t>
            </a:r>
            <a:r>
              <a:rPr lang="zh-CN" altLang="en-US" sz="5000" dirty="0"/>
              <a:t>过程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0"/>
            <a:ext cx="0" cy="693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6F7B8-F9E8-4560-A3EB-D96A64E2D607}"/>
              </a:ext>
            </a:extLst>
          </p:cNvPr>
          <p:cNvSpPr txBox="1">
            <a:spLocks/>
          </p:cNvSpPr>
          <p:nvPr/>
        </p:nvSpPr>
        <p:spPr>
          <a:xfrm>
            <a:off x="535577" y="1232447"/>
            <a:ext cx="9144000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存在一条边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，当</a:t>
            </a:r>
            <a:r>
              <a:rPr lang="en-US" altLang="zh-CN" sz="2000" dirty="0"/>
              <a:t>u</a:t>
            </a:r>
            <a:r>
              <a:rPr lang="zh-CN" altLang="en-US" sz="2000" dirty="0"/>
              <a:t>为灰色，遍历到</a:t>
            </a:r>
            <a:r>
              <a:rPr lang="en-US" altLang="zh-CN" sz="2000" dirty="0"/>
              <a:t>v</a:t>
            </a:r>
            <a:r>
              <a:rPr lang="zh-CN" altLang="en-US" sz="2000" dirty="0"/>
              <a:t>时：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为白色，则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为灰色，则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为后向边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为黑色，且</a:t>
            </a:r>
            <a:r>
              <a:rPr lang="en-US" altLang="zh-CN" sz="2000" dirty="0" err="1"/>
              <a:t>v.f</a:t>
            </a:r>
            <a:r>
              <a:rPr lang="en-US" altLang="zh-CN" sz="2000" dirty="0"/>
              <a:t> &lt; </a:t>
            </a:r>
            <a:r>
              <a:rPr lang="en-US" altLang="zh-CN" sz="2000" dirty="0" err="1"/>
              <a:t>u.d</a:t>
            </a:r>
            <a:r>
              <a:rPr lang="zh-CN" altLang="en-US" sz="2000" dirty="0"/>
              <a:t>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为横向边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为黑色，且</a:t>
            </a:r>
            <a:r>
              <a:rPr lang="en-US" altLang="zh-CN" sz="2000" dirty="0" err="1"/>
              <a:t>v.f</a:t>
            </a:r>
            <a:r>
              <a:rPr lang="en-US" altLang="zh-CN" sz="2000" dirty="0"/>
              <a:t> &gt; </a:t>
            </a:r>
            <a:r>
              <a:rPr lang="en-US" altLang="zh-CN" sz="2000" dirty="0" err="1"/>
              <a:t>u.d</a:t>
            </a:r>
            <a:r>
              <a:rPr lang="zh-CN" altLang="en-US" sz="2000" dirty="0"/>
              <a:t>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为前向边</a:t>
            </a:r>
            <a:endParaRPr lang="en-US" altLang="zh-CN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CA5FA-48C0-4CCB-8C34-A87887BCD18D}"/>
              </a:ext>
            </a:extLst>
          </p:cNvPr>
          <p:cNvSpPr txBox="1">
            <a:spLocks/>
          </p:cNvSpPr>
          <p:nvPr/>
        </p:nvSpPr>
        <p:spPr>
          <a:xfrm>
            <a:off x="413657" y="3349995"/>
            <a:ext cx="9144000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）说明第一次遍历到</a:t>
            </a:r>
            <a:r>
              <a:rPr lang="en-US" altLang="zh-CN" sz="2000" dirty="0"/>
              <a:t>v</a:t>
            </a:r>
            <a:r>
              <a:rPr lang="zh-CN" altLang="en-US" sz="2000" dirty="0"/>
              <a:t>，按照树边定义即可。</a:t>
            </a:r>
            <a:endParaRPr lang="en-US" altLang="zh-CN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A52ECF-B2D9-4535-9D3B-72757B0C3CDE}"/>
              </a:ext>
            </a:extLst>
          </p:cNvPr>
          <p:cNvSpPr txBox="1">
            <a:spLocks/>
          </p:cNvSpPr>
          <p:nvPr/>
        </p:nvSpPr>
        <p:spPr>
          <a:xfrm>
            <a:off x="413657" y="3903795"/>
            <a:ext cx="9144000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）由算法可得</a:t>
            </a:r>
            <a:r>
              <a:rPr lang="en-US" altLang="zh-CN" sz="2000" dirty="0"/>
              <a:t>【</a:t>
            </a:r>
            <a:r>
              <a:rPr lang="zh-CN" altLang="en-US" sz="2000" dirty="0"/>
              <a:t>第一次遍历</a:t>
            </a:r>
            <a:r>
              <a:rPr lang="en-US" altLang="zh-CN" sz="2000" dirty="0"/>
              <a:t>u</a:t>
            </a:r>
            <a:r>
              <a:rPr lang="zh-CN" altLang="en-US" sz="2000" dirty="0"/>
              <a:t>时，</a:t>
            </a:r>
            <a:r>
              <a:rPr lang="en-US" altLang="zh-CN" sz="2000" dirty="0"/>
              <a:t>v</a:t>
            </a:r>
            <a:r>
              <a:rPr lang="zh-CN" altLang="en-US" sz="2000" dirty="0"/>
              <a:t>为灰色</a:t>
            </a:r>
            <a:r>
              <a:rPr lang="en-US" altLang="zh-CN" sz="2000" dirty="0"/>
              <a:t>】</a:t>
            </a:r>
          </a:p>
          <a:p>
            <a:r>
              <a:rPr lang="zh-CN" altLang="en-US" sz="2000" dirty="0"/>
              <a:t>由</a:t>
            </a:r>
            <a:r>
              <a:rPr lang="en-US" altLang="zh-CN" sz="2000" dirty="0"/>
              <a:t>A</a:t>
            </a:r>
            <a:r>
              <a:rPr lang="zh-CN" altLang="en-US" sz="2000" dirty="0"/>
              <a:t>可知，</a:t>
            </a:r>
            <a:r>
              <a:rPr lang="en-US" altLang="zh-CN" sz="2000" dirty="0"/>
              <a:t>u</a:t>
            </a:r>
            <a:r>
              <a:rPr lang="zh-CN" altLang="en-US" sz="2000" dirty="0"/>
              <a:t>为</a:t>
            </a:r>
            <a:r>
              <a:rPr lang="en-US" altLang="zh-CN" sz="2000" dirty="0"/>
              <a:t>v</a:t>
            </a:r>
            <a:r>
              <a:rPr lang="zh-CN" altLang="en-US" sz="2000" dirty="0"/>
              <a:t>的后代，</a:t>
            </a:r>
            <a:r>
              <a:rPr lang="en-US" altLang="zh-CN" sz="2000" dirty="0"/>
              <a:t>v</a:t>
            </a:r>
            <a:r>
              <a:rPr lang="zh-CN" altLang="en-US" sz="2000" dirty="0"/>
              <a:t>为</a:t>
            </a:r>
            <a:r>
              <a:rPr lang="en-US" altLang="zh-CN" sz="2000" dirty="0"/>
              <a:t>u</a:t>
            </a:r>
            <a:r>
              <a:rPr lang="zh-CN" altLang="en-US" sz="2000" dirty="0"/>
              <a:t>的祖先，故为后向边。</a:t>
            </a:r>
            <a:endParaRPr lang="en-US" altLang="zh-C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86B05-079E-401B-A0EB-8CD287B9875A}"/>
              </a:ext>
            </a:extLst>
          </p:cNvPr>
          <p:cNvSpPr txBox="1"/>
          <p:nvPr/>
        </p:nvSpPr>
        <p:spPr>
          <a:xfrm>
            <a:off x="8438721" y="-33436"/>
            <a:ext cx="37532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A</a:t>
            </a:r>
            <a:r>
              <a:rPr lang="en-US" altLang="zh-CN" dirty="0"/>
              <a:t>.</a:t>
            </a:r>
            <a:r>
              <a:rPr lang="zh-CN" altLang="en-US" sz="1800" dirty="0"/>
              <a:t>白色路径定理</a:t>
            </a:r>
            <a:r>
              <a:rPr lang="zh-CN" altLang="en-US" dirty="0"/>
              <a:t>引理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r>
              <a:rPr lang="en-US" altLang="zh-CN" sz="1800" dirty="0">
                <a:solidFill>
                  <a:srgbClr val="FF0000"/>
                </a:solidFill>
              </a:rPr>
              <a:t>【v</a:t>
            </a:r>
            <a:r>
              <a:rPr lang="zh-CN" altLang="en-US" sz="1800" dirty="0">
                <a:solidFill>
                  <a:srgbClr val="FF0000"/>
                </a:solidFill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</a:rPr>
              <a:t>u</a:t>
            </a:r>
            <a:r>
              <a:rPr lang="zh-CN" altLang="en-US" sz="1800" dirty="0">
                <a:solidFill>
                  <a:srgbClr val="FF0000"/>
                </a:solidFill>
              </a:rPr>
              <a:t>的后代</a:t>
            </a:r>
            <a:r>
              <a:rPr lang="en-US" altLang="zh-CN" sz="1800" dirty="0">
                <a:solidFill>
                  <a:srgbClr val="FF0000"/>
                </a:solidFill>
              </a:rPr>
              <a:t>】</a:t>
            </a:r>
            <a:r>
              <a:rPr lang="zh-CN" altLang="en-US" sz="1800" dirty="0">
                <a:solidFill>
                  <a:srgbClr val="FF0000"/>
                </a:solidFill>
              </a:rPr>
              <a:t> 等价于</a:t>
            </a:r>
            <a:r>
              <a:rPr lang="en-US" altLang="zh-CN" sz="1800" dirty="0">
                <a:solidFill>
                  <a:srgbClr val="FF0000"/>
                </a:solidFill>
              </a:rPr>
              <a:t> 【</a:t>
            </a:r>
            <a:r>
              <a:rPr lang="zh-CN" altLang="en-US" sz="1800" dirty="0">
                <a:solidFill>
                  <a:srgbClr val="FF0000"/>
                </a:solidFill>
              </a:rPr>
              <a:t>第一次遍历到</a:t>
            </a:r>
            <a:r>
              <a:rPr lang="en-US" altLang="zh-CN" sz="1800" dirty="0">
                <a:solidFill>
                  <a:srgbClr val="FF0000"/>
                </a:solidFill>
              </a:rPr>
              <a:t>v</a:t>
            </a:r>
            <a:r>
              <a:rPr lang="zh-CN" altLang="en-US" sz="1800" dirty="0">
                <a:solidFill>
                  <a:srgbClr val="FF0000"/>
                </a:solidFill>
              </a:rPr>
              <a:t>时，</a:t>
            </a:r>
            <a:r>
              <a:rPr lang="en-US" altLang="zh-CN" sz="1800" dirty="0">
                <a:solidFill>
                  <a:srgbClr val="FF0000"/>
                </a:solidFill>
              </a:rPr>
              <a:t>u</a:t>
            </a:r>
            <a:r>
              <a:rPr lang="zh-CN" altLang="en-US" sz="1800" dirty="0">
                <a:solidFill>
                  <a:srgbClr val="FF0000"/>
                </a:solidFill>
              </a:rPr>
              <a:t>为灰色</a:t>
            </a:r>
            <a:r>
              <a:rPr lang="en-US" altLang="zh-CN" sz="1800" dirty="0">
                <a:solidFill>
                  <a:srgbClr val="FF0000"/>
                </a:solidFill>
              </a:rPr>
              <a:t>】</a:t>
            </a:r>
          </a:p>
          <a:p>
            <a:r>
              <a:rPr lang="en-US" altLang="zh-CN" dirty="0"/>
              <a:t>B.</a:t>
            </a:r>
            <a:r>
              <a:rPr lang="zh-CN" altLang="en-US" sz="1800" dirty="0"/>
              <a:t>括号化定理：</a:t>
            </a:r>
            <a:endParaRPr lang="en-US" altLang="zh-CN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两个结点的时间区间要么完全包含（有祖先关系），要么完全分离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（无祖先关系），不可能部分包含。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dirty="0"/>
              <a:t>C.</a:t>
            </a:r>
            <a:r>
              <a:rPr lang="zh-CN" altLang="en-US" sz="1800" dirty="0"/>
              <a:t>由算法可得的定理：</a:t>
            </a:r>
            <a:endParaRPr lang="en-US" altLang="zh-CN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第一次遍历到某个点时，这个点为白色。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58E80-84A1-4F55-9101-B799F9FB4AAA}"/>
              </a:ext>
            </a:extLst>
          </p:cNvPr>
          <p:cNvCxnSpPr/>
          <p:nvPr/>
        </p:nvCxnSpPr>
        <p:spPr>
          <a:xfrm flipH="1">
            <a:off x="-142240" y="2797998"/>
            <a:ext cx="8580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2C40CF1-9AF1-49A5-82ED-2159B5C192BE}"/>
              </a:ext>
            </a:extLst>
          </p:cNvPr>
          <p:cNvSpPr txBox="1">
            <a:spLocks/>
          </p:cNvSpPr>
          <p:nvPr/>
        </p:nvSpPr>
        <p:spPr>
          <a:xfrm>
            <a:off x="413657" y="4802125"/>
            <a:ext cx="7592207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）因为</a:t>
            </a:r>
            <a:r>
              <a:rPr lang="en-US" altLang="zh-CN" sz="2000" dirty="0" err="1"/>
              <a:t>v.f</a:t>
            </a:r>
            <a:r>
              <a:rPr lang="en-US" altLang="zh-CN" sz="2000" dirty="0"/>
              <a:t>&lt;</a:t>
            </a:r>
            <a:r>
              <a:rPr lang="en-US" altLang="zh-CN" sz="2000" dirty="0" err="1"/>
              <a:t>u.d</a:t>
            </a:r>
            <a:r>
              <a:rPr lang="zh-CN" altLang="en-US" sz="2000" dirty="0"/>
              <a:t>，又有</a:t>
            </a:r>
            <a:r>
              <a:rPr lang="en-US" altLang="zh-CN" sz="2000" dirty="0"/>
              <a:t>B</a:t>
            </a:r>
            <a:r>
              <a:rPr lang="zh-CN" altLang="en-US" sz="2000" dirty="0"/>
              <a:t>定理，则有</a:t>
            </a:r>
            <a:r>
              <a:rPr lang="en-US" altLang="zh-CN" sz="2000" dirty="0"/>
              <a:t>v</a:t>
            </a:r>
            <a:r>
              <a:rPr lang="zh-CN" altLang="en-US" sz="2000" dirty="0"/>
              <a:t>的时间序列与</a:t>
            </a:r>
            <a:r>
              <a:rPr lang="en-US" altLang="zh-CN" sz="2000" dirty="0"/>
              <a:t>u</a:t>
            </a:r>
            <a:r>
              <a:rPr lang="zh-CN" altLang="en-US" sz="2000" dirty="0">
                <a:solidFill>
                  <a:srgbClr val="FF0000"/>
                </a:solidFill>
              </a:rPr>
              <a:t>完全分离</a:t>
            </a:r>
            <a:r>
              <a:rPr lang="zh-CN" altLang="en-US" sz="2000" dirty="0"/>
              <a:t>，故为横向边。</a:t>
            </a:r>
            <a:endParaRPr lang="en-US" altLang="zh-CN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3557C4-CA24-4940-BDFD-D218E8F6D1C7}"/>
              </a:ext>
            </a:extLst>
          </p:cNvPr>
          <p:cNvSpPr txBox="1">
            <a:spLocks/>
          </p:cNvSpPr>
          <p:nvPr/>
        </p:nvSpPr>
        <p:spPr>
          <a:xfrm>
            <a:off x="413656" y="5709991"/>
            <a:ext cx="7592207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）与（</a:t>
            </a:r>
            <a:r>
              <a:rPr lang="en-US" altLang="zh-CN" sz="2000" dirty="0"/>
              <a:t>3</a:t>
            </a:r>
            <a:r>
              <a:rPr lang="zh-CN" altLang="en-US" sz="2000" dirty="0"/>
              <a:t>）相反，</a:t>
            </a:r>
            <a:r>
              <a:rPr lang="en-US" altLang="zh-CN" sz="2000" dirty="0"/>
              <a:t>v</a:t>
            </a:r>
            <a:r>
              <a:rPr lang="zh-CN" altLang="en-US" sz="2000" dirty="0"/>
              <a:t>的时间序列</a:t>
            </a:r>
            <a:r>
              <a:rPr lang="zh-CN" altLang="en-US" sz="2000" dirty="0">
                <a:solidFill>
                  <a:srgbClr val="FF0000"/>
                </a:solidFill>
              </a:rPr>
              <a:t>包含于</a:t>
            </a:r>
            <a:r>
              <a:rPr lang="en-US" altLang="zh-CN" sz="2000" dirty="0"/>
              <a:t>u</a:t>
            </a:r>
            <a:r>
              <a:rPr lang="zh-CN" altLang="en-US" sz="2000" dirty="0"/>
              <a:t>中，故为前向边。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7594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完整版算法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2530503" y="1586731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51B47-4A2D-47D2-8255-29CD5A55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21" y="2873939"/>
            <a:ext cx="6843353" cy="24614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B3A440-1930-4603-BEDC-1BC750811124}"/>
              </a:ext>
            </a:extLst>
          </p:cNvPr>
          <p:cNvSpPr txBox="1">
            <a:spLocks/>
          </p:cNvSpPr>
          <p:nvPr/>
        </p:nvSpPr>
        <p:spPr>
          <a:xfrm>
            <a:off x="413657" y="2216169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外层照抄，无变化</a:t>
            </a:r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45561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/>
              <a:t>完整版（带边标记的）算法</a:t>
            </a:r>
            <a:endParaRPr lang="zh-CN" altLang="en-US" sz="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2530503" y="1586731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28B49-4252-44D6-A262-EC8E747D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1" y="928678"/>
            <a:ext cx="7110076" cy="5692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120357-AF39-4260-B573-23C1652A6A88}"/>
              </a:ext>
            </a:extLst>
          </p:cNvPr>
          <p:cNvSpPr/>
          <p:nvPr/>
        </p:nvSpPr>
        <p:spPr>
          <a:xfrm>
            <a:off x="844541" y="3332480"/>
            <a:ext cx="7009139" cy="2407920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39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000" dirty="0"/>
              <a:t>Thanks to</a:t>
            </a:r>
            <a:endParaRPr lang="zh-CN" altLang="en-US" sz="5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D47C84-CF66-4DB6-8C62-976EEE803333}"/>
              </a:ext>
            </a:extLst>
          </p:cNvPr>
          <p:cNvSpPr txBox="1">
            <a:spLocks/>
          </p:cNvSpPr>
          <p:nvPr/>
        </p:nvSpPr>
        <p:spPr>
          <a:xfrm>
            <a:off x="413657" y="1782535"/>
            <a:ext cx="11492397" cy="42600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）伪代码是用</a:t>
            </a:r>
            <a:r>
              <a:rPr lang="en-US" altLang="zh-CN" sz="2000" dirty="0"/>
              <a:t>latex</a:t>
            </a:r>
            <a:r>
              <a:rPr lang="zh-CN" altLang="en-US" sz="2000" dirty="0"/>
              <a:t>的</a:t>
            </a:r>
            <a:r>
              <a:rPr lang="en-US" altLang="zh-CN" sz="2000" dirty="0"/>
              <a:t>algorithmic</a:t>
            </a:r>
            <a:r>
              <a:rPr lang="zh-CN" altLang="en-US" sz="2000" dirty="0"/>
              <a:t>包写的。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）图是用</a:t>
            </a:r>
            <a:r>
              <a:rPr lang="en-US" altLang="zh-CN" sz="2000" dirty="0"/>
              <a:t>draw.io</a:t>
            </a:r>
            <a:r>
              <a:rPr lang="zh-CN" altLang="en-US" sz="2000" dirty="0"/>
              <a:t>和</a:t>
            </a:r>
            <a:r>
              <a:rPr lang="en-US" altLang="zh-CN" sz="2000" dirty="0"/>
              <a:t>windows</a:t>
            </a:r>
            <a:r>
              <a:rPr lang="zh-CN" altLang="en-US" sz="2000" dirty="0"/>
              <a:t>画图画的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</a:t>
            </a:r>
            <a:r>
              <a:rPr lang="en-US" altLang="zh-CN" sz="2000" dirty="0"/>
              <a:t>《</a:t>
            </a:r>
            <a:r>
              <a:rPr lang="zh-CN" altLang="en-US" sz="2000" dirty="0"/>
              <a:t>算法导论</a:t>
            </a:r>
            <a:r>
              <a:rPr lang="en-US" altLang="zh-CN" sz="2000" dirty="0"/>
              <a:t>》</a:t>
            </a:r>
            <a:r>
              <a:rPr lang="zh-CN" altLang="en-US" sz="2000" dirty="0"/>
              <a:t>截图来自机械工业出版社的</a:t>
            </a:r>
            <a:r>
              <a:rPr lang="en-US" altLang="zh-CN" sz="2000" dirty="0"/>
              <a:t>《</a:t>
            </a:r>
            <a:r>
              <a:rPr lang="zh-CN" altLang="en-US" sz="2000" dirty="0"/>
              <a:t>算法导论（第三版）</a:t>
            </a:r>
            <a:r>
              <a:rPr lang="en-US" altLang="zh-CN" sz="2000" dirty="0"/>
              <a:t>》</a:t>
            </a:r>
            <a:r>
              <a:rPr lang="zh-CN" altLang="en-US" sz="2000" dirty="0"/>
              <a:t>译本</a:t>
            </a:r>
            <a:endParaRPr lang="en-US" altLang="zh-CN" sz="2000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70854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3764171" y="2989635"/>
            <a:ext cx="4663658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000" b="1" dirty="0"/>
              <a:t>Any Question</a:t>
            </a:r>
            <a:r>
              <a:rPr lang="zh-CN" altLang="en-US" sz="50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0609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0" y="2989634"/>
            <a:ext cx="12192000" cy="2984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000" b="1" dirty="0"/>
              <a:t>Thanks for you watching!</a:t>
            </a:r>
            <a:endParaRPr lang="zh-CN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3890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CE712F-777B-441A-A5C8-B188F723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3" y="953375"/>
            <a:ext cx="6843353" cy="2461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54F3F-949A-4506-91E0-FAB93018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7" y="3443153"/>
            <a:ext cx="6797629" cy="32616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书上给的算法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4597615"/>
            <a:ext cx="0" cy="2338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70267"/>
              </p:ext>
            </p:extLst>
          </p:nvPr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30581" y="4597615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2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这个算法并不完整！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4597615"/>
            <a:ext cx="0" cy="2338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30581" y="4597615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450D2A0-3ADC-43B5-BACF-BD65A770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84" y="2001324"/>
            <a:ext cx="9518205" cy="23166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E45E12-74CC-436F-8FF2-410A5F9EEA8C}"/>
              </a:ext>
            </a:extLst>
          </p:cNvPr>
          <p:cNvSpPr txBox="1">
            <a:spLocks/>
          </p:cNvSpPr>
          <p:nvPr/>
        </p:nvSpPr>
        <p:spPr>
          <a:xfrm>
            <a:off x="1473084" y="127406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他没有标记边的种类</a:t>
            </a:r>
          </a:p>
        </p:txBody>
      </p:sp>
    </p:spTree>
    <p:extLst>
      <p:ext uri="{BB962C8B-B14F-4D97-AF65-F5344CB8AC3E}">
        <p14:creationId xmlns:p14="http://schemas.microsoft.com/office/powerpoint/2010/main" val="220852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四种边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4597615"/>
            <a:ext cx="0" cy="2338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30581" y="4597615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F18544C-03F3-41D9-8032-0728C9ED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2187130"/>
            <a:ext cx="2027096" cy="197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285FB-845C-4A77-B038-EFB7CE5C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32" y="2294269"/>
            <a:ext cx="2690093" cy="218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776A5-DF7D-405E-9C46-0E0E2EBBB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291" y="2324302"/>
            <a:ext cx="2629128" cy="1836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D0D5F-D0EA-40D7-97AC-78CFD5928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291" y="4258256"/>
            <a:ext cx="2499577" cy="1828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5E9B15-F7C9-4979-8EF9-D44028D2C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237" y="2266218"/>
            <a:ext cx="2979678" cy="214140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9CA8A5E-52FD-4507-9EF9-8723E24DBB20}"/>
              </a:ext>
            </a:extLst>
          </p:cNvPr>
          <p:cNvSpPr txBox="1">
            <a:spLocks/>
          </p:cNvSpPr>
          <p:nvPr/>
        </p:nvSpPr>
        <p:spPr>
          <a:xfrm>
            <a:off x="919495" y="1424612"/>
            <a:ext cx="11778343" cy="8787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树边                 横向边</a:t>
            </a:r>
            <a:r>
              <a:rPr lang="en-US" altLang="zh-CN" sz="3000" dirty="0"/>
              <a:t>		</a:t>
            </a:r>
            <a:r>
              <a:rPr lang="zh-CN" altLang="en-US" sz="3000" dirty="0"/>
              <a:t>后向边</a:t>
            </a:r>
            <a:r>
              <a:rPr lang="en-US" altLang="zh-CN" sz="3000" dirty="0"/>
              <a:t>		</a:t>
            </a:r>
            <a:r>
              <a:rPr lang="zh-CN" altLang="en-US" sz="3000" dirty="0"/>
              <a:t>前向边</a:t>
            </a:r>
            <a:endParaRPr lang="en-US" altLang="zh-CN" sz="3000" dirty="0"/>
          </a:p>
          <a:p>
            <a:r>
              <a:rPr lang="en-US" altLang="zh-CN" sz="3000" dirty="0"/>
              <a:t>					     </a:t>
            </a:r>
            <a:r>
              <a:rPr lang="zh-CN" altLang="en-US" sz="3000" dirty="0"/>
              <a:t>（指祖先）        （指后代）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3145226" y="1575484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19435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6" y="143873"/>
            <a:ext cx="11189063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如何判断边的种类</a:t>
            </a:r>
            <a:r>
              <a:rPr lang="en-US" altLang="zh-CN" sz="5000" dirty="0"/>
              <a:t>-</a:t>
            </a:r>
            <a:r>
              <a:rPr lang="zh-CN" altLang="en-US" sz="5000" dirty="0"/>
              <a:t>直观理解一下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3145226" y="1575484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97FBA-3B7A-4A96-A1AC-84802276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46" y="1430256"/>
            <a:ext cx="6088908" cy="10135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627AD4-EB9D-4DAD-B725-C8D9CE0C8FB6}"/>
              </a:ext>
            </a:extLst>
          </p:cNvPr>
          <p:cNvSpPr txBox="1">
            <a:spLocks/>
          </p:cNvSpPr>
          <p:nvPr/>
        </p:nvSpPr>
        <p:spPr>
          <a:xfrm>
            <a:off x="172057" y="2814662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从时间戳的角度来看：</a:t>
            </a:r>
            <a:endParaRPr lang="en-US" altLang="zh-CN" sz="3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543E1F-A8D0-4AE6-8540-3C5ED26F388B}"/>
              </a:ext>
            </a:extLst>
          </p:cNvPr>
          <p:cNvCxnSpPr/>
          <p:nvPr/>
        </p:nvCxnSpPr>
        <p:spPr>
          <a:xfrm>
            <a:off x="254000" y="4267200"/>
            <a:ext cx="7711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5A1199-5B0C-4597-9B24-4008480C1D62}"/>
              </a:ext>
            </a:extLst>
          </p:cNvPr>
          <p:cNvCxnSpPr/>
          <p:nvPr/>
        </p:nvCxnSpPr>
        <p:spPr>
          <a:xfrm>
            <a:off x="2275840" y="4053840"/>
            <a:ext cx="0" cy="21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FA822A-AE55-41AC-9018-CD3C2E2C189B}"/>
              </a:ext>
            </a:extLst>
          </p:cNvPr>
          <p:cNvCxnSpPr/>
          <p:nvPr/>
        </p:nvCxnSpPr>
        <p:spPr>
          <a:xfrm>
            <a:off x="4768751" y="4053840"/>
            <a:ext cx="0" cy="21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D88B38DE-18E6-4BBA-ADF4-458B1AF5544D}"/>
              </a:ext>
            </a:extLst>
          </p:cNvPr>
          <p:cNvSpPr txBox="1">
            <a:spLocks/>
          </p:cNvSpPr>
          <p:nvPr/>
        </p:nvSpPr>
        <p:spPr>
          <a:xfrm>
            <a:off x="196751" y="4369234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/>
              <a:t> </a:t>
            </a:r>
            <a:r>
              <a:rPr lang="zh-CN" altLang="en-US" sz="3000" dirty="0"/>
              <a:t>               </a:t>
            </a:r>
            <a:r>
              <a:rPr lang="en-US" altLang="zh-CN" sz="3000" dirty="0" err="1"/>
              <a:t>v.d</a:t>
            </a:r>
            <a:r>
              <a:rPr lang="zh-CN" altLang="en-US" sz="3000" dirty="0"/>
              <a:t>                    </a:t>
            </a:r>
            <a:r>
              <a:rPr lang="en-US" altLang="zh-CN" sz="3000" dirty="0" err="1"/>
              <a:t>v.f</a:t>
            </a:r>
            <a:endParaRPr lang="en-US" altLang="zh-CN" sz="30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2C2F19D-3766-4604-8B5C-DB9CB238353E}"/>
              </a:ext>
            </a:extLst>
          </p:cNvPr>
          <p:cNvSpPr txBox="1">
            <a:spLocks/>
          </p:cNvSpPr>
          <p:nvPr/>
        </p:nvSpPr>
        <p:spPr>
          <a:xfrm>
            <a:off x="254000" y="3420924"/>
            <a:ext cx="9144000" cy="8787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/>
              <a:t>v</a:t>
            </a:r>
            <a:r>
              <a:rPr lang="zh-CN" altLang="en-US" sz="3000" dirty="0"/>
              <a:t>为白色</a:t>
            </a:r>
            <a:r>
              <a:rPr lang="en-US" altLang="zh-CN" sz="3000" dirty="0"/>
              <a:t>		v</a:t>
            </a:r>
            <a:r>
              <a:rPr lang="zh-CN" altLang="en-US" sz="3000" dirty="0"/>
              <a:t>为灰色</a:t>
            </a:r>
            <a:r>
              <a:rPr lang="en-US" altLang="zh-CN" sz="3000" dirty="0"/>
              <a:t>	      v</a:t>
            </a:r>
            <a:r>
              <a:rPr lang="zh-CN" altLang="en-US" sz="3000" dirty="0"/>
              <a:t>为黑色</a:t>
            </a:r>
            <a:endParaRPr lang="en-US" altLang="zh-CN" sz="3000" dirty="0"/>
          </a:p>
          <a:p>
            <a:r>
              <a:rPr lang="en-US" altLang="zh-CN" sz="3000" dirty="0"/>
              <a:t>                                                                      </a:t>
            </a:r>
            <a:r>
              <a:rPr lang="zh-CN" altLang="en-US" sz="1000" b="1" dirty="0"/>
              <a:t>当前时间</a:t>
            </a:r>
            <a:endParaRPr lang="en-US" altLang="zh-CN" sz="1000" b="1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0ECFF0B-D89C-49C6-8BDA-3997484F7380}"/>
              </a:ext>
            </a:extLst>
          </p:cNvPr>
          <p:cNvSpPr txBox="1">
            <a:spLocks/>
          </p:cNvSpPr>
          <p:nvPr/>
        </p:nvSpPr>
        <p:spPr>
          <a:xfrm>
            <a:off x="306997" y="4911384"/>
            <a:ext cx="1724999" cy="15808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还未遍历到</a:t>
            </a:r>
            <a:endParaRPr lang="en-US" altLang="zh-CN" sz="20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C8ADFA6-2523-46EC-965A-1A2DF248BAAD}"/>
              </a:ext>
            </a:extLst>
          </p:cNvPr>
          <p:cNvSpPr txBox="1">
            <a:spLocks/>
          </p:cNvSpPr>
          <p:nvPr/>
        </p:nvSpPr>
        <p:spPr>
          <a:xfrm>
            <a:off x="2746345" y="4911384"/>
            <a:ext cx="1724999" cy="15808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正在遍历以</a:t>
            </a:r>
            <a:r>
              <a:rPr lang="en-US" altLang="zh-CN" sz="2000" dirty="0"/>
              <a:t>v</a:t>
            </a:r>
            <a:r>
              <a:rPr lang="zh-CN" altLang="en-US" sz="2000" dirty="0"/>
              <a:t>为根的子树，是当前节点的父节点</a:t>
            </a:r>
            <a:endParaRPr lang="en-US" altLang="zh-CN" sz="2000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BD60E0D-1746-4836-B40B-578655A4A042}"/>
              </a:ext>
            </a:extLst>
          </p:cNvPr>
          <p:cNvSpPr txBox="1">
            <a:spLocks/>
          </p:cNvSpPr>
          <p:nvPr/>
        </p:nvSpPr>
        <p:spPr>
          <a:xfrm>
            <a:off x="5264187" y="4730778"/>
            <a:ext cx="2701253" cy="21272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已经遍历过了</a:t>
            </a:r>
            <a:r>
              <a:rPr lang="en-US" altLang="zh-CN" sz="2000" dirty="0"/>
              <a:t>v</a:t>
            </a:r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altLang="zh-CN" sz="2000" dirty="0"/>
              <a:t>v</a:t>
            </a:r>
            <a:r>
              <a:rPr lang="zh-CN" altLang="en-US" sz="2000" dirty="0"/>
              <a:t>可能是当前节点的子节点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en-US" altLang="zh-CN" sz="2000" dirty="0"/>
              <a:t>v</a:t>
            </a:r>
            <a:r>
              <a:rPr lang="zh-CN" altLang="en-US" sz="2000" dirty="0"/>
              <a:t>可能不是子节点</a:t>
            </a:r>
            <a:endParaRPr lang="en-US" altLang="zh-CN" sz="2000" dirty="0"/>
          </a:p>
          <a:p>
            <a:r>
              <a:rPr lang="zh-CN" altLang="en-US" sz="2000" dirty="0"/>
              <a:t>区分点就是看</a:t>
            </a:r>
            <a:endParaRPr lang="en-US" altLang="zh-CN" sz="2000" dirty="0"/>
          </a:p>
          <a:p>
            <a:r>
              <a:rPr lang="en-US" altLang="zh-CN" sz="2000" dirty="0"/>
              <a:t>【v</a:t>
            </a:r>
            <a:r>
              <a:rPr lang="zh-CN" altLang="en-US" sz="2000" dirty="0"/>
              <a:t>是否为</a:t>
            </a:r>
            <a:r>
              <a:rPr lang="en-US" altLang="zh-CN" sz="2000" dirty="0"/>
              <a:t>u</a:t>
            </a:r>
            <a:r>
              <a:rPr lang="zh-CN" altLang="en-US" sz="2000" dirty="0"/>
              <a:t>的后代</a:t>
            </a:r>
            <a:r>
              <a:rPr lang="en-US" altLang="zh-CN" sz="20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1201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括号化定理</a:t>
            </a:r>
            <a:r>
              <a:rPr lang="en-US" altLang="zh-CN" sz="5000" dirty="0"/>
              <a:t>-</a:t>
            </a:r>
            <a:r>
              <a:rPr lang="zh-CN" altLang="en-US" sz="5000" dirty="0"/>
              <a:t>时间戳的作用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2530503" y="1586731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636353-0174-4043-A909-7030AC18EAB8}"/>
              </a:ext>
            </a:extLst>
          </p:cNvPr>
          <p:cNvSpPr txBox="1">
            <a:spLocks/>
          </p:cNvSpPr>
          <p:nvPr/>
        </p:nvSpPr>
        <p:spPr>
          <a:xfrm>
            <a:off x="413657" y="367484"/>
            <a:ext cx="9144000" cy="578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>
              <a:solidFill>
                <a:srgbClr val="FF0000"/>
              </a:solidFill>
            </a:endParaRPr>
          </a:p>
          <a:p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两个结点的时间区间要么完全包含（有祖先关系），要么完全分离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（无祖先关系），不可能部分包含。</a:t>
            </a:r>
            <a:endParaRPr lang="en-US" altLang="zh-CN" sz="2000" dirty="0">
              <a:solidFill>
                <a:srgbClr val="FF0000"/>
              </a:solidFill>
            </a:endParaRP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E7671-81CD-4233-88F7-110452C3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2" y="1022603"/>
            <a:ext cx="8104886" cy="2149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DEC75-6D24-4385-A3C7-4EC7C305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81" y="4050650"/>
            <a:ext cx="6308678" cy="27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如何区分前向边与横向边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2530503" y="1586731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D1296-E204-40D3-BE92-9339AED8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9" y="1820833"/>
            <a:ext cx="2979678" cy="214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9A14A-E721-490D-817F-495B037F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99" y="1879708"/>
            <a:ext cx="2629128" cy="18365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72DD6C-70F9-4D99-8F49-B02F91BBA37B}"/>
              </a:ext>
            </a:extLst>
          </p:cNvPr>
          <p:cNvSpPr txBox="1">
            <a:spLocks/>
          </p:cNvSpPr>
          <p:nvPr/>
        </p:nvSpPr>
        <p:spPr>
          <a:xfrm>
            <a:off x="517497" y="137549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   前向边</a:t>
            </a:r>
            <a:r>
              <a:rPr lang="en-US" altLang="zh-CN" sz="3000" dirty="0"/>
              <a:t>		     </a:t>
            </a:r>
            <a:r>
              <a:rPr lang="zh-CN" altLang="en-US" sz="3000" dirty="0"/>
              <a:t>横向边</a:t>
            </a:r>
            <a:endParaRPr lang="en-US" altLang="zh-CN"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FBBCD6-320A-4692-910E-6132CA17CDE5}"/>
              </a:ext>
            </a:extLst>
          </p:cNvPr>
          <p:cNvSpPr txBox="1">
            <a:spLocks/>
          </p:cNvSpPr>
          <p:nvPr/>
        </p:nvSpPr>
        <p:spPr>
          <a:xfrm>
            <a:off x="850225" y="3901075"/>
            <a:ext cx="9275415" cy="2361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对于边</a:t>
            </a:r>
            <a:r>
              <a:rPr lang="en-US" altLang="zh-CN" sz="2400" dirty="0"/>
              <a:t>(</a:t>
            </a:r>
            <a:r>
              <a:rPr lang="en-US" altLang="zh-CN" sz="2400" dirty="0" err="1"/>
              <a:t>u,v</a:t>
            </a:r>
            <a:r>
              <a:rPr lang="en-US" altLang="zh-CN" sz="2400" dirty="0"/>
              <a:t>)</a:t>
            </a:r>
          </a:p>
          <a:p>
            <a:r>
              <a:rPr lang="zh-CN" altLang="en-US" sz="2400" dirty="0"/>
              <a:t>若</a:t>
            </a:r>
            <a:r>
              <a:rPr lang="en-US" altLang="zh-CN" sz="2400" dirty="0"/>
              <a:t>v</a:t>
            </a:r>
            <a:r>
              <a:rPr lang="zh-CN" altLang="en-US" sz="2400" dirty="0"/>
              <a:t>为黑色</a:t>
            </a:r>
            <a:endParaRPr lang="en-US" altLang="zh-CN" sz="2400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</a:t>
            </a:r>
            <a:r>
              <a:rPr lang="en-US" altLang="zh-CN" sz="2400" dirty="0" err="1"/>
              <a:t>u.f</a:t>
            </a:r>
            <a:r>
              <a:rPr lang="en-US" altLang="zh-CN" sz="2400" dirty="0"/>
              <a:t> &lt; </a:t>
            </a:r>
            <a:r>
              <a:rPr lang="en-US" altLang="zh-CN" sz="2400" dirty="0" err="1"/>
              <a:t>v.d</a:t>
            </a:r>
            <a:r>
              <a:rPr lang="en-US" altLang="zh-CN" sz="2400" dirty="0"/>
              <a:t> </a:t>
            </a:r>
            <a:r>
              <a:rPr lang="zh-CN" altLang="en-US" sz="2400" dirty="0"/>
              <a:t>， </a:t>
            </a:r>
            <a:r>
              <a:rPr lang="en-US" altLang="zh-CN" sz="2400" dirty="0"/>
              <a:t>v</a:t>
            </a:r>
            <a:r>
              <a:rPr lang="zh-CN" altLang="en-US" sz="2400" dirty="0"/>
              <a:t>不为后代，横向边</a:t>
            </a:r>
            <a:endParaRPr lang="en-US" altLang="zh-CN" sz="2400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  <a:r>
              <a:rPr lang="en-US" altLang="zh-CN" sz="2400" dirty="0" err="1"/>
              <a:t>u.f</a:t>
            </a:r>
            <a:r>
              <a:rPr lang="en-US" altLang="zh-CN" sz="2400" dirty="0"/>
              <a:t> &gt; </a:t>
            </a:r>
            <a:r>
              <a:rPr lang="en-US" altLang="zh-CN" sz="2400" dirty="0" err="1"/>
              <a:t>v.d</a:t>
            </a:r>
            <a:r>
              <a:rPr lang="en-US" altLang="zh-CN" sz="2400" dirty="0"/>
              <a:t> </a:t>
            </a:r>
            <a:r>
              <a:rPr lang="zh-CN" altLang="en-US" sz="2400" dirty="0"/>
              <a:t>， </a:t>
            </a:r>
            <a:r>
              <a:rPr lang="en-US" altLang="zh-CN" sz="2400" dirty="0"/>
              <a:t>v</a:t>
            </a:r>
            <a:r>
              <a:rPr lang="zh-CN" altLang="en-US" sz="2400" dirty="0"/>
              <a:t>为后代，前向边</a:t>
            </a:r>
            <a:endParaRPr lang="en-US" altLang="zh-CN" sz="2400" dirty="0"/>
          </a:p>
          <a:p>
            <a:r>
              <a:rPr lang="en-US" altLang="zh-CN" sz="2400" dirty="0" err="1"/>
              <a:t>u.d</a:t>
            </a:r>
            <a:r>
              <a:rPr lang="zh-CN" altLang="en-US" sz="2400" dirty="0"/>
              <a:t>不可能等于</a:t>
            </a:r>
            <a:r>
              <a:rPr lang="en-US" altLang="zh-CN" sz="2400" dirty="0" err="1"/>
              <a:t>v.d</a:t>
            </a:r>
            <a:r>
              <a:rPr lang="zh-CN" altLang="en-US" sz="2400" dirty="0"/>
              <a:t>（自环，</a:t>
            </a:r>
            <a:r>
              <a:rPr lang="en-US" altLang="zh-CN" sz="2400" dirty="0"/>
              <a:t>v</a:t>
            </a:r>
            <a:r>
              <a:rPr lang="zh-CN" altLang="en-US" sz="2400" dirty="0"/>
              <a:t>应该为灰色，为后向边）</a:t>
            </a:r>
            <a:endParaRPr lang="en-US" altLang="zh-CN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EAD5F2-FA11-44FD-9FE1-CC6E07004B38}"/>
              </a:ext>
            </a:extLst>
          </p:cNvPr>
          <p:cNvSpPr txBox="1">
            <a:spLocks/>
          </p:cNvSpPr>
          <p:nvPr/>
        </p:nvSpPr>
        <p:spPr>
          <a:xfrm>
            <a:off x="779105" y="5832828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判断条件可以换成</a:t>
            </a:r>
            <a:r>
              <a:rPr lang="en-US" altLang="zh-CN" sz="3000" dirty="0" err="1"/>
              <a:t>u.d</a:t>
            </a:r>
            <a:r>
              <a:rPr lang="en-US" altLang="zh-CN" sz="3000" dirty="0"/>
              <a:t>&gt;</a:t>
            </a:r>
            <a:r>
              <a:rPr lang="en-US" altLang="zh-CN" sz="3000" dirty="0" err="1"/>
              <a:t>v.d</a:t>
            </a:r>
            <a:r>
              <a:rPr lang="zh-CN" altLang="en-US" sz="3000" dirty="0"/>
              <a:t>、</a:t>
            </a:r>
            <a:r>
              <a:rPr lang="en-US" altLang="zh-CN" sz="3000" dirty="0" err="1"/>
              <a:t>u.d</a:t>
            </a:r>
            <a:r>
              <a:rPr lang="en-US" altLang="zh-CN" sz="3000" dirty="0"/>
              <a:t>&lt;</a:t>
            </a:r>
            <a:r>
              <a:rPr lang="en-US" altLang="zh-CN" sz="3000" dirty="0" err="1"/>
              <a:t>v.d</a:t>
            </a:r>
            <a:r>
              <a:rPr lang="zh-CN" altLang="en-US" sz="3000" dirty="0"/>
              <a:t>吗？</a:t>
            </a:r>
            <a:endParaRPr lang="en-US" altLang="zh-CN" sz="1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66EC9C-9F3D-437E-9988-787058F02E9C}"/>
              </a:ext>
            </a:extLst>
          </p:cNvPr>
          <p:cNvSpPr txBox="1">
            <a:spLocks/>
          </p:cNvSpPr>
          <p:nvPr/>
        </p:nvSpPr>
        <p:spPr>
          <a:xfrm>
            <a:off x="779105" y="6335457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/>
              <a:t>可以</a:t>
            </a:r>
            <a:endParaRPr lang="en-US" altLang="zh-CN" sz="1000" b="1" dirty="0"/>
          </a:p>
        </p:txBody>
      </p:sp>
    </p:spTree>
    <p:extLst>
      <p:ext uri="{BB962C8B-B14F-4D97-AF65-F5344CB8AC3E}">
        <p14:creationId xmlns:p14="http://schemas.microsoft.com/office/powerpoint/2010/main" val="16999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证明正确性</a:t>
            </a:r>
            <a:r>
              <a:rPr lang="en-US" altLang="zh-CN" sz="5000" dirty="0"/>
              <a:t>-</a:t>
            </a:r>
            <a:r>
              <a:rPr lang="zh-CN" altLang="en-US" sz="5000" dirty="0"/>
              <a:t>另一个工具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8F5A8E5-E134-4371-8DD9-BEE273BCC2A4}"/>
              </a:ext>
            </a:extLst>
          </p:cNvPr>
          <p:cNvSpPr txBox="1">
            <a:spLocks/>
          </p:cNvSpPr>
          <p:nvPr/>
        </p:nvSpPr>
        <p:spPr>
          <a:xfrm>
            <a:off x="2530503" y="1586731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636353-0174-4043-A909-7030AC18EAB8}"/>
              </a:ext>
            </a:extLst>
          </p:cNvPr>
          <p:cNvSpPr txBox="1">
            <a:spLocks/>
          </p:cNvSpPr>
          <p:nvPr/>
        </p:nvSpPr>
        <p:spPr>
          <a:xfrm>
            <a:off x="517497" y="1147618"/>
            <a:ext cx="9144000" cy="578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白色路径定理：</a:t>
            </a:r>
            <a:br>
              <a:rPr lang="en-US" altLang="zh-CN" sz="2000" dirty="0"/>
            </a:b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>
                <a:solidFill>
                  <a:srgbClr val="FF0000"/>
                </a:solidFill>
              </a:rPr>
              <a:t>【v</a:t>
            </a:r>
            <a:r>
              <a:rPr lang="zh-CN" altLang="en-US" sz="2000" dirty="0">
                <a:solidFill>
                  <a:srgbClr val="FF0000"/>
                </a:solidFill>
              </a:rPr>
              <a:t>为</a:t>
            </a:r>
            <a:r>
              <a:rPr lang="en-US" altLang="zh-CN" sz="2000" dirty="0">
                <a:solidFill>
                  <a:srgbClr val="FF0000"/>
                </a:solidFill>
              </a:rPr>
              <a:t>u</a:t>
            </a:r>
            <a:r>
              <a:rPr lang="zh-CN" altLang="en-US" sz="2000" dirty="0">
                <a:solidFill>
                  <a:srgbClr val="FF0000"/>
                </a:solidFill>
              </a:rPr>
              <a:t>的后代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等价于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第一次到达</a:t>
            </a:r>
            <a:r>
              <a:rPr lang="en-US" altLang="zh-CN" sz="2000" dirty="0">
                <a:solidFill>
                  <a:srgbClr val="FF0000"/>
                </a:solidFill>
              </a:rPr>
              <a:t>u</a:t>
            </a:r>
            <a:r>
              <a:rPr lang="zh-CN" altLang="en-US" sz="2000" dirty="0">
                <a:solidFill>
                  <a:srgbClr val="FF0000"/>
                </a:solidFill>
              </a:rPr>
              <a:t>时，存在一条</a:t>
            </a:r>
            <a:r>
              <a:rPr lang="en-US" altLang="zh-CN" sz="2000" dirty="0">
                <a:solidFill>
                  <a:srgbClr val="FF0000"/>
                </a:solidFill>
              </a:rPr>
              <a:t>u</a:t>
            </a:r>
            <a:r>
              <a:rPr lang="zh-CN" altLang="en-US" sz="2000" dirty="0">
                <a:solidFill>
                  <a:srgbClr val="FF0000"/>
                </a:solidFill>
              </a:rPr>
              <a:t>到</a:t>
            </a:r>
            <a:r>
              <a:rPr lang="en-US" altLang="zh-CN" sz="2000" dirty="0">
                <a:solidFill>
                  <a:srgbClr val="FF0000"/>
                </a:solidFill>
              </a:rPr>
              <a:t>v</a:t>
            </a:r>
            <a:r>
              <a:rPr lang="zh-CN" altLang="en-US" sz="2000" dirty="0">
                <a:solidFill>
                  <a:srgbClr val="FF0000"/>
                </a:solidFill>
              </a:rPr>
              <a:t>的白色路径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endParaRPr lang="en-US" altLang="zh-C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28F35-B241-4115-9CF3-BEF11CBC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81" y="1586730"/>
            <a:ext cx="9502964" cy="960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B76332-EE7B-4F9F-AA83-18F30B04F52B}"/>
              </a:ext>
            </a:extLst>
          </p:cNvPr>
          <p:cNvSpPr txBox="1"/>
          <p:nvPr/>
        </p:nvSpPr>
        <p:spPr>
          <a:xfrm>
            <a:off x="367074" y="4405803"/>
            <a:ext cx="8055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由算法本身，易得</a:t>
            </a:r>
            <a:endParaRPr lang="en-US" altLang="zh-CN" sz="1800" dirty="0"/>
          </a:p>
          <a:p>
            <a:r>
              <a:rPr lang="en-US" altLang="zh-CN" dirty="0"/>
              <a:t>【</a:t>
            </a:r>
            <a:r>
              <a:rPr lang="zh-CN" altLang="en-US" sz="1800" dirty="0"/>
              <a:t>第一次到达</a:t>
            </a:r>
            <a:r>
              <a:rPr lang="en-US" altLang="zh-CN" sz="1800" dirty="0"/>
              <a:t>u</a:t>
            </a:r>
            <a:r>
              <a:rPr lang="zh-CN" altLang="en-US" sz="1800" dirty="0"/>
              <a:t>时，存在一条</a:t>
            </a:r>
            <a:r>
              <a:rPr lang="en-US" altLang="zh-CN" sz="1800" dirty="0"/>
              <a:t>u</a:t>
            </a:r>
            <a:r>
              <a:rPr lang="zh-CN" altLang="en-US" sz="1800" dirty="0"/>
              <a:t>到</a:t>
            </a:r>
            <a:r>
              <a:rPr lang="en-US" altLang="zh-CN" sz="1800" dirty="0"/>
              <a:t>v</a:t>
            </a:r>
            <a:r>
              <a:rPr lang="zh-CN" altLang="en-US" sz="1800" dirty="0"/>
              <a:t>的白色路径</a:t>
            </a:r>
            <a:r>
              <a:rPr lang="en-US" altLang="zh-CN" dirty="0"/>
              <a:t>】</a:t>
            </a:r>
            <a:r>
              <a:rPr lang="zh-CN" altLang="en-US" dirty="0"/>
              <a:t>等价于</a:t>
            </a:r>
            <a:r>
              <a:rPr lang="en-US" altLang="zh-CN" sz="1800" dirty="0"/>
              <a:t>【</a:t>
            </a:r>
            <a:r>
              <a:rPr lang="zh-CN" altLang="en-US" sz="1800" dirty="0"/>
              <a:t>第一次遍历到</a:t>
            </a:r>
            <a:r>
              <a:rPr lang="en-US" altLang="zh-CN" sz="1800" dirty="0"/>
              <a:t>v</a:t>
            </a:r>
            <a:r>
              <a:rPr lang="zh-CN" altLang="en-US" sz="1800" dirty="0"/>
              <a:t>时，</a:t>
            </a:r>
            <a:r>
              <a:rPr lang="en-US" altLang="zh-CN" sz="1800" dirty="0"/>
              <a:t>u</a:t>
            </a:r>
            <a:r>
              <a:rPr lang="zh-CN" altLang="en-US" sz="1800" dirty="0"/>
              <a:t>为灰色</a:t>
            </a:r>
            <a:r>
              <a:rPr lang="en-US" altLang="zh-CN" sz="1800" dirty="0"/>
              <a:t>】</a:t>
            </a:r>
          </a:p>
          <a:p>
            <a:endParaRPr lang="en-US" altLang="zh-CN" sz="1800" dirty="0"/>
          </a:p>
          <a:p>
            <a:r>
              <a:rPr lang="zh-CN" altLang="en-US" dirty="0"/>
              <a:t>充分性：沿着那条白色路径，一直走，走到</a:t>
            </a:r>
            <a:r>
              <a:rPr lang="en-US" altLang="zh-CN" dirty="0"/>
              <a:t>v</a:t>
            </a:r>
            <a:r>
              <a:rPr lang="zh-CN" altLang="en-US" dirty="0"/>
              <a:t>时，</a:t>
            </a:r>
            <a:r>
              <a:rPr lang="en-US" altLang="zh-CN" dirty="0"/>
              <a:t>u</a:t>
            </a:r>
            <a:r>
              <a:rPr lang="zh-CN" altLang="en-US" dirty="0"/>
              <a:t>必为灰色。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必要性：由算法可知，能走下去，必然为白色节点，这些白色节点组成一条白色路径。</a:t>
            </a:r>
            <a:endParaRPr lang="en-US" altLang="zh-CN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9CC89A-1DAF-4767-B9C6-5126A3C9AD99}"/>
              </a:ext>
            </a:extLst>
          </p:cNvPr>
          <p:cNvSpPr txBox="1"/>
          <p:nvPr/>
        </p:nvSpPr>
        <p:spPr>
          <a:xfrm>
            <a:off x="601617" y="3285008"/>
            <a:ext cx="8956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引理</a:t>
            </a:r>
            <a:r>
              <a:rPr lang="en-US" altLang="zh-CN" sz="1800" dirty="0"/>
              <a:t>1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r>
              <a:rPr lang="en-US" altLang="zh-CN" sz="1800" dirty="0"/>
              <a:t>【v</a:t>
            </a:r>
            <a:r>
              <a:rPr lang="zh-CN" altLang="en-US" sz="1800" dirty="0"/>
              <a:t>为</a:t>
            </a:r>
            <a:r>
              <a:rPr lang="en-US" altLang="zh-CN" sz="1800" dirty="0"/>
              <a:t>u</a:t>
            </a:r>
            <a:r>
              <a:rPr lang="zh-CN" altLang="en-US" sz="1800" dirty="0"/>
              <a:t>的后代</a:t>
            </a:r>
            <a:r>
              <a:rPr lang="en-US" altLang="zh-CN" sz="1800" dirty="0"/>
              <a:t>】</a:t>
            </a:r>
            <a:r>
              <a:rPr lang="zh-CN" altLang="en-US" sz="1800" dirty="0"/>
              <a:t> 等价于</a:t>
            </a:r>
            <a:r>
              <a:rPr lang="en-US" altLang="zh-CN" sz="1800" dirty="0"/>
              <a:t> 【</a:t>
            </a:r>
            <a:r>
              <a:rPr lang="zh-CN" altLang="en-US" sz="1800" dirty="0"/>
              <a:t>第一次遍历到</a:t>
            </a:r>
            <a:r>
              <a:rPr lang="en-US" altLang="zh-CN" sz="1800" dirty="0"/>
              <a:t>v</a:t>
            </a:r>
            <a:r>
              <a:rPr lang="zh-CN" altLang="en-US" sz="1800" dirty="0"/>
              <a:t>时，</a:t>
            </a:r>
            <a:r>
              <a:rPr lang="en-US" altLang="zh-CN" sz="1800" dirty="0"/>
              <a:t>u</a:t>
            </a:r>
            <a:r>
              <a:rPr lang="zh-CN" altLang="en-US" sz="1800" dirty="0"/>
              <a:t>为灰色</a:t>
            </a:r>
            <a:r>
              <a:rPr lang="en-US" altLang="zh-CN" sz="1800" dirty="0"/>
              <a:t>】</a:t>
            </a:r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262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DAA238-BA36-4F3F-BCBC-53C1E9749DE7}"/>
              </a:ext>
            </a:extLst>
          </p:cNvPr>
          <p:cNvSpPr txBox="1">
            <a:spLocks/>
          </p:cNvSpPr>
          <p:nvPr/>
        </p:nvSpPr>
        <p:spPr>
          <a:xfrm>
            <a:off x="413657" y="143873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/>
              <a:t>证明正确性</a:t>
            </a:r>
            <a:r>
              <a:rPr lang="en-US" altLang="zh-CN" sz="5000" dirty="0"/>
              <a:t>-</a:t>
            </a:r>
            <a:r>
              <a:rPr lang="zh-CN" altLang="en-US" sz="5000" dirty="0"/>
              <a:t>目标与工具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C7B6F1-B9F5-46B1-9E2F-05BE938501E5}"/>
              </a:ext>
            </a:extLst>
          </p:cNvPr>
          <p:cNvCxnSpPr>
            <a:cxnSpLocks/>
          </p:cNvCxnSpPr>
          <p:nvPr/>
        </p:nvCxnSpPr>
        <p:spPr>
          <a:xfrm>
            <a:off x="8430581" y="2797998"/>
            <a:ext cx="0" cy="41378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DA96730-23DA-4177-90DE-98797AF30484}"/>
              </a:ext>
            </a:extLst>
          </p:cNvPr>
          <p:cNvSpPr txBox="1">
            <a:spLocks/>
          </p:cNvSpPr>
          <p:nvPr/>
        </p:nvSpPr>
        <p:spPr>
          <a:xfrm>
            <a:off x="8767795" y="4597615"/>
            <a:ext cx="9144000" cy="878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每个节点的属性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F550F93A-E7DB-48B3-967B-A6D80362F3DB}"/>
              </a:ext>
            </a:extLst>
          </p:cNvPr>
          <p:cNvGraphicFramePr>
            <a:graphicFrameLocks noGrp="1"/>
          </p:cNvGraphicFramePr>
          <p:nvPr/>
        </p:nvGraphicFramePr>
        <p:xfrm>
          <a:off x="8438721" y="5036980"/>
          <a:ext cx="3745138" cy="18210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872569">
                  <a:extLst>
                    <a:ext uri="{9D8B030D-6E8A-4147-A177-3AD203B41FA5}">
                      <a16:colId xmlns:a16="http://schemas.microsoft.com/office/drawing/2014/main" val="983833531"/>
                    </a:ext>
                  </a:extLst>
                </a:gridCol>
                <a:gridCol w="1872569">
                  <a:extLst>
                    <a:ext uri="{9D8B030D-6E8A-4147-A177-3AD203B41FA5}">
                      <a16:colId xmlns:a16="http://schemas.microsoft.com/office/drawing/2014/main" val="1471311898"/>
                    </a:ext>
                  </a:extLst>
                </a:gridCol>
              </a:tblGrid>
              <a:tr h="455255"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π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父节点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40409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color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颜色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35603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遍历开始时间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9785"/>
                  </a:ext>
                </a:extLst>
              </a:tr>
              <a:tr h="455255"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遍历结束时间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2329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C39CF2-EA59-4002-980A-AF13A6924F3D}"/>
              </a:ext>
            </a:extLst>
          </p:cNvPr>
          <p:cNvCxnSpPr/>
          <p:nvPr/>
        </p:nvCxnSpPr>
        <p:spPr>
          <a:xfrm>
            <a:off x="8422440" y="2797998"/>
            <a:ext cx="3761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8447E8-3CC3-4561-890F-FAC0701F4D6C}"/>
              </a:ext>
            </a:extLst>
          </p:cNvPr>
          <p:cNvSpPr txBox="1">
            <a:spLocks/>
          </p:cNvSpPr>
          <p:nvPr/>
        </p:nvSpPr>
        <p:spPr>
          <a:xfrm>
            <a:off x="8657549" y="2859773"/>
            <a:ext cx="9144000" cy="2204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边的种类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横向边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后向边（指向祖先）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前向边（指向后代）</a:t>
            </a:r>
            <a:endParaRPr lang="en-US" altLang="zh-CN" sz="2400" dirty="0"/>
          </a:p>
          <a:p>
            <a:r>
              <a:rPr lang="en-US" altLang="zh-CN" sz="3200" dirty="0"/>
              <a:t>	</a:t>
            </a:r>
            <a:endParaRPr lang="zh-CN" alt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6F7B8-F9E8-4560-A3EB-D96A64E2D607}"/>
              </a:ext>
            </a:extLst>
          </p:cNvPr>
          <p:cNvSpPr txBox="1">
            <a:spLocks/>
          </p:cNvSpPr>
          <p:nvPr/>
        </p:nvSpPr>
        <p:spPr>
          <a:xfrm>
            <a:off x="738777" y="4036768"/>
            <a:ext cx="9144000" cy="205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存在一条边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，当</a:t>
            </a:r>
            <a:r>
              <a:rPr lang="en-US" altLang="zh-CN" sz="2000" dirty="0"/>
              <a:t>u</a:t>
            </a:r>
            <a:r>
              <a:rPr lang="zh-CN" altLang="en-US" sz="2000" dirty="0"/>
              <a:t>为灰色，遍历到</a:t>
            </a:r>
            <a:r>
              <a:rPr lang="en-US" altLang="zh-CN" sz="2000" dirty="0"/>
              <a:t>v</a:t>
            </a:r>
            <a:r>
              <a:rPr lang="zh-CN" altLang="en-US" sz="2000" dirty="0"/>
              <a:t>时：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为白色，则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为灰色，则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为后向边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为黑色，且</a:t>
            </a:r>
            <a:r>
              <a:rPr lang="en-US" altLang="zh-CN" sz="2000" dirty="0" err="1"/>
              <a:t>v.f</a:t>
            </a:r>
            <a:r>
              <a:rPr lang="en-US" altLang="zh-CN" sz="2000" dirty="0"/>
              <a:t> &lt; </a:t>
            </a:r>
            <a:r>
              <a:rPr lang="en-US" altLang="zh-CN" sz="2000" dirty="0" err="1"/>
              <a:t>u.d</a:t>
            </a:r>
            <a:r>
              <a:rPr lang="zh-CN" altLang="en-US" sz="2000" dirty="0"/>
              <a:t>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为横向边</a:t>
            </a:r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）若</a:t>
            </a:r>
            <a:r>
              <a:rPr lang="en-US" altLang="zh-CN" sz="2000" dirty="0"/>
              <a:t>v</a:t>
            </a:r>
            <a:r>
              <a:rPr lang="zh-CN" altLang="en-US" sz="2000" dirty="0"/>
              <a:t>为黑色，且</a:t>
            </a:r>
            <a:r>
              <a:rPr lang="en-US" altLang="zh-CN" sz="2000" dirty="0" err="1"/>
              <a:t>v.f</a:t>
            </a:r>
            <a:r>
              <a:rPr lang="en-US" altLang="zh-CN" sz="2000" dirty="0"/>
              <a:t> &gt; </a:t>
            </a:r>
            <a:r>
              <a:rPr lang="en-US" altLang="zh-CN" sz="2000" dirty="0" err="1"/>
              <a:t>u.d</a:t>
            </a:r>
            <a:r>
              <a:rPr lang="zh-CN" altLang="en-US" sz="2000" dirty="0"/>
              <a:t>，则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u,v</a:t>
            </a:r>
            <a:r>
              <a:rPr lang="en-US" altLang="zh-CN" sz="2000" dirty="0"/>
              <a:t>)</a:t>
            </a:r>
            <a:r>
              <a:rPr lang="zh-CN" altLang="en-US" sz="2000" dirty="0"/>
              <a:t>为前向边</a:t>
            </a:r>
            <a:endParaRPr lang="en-US" altLang="zh-C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D1751-06BF-4790-AA26-3FBBC362B84D}"/>
              </a:ext>
            </a:extLst>
          </p:cNvPr>
          <p:cNvSpPr txBox="1"/>
          <p:nvPr/>
        </p:nvSpPr>
        <p:spPr>
          <a:xfrm>
            <a:off x="413657" y="934164"/>
            <a:ext cx="76330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（</a:t>
            </a:r>
            <a:r>
              <a:rPr lang="en-US" altLang="zh-CN" sz="1800" dirty="0"/>
              <a:t>1</a:t>
            </a:r>
            <a:r>
              <a:rPr lang="zh-CN" altLang="en-US" sz="1800" dirty="0"/>
              <a:t>）白色路径定理</a:t>
            </a:r>
            <a:r>
              <a:rPr lang="zh-CN" altLang="en-US" dirty="0"/>
              <a:t>引理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r>
              <a:rPr lang="en-US" altLang="zh-CN" sz="1800" dirty="0">
                <a:solidFill>
                  <a:srgbClr val="FF0000"/>
                </a:solidFill>
              </a:rPr>
              <a:t>【v</a:t>
            </a:r>
            <a:r>
              <a:rPr lang="zh-CN" altLang="en-US" sz="1800" dirty="0">
                <a:solidFill>
                  <a:srgbClr val="FF0000"/>
                </a:solidFill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</a:rPr>
              <a:t>u</a:t>
            </a:r>
            <a:r>
              <a:rPr lang="zh-CN" altLang="en-US" sz="1800" dirty="0">
                <a:solidFill>
                  <a:srgbClr val="FF0000"/>
                </a:solidFill>
              </a:rPr>
              <a:t>的后代</a:t>
            </a:r>
            <a:r>
              <a:rPr lang="en-US" altLang="zh-CN" sz="1800" dirty="0">
                <a:solidFill>
                  <a:srgbClr val="FF0000"/>
                </a:solidFill>
              </a:rPr>
              <a:t>】</a:t>
            </a:r>
            <a:r>
              <a:rPr lang="zh-CN" altLang="en-US" sz="1800" dirty="0">
                <a:solidFill>
                  <a:srgbClr val="FF0000"/>
                </a:solidFill>
              </a:rPr>
              <a:t> 等价于</a:t>
            </a:r>
            <a:r>
              <a:rPr lang="en-US" altLang="zh-CN" sz="1800" dirty="0">
                <a:solidFill>
                  <a:srgbClr val="FF0000"/>
                </a:solidFill>
              </a:rPr>
              <a:t> 【</a:t>
            </a:r>
            <a:r>
              <a:rPr lang="zh-CN" altLang="en-US" sz="1800" dirty="0">
                <a:solidFill>
                  <a:srgbClr val="FF0000"/>
                </a:solidFill>
              </a:rPr>
              <a:t>第一次遍历到</a:t>
            </a:r>
            <a:r>
              <a:rPr lang="en-US" altLang="zh-CN" sz="1800" dirty="0">
                <a:solidFill>
                  <a:srgbClr val="FF0000"/>
                </a:solidFill>
              </a:rPr>
              <a:t>v</a:t>
            </a:r>
            <a:r>
              <a:rPr lang="zh-CN" altLang="en-US" sz="1800" dirty="0">
                <a:solidFill>
                  <a:srgbClr val="FF0000"/>
                </a:solidFill>
              </a:rPr>
              <a:t>时，</a:t>
            </a:r>
            <a:r>
              <a:rPr lang="en-US" altLang="zh-CN" sz="1800" dirty="0">
                <a:solidFill>
                  <a:srgbClr val="FF0000"/>
                </a:solidFill>
              </a:rPr>
              <a:t>u</a:t>
            </a:r>
            <a:r>
              <a:rPr lang="zh-CN" altLang="en-US" sz="1800" dirty="0">
                <a:solidFill>
                  <a:srgbClr val="FF0000"/>
                </a:solidFill>
              </a:rPr>
              <a:t>为灰色</a:t>
            </a:r>
            <a:r>
              <a:rPr lang="en-US" altLang="zh-CN" sz="1800" dirty="0">
                <a:solidFill>
                  <a:srgbClr val="FF0000"/>
                </a:solidFill>
              </a:rPr>
              <a:t>】</a:t>
            </a:r>
          </a:p>
          <a:p>
            <a:r>
              <a:rPr lang="zh-CN" altLang="en-US" sz="1800" dirty="0"/>
              <a:t>（</a:t>
            </a:r>
            <a:r>
              <a:rPr lang="en-US" altLang="zh-CN" sz="1800" dirty="0"/>
              <a:t>2</a:t>
            </a:r>
            <a:r>
              <a:rPr lang="zh-CN" altLang="en-US" sz="1800" dirty="0"/>
              <a:t>）括号化定理：</a:t>
            </a:r>
            <a:endParaRPr lang="en-US" altLang="zh-CN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两个结点的时间区间要么完全包含（有祖先关系），要么完全分离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（无祖先关系），不可能部分包含。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zh-CN" altLang="en-US" sz="1800" dirty="0"/>
              <a:t>（</a:t>
            </a:r>
            <a:r>
              <a:rPr lang="en-US" altLang="zh-CN" sz="1800" dirty="0"/>
              <a:t>3</a:t>
            </a:r>
            <a:r>
              <a:rPr lang="zh-CN" altLang="en-US" sz="1800" dirty="0"/>
              <a:t>）由算法可得的定理：</a:t>
            </a:r>
            <a:endParaRPr lang="en-US" altLang="zh-CN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第一次遍历到某个点时，这个点为白色。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C7A808-21AD-45F6-A833-2FA8F21B7801}"/>
              </a:ext>
            </a:extLst>
          </p:cNvPr>
          <p:cNvCxnSpPr/>
          <p:nvPr/>
        </p:nvCxnSpPr>
        <p:spPr>
          <a:xfrm>
            <a:off x="3393440" y="3024369"/>
            <a:ext cx="0" cy="909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8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1425</Words>
  <Application>Microsoft Office PowerPoint</Application>
  <PresentationFormat>Widescreen</PresentationFormat>
  <Paragraphs>257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Theme</vt:lpstr>
      <vt:lpstr>带边标记的DFS算法及其正确性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带边标记的DFS算法及其正确性</dc:title>
  <dc:creator>Salieri</dc:creator>
  <cp:lastModifiedBy>Salieri</cp:lastModifiedBy>
  <cp:revision>68</cp:revision>
  <dcterms:created xsi:type="dcterms:W3CDTF">2020-11-03T02:27:15Z</dcterms:created>
  <dcterms:modified xsi:type="dcterms:W3CDTF">2020-11-04T01:19:25Z</dcterms:modified>
</cp:coreProperties>
</file>