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51" r:id="rId2"/>
    <p:sldMasterId id="2147483653" r:id="rId3"/>
    <p:sldMasterId id="2147483655" r:id="rId4"/>
    <p:sldMasterId id="2147483657" r:id="rId5"/>
  </p:sldMasterIdLst>
  <p:notesMasterIdLst>
    <p:notesMasterId r:id="rId31"/>
  </p:notesMasterIdLst>
  <p:sldIdLst>
    <p:sldId id="350" r:id="rId6"/>
    <p:sldId id="351" r:id="rId7"/>
    <p:sldId id="352" r:id="rId8"/>
    <p:sldId id="333" r:id="rId9"/>
    <p:sldId id="353" r:id="rId10"/>
    <p:sldId id="349" r:id="rId11"/>
    <p:sldId id="357" r:id="rId12"/>
    <p:sldId id="376" r:id="rId13"/>
    <p:sldId id="358" r:id="rId14"/>
    <p:sldId id="359" r:id="rId15"/>
    <p:sldId id="360" r:id="rId16"/>
    <p:sldId id="375" r:id="rId17"/>
    <p:sldId id="377" r:id="rId18"/>
    <p:sldId id="378" r:id="rId19"/>
    <p:sldId id="362" r:id="rId20"/>
    <p:sldId id="364" r:id="rId21"/>
    <p:sldId id="365" r:id="rId22"/>
    <p:sldId id="366" r:id="rId23"/>
    <p:sldId id="367" r:id="rId24"/>
    <p:sldId id="368" r:id="rId25"/>
    <p:sldId id="369" r:id="rId26"/>
    <p:sldId id="371" r:id="rId27"/>
    <p:sldId id="373" r:id="rId28"/>
    <p:sldId id="372" r:id="rId29"/>
    <p:sldId id="356"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84972" autoAdjust="0"/>
  </p:normalViewPr>
  <p:slideViewPr>
    <p:cSldViewPr snapToGrid="0" showGuides="1">
      <p:cViewPr varScale="1">
        <p:scale>
          <a:sx n="68" d="100"/>
          <a:sy n="68" d="100"/>
        </p:scale>
        <p:origin x="424" y="48"/>
      </p:cViewPr>
      <p:guideLst>
        <p:guide orient="horz" pos="2160"/>
        <p:guide pos="3840"/>
      </p:guideLst>
    </p:cSldViewPr>
  </p:slideViewPr>
  <p:notesTextViewPr>
    <p:cViewPr>
      <p:scale>
        <a:sx n="1" d="1"/>
        <a:sy n="1" d="1"/>
      </p:scale>
      <p:origin x="0" y="0"/>
    </p:cViewPr>
  </p:notesTextViewPr>
  <p:sorterViewPr>
    <p:cViewPr varScale="1">
      <p:scale>
        <a:sx n="1" d="1"/>
        <a:sy n="1" d="1"/>
      </p:scale>
      <p:origin x="0" y="-2116"/>
    </p:cViewPr>
  </p:sorterViewPr>
  <p:notesViewPr>
    <p:cSldViewPr snapToGrid="0">
      <p:cViewPr varScale="1">
        <p:scale>
          <a:sx n="60" d="100"/>
          <a:sy n="60" d="100"/>
        </p:scale>
        <p:origin x="2500" y="6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A3340-C542-46E3-BB6B-1E3F28D53E89}" type="datetimeFigureOut">
              <a:rPr lang="zh-CN" altLang="en-US" smtClean="0"/>
              <a:t>2021/4/7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AA4AF-B0AE-42C7-9AD8-C74E868F580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3EAA4AF-B0AE-42C7-9AD8-C74E868F5800}" type="slidenum">
              <a:rPr lang="zh-CN" altLang="en-US" smtClean="0"/>
              <a:t>1</a:t>
            </a:fld>
            <a:endParaRPr lang="zh-CN" altLang="en-US"/>
          </a:p>
        </p:txBody>
      </p:sp>
    </p:spTree>
    <p:extLst>
      <p:ext uri="{BB962C8B-B14F-4D97-AF65-F5344CB8AC3E}">
        <p14:creationId xmlns:p14="http://schemas.microsoft.com/office/powerpoint/2010/main" val="2838307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5C78F70B-4644-470F-BADF-16B34A51FA20}"/>
              </a:ext>
            </a:extLst>
          </p:cNvPr>
          <p:cNvSpPr>
            <a:spLocks noGrp="1"/>
          </p:cNvSpPr>
          <p:nvPr>
            <p:ph type="body" idx="1"/>
          </p:nvPr>
        </p:nvSpPr>
        <p:spPr/>
        <p:txBody>
          <a:bodyPr/>
          <a:lstStyle/>
          <a:p>
            <a:endParaRPr lang="en-US" altLang="zh-CN" dirty="0"/>
          </a:p>
        </p:txBody>
      </p:sp>
    </p:spTree>
    <p:extLst>
      <p:ext uri="{BB962C8B-B14F-4D97-AF65-F5344CB8AC3E}">
        <p14:creationId xmlns:p14="http://schemas.microsoft.com/office/powerpoint/2010/main" val="1326600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5C78F70B-4644-470F-BADF-16B34A51FA20}"/>
              </a:ext>
            </a:extLst>
          </p:cNvPr>
          <p:cNvSpPr>
            <a:spLocks noGrp="1"/>
          </p:cNvSpPr>
          <p:nvPr>
            <p:ph type="body" idx="1"/>
          </p:nvPr>
        </p:nvSpPr>
        <p:spPr/>
        <p:txBody>
          <a:bodyPr/>
          <a:lstStyle/>
          <a:p>
            <a:endParaRPr lang="en-US" altLang="zh-CN" dirty="0"/>
          </a:p>
        </p:txBody>
      </p:sp>
    </p:spTree>
    <p:extLst>
      <p:ext uri="{BB962C8B-B14F-4D97-AF65-F5344CB8AC3E}">
        <p14:creationId xmlns:p14="http://schemas.microsoft.com/office/powerpoint/2010/main" val="35730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5C78F70B-4644-470F-BADF-16B34A51FA20}"/>
              </a:ext>
            </a:extLst>
          </p:cNvPr>
          <p:cNvSpPr>
            <a:spLocks noGrp="1"/>
          </p:cNvSpPr>
          <p:nvPr>
            <p:ph type="body" idx="1"/>
          </p:nvPr>
        </p:nvSpPr>
        <p:spPr/>
        <p:txBody>
          <a:bodyPr/>
          <a:lstStyle/>
          <a:p>
            <a:endParaRPr lang="en-US" altLang="zh-CN" dirty="0"/>
          </a:p>
        </p:txBody>
      </p:sp>
    </p:spTree>
    <p:extLst>
      <p:ext uri="{BB962C8B-B14F-4D97-AF65-F5344CB8AC3E}">
        <p14:creationId xmlns:p14="http://schemas.microsoft.com/office/powerpoint/2010/main" val="1874036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0D7CA834-3AF4-4F53-99AF-66E61BC751C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p:txBody>
      </p:sp>
    </p:spTree>
    <p:extLst>
      <p:ext uri="{BB962C8B-B14F-4D97-AF65-F5344CB8AC3E}">
        <p14:creationId xmlns:p14="http://schemas.microsoft.com/office/powerpoint/2010/main" val="1694718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94F1A942-8746-48BD-A843-EC4E3493751B}"/>
              </a:ext>
            </a:extLst>
          </p:cNvPr>
          <p:cNvSpPr>
            <a:spLocks noGrp="1"/>
          </p:cNvSpPr>
          <p:nvPr>
            <p:ph type="body" idx="1"/>
          </p:nvPr>
        </p:nvSpPr>
        <p:spPr/>
        <p:txBody>
          <a:bodyPr/>
          <a:lstStyle/>
          <a:p>
            <a:r>
              <a:rPr lang="en-US" altLang="zh-CN" dirty="0"/>
              <a:t>X</a:t>
            </a:r>
            <a:r>
              <a:rPr lang="zh-CN" altLang="en-US" dirty="0"/>
              <a:t>是前一个数，一开始随机产生一个数然后沿着这个函数生成下一个伪随机数</a:t>
            </a:r>
            <a:endParaRPr lang="en-US" altLang="zh-CN" dirty="0"/>
          </a:p>
          <a:p>
            <a:r>
              <a:rPr lang="en-US" altLang="zh-CN" b="0" i="0" dirty="0">
                <a:solidFill>
                  <a:srgbClr val="000000"/>
                </a:solidFill>
                <a:effectLst/>
                <a:latin typeface="Georgia" panose="02040502050405020303" pitchFamily="18" charset="0"/>
              </a:rPr>
              <a:t>We use a function  that will generate pseudo random numbers. f(x)=x^2+c</a:t>
            </a:r>
            <a:r>
              <a:rPr lang="zh-CN" altLang="en-US" b="0" i="0" dirty="0">
                <a:solidFill>
                  <a:srgbClr val="000000"/>
                </a:solidFill>
                <a:effectLst/>
                <a:latin typeface="Georgia" panose="02040502050405020303" pitchFamily="18" charset="0"/>
              </a:rPr>
              <a:t>有奇效</a:t>
            </a:r>
            <a:r>
              <a:rPr lang="en-US" altLang="zh-CN" b="0" i="0" dirty="0">
                <a:solidFill>
                  <a:srgbClr val="000000"/>
                </a:solidFill>
                <a:effectLst/>
                <a:latin typeface="Georgia" panose="02040502050405020303" pitchFamily="18" charset="0"/>
              </a:rPr>
              <a:t>,</a:t>
            </a:r>
            <a:r>
              <a:rPr lang="zh-CN" altLang="en-US" b="0" i="0" dirty="0">
                <a:solidFill>
                  <a:srgbClr val="000000"/>
                </a:solidFill>
                <a:effectLst/>
                <a:latin typeface="Georgia" panose="02040502050405020303" pitchFamily="18" charset="0"/>
              </a:rPr>
              <a:t>我也查了一些资料想要搞懂为什么是这个函数，目前还没有找到答案。</a:t>
            </a:r>
            <a:endParaRPr lang="en-US" altLang="zh-CN" b="0" i="0" dirty="0">
              <a:solidFill>
                <a:srgbClr val="000000"/>
              </a:solidFill>
              <a:effectLst/>
              <a:latin typeface="Georgia" panose="02040502050405020303" pitchFamily="18" charset="0"/>
            </a:endParaRPr>
          </a:p>
          <a:p>
            <a:r>
              <a:rPr lang="zh-CN" altLang="en-US" b="0" i="0" dirty="0">
                <a:solidFill>
                  <a:srgbClr val="000000"/>
                </a:solidFill>
                <a:effectLst/>
                <a:latin typeface="Georgia" panose="02040502050405020303" pitchFamily="18" charset="0"/>
              </a:rPr>
              <a:t>这里算法正确的例子就不再赘述了，来看一个“精心构造”的例子</a:t>
            </a:r>
            <a:endParaRPr lang="en-US" altLang="zh-CN" b="0" i="0" dirty="0">
              <a:solidFill>
                <a:srgbClr val="000000"/>
              </a:solidFill>
              <a:effectLst/>
              <a:latin typeface="Georgia" panose="02040502050405020303" pitchFamily="18" charset="0"/>
            </a:endParaRPr>
          </a:p>
          <a:p>
            <a:r>
              <a:rPr lang="zh-CN" altLang="en-US" b="0" i="0" dirty="0">
                <a:solidFill>
                  <a:srgbClr val="000000"/>
                </a:solidFill>
                <a:effectLst/>
                <a:latin typeface="Georgia" panose="02040502050405020303" pitchFamily="18" charset="0"/>
              </a:rPr>
              <a:t>虽然动画做的有点丑但是大家应该已经从形状上看到了</a:t>
            </a:r>
            <a:r>
              <a:rPr lang="en-US" altLang="zh-CN" b="0" i="0" dirty="0">
                <a:solidFill>
                  <a:srgbClr val="000000"/>
                </a:solidFill>
                <a:effectLst/>
                <a:latin typeface="Georgia" panose="02040502050405020303" pitchFamily="18" charset="0"/>
              </a:rPr>
              <a:t>rho</a:t>
            </a:r>
            <a:r>
              <a:rPr lang="zh-CN" altLang="en-US" b="0" i="0" dirty="0">
                <a:solidFill>
                  <a:srgbClr val="000000"/>
                </a:solidFill>
                <a:effectLst/>
                <a:latin typeface="Georgia" panose="02040502050405020303" pitchFamily="18" charset="0"/>
              </a:rPr>
              <a:t>算法的雏形，但是很遗憾，最后会</a:t>
            </a:r>
            <a:r>
              <a:rPr lang="en-US" altLang="zh-CN" b="0" i="0" dirty="0">
                <a:solidFill>
                  <a:srgbClr val="000000"/>
                </a:solidFill>
                <a:effectLst/>
                <a:latin typeface="Georgia" panose="02040502050405020303" pitchFamily="18" charset="0"/>
              </a:rPr>
              <a:t>fail</a:t>
            </a:r>
          </a:p>
          <a:p>
            <a:r>
              <a:rPr lang="zh-CN" altLang="en-US" b="0" i="0" dirty="0">
                <a:solidFill>
                  <a:srgbClr val="000000"/>
                </a:solidFill>
                <a:effectLst/>
                <a:latin typeface="Georgia" panose="02040502050405020303" pitchFamily="18" charset="0"/>
              </a:rPr>
              <a:t>实际上，由于我们的伪随机函数仅依赖前一个值，所以总有一天会进入循环。如果进入循环前后并没有得到答案，那我们就进入了一个死胡同。</a:t>
            </a:r>
            <a:endParaRPr lang="zh-CN" altLang="en-US" dirty="0"/>
          </a:p>
        </p:txBody>
      </p:sp>
    </p:spTree>
    <p:extLst>
      <p:ext uri="{BB962C8B-B14F-4D97-AF65-F5344CB8AC3E}">
        <p14:creationId xmlns:p14="http://schemas.microsoft.com/office/powerpoint/2010/main" val="4153515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94F1A942-8746-48BD-A843-EC4E3493751B}"/>
              </a:ext>
            </a:extLst>
          </p:cNvPr>
          <p:cNvSpPr>
            <a:spLocks noGrp="1"/>
          </p:cNvSpPr>
          <p:nvPr>
            <p:ph type="body" idx="1"/>
          </p:nvPr>
        </p:nvSpPr>
        <p:spPr/>
        <p:txBody>
          <a:bodyPr/>
          <a:lstStyle/>
          <a:p>
            <a:r>
              <a:rPr lang="zh-CN" altLang="en-US" dirty="0"/>
              <a:t>简单的模拟一下过程</a:t>
            </a:r>
            <a:endParaRPr lang="en-US" altLang="zh-CN" dirty="0"/>
          </a:p>
          <a:p>
            <a:r>
              <a:rPr lang="zh-CN" altLang="en-US" dirty="0"/>
              <a:t>那么我们可以改变我们比较两个相邻伪随机数的策略，而是比较“乌龟”和兔子，因为它们也是伪随机序列中的两个数。当二者相等时说明碰到了</a:t>
            </a:r>
            <a:r>
              <a:rPr lang="en-US" altLang="zh-CN" dirty="0"/>
              <a:t>cycle,</a:t>
            </a:r>
            <a:r>
              <a:rPr lang="zh-CN" altLang="en-US" dirty="0"/>
              <a:t>返回失败，重新换取起始随机数或者伪随机函数尝试。当然一般我们会采取更高效的方式：</a:t>
            </a:r>
            <a:r>
              <a:rPr lang="en-US" altLang="zh-CN" dirty="0"/>
              <a:t>BRENT</a:t>
            </a:r>
            <a:endParaRPr lang="zh-CN" altLang="en-US" dirty="0"/>
          </a:p>
        </p:txBody>
      </p:sp>
    </p:spTree>
    <p:extLst>
      <p:ext uri="{BB962C8B-B14F-4D97-AF65-F5344CB8AC3E}">
        <p14:creationId xmlns:p14="http://schemas.microsoft.com/office/powerpoint/2010/main" val="359706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94F1A942-8746-48BD-A843-EC4E3493751B}"/>
              </a:ext>
            </a:extLst>
          </p:cNvPr>
          <p:cNvSpPr>
            <a:spLocks noGrp="1"/>
          </p:cNvSpPr>
          <p:nvPr>
            <p:ph type="body" idx="1"/>
          </p:nvPr>
        </p:nvSpPr>
        <p:spPr/>
        <p:txBody>
          <a:bodyPr/>
          <a:lstStyle/>
          <a:p>
            <a:r>
              <a:rPr lang="zh-CN" altLang="en-US" dirty="0"/>
              <a:t>看起来比</a:t>
            </a:r>
            <a:r>
              <a:rPr lang="en-US" altLang="zh-CN" dirty="0" err="1"/>
              <a:t>floyd</a:t>
            </a:r>
            <a:r>
              <a:rPr lang="zh-CN" altLang="en-US" dirty="0"/>
              <a:t>复杂一些，但是在应用中，我们发现这种算法的效率会更高。这种算法让我们可以在</a:t>
            </a:r>
            <a:r>
              <a:rPr lang="en-US" altLang="zh-CN" dirty="0"/>
              <a:t>Pollard rho</a:t>
            </a:r>
            <a:r>
              <a:rPr lang="zh-CN" altLang="en-US" dirty="0"/>
              <a:t>中更快地进入</a:t>
            </a:r>
            <a:r>
              <a:rPr lang="en-US" altLang="zh-CN" dirty="0"/>
              <a:t>cycle,</a:t>
            </a:r>
            <a:r>
              <a:rPr lang="zh-CN" altLang="en-US" dirty="0"/>
              <a:t>并且由于我们的一个指针更新的很慢，也减少了一些开销。甚至通过最后的</a:t>
            </a:r>
            <a:r>
              <a:rPr lang="en-US" altLang="zh-CN" dirty="0"/>
              <a:t>lam</a:t>
            </a:r>
            <a:r>
              <a:rPr lang="zh-CN" altLang="en-US" dirty="0"/>
              <a:t>，我们能够直接得到</a:t>
            </a:r>
            <a:r>
              <a:rPr lang="en-US" altLang="zh-CN" dirty="0"/>
              <a:t>cycle</a:t>
            </a:r>
            <a:r>
              <a:rPr lang="zh-CN" altLang="en-US" dirty="0"/>
              <a:t>的大小。</a:t>
            </a:r>
          </a:p>
        </p:txBody>
      </p:sp>
    </p:spTree>
    <p:extLst>
      <p:ext uri="{BB962C8B-B14F-4D97-AF65-F5344CB8AC3E}">
        <p14:creationId xmlns:p14="http://schemas.microsoft.com/office/powerpoint/2010/main" val="3723361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7CC72598-0411-4B5B-B5B3-6096D118344C}"/>
              </a:ext>
            </a:extLst>
          </p:cNvPr>
          <p:cNvSpPr>
            <a:spLocks noGrp="1"/>
          </p:cNvSpPr>
          <p:nvPr>
            <p:ph type="body" idx="1"/>
          </p:nvPr>
        </p:nvSpPr>
        <p:spPr/>
        <p:txBody>
          <a:bodyPr/>
          <a:lstStyle/>
          <a:p>
            <a:r>
              <a:rPr lang="zh-CN" altLang="en-US" dirty="0"/>
              <a:t>但是有没有问题呢？我们生成的数每步只比较了两个特殊位置，没有两两全部比较。而且我们用伪随机函数生成的数字序列真的是随机的吗？所以实际上我们分析的复杂度，只是理想情况下的复杂度和期望运行的步数，在实际情况中该算法是无法如期执行。但是它的这个期望值已经在大数因子分解方面很吸引人了。</a:t>
            </a:r>
          </a:p>
        </p:txBody>
      </p:sp>
    </p:spTree>
    <p:extLst>
      <p:ext uri="{BB962C8B-B14F-4D97-AF65-F5344CB8AC3E}">
        <p14:creationId xmlns:p14="http://schemas.microsoft.com/office/powerpoint/2010/main" val="3832877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7CC72598-0411-4B5B-B5B3-6096D118344C}"/>
              </a:ext>
            </a:extLst>
          </p:cNvPr>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1592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7CC72598-0411-4B5B-B5B3-6096D118344C}"/>
              </a:ext>
            </a:extLst>
          </p:cNvPr>
          <p:cNvSpPr>
            <a:spLocks noGrp="1"/>
          </p:cNvSpPr>
          <p:nvPr>
            <p:ph type="body" idx="1"/>
          </p:nvPr>
        </p:nvSpPr>
        <p:spPr/>
        <p:txBody>
          <a:bodyPr/>
          <a:lstStyle/>
          <a:p>
            <a:r>
              <a:rPr lang="zh-CN" altLang="en-US" dirty="0"/>
              <a:t>尽管我们已经找到了</a:t>
            </a:r>
            <a:r>
              <a:rPr lang="en-US" altLang="zh-CN" dirty="0"/>
              <a:t>Pollard rho</a:t>
            </a:r>
            <a:r>
              <a:rPr lang="zh-CN" altLang="en-US" dirty="0"/>
              <a:t>，但它仍然只是一种启发性算法，一方面它的复杂度在位数很大时仍然很高，另一方面它也会在我们的期望运行时间和结果上</a:t>
            </a:r>
            <a:r>
              <a:rPr lang="en-US" altLang="zh-CN" dirty="0"/>
              <a:t>fail</a:t>
            </a:r>
            <a:r>
              <a:rPr lang="zh-CN" altLang="en-US" dirty="0"/>
              <a:t>。分解大数还是很困难的</a:t>
            </a:r>
            <a:r>
              <a:rPr lang="en-US" altLang="zh-CN" dirty="0"/>
              <a:t>.</a:t>
            </a:r>
            <a:endParaRPr lang="zh-CN" altLang="en-US" dirty="0"/>
          </a:p>
        </p:txBody>
      </p:sp>
    </p:spTree>
    <p:extLst>
      <p:ext uri="{BB962C8B-B14F-4D97-AF65-F5344CB8AC3E}">
        <p14:creationId xmlns:p14="http://schemas.microsoft.com/office/powerpoint/2010/main" val="1441069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重点可能会放在第二阶段，我们将看到是如何一步步优化我们的算法到</a:t>
            </a:r>
            <a:r>
              <a:rPr lang="en-US" altLang="zh-CN" dirty="0"/>
              <a:t>POLLARD’S RHO</a:t>
            </a:r>
            <a:r>
              <a:rPr lang="zh-CN" altLang="en-US" dirty="0"/>
              <a:t>的，在这个过程中我们会考虑时间空间复杂度，最终得到完整的</a:t>
            </a:r>
            <a:r>
              <a:rPr lang="en-US" altLang="zh-CN" dirty="0"/>
              <a:t>Pollard’s rho</a:t>
            </a:r>
            <a:r>
              <a:rPr lang="zh-CN" altLang="en-US" dirty="0"/>
              <a:t>算法和它的复杂度</a:t>
            </a:r>
          </a:p>
        </p:txBody>
      </p:sp>
      <p:sp>
        <p:nvSpPr>
          <p:cNvPr id="4" name="灯片编号占位符 3"/>
          <p:cNvSpPr>
            <a:spLocks noGrp="1"/>
          </p:cNvSpPr>
          <p:nvPr>
            <p:ph type="sldNum" sz="quarter" idx="5"/>
          </p:nvPr>
        </p:nvSpPr>
        <p:spPr/>
        <p:txBody>
          <a:bodyPr/>
          <a:lstStyle/>
          <a:p>
            <a:fld id="{93EAA4AF-B0AE-42C7-9AD8-C74E868F5800}" type="slidenum">
              <a:rPr lang="zh-CN" altLang="en-US" smtClean="0"/>
              <a:t>2</a:t>
            </a:fld>
            <a:endParaRPr lang="zh-CN" altLang="en-US"/>
          </a:p>
        </p:txBody>
      </p:sp>
    </p:spTree>
    <p:extLst>
      <p:ext uri="{BB962C8B-B14F-4D97-AF65-F5344CB8AC3E}">
        <p14:creationId xmlns:p14="http://schemas.microsoft.com/office/powerpoint/2010/main" val="216663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7CC72598-0411-4B5B-B5B3-6096D118344C}"/>
              </a:ext>
            </a:extLst>
          </p:cNvPr>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294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3EAA4AF-B0AE-42C7-9AD8-C74E868F5800}" type="slidenum">
              <a:rPr lang="zh-CN" altLang="en-US" smtClean="0"/>
              <a:t>25</a:t>
            </a:fld>
            <a:endParaRPr lang="zh-CN" altLang="en-US"/>
          </a:p>
        </p:txBody>
      </p:sp>
    </p:spTree>
    <p:extLst>
      <p:ext uri="{BB962C8B-B14F-4D97-AF65-F5344CB8AC3E}">
        <p14:creationId xmlns:p14="http://schemas.microsoft.com/office/powerpoint/2010/main" val="23690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很显然，</a:t>
            </a:r>
            <a:r>
              <a:rPr lang="en-US" altLang="zh-CN" dirty="0"/>
              <a:t>N</a:t>
            </a:r>
            <a:r>
              <a:rPr lang="zh-CN" altLang="en-US" dirty="0"/>
              <a:t>是一个合数，</a:t>
            </a:r>
            <a:r>
              <a:rPr lang="en-US" altLang="zh-CN" dirty="0"/>
              <a:t>p</a:t>
            </a:r>
            <a:r>
              <a:rPr lang="zh-CN" altLang="en-US" dirty="0"/>
              <a:t>和</a:t>
            </a:r>
            <a:r>
              <a:rPr lang="en-US" altLang="zh-CN" dirty="0"/>
              <a:t>q</a:t>
            </a:r>
            <a:r>
              <a:rPr lang="zh-CN" altLang="en-US" dirty="0"/>
              <a:t>是</a:t>
            </a:r>
            <a:r>
              <a:rPr lang="en-US" altLang="zh-CN" dirty="0"/>
              <a:t>N</a:t>
            </a:r>
            <a:r>
              <a:rPr lang="zh-CN" altLang="en-US" dirty="0"/>
              <a:t>的因子。通过对密码算法的学习我们知道，将一个大合数分解为两个素因子的乘积是破解</a:t>
            </a:r>
            <a:r>
              <a:rPr lang="en-US" altLang="zh-CN" dirty="0"/>
              <a:t>RSA</a:t>
            </a:r>
            <a:r>
              <a:rPr lang="zh-CN" altLang="en-US" dirty="0"/>
              <a:t>密码算法的最为明显的攻击方式。而正是由于这种寻找的困难性，使得我们的密码算法更加安全有效。而我们今天要讲的这种算法正是在讨论大整数的分解问题。虽然它相对困难，但是接下来我们会尝试寻找一种可能的方法让我们在寻找大整数的因子问题上变得越来越幸运。当然，这里我们并没有强调</a:t>
            </a:r>
            <a:r>
              <a:rPr lang="en-US" altLang="zh-CN" dirty="0"/>
              <a:t>p</a:t>
            </a:r>
            <a:r>
              <a:rPr lang="zh-CN" altLang="en-US" dirty="0"/>
              <a:t>和</a:t>
            </a:r>
            <a:r>
              <a:rPr lang="en-US" altLang="zh-CN" dirty="0"/>
              <a:t>q</a:t>
            </a:r>
            <a:r>
              <a:rPr lang="zh-CN" altLang="en-US" dirty="0"/>
              <a:t>是素数，但是在后面我们会发现，如果是合数，实际上我们的问题会比是素数更加简单一些。同时，很显然的，</a:t>
            </a:r>
            <a:r>
              <a:rPr lang="en-US" altLang="zh-CN" dirty="0"/>
              <a:t>q=N/p,</a:t>
            </a:r>
            <a:r>
              <a:rPr lang="zh-CN" altLang="en-US" dirty="0"/>
              <a:t>所以我们的问题实际上就是寻找大整数的一个非平凡因子</a:t>
            </a:r>
            <a:r>
              <a:rPr lang="en-US" altLang="zh-CN" dirty="0"/>
              <a:t>p</a:t>
            </a:r>
            <a:endParaRPr lang="zh-CN" altLang="en-US"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3EAA4AF-B0AE-42C7-9AD8-C74E868F580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真的可以吗？复杂度</a:t>
            </a:r>
            <a:r>
              <a:rPr lang="en-US" altLang="zh-CN" dirty="0"/>
              <a:t>O</a:t>
            </a:r>
            <a:r>
              <a:rPr lang="zh-CN" altLang="en-US" dirty="0"/>
              <a:t>（</a:t>
            </a:r>
            <a:r>
              <a:rPr lang="en-US" altLang="zh-CN" dirty="0"/>
              <a:t>n</a:t>
            </a:r>
            <a:r>
              <a:rPr lang="zh-CN" altLang="en-US" dirty="0"/>
              <a:t>），只试除比</a:t>
            </a:r>
            <a:r>
              <a:rPr lang="en-US" altLang="zh-CN" dirty="0"/>
              <a:t>N</a:t>
            </a:r>
            <a:r>
              <a:rPr lang="zh-CN" altLang="en-US" dirty="0"/>
              <a:t>小的数？</a:t>
            </a:r>
            <a:r>
              <a:rPr lang="en-US" altLang="zh-CN" dirty="0"/>
              <a:t>N</a:t>
            </a:r>
            <a:r>
              <a:rPr lang="zh-CN" altLang="en-US" dirty="0"/>
              <a:t>开方？复杂度太高了</a:t>
            </a:r>
          </a:p>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3EAA4AF-B0AE-42C7-9AD8-C74E868F580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AB82B8B4-9A49-4DD7-9C90-E71282D97AE3}"/>
              </a:ext>
            </a:extLst>
          </p:cNvPr>
          <p:cNvSpPr>
            <a:spLocks noGrp="1"/>
          </p:cNvSpPr>
          <p:nvPr>
            <p:ph type="body" idx="1"/>
          </p:nvPr>
        </p:nvSpPr>
        <p:spPr/>
        <p:txBody>
          <a:bodyPr/>
          <a:lstStyle/>
          <a:p>
            <a:r>
              <a:rPr lang="zh-CN" altLang="en-US" dirty="0"/>
              <a:t>乱选一通，就像把代码乱改一通忽然</a:t>
            </a:r>
            <a:r>
              <a:rPr lang="en-US" altLang="zh-CN" dirty="0"/>
              <a:t>AC</a:t>
            </a:r>
            <a:r>
              <a:rPr lang="zh-CN" altLang="en-US" dirty="0"/>
              <a:t>了？</a:t>
            </a:r>
            <a:endParaRPr lang="en-US" altLang="zh-CN" dirty="0"/>
          </a:p>
          <a:p>
            <a:r>
              <a:rPr lang="zh-CN" altLang="en-US" dirty="0"/>
              <a:t>当然这个看起来极其搞笑，但这确实为我们接下来的启发式算法做了一个铺垫。</a:t>
            </a:r>
            <a:endParaRPr lang="en-US" altLang="zh-CN" dirty="0"/>
          </a:p>
          <a:p>
            <a:r>
              <a:rPr lang="zh-CN" altLang="en-US" dirty="0"/>
              <a:t>那我们有多少概率选对呢？</a:t>
            </a:r>
            <a:endParaRPr lang="en-US" altLang="zh-CN" dirty="0"/>
          </a:p>
          <a:p>
            <a:r>
              <a:rPr lang="zh-CN" altLang="en-US" dirty="0"/>
              <a:t>这样的话期望的随机次数就是</a:t>
            </a:r>
            <a:r>
              <a:rPr lang="en-US" altLang="zh-CN" dirty="0"/>
              <a:t>…</a:t>
            </a:r>
          </a:p>
          <a:p>
            <a:r>
              <a:rPr lang="zh-CN" altLang="en-US" dirty="0"/>
              <a:t>当然，如果</a:t>
            </a:r>
            <a:r>
              <a:rPr lang="en-US" altLang="zh-CN" dirty="0"/>
              <a:t>N</a:t>
            </a:r>
            <a:r>
              <a:rPr lang="zh-CN" altLang="en-US" dirty="0"/>
              <a:t>是多个素数的乘积，我们的概率会大些，这里我们就讨论</a:t>
            </a:r>
            <a:r>
              <a:rPr lang="en-US" altLang="zh-CN" dirty="0"/>
              <a:t>N</a:t>
            </a:r>
            <a:r>
              <a:rPr lang="zh-CN" altLang="en-US" dirty="0"/>
              <a:t>是两个素数乘积的情况以得到最普遍的结果。</a:t>
            </a:r>
            <a:endParaRPr lang="en-US" altLang="zh-CN" dirty="0"/>
          </a:p>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AB82B8B4-9A49-4DD7-9C90-E71282D97AE3}"/>
              </a:ext>
            </a:extLst>
          </p:cNvPr>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180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9385D2BB-611B-420F-849F-5E337D799D42}"/>
              </a:ext>
            </a:extLst>
          </p:cNvPr>
          <p:cNvSpPr>
            <a:spLocks noGrp="1"/>
          </p:cNvSpPr>
          <p:nvPr>
            <p:ph type="body" idx="1"/>
          </p:nvPr>
        </p:nvSpPr>
        <p:spPr/>
        <p:txBody>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7CC72598-0411-4B5B-B5B3-6096D118344C}"/>
              </a:ext>
            </a:extLst>
          </p:cNvPr>
          <p:cNvSpPr>
            <a:spLocks noGrp="1"/>
          </p:cNvSpPr>
          <p:nvPr>
            <p:ph type="body" idx="1"/>
          </p:nvPr>
        </p:nvSpPr>
        <p:spPr/>
        <p:txBody>
          <a:bodyPr/>
          <a:lstStyle/>
          <a:p>
            <a:r>
              <a:rPr lang="en-US" altLang="zh-CN" dirty="0"/>
              <a:t>988027=991*997</a:t>
            </a:r>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5C78F70B-4644-470F-BADF-16B34A51FA20}"/>
              </a:ext>
            </a:extLst>
          </p:cNvPr>
          <p:cNvSpPr>
            <a:spLocks noGrp="1"/>
          </p:cNvSpPr>
          <p:nvPr>
            <p:ph type="body" idx="1"/>
          </p:nvPr>
        </p:nvSpPr>
        <p:spPr/>
        <p:txBody>
          <a:bodyPr/>
          <a:lstStyle/>
          <a:p>
            <a:r>
              <a:rPr lang="zh-CN" altLang="en-US" dirty="0"/>
              <a:t>生日悖论！</a:t>
            </a:r>
            <a:endParaRPr lang="en-US" altLang="zh-CN" dirty="0"/>
          </a:p>
          <a:p>
            <a:r>
              <a:rPr lang="zh-CN" altLang="en-US" dirty="0"/>
              <a:t>好像与我们的实验结果相吻合了！但是实际上我们并不关心需要选择多少个数能够达到一半的概率，我们关心的是期望选择多少个数能够出现一个模</a:t>
            </a:r>
            <a:r>
              <a:rPr lang="en-US" altLang="zh-CN" dirty="0"/>
              <a:t>p</a:t>
            </a:r>
            <a:r>
              <a:rPr lang="zh-CN" altLang="en-US" dirty="0"/>
              <a:t>意义下相等的数。当然，这里再次强调，由于两个随机数相等的概率较小，我们没有考虑分离这种情况。</a:t>
            </a: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2_Placeholder">
    <p:spTree>
      <p:nvGrpSpPr>
        <p:cNvPr id="1" name=""/>
        <p:cNvGrpSpPr/>
        <p:nvPr/>
      </p:nvGrpSpPr>
      <p:grpSpPr>
        <a:xfrm>
          <a:off x="0" y="0"/>
          <a:ext cx="0" cy="0"/>
          <a:chOff x="0" y="0"/>
          <a:chExt cx="0" cy="0"/>
        </a:xfrm>
      </p:grpSpPr>
      <p:sp>
        <p:nvSpPr>
          <p:cNvPr id="8" name="Picture Placeholder 2"/>
          <p:cNvSpPr>
            <a:spLocks noGrp="1"/>
          </p:cNvSpPr>
          <p:nvPr>
            <p:ph type="pic" sz="quarter" idx="25"/>
          </p:nvPr>
        </p:nvSpPr>
        <p:spPr>
          <a:xfrm>
            <a:off x="3048795" y="2034988"/>
            <a:ext cx="1940142" cy="2631472"/>
          </a:xfrm>
          <a:prstGeom prst="rect">
            <a:avLst/>
          </a:prstGeom>
          <a:solidFill>
            <a:schemeClr val="bg1">
              <a:lumMod val="95000"/>
            </a:schemeClr>
          </a:solidFill>
        </p:spPr>
        <p:txBody>
          <a:bodyPr>
            <a:normAutofit/>
          </a:bodyPr>
          <a:lstStyle>
            <a:lvl1pPr>
              <a:defRPr sz="1400"/>
            </a:lvl1pPr>
          </a:lstStyle>
          <a:p>
            <a:endParaRPr lang="en-US"/>
          </a:p>
        </p:txBody>
      </p:sp>
      <p:sp>
        <p:nvSpPr>
          <p:cNvPr id="14" name="Picture Placeholder 2"/>
          <p:cNvSpPr>
            <a:spLocks noGrp="1"/>
          </p:cNvSpPr>
          <p:nvPr>
            <p:ph type="pic" sz="quarter" idx="24"/>
          </p:nvPr>
        </p:nvSpPr>
        <p:spPr>
          <a:xfrm>
            <a:off x="956213" y="2034988"/>
            <a:ext cx="1940142" cy="2631472"/>
          </a:xfrm>
          <a:prstGeom prst="rect">
            <a:avLst/>
          </a:prstGeom>
          <a:solidFill>
            <a:schemeClr val="bg1">
              <a:lumMod val="95000"/>
            </a:schemeClr>
          </a:solidFill>
        </p:spPr>
        <p:txBody>
          <a:bodyPr>
            <a:normAutofit/>
          </a:bodyPr>
          <a:lstStyle>
            <a:lvl1pPr>
              <a:defRPr sz="1400"/>
            </a:lvl1pPr>
          </a:lstStyle>
          <a:p>
            <a:endParaRPr lang="en-US"/>
          </a:p>
        </p:txBody>
      </p:sp>
      <p:sp>
        <p:nvSpPr>
          <p:cNvPr id="9" name="Picture Placeholder 2"/>
          <p:cNvSpPr>
            <a:spLocks noGrp="1"/>
          </p:cNvSpPr>
          <p:nvPr>
            <p:ph type="pic" sz="quarter" idx="26"/>
          </p:nvPr>
        </p:nvSpPr>
        <p:spPr>
          <a:xfrm>
            <a:off x="5141376" y="2034988"/>
            <a:ext cx="1940142" cy="2631472"/>
          </a:xfrm>
          <a:prstGeom prst="rect">
            <a:avLst/>
          </a:prstGeom>
          <a:solidFill>
            <a:schemeClr val="bg1">
              <a:lumMod val="95000"/>
            </a:schemeClr>
          </a:solidFill>
        </p:spPr>
        <p:txBody>
          <a:bodyPr>
            <a:normAutofit/>
          </a:bodyPr>
          <a:lstStyle>
            <a:lvl1pPr>
              <a:defRPr sz="1400"/>
            </a:lvl1pPr>
          </a:lstStyle>
          <a:p>
            <a:endParaRPr lang="en-US"/>
          </a:p>
        </p:txBody>
      </p:sp>
      <p:sp>
        <p:nvSpPr>
          <p:cNvPr id="10" name="Picture Placeholder 2"/>
          <p:cNvSpPr>
            <a:spLocks noGrp="1"/>
          </p:cNvSpPr>
          <p:nvPr>
            <p:ph type="pic" sz="quarter" idx="27"/>
          </p:nvPr>
        </p:nvSpPr>
        <p:spPr>
          <a:xfrm>
            <a:off x="7233957" y="2034988"/>
            <a:ext cx="1940142" cy="2631472"/>
          </a:xfrm>
          <a:prstGeom prst="rect">
            <a:avLst/>
          </a:prstGeom>
          <a:solidFill>
            <a:schemeClr val="bg1">
              <a:lumMod val="95000"/>
            </a:schemeClr>
          </a:solidFill>
        </p:spPr>
        <p:txBody>
          <a:bodyPr>
            <a:normAutofit/>
          </a:bodyPr>
          <a:lstStyle>
            <a:lvl1pPr>
              <a:defRPr sz="1400"/>
            </a:lvl1pPr>
          </a:lstStyle>
          <a:p>
            <a:endParaRPr lang="en-US"/>
          </a:p>
        </p:txBody>
      </p:sp>
      <p:sp>
        <p:nvSpPr>
          <p:cNvPr id="11" name="Picture Placeholder 2"/>
          <p:cNvSpPr>
            <a:spLocks noGrp="1"/>
          </p:cNvSpPr>
          <p:nvPr>
            <p:ph type="pic" sz="quarter" idx="28"/>
          </p:nvPr>
        </p:nvSpPr>
        <p:spPr>
          <a:xfrm>
            <a:off x="9326539" y="2034988"/>
            <a:ext cx="1940142" cy="2631472"/>
          </a:xfrm>
          <a:prstGeom prst="rect">
            <a:avLst/>
          </a:prstGeom>
          <a:solidFill>
            <a:schemeClr val="bg1">
              <a:lumMod val="95000"/>
            </a:schemeClr>
          </a:solidFill>
        </p:spPr>
        <p:txBody>
          <a:bodyPr>
            <a:normAutofit/>
          </a:bodyPr>
          <a:lstStyle>
            <a:lvl1pPr>
              <a:defRPr sz="1400"/>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Big Image Placeholder">
    <p:spTree>
      <p:nvGrpSpPr>
        <p:cNvPr id="1" name=""/>
        <p:cNvGrpSpPr/>
        <p:nvPr/>
      </p:nvGrpSpPr>
      <p:grpSpPr>
        <a:xfrm>
          <a:off x="0" y="0"/>
          <a:ext cx="0" cy="0"/>
          <a:chOff x="0" y="0"/>
          <a:chExt cx="0" cy="0"/>
        </a:xfrm>
      </p:grpSpPr>
      <p:sp>
        <p:nvSpPr>
          <p:cNvPr id="12" name="Picture Placeholder 2"/>
          <p:cNvSpPr>
            <a:spLocks noGrp="1"/>
          </p:cNvSpPr>
          <p:nvPr>
            <p:ph type="pic" sz="quarter" idx="20"/>
          </p:nvPr>
        </p:nvSpPr>
        <p:spPr>
          <a:xfrm>
            <a:off x="5102420" y="2571901"/>
            <a:ext cx="1952753" cy="3486000"/>
          </a:xfrm>
          <a:prstGeom prst="rect">
            <a:avLst/>
          </a:prstGeom>
          <a:solidFill>
            <a:schemeClr val="bg1">
              <a:lumMod val="95000"/>
            </a:schemeClr>
          </a:solidFill>
        </p:spPr>
        <p:txBody>
          <a:bodyPr>
            <a:normAutofit/>
          </a:bodyPr>
          <a:lstStyle>
            <a:lvl1pPr>
              <a:defRPr sz="1400"/>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7_Placeholder">
    <p:spTree>
      <p:nvGrpSpPr>
        <p:cNvPr id="1" name=""/>
        <p:cNvGrpSpPr/>
        <p:nvPr/>
      </p:nvGrpSpPr>
      <p:grpSpPr>
        <a:xfrm>
          <a:off x="0" y="0"/>
          <a:ext cx="0" cy="0"/>
          <a:chOff x="0" y="0"/>
          <a:chExt cx="0" cy="0"/>
        </a:xfrm>
      </p:grpSpPr>
      <p:sp>
        <p:nvSpPr>
          <p:cNvPr id="5" name="Picture Placeholder 2"/>
          <p:cNvSpPr>
            <a:spLocks noGrp="1"/>
          </p:cNvSpPr>
          <p:nvPr>
            <p:ph type="pic" sz="quarter" idx="26"/>
          </p:nvPr>
        </p:nvSpPr>
        <p:spPr>
          <a:xfrm>
            <a:off x="1" y="4191000"/>
            <a:ext cx="12191999" cy="2228821"/>
          </a:xfrm>
          <a:prstGeom prst="rect">
            <a:avLst/>
          </a:prstGeom>
          <a:solidFill>
            <a:schemeClr val="bg1">
              <a:lumMod val="95000"/>
            </a:schemeClr>
          </a:solidFill>
        </p:spPr>
        <p:txBody>
          <a:bodyPr>
            <a:normAutofit/>
          </a:bodyPr>
          <a:lstStyle>
            <a:lvl1pPr>
              <a:defRPr sz="1000"/>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Placeholder Slide">
    <p:spTree>
      <p:nvGrpSpPr>
        <p:cNvPr id="1" name=""/>
        <p:cNvGrpSpPr/>
        <p:nvPr/>
      </p:nvGrpSpPr>
      <p:grpSpPr>
        <a:xfrm>
          <a:off x="0" y="0"/>
          <a:ext cx="0" cy="0"/>
          <a:chOff x="0" y="0"/>
          <a:chExt cx="0" cy="0"/>
        </a:xfrm>
      </p:grpSpPr>
      <p:sp>
        <p:nvSpPr>
          <p:cNvPr id="8" name="Picture Placeholder 8"/>
          <p:cNvSpPr>
            <a:spLocks noGrp="1"/>
          </p:cNvSpPr>
          <p:nvPr>
            <p:ph type="pic" sz="quarter" idx="11"/>
          </p:nvPr>
        </p:nvSpPr>
        <p:spPr>
          <a:xfrm>
            <a:off x="4915844" y="2418889"/>
            <a:ext cx="2399430" cy="2056478"/>
          </a:xfrm>
          <a:prstGeom prst="rect">
            <a:avLst/>
          </a:prstGeom>
          <a:solidFill>
            <a:schemeClr val="bg1">
              <a:lumMod val="95000"/>
            </a:schemeClr>
          </a:solidFill>
        </p:spPr>
        <p:txBody>
          <a:bodyPr>
            <a:normAutofit/>
          </a:bodyPr>
          <a:lstStyle>
            <a:lvl1pPr>
              <a:defRPr sz="1400"/>
            </a:lvl1pPr>
          </a:lstStyle>
          <a:p>
            <a:endParaRPr lang="en-US"/>
          </a:p>
        </p:txBody>
      </p:sp>
      <p:sp>
        <p:nvSpPr>
          <p:cNvPr id="13" name="Picture Placeholder 8"/>
          <p:cNvSpPr>
            <a:spLocks noGrp="1"/>
          </p:cNvSpPr>
          <p:nvPr>
            <p:ph type="pic" sz="quarter" idx="12"/>
          </p:nvPr>
        </p:nvSpPr>
        <p:spPr>
          <a:xfrm>
            <a:off x="8254334" y="2418889"/>
            <a:ext cx="2399430" cy="2056478"/>
          </a:xfrm>
          <a:prstGeom prst="rect">
            <a:avLst/>
          </a:prstGeom>
          <a:solidFill>
            <a:schemeClr val="bg1">
              <a:lumMod val="95000"/>
            </a:schemeClr>
          </a:solidFill>
        </p:spPr>
        <p:txBody>
          <a:bodyPr>
            <a:normAutofit/>
          </a:bodyPr>
          <a:lstStyle>
            <a:lvl1pPr>
              <a:defRPr sz="1400"/>
            </a:lvl1pPr>
          </a:lstStyle>
          <a:p>
            <a:endParaRPr lang="en-US"/>
          </a:p>
        </p:txBody>
      </p:sp>
      <p:sp>
        <p:nvSpPr>
          <p:cNvPr id="10" name="Picture Placeholder 8"/>
          <p:cNvSpPr>
            <a:spLocks noGrp="1"/>
          </p:cNvSpPr>
          <p:nvPr>
            <p:ph type="pic" sz="quarter" idx="10"/>
          </p:nvPr>
        </p:nvSpPr>
        <p:spPr>
          <a:xfrm>
            <a:off x="1577353" y="2418889"/>
            <a:ext cx="2399430" cy="2056478"/>
          </a:xfrm>
          <a:prstGeom prst="rect">
            <a:avLst/>
          </a:prstGeom>
          <a:solidFill>
            <a:schemeClr val="bg1">
              <a:lumMod val="95000"/>
            </a:schemeClr>
          </a:solidFill>
        </p:spPr>
        <p:txBody>
          <a:bodyPr>
            <a:normAutofit/>
          </a:bodyPr>
          <a:lstStyle>
            <a:lvl1pPr>
              <a:defRPr sz="1400"/>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8_Placeholder">
    <p:spTree>
      <p:nvGrpSpPr>
        <p:cNvPr id="1" name=""/>
        <p:cNvGrpSpPr/>
        <p:nvPr/>
      </p:nvGrpSpPr>
      <p:grpSpPr>
        <a:xfrm>
          <a:off x="0" y="0"/>
          <a:ext cx="0" cy="0"/>
          <a:chOff x="0" y="0"/>
          <a:chExt cx="0" cy="0"/>
        </a:xfrm>
      </p:grpSpPr>
      <p:sp>
        <p:nvSpPr>
          <p:cNvPr id="17" name="Picture Placeholder 2"/>
          <p:cNvSpPr>
            <a:spLocks noGrp="1"/>
          </p:cNvSpPr>
          <p:nvPr>
            <p:ph type="pic" sz="quarter" idx="29"/>
          </p:nvPr>
        </p:nvSpPr>
        <p:spPr>
          <a:xfrm>
            <a:off x="0" y="0"/>
            <a:ext cx="4064000" cy="3429000"/>
          </a:xfrm>
          <a:prstGeom prst="rect">
            <a:avLst/>
          </a:prstGeom>
          <a:solidFill>
            <a:schemeClr val="bg1">
              <a:lumMod val="95000"/>
            </a:schemeClr>
          </a:solidFill>
        </p:spPr>
        <p:txBody>
          <a:bodyPr>
            <a:normAutofit/>
          </a:bodyPr>
          <a:lstStyle>
            <a:lvl1pPr>
              <a:defRPr sz="1400"/>
            </a:lvl1pPr>
          </a:lstStyle>
          <a:p>
            <a:endParaRPr lang="en-US"/>
          </a:p>
        </p:txBody>
      </p:sp>
      <p:sp>
        <p:nvSpPr>
          <p:cNvPr id="21" name="Picture Placeholder 2"/>
          <p:cNvSpPr>
            <a:spLocks noGrp="1"/>
          </p:cNvSpPr>
          <p:nvPr>
            <p:ph type="pic" sz="quarter" idx="31"/>
          </p:nvPr>
        </p:nvSpPr>
        <p:spPr>
          <a:xfrm>
            <a:off x="8128000" y="0"/>
            <a:ext cx="4064000" cy="3429000"/>
          </a:xfrm>
          <a:prstGeom prst="rect">
            <a:avLst/>
          </a:prstGeom>
          <a:solidFill>
            <a:schemeClr val="bg1">
              <a:lumMod val="95000"/>
            </a:schemeClr>
          </a:solidFill>
        </p:spPr>
        <p:txBody>
          <a:bodyPr>
            <a:normAutofit/>
          </a:bodyPr>
          <a:lstStyle>
            <a:lvl1pPr>
              <a:defRPr sz="1400"/>
            </a:lvl1pPr>
          </a:lstStyle>
          <a:p>
            <a:endParaRPr lang="en-US"/>
          </a:p>
        </p:txBody>
      </p:sp>
      <p:sp>
        <p:nvSpPr>
          <p:cNvPr id="25" name="Picture Placeholder 2"/>
          <p:cNvSpPr>
            <a:spLocks noGrp="1"/>
          </p:cNvSpPr>
          <p:nvPr>
            <p:ph type="pic" sz="quarter" idx="33"/>
          </p:nvPr>
        </p:nvSpPr>
        <p:spPr>
          <a:xfrm>
            <a:off x="4063999" y="3429000"/>
            <a:ext cx="4064000" cy="3429000"/>
          </a:xfrm>
          <a:prstGeom prst="rect">
            <a:avLst/>
          </a:prstGeom>
          <a:solidFill>
            <a:schemeClr val="bg1">
              <a:lumMod val="95000"/>
            </a:schemeClr>
          </a:solidFill>
        </p:spPr>
        <p:txBody>
          <a:bodyPr>
            <a:normAutofit/>
          </a:bodyPr>
          <a:lstStyle>
            <a:lvl1pPr>
              <a:defRPr sz="1400"/>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0_Placeholder">
    <p:spTree>
      <p:nvGrpSpPr>
        <p:cNvPr id="1" name=""/>
        <p:cNvGrpSpPr/>
        <p:nvPr/>
      </p:nvGrpSpPr>
      <p:grpSpPr>
        <a:xfrm>
          <a:off x="0" y="0"/>
          <a:ext cx="0" cy="0"/>
          <a:chOff x="0" y="0"/>
          <a:chExt cx="0" cy="0"/>
        </a:xfrm>
      </p:grpSpPr>
      <p:sp>
        <p:nvSpPr>
          <p:cNvPr id="6" name="Picture Placeholder 21"/>
          <p:cNvSpPr>
            <a:spLocks noGrp="1"/>
          </p:cNvSpPr>
          <p:nvPr>
            <p:ph type="pic" sz="quarter" idx="20"/>
          </p:nvPr>
        </p:nvSpPr>
        <p:spPr>
          <a:xfrm>
            <a:off x="3046420" y="2657475"/>
            <a:ext cx="3046420" cy="2895600"/>
          </a:xfrm>
          <a:prstGeom prst="rect">
            <a:avLst/>
          </a:prstGeom>
        </p:spPr>
      </p:sp>
      <p:sp>
        <p:nvSpPr>
          <p:cNvPr id="7" name="Picture Placeholder 22"/>
          <p:cNvSpPr>
            <a:spLocks noGrp="1"/>
          </p:cNvSpPr>
          <p:nvPr>
            <p:ph type="pic" sz="quarter" idx="21"/>
          </p:nvPr>
        </p:nvSpPr>
        <p:spPr>
          <a:xfrm>
            <a:off x="6096000" y="2657475"/>
            <a:ext cx="3046420" cy="2895600"/>
          </a:xfrm>
          <a:prstGeom prst="rect">
            <a:avLst/>
          </a:prstGeom>
        </p:spPr>
      </p:sp>
      <p:sp>
        <p:nvSpPr>
          <p:cNvPr id="8" name="Picture Placeholder 23"/>
          <p:cNvSpPr>
            <a:spLocks noGrp="1"/>
          </p:cNvSpPr>
          <p:nvPr>
            <p:ph type="pic" sz="quarter" idx="22"/>
          </p:nvPr>
        </p:nvSpPr>
        <p:spPr>
          <a:xfrm>
            <a:off x="9142420" y="2657475"/>
            <a:ext cx="3046420" cy="2895600"/>
          </a:xfrm>
          <a:prstGeom prst="rect">
            <a:avLst/>
          </a:prstGeom>
        </p:spPr>
      </p:sp>
      <p:sp>
        <p:nvSpPr>
          <p:cNvPr id="9" name="Picture Placeholder 24"/>
          <p:cNvSpPr>
            <a:spLocks noGrp="1"/>
          </p:cNvSpPr>
          <p:nvPr>
            <p:ph type="pic" sz="quarter" idx="23"/>
          </p:nvPr>
        </p:nvSpPr>
        <p:spPr>
          <a:xfrm>
            <a:off x="0" y="2657475"/>
            <a:ext cx="3046420" cy="2895600"/>
          </a:xfrm>
          <a:prstGeom prst="rect">
            <a:avLst/>
          </a:prstGeom>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2_Blank">
    <p:spTree>
      <p:nvGrpSpPr>
        <p:cNvPr id="1" name=""/>
        <p:cNvGrpSpPr/>
        <p:nvPr/>
      </p:nvGrpSpPr>
      <p:grpSpPr>
        <a:xfrm>
          <a:off x="0" y="0"/>
          <a:ext cx="0" cy="0"/>
          <a:chOff x="0" y="0"/>
          <a:chExt cx="0" cy="0"/>
        </a:xfrm>
      </p:grpSpPr>
      <p:sp>
        <p:nvSpPr>
          <p:cNvPr id="6" name="Picture Placeholder 17"/>
          <p:cNvSpPr>
            <a:spLocks noGrp="1"/>
          </p:cNvSpPr>
          <p:nvPr>
            <p:ph type="pic" sz="quarter" idx="14"/>
          </p:nvPr>
        </p:nvSpPr>
        <p:spPr>
          <a:xfrm>
            <a:off x="1402735" y="2766554"/>
            <a:ext cx="4031978" cy="2263140"/>
          </a:xfrm>
          <a:prstGeom prst="rect">
            <a:avLst/>
          </a:prstGeom>
          <a:noFill/>
        </p:spPr>
        <p:txBody>
          <a:bodyPr rtlCol="0">
            <a:normAutofit/>
          </a:bodyPr>
          <a:lstStyle>
            <a:lvl1pPr marL="0" indent="0" algn="ctr">
              <a:buNone/>
              <a:defRPr sz="900" b="0" i="0">
                <a:solidFill>
                  <a:schemeClr val="bg1">
                    <a:lumMod val="75000"/>
                  </a:schemeClr>
                </a:solidFill>
                <a:latin typeface="Montserrat Light" charset="0"/>
                <a:ea typeface="Montserrat Light" charset="0"/>
                <a:cs typeface="Montserrat Light" charset="0"/>
              </a:defRPr>
            </a:lvl1pPr>
          </a:lstStyle>
          <a:p>
            <a:pPr lvl="0"/>
            <a:endParaRPr lang="en-US" noProof="0"/>
          </a:p>
        </p:txBody>
      </p:sp>
      <p:sp>
        <p:nvSpPr>
          <p:cNvPr id="7" name="Picture Placeholder 17"/>
          <p:cNvSpPr>
            <a:spLocks noGrp="1"/>
          </p:cNvSpPr>
          <p:nvPr>
            <p:ph type="pic" sz="quarter" idx="16"/>
          </p:nvPr>
        </p:nvSpPr>
        <p:spPr>
          <a:xfrm>
            <a:off x="6731357" y="2766554"/>
            <a:ext cx="4031978" cy="2263140"/>
          </a:xfrm>
          <a:prstGeom prst="rect">
            <a:avLst/>
          </a:prstGeom>
          <a:noFill/>
        </p:spPr>
        <p:txBody>
          <a:bodyPr rtlCol="0">
            <a:normAutofit/>
          </a:bodyPr>
          <a:lstStyle>
            <a:lvl1pPr marL="0" indent="0" algn="ctr">
              <a:buNone/>
              <a:defRPr sz="900" b="0" i="0">
                <a:solidFill>
                  <a:schemeClr val="bg1">
                    <a:lumMod val="75000"/>
                  </a:schemeClr>
                </a:solidFill>
                <a:latin typeface="Montserrat Light" charset="0"/>
                <a:ea typeface="Montserrat Light" charset="0"/>
                <a:cs typeface="Montserrat Light" charset="0"/>
              </a:defRPr>
            </a:lvl1pPr>
          </a:lstStyle>
          <a:p>
            <a:pPr lvl="0"/>
            <a:endParaRPr lang="en-US" noProof="0" dirty="0"/>
          </a:p>
        </p:txBody>
      </p:sp>
    </p:spTree>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hree Laptops">
    <p:spTree>
      <p:nvGrpSpPr>
        <p:cNvPr id="1" name=""/>
        <p:cNvGrpSpPr/>
        <p:nvPr/>
      </p:nvGrpSpPr>
      <p:grpSpPr>
        <a:xfrm>
          <a:off x="0" y="0"/>
          <a:ext cx="0" cy="0"/>
          <a:chOff x="0" y="0"/>
          <a:chExt cx="0" cy="0"/>
        </a:xfrm>
      </p:grpSpPr>
      <p:sp>
        <p:nvSpPr>
          <p:cNvPr id="4" name="Picture Placeholder 2"/>
          <p:cNvSpPr>
            <a:spLocks noGrp="1"/>
          </p:cNvSpPr>
          <p:nvPr>
            <p:ph type="pic" sz="quarter" idx="10"/>
          </p:nvPr>
        </p:nvSpPr>
        <p:spPr>
          <a:xfrm>
            <a:off x="5079339" y="3120250"/>
            <a:ext cx="2007133" cy="2608263"/>
          </a:xfrm>
          <a:prstGeom prst="rect">
            <a:avLst/>
          </a:prstGeom>
        </p:spPr>
        <p:txBody>
          <a:bodyPr>
            <a:normAutofit/>
          </a:bodyPr>
          <a:lstStyle>
            <a:lvl1pPr>
              <a:defRPr sz="1400"/>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2_Placeholder">
    <p:spTree>
      <p:nvGrpSpPr>
        <p:cNvPr id="1" name=""/>
        <p:cNvGrpSpPr/>
        <p:nvPr/>
      </p:nvGrpSpPr>
      <p:grpSpPr>
        <a:xfrm>
          <a:off x="0" y="0"/>
          <a:ext cx="0" cy="0"/>
          <a:chOff x="0" y="0"/>
          <a:chExt cx="0" cy="0"/>
        </a:xfrm>
      </p:grpSpPr>
      <p:sp>
        <p:nvSpPr>
          <p:cNvPr id="18" name="Picture Placeholder 2"/>
          <p:cNvSpPr>
            <a:spLocks noGrp="1"/>
          </p:cNvSpPr>
          <p:nvPr>
            <p:ph type="pic" sz="quarter" idx="26"/>
          </p:nvPr>
        </p:nvSpPr>
        <p:spPr>
          <a:xfrm>
            <a:off x="0" y="0"/>
            <a:ext cx="6096000" cy="6858000"/>
          </a:xfrm>
          <a:prstGeom prst="rect">
            <a:avLst/>
          </a:prstGeom>
          <a:solidFill>
            <a:schemeClr val="bg1">
              <a:lumMod val="95000"/>
            </a:schemeClr>
          </a:solidFill>
        </p:spPr>
        <p:txBody>
          <a:bodyPr>
            <a:normAutofit/>
          </a:bodyPr>
          <a:lstStyle>
            <a:lvl1pPr>
              <a:defRPr sz="1400"/>
            </a:lvl1pPr>
          </a:lstStyle>
          <a:p>
            <a:endParaRPr lang="en-US"/>
          </a:p>
        </p:txBody>
      </p:sp>
      <p:sp>
        <p:nvSpPr>
          <p:cNvPr id="23" name="Picture Placeholder 2"/>
          <p:cNvSpPr>
            <a:spLocks noGrp="1"/>
          </p:cNvSpPr>
          <p:nvPr>
            <p:ph type="pic" sz="quarter" idx="28"/>
          </p:nvPr>
        </p:nvSpPr>
        <p:spPr>
          <a:xfrm>
            <a:off x="6096000" y="0"/>
            <a:ext cx="6096000" cy="6858000"/>
          </a:xfrm>
          <a:prstGeom prst="rect">
            <a:avLst/>
          </a:prstGeom>
          <a:solidFill>
            <a:schemeClr val="bg1">
              <a:lumMod val="95000"/>
            </a:schemeClr>
          </a:solidFill>
        </p:spPr>
        <p:txBody>
          <a:bodyPr>
            <a:normAutofit/>
          </a:bodyPr>
          <a:lstStyle>
            <a:lvl1pPr>
              <a:defRPr sz="1400"/>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Responsive Design">
    <p:spTree>
      <p:nvGrpSpPr>
        <p:cNvPr id="1" name=""/>
        <p:cNvGrpSpPr/>
        <p:nvPr/>
      </p:nvGrpSpPr>
      <p:grpSpPr>
        <a:xfrm>
          <a:off x="0" y="0"/>
          <a:ext cx="0" cy="0"/>
          <a:chOff x="0" y="0"/>
          <a:chExt cx="0" cy="0"/>
        </a:xfrm>
      </p:grpSpPr>
      <p:sp>
        <p:nvSpPr>
          <p:cNvPr id="25" name="图片占位符 24"/>
          <p:cNvSpPr>
            <a:spLocks noGrp="1"/>
          </p:cNvSpPr>
          <p:nvPr>
            <p:ph type="pic" sz="quarter" idx="13"/>
          </p:nvPr>
        </p:nvSpPr>
        <p:spPr>
          <a:xfrm>
            <a:off x="7094411" y="3367314"/>
            <a:ext cx="2106975" cy="1338004"/>
          </a:xfrm>
          <a:custGeom>
            <a:avLst/>
            <a:gdLst>
              <a:gd name="connsiteX0" fmla="*/ 0 w 2106975"/>
              <a:gd name="connsiteY0" fmla="*/ 0 h 1338004"/>
              <a:gd name="connsiteX1" fmla="*/ 2106975 w 2106975"/>
              <a:gd name="connsiteY1" fmla="*/ 0 h 1338004"/>
              <a:gd name="connsiteX2" fmla="*/ 2106975 w 2106975"/>
              <a:gd name="connsiteY2" fmla="*/ 1338004 h 1338004"/>
              <a:gd name="connsiteX3" fmla="*/ 0 w 2106975"/>
              <a:gd name="connsiteY3" fmla="*/ 1338004 h 1338004"/>
            </a:gdLst>
            <a:ahLst/>
            <a:cxnLst>
              <a:cxn ang="0">
                <a:pos x="connsiteX0" y="connsiteY0"/>
              </a:cxn>
              <a:cxn ang="0">
                <a:pos x="connsiteX1" y="connsiteY1"/>
              </a:cxn>
              <a:cxn ang="0">
                <a:pos x="connsiteX2" y="connsiteY2"/>
              </a:cxn>
              <a:cxn ang="0">
                <a:pos x="connsiteX3" y="connsiteY3"/>
              </a:cxn>
            </a:cxnLst>
            <a:rect l="l" t="t" r="r" b="b"/>
            <a:pathLst>
              <a:path w="2106975" h="1338004">
                <a:moveTo>
                  <a:pt x="0" y="0"/>
                </a:moveTo>
                <a:lnTo>
                  <a:pt x="2106975" y="0"/>
                </a:lnTo>
                <a:lnTo>
                  <a:pt x="2106975" y="1338004"/>
                </a:lnTo>
                <a:lnTo>
                  <a:pt x="0" y="1338004"/>
                </a:lnTo>
                <a:close/>
              </a:path>
            </a:pathLst>
          </a:custGeom>
        </p:spPr>
        <p:txBody>
          <a:bodyPr wrap="square">
            <a:noAutofit/>
          </a:bodyPr>
          <a:lstStyle>
            <a:lvl1pPr>
              <a:defRPr sz="1400"/>
            </a:lvl1pPr>
          </a:lstStyle>
          <a:p>
            <a:endParaRPr lang="zh-CN" altLang="en-US"/>
          </a:p>
        </p:txBody>
      </p:sp>
      <p:sp>
        <p:nvSpPr>
          <p:cNvPr id="23" name="图片占位符 22"/>
          <p:cNvSpPr>
            <a:spLocks noGrp="1"/>
          </p:cNvSpPr>
          <p:nvPr>
            <p:ph type="pic" sz="quarter" idx="12"/>
          </p:nvPr>
        </p:nvSpPr>
        <p:spPr>
          <a:xfrm>
            <a:off x="4224534" y="2060657"/>
            <a:ext cx="3329366" cy="1870006"/>
          </a:xfrm>
          <a:custGeom>
            <a:avLst/>
            <a:gdLst>
              <a:gd name="connsiteX0" fmla="*/ 0 w 3329366"/>
              <a:gd name="connsiteY0" fmla="*/ 0 h 1870006"/>
              <a:gd name="connsiteX1" fmla="*/ 3329366 w 3329366"/>
              <a:gd name="connsiteY1" fmla="*/ 0 h 1870006"/>
              <a:gd name="connsiteX2" fmla="*/ 3329366 w 3329366"/>
              <a:gd name="connsiteY2" fmla="*/ 1870006 h 1870006"/>
              <a:gd name="connsiteX3" fmla="*/ 0 w 3329366"/>
              <a:gd name="connsiteY3" fmla="*/ 1870006 h 1870006"/>
            </a:gdLst>
            <a:ahLst/>
            <a:cxnLst>
              <a:cxn ang="0">
                <a:pos x="connsiteX0" y="connsiteY0"/>
              </a:cxn>
              <a:cxn ang="0">
                <a:pos x="connsiteX1" y="connsiteY1"/>
              </a:cxn>
              <a:cxn ang="0">
                <a:pos x="connsiteX2" y="connsiteY2"/>
              </a:cxn>
              <a:cxn ang="0">
                <a:pos x="connsiteX3" y="connsiteY3"/>
              </a:cxn>
            </a:cxnLst>
            <a:rect l="l" t="t" r="r" b="b"/>
            <a:pathLst>
              <a:path w="3329366" h="1870006">
                <a:moveTo>
                  <a:pt x="0" y="0"/>
                </a:moveTo>
                <a:lnTo>
                  <a:pt x="3329366" y="0"/>
                </a:lnTo>
                <a:lnTo>
                  <a:pt x="3329366" y="1870006"/>
                </a:lnTo>
                <a:lnTo>
                  <a:pt x="0" y="1870006"/>
                </a:lnTo>
                <a:close/>
              </a:path>
            </a:pathLst>
          </a:custGeom>
        </p:spPr>
        <p:txBody>
          <a:bodyPr wrap="square">
            <a:noAutofit/>
          </a:bodyPr>
          <a:lstStyle>
            <a:lvl1pPr>
              <a:defRPr sz="1400"/>
            </a:lvl1pPr>
          </a:lstStyle>
          <a:p>
            <a:endParaRPr lang="zh-CN" altLang="en-US"/>
          </a:p>
        </p:txBody>
      </p:sp>
      <p:sp>
        <p:nvSpPr>
          <p:cNvPr id="21" name="图片占位符 20"/>
          <p:cNvSpPr>
            <a:spLocks noGrp="1"/>
          </p:cNvSpPr>
          <p:nvPr>
            <p:ph type="pic" sz="quarter" idx="11"/>
          </p:nvPr>
        </p:nvSpPr>
        <p:spPr>
          <a:xfrm>
            <a:off x="3350325" y="3275865"/>
            <a:ext cx="1078446" cy="1442198"/>
          </a:xfrm>
          <a:custGeom>
            <a:avLst/>
            <a:gdLst>
              <a:gd name="connsiteX0" fmla="*/ 0 w 1078446"/>
              <a:gd name="connsiteY0" fmla="*/ 0 h 1442198"/>
              <a:gd name="connsiteX1" fmla="*/ 1078446 w 1078446"/>
              <a:gd name="connsiteY1" fmla="*/ 0 h 1442198"/>
              <a:gd name="connsiteX2" fmla="*/ 1078446 w 1078446"/>
              <a:gd name="connsiteY2" fmla="*/ 1442198 h 1442198"/>
              <a:gd name="connsiteX3" fmla="*/ 0 w 1078446"/>
              <a:gd name="connsiteY3" fmla="*/ 1442198 h 1442198"/>
            </a:gdLst>
            <a:ahLst/>
            <a:cxnLst>
              <a:cxn ang="0">
                <a:pos x="connsiteX0" y="connsiteY0"/>
              </a:cxn>
              <a:cxn ang="0">
                <a:pos x="connsiteX1" y="connsiteY1"/>
              </a:cxn>
              <a:cxn ang="0">
                <a:pos x="connsiteX2" y="connsiteY2"/>
              </a:cxn>
              <a:cxn ang="0">
                <a:pos x="connsiteX3" y="connsiteY3"/>
              </a:cxn>
            </a:cxnLst>
            <a:rect l="l" t="t" r="r" b="b"/>
            <a:pathLst>
              <a:path w="1078446" h="1442198">
                <a:moveTo>
                  <a:pt x="0" y="0"/>
                </a:moveTo>
                <a:lnTo>
                  <a:pt x="1078446" y="0"/>
                </a:lnTo>
                <a:lnTo>
                  <a:pt x="1078446" y="1442198"/>
                </a:lnTo>
                <a:lnTo>
                  <a:pt x="0" y="1442198"/>
                </a:lnTo>
                <a:close/>
              </a:path>
            </a:pathLst>
          </a:custGeom>
        </p:spPr>
        <p:txBody>
          <a:bodyPr wrap="square">
            <a:noAutofit/>
          </a:bodyPr>
          <a:lstStyle>
            <a:lvl1pPr>
              <a:defRPr sz="1400"/>
            </a:lvl1pPr>
          </a:lstStyle>
          <a:p>
            <a:endParaRPr lang="zh-CN" altLang="en-US"/>
          </a:p>
        </p:txBody>
      </p:sp>
      <p:sp>
        <p:nvSpPr>
          <p:cNvPr id="19" name="图片占位符 18"/>
          <p:cNvSpPr>
            <a:spLocks noGrp="1"/>
          </p:cNvSpPr>
          <p:nvPr>
            <p:ph type="pic" sz="quarter" idx="10"/>
          </p:nvPr>
        </p:nvSpPr>
        <p:spPr>
          <a:xfrm>
            <a:off x="2663953" y="3870203"/>
            <a:ext cx="481433" cy="884991"/>
          </a:xfrm>
          <a:custGeom>
            <a:avLst/>
            <a:gdLst>
              <a:gd name="connsiteX0" fmla="*/ 0 w 481433"/>
              <a:gd name="connsiteY0" fmla="*/ 0 h 884991"/>
              <a:gd name="connsiteX1" fmla="*/ 481433 w 481433"/>
              <a:gd name="connsiteY1" fmla="*/ 0 h 884991"/>
              <a:gd name="connsiteX2" fmla="*/ 481433 w 481433"/>
              <a:gd name="connsiteY2" fmla="*/ 884991 h 884991"/>
              <a:gd name="connsiteX3" fmla="*/ 0 w 481433"/>
              <a:gd name="connsiteY3" fmla="*/ 884991 h 884991"/>
            </a:gdLst>
            <a:ahLst/>
            <a:cxnLst>
              <a:cxn ang="0">
                <a:pos x="connsiteX0" y="connsiteY0"/>
              </a:cxn>
              <a:cxn ang="0">
                <a:pos x="connsiteX1" y="connsiteY1"/>
              </a:cxn>
              <a:cxn ang="0">
                <a:pos x="connsiteX2" y="connsiteY2"/>
              </a:cxn>
              <a:cxn ang="0">
                <a:pos x="connsiteX3" y="connsiteY3"/>
              </a:cxn>
            </a:cxnLst>
            <a:rect l="l" t="t" r="r" b="b"/>
            <a:pathLst>
              <a:path w="481433" h="884991">
                <a:moveTo>
                  <a:pt x="0" y="0"/>
                </a:moveTo>
                <a:lnTo>
                  <a:pt x="481433" y="0"/>
                </a:lnTo>
                <a:lnTo>
                  <a:pt x="481433" y="884991"/>
                </a:lnTo>
                <a:lnTo>
                  <a:pt x="0" y="884991"/>
                </a:lnTo>
                <a:close/>
              </a:path>
            </a:pathLst>
          </a:custGeom>
        </p:spPr>
        <p:txBody>
          <a:bodyPr wrap="square">
            <a:noAutofit/>
          </a:bodyPr>
          <a:lstStyle>
            <a:lvl1pPr>
              <a:defRPr sz="1400"/>
            </a:lvl1p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_Title Slide 1">
    <p:spTree>
      <p:nvGrpSpPr>
        <p:cNvPr id="1" name=""/>
        <p:cNvGrpSpPr/>
        <p:nvPr/>
      </p:nvGrpSpPr>
      <p:grpSpPr>
        <a:xfrm>
          <a:off x="0" y="0"/>
          <a:ext cx="0" cy="0"/>
          <a:chOff x="0" y="0"/>
          <a:chExt cx="0" cy="0"/>
        </a:xfrm>
      </p:grpSpPr>
      <p:sp>
        <p:nvSpPr>
          <p:cNvPr id="14" name="Title 1"/>
          <p:cNvSpPr>
            <a:spLocks noGrp="1"/>
          </p:cNvSpPr>
          <p:nvPr userDrawn="1">
            <p:ph type="ctrTitle" hasCustomPrompt="1"/>
          </p:nvPr>
        </p:nvSpPr>
        <p:spPr>
          <a:xfrm>
            <a:off x="611632" y="1180214"/>
            <a:ext cx="11031728" cy="592602"/>
          </a:xfrm>
        </p:spPr>
        <p:txBody>
          <a:bodyPr anchor="t">
            <a:normAutofit/>
          </a:bodyPr>
          <a:lstStyle>
            <a:lvl1pPr algn="ctr">
              <a:lnSpc>
                <a:spcPct val="85000"/>
              </a:lnSpc>
              <a:defRPr sz="3500" b="1" cap="none" baseline="0">
                <a:solidFill>
                  <a:schemeClr val="tx2"/>
                </a:solidFill>
                <a:latin typeface="Roboto"/>
              </a:defRPr>
            </a:lvl1pPr>
          </a:lstStyle>
          <a:p>
            <a:r>
              <a:rPr lang="en-US" dirty="0"/>
              <a:t>Click To Edit Master </a:t>
            </a:r>
            <a:r>
              <a:rPr lang="en-US" dirty="0" err="1"/>
              <a:t>SubTitle</a:t>
            </a:r>
            <a:r>
              <a:rPr lang="en-US" dirty="0"/>
              <a:t> Style </a:t>
            </a:r>
          </a:p>
        </p:txBody>
      </p:sp>
      <p:sp>
        <p:nvSpPr>
          <p:cNvPr id="4" name="Subtitle 2"/>
          <p:cNvSpPr>
            <a:spLocks noGrp="1"/>
          </p:cNvSpPr>
          <p:nvPr>
            <p:ph type="subTitle" idx="1" hasCustomPrompt="1"/>
          </p:nvPr>
        </p:nvSpPr>
        <p:spPr>
          <a:xfrm>
            <a:off x="611632" y="1785039"/>
            <a:ext cx="11031728" cy="440343"/>
          </a:xfrm>
        </p:spPr>
        <p:txBody>
          <a:bodyPr>
            <a:normAutofit/>
          </a:bodyPr>
          <a:lstStyle>
            <a:lvl1pPr marL="0" indent="0" algn="ctr">
              <a:buNone/>
              <a:defRPr sz="2000" b="0" spc="0">
                <a:solidFill>
                  <a:schemeClr val="tx1"/>
                </a:solidFill>
                <a:latin typeface="Roboto"/>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p:spTree>
      <p:nvGrpSpPr>
        <p:cNvPr id="1" name=""/>
        <p:cNvGrpSpPr/>
        <p:nvPr/>
      </p:nvGrpSpPr>
      <p:grpSpPr>
        <a:xfrm>
          <a:off x="0" y="0"/>
          <a:ext cx="0" cy="0"/>
          <a:chOff x="0" y="0"/>
          <a:chExt cx="0" cy="0"/>
        </a:xfrm>
      </p:grpSpPr>
      <p:grpSp>
        <p:nvGrpSpPr>
          <p:cNvPr id="17" name="Group 16"/>
          <p:cNvGrpSpPr>
            <a:grpSpLocks noChangeAspect="1"/>
          </p:cNvGrpSpPr>
          <p:nvPr userDrawn="1"/>
        </p:nvGrpSpPr>
        <p:grpSpPr bwMode="auto">
          <a:xfrm>
            <a:off x="11003730" y="470345"/>
            <a:ext cx="575227" cy="574580"/>
            <a:chOff x="2059" y="383"/>
            <a:chExt cx="3558" cy="3554"/>
          </a:xfrm>
          <a:effectLst>
            <a:outerShdw blurRad="50800" dist="25400" dir="5400000" algn="tl" rotWithShape="0">
              <a:prstClr val="black">
                <a:alpha val="15000"/>
              </a:prstClr>
            </a:outerShdw>
          </a:effectLst>
        </p:grpSpPr>
        <p:sp>
          <p:nvSpPr>
            <p:cNvPr id="18" name="Freeform 5"/>
            <p:cNvSpPr/>
            <p:nvPr/>
          </p:nvSpPr>
          <p:spPr bwMode="auto">
            <a:xfrm>
              <a:off x="2570" y="383"/>
              <a:ext cx="2535" cy="530"/>
            </a:xfrm>
            <a:custGeom>
              <a:avLst/>
              <a:gdLst>
                <a:gd name="T0" fmla="*/ 1071 w 1071"/>
                <a:gd name="T1" fmla="*/ 224 h 224"/>
                <a:gd name="T2" fmla="*/ 535 w 1071"/>
                <a:gd name="T3" fmla="*/ 0 h 224"/>
                <a:gd name="T4" fmla="*/ 0 w 1071"/>
                <a:gd name="T5" fmla="*/ 224 h 224"/>
                <a:gd name="T6" fmla="*/ 1071 w 1071"/>
                <a:gd name="T7" fmla="*/ 224 h 224"/>
              </a:gdLst>
              <a:ahLst/>
              <a:cxnLst>
                <a:cxn ang="0">
                  <a:pos x="T0" y="T1"/>
                </a:cxn>
                <a:cxn ang="0">
                  <a:pos x="T2" y="T3"/>
                </a:cxn>
                <a:cxn ang="0">
                  <a:pos x="T4" y="T5"/>
                </a:cxn>
                <a:cxn ang="0">
                  <a:pos x="T6" y="T7"/>
                </a:cxn>
              </a:cxnLst>
              <a:rect l="0" t="0" r="r" b="b"/>
              <a:pathLst>
                <a:path w="1071" h="224">
                  <a:moveTo>
                    <a:pt x="1071" y="224"/>
                  </a:moveTo>
                  <a:cubicBezTo>
                    <a:pt x="935" y="86"/>
                    <a:pt x="745" y="0"/>
                    <a:pt x="535" y="0"/>
                  </a:cubicBezTo>
                  <a:cubicBezTo>
                    <a:pt x="326" y="0"/>
                    <a:pt x="136" y="86"/>
                    <a:pt x="0" y="224"/>
                  </a:cubicBezTo>
                  <a:cubicBezTo>
                    <a:pt x="322" y="224"/>
                    <a:pt x="764" y="224"/>
                    <a:pt x="1071" y="22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 name="Freeform 6"/>
            <p:cNvSpPr/>
            <p:nvPr/>
          </p:nvSpPr>
          <p:spPr bwMode="auto">
            <a:xfrm>
              <a:off x="2234" y="1154"/>
              <a:ext cx="3359" cy="2783"/>
            </a:xfrm>
            <a:custGeom>
              <a:avLst/>
              <a:gdLst>
                <a:gd name="T0" fmla="*/ 1396 w 1419"/>
                <a:gd name="T1" fmla="*/ 203 h 1176"/>
                <a:gd name="T2" fmla="*/ 749 w 1419"/>
                <a:gd name="T3" fmla="*/ 203 h 1176"/>
                <a:gd name="T4" fmla="*/ 701 w 1419"/>
                <a:gd name="T5" fmla="*/ 222 h 1176"/>
                <a:gd name="T6" fmla="*/ 632 w 1419"/>
                <a:gd name="T7" fmla="*/ 152 h 1176"/>
                <a:gd name="T8" fmla="*/ 749 w 1419"/>
                <a:gd name="T9" fmla="*/ 102 h 1176"/>
                <a:gd name="T10" fmla="*/ 1355 w 1419"/>
                <a:gd name="T11" fmla="*/ 102 h 1176"/>
                <a:gd name="T12" fmla="*/ 1297 w 1419"/>
                <a:gd name="T13" fmla="*/ 0 h 1176"/>
                <a:gd name="T14" fmla="*/ 58 w 1419"/>
                <a:gd name="T15" fmla="*/ 0 h 1176"/>
                <a:gd name="T16" fmla="*/ 0 w 1419"/>
                <a:gd name="T17" fmla="*/ 102 h 1176"/>
                <a:gd name="T18" fmla="*/ 561 w 1419"/>
                <a:gd name="T19" fmla="*/ 102 h 1176"/>
                <a:gd name="T20" fmla="*/ 561 w 1419"/>
                <a:gd name="T21" fmla="*/ 1167 h 1176"/>
                <a:gd name="T22" fmla="*/ 662 w 1419"/>
                <a:gd name="T23" fmla="*/ 1176 h 1176"/>
                <a:gd name="T24" fmla="*/ 662 w 1419"/>
                <a:gd name="T25" fmla="*/ 305 h 1176"/>
                <a:gd name="T26" fmla="*/ 1419 w 1419"/>
                <a:gd name="T27" fmla="*/ 305 h 1176"/>
                <a:gd name="T28" fmla="*/ 1396 w 1419"/>
                <a:gd name="T29" fmla="*/ 203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9" h="1176">
                  <a:moveTo>
                    <a:pt x="1396" y="203"/>
                  </a:moveTo>
                  <a:cubicBezTo>
                    <a:pt x="1167" y="203"/>
                    <a:pt x="821" y="203"/>
                    <a:pt x="749" y="203"/>
                  </a:cubicBezTo>
                  <a:cubicBezTo>
                    <a:pt x="736" y="215"/>
                    <a:pt x="719" y="222"/>
                    <a:pt x="701" y="222"/>
                  </a:cubicBezTo>
                  <a:cubicBezTo>
                    <a:pt x="663" y="222"/>
                    <a:pt x="632" y="191"/>
                    <a:pt x="632" y="152"/>
                  </a:cubicBezTo>
                  <a:cubicBezTo>
                    <a:pt x="632" y="92"/>
                    <a:pt x="704" y="60"/>
                    <a:pt x="749" y="102"/>
                  </a:cubicBezTo>
                  <a:cubicBezTo>
                    <a:pt x="819" y="102"/>
                    <a:pt x="1126" y="102"/>
                    <a:pt x="1355" y="102"/>
                  </a:cubicBezTo>
                  <a:cubicBezTo>
                    <a:pt x="1338" y="66"/>
                    <a:pt x="1319" y="32"/>
                    <a:pt x="1297" y="0"/>
                  </a:cubicBezTo>
                  <a:cubicBezTo>
                    <a:pt x="967" y="0"/>
                    <a:pt x="412" y="0"/>
                    <a:pt x="58" y="0"/>
                  </a:cubicBezTo>
                  <a:cubicBezTo>
                    <a:pt x="36" y="32"/>
                    <a:pt x="17" y="66"/>
                    <a:pt x="0" y="102"/>
                  </a:cubicBezTo>
                  <a:cubicBezTo>
                    <a:pt x="221" y="102"/>
                    <a:pt x="498" y="102"/>
                    <a:pt x="561" y="102"/>
                  </a:cubicBezTo>
                  <a:cubicBezTo>
                    <a:pt x="561" y="341"/>
                    <a:pt x="561" y="814"/>
                    <a:pt x="561" y="1167"/>
                  </a:cubicBezTo>
                  <a:cubicBezTo>
                    <a:pt x="594" y="1172"/>
                    <a:pt x="628" y="1176"/>
                    <a:pt x="662" y="1176"/>
                  </a:cubicBezTo>
                  <a:cubicBezTo>
                    <a:pt x="662" y="853"/>
                    <a:pt x="662" y="389"/>
                    <a:pt x="662" y="305"/>
                  </a:cubicBezTo>
                  <a:cubicBezTo>
                    <a:pt x="810" y="305"/>
                    <a:pt x="1181" y="305"/>
                    <a:pt x="1419" y="305"/>
                  </a:cubicBezTo>
                  <a:cubicBezTo>
                    <a:pt x="1413" y="270"/>
                    <a:pt x="1406" y="236"/>
                    <a:pt x="1396" y="20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 name="Freeform 7"/>
            <p:cNvSpPr/>
            <p:nvPr/>
          </p:nvSpPr>
          <p:spPr bwMode="auto">
            <a:xfrm>
              <a:off x="3792" y="1431"/>
              <a:ext cx="179" cy="168"/>
            </a:xfrm>
            <a:custGeom>
              <a:avLst/>
              <a:gdLst>
                <a:gd name="T0" fmla="*/ 40 w 76"/>
                <a:gd name="T1" fmla="*/ 68 h 71"/>
                <a:gd name="T2" fmla="*/ 76 w 76"/>
                <a:gd name="T3" fmla="*/ 35 h 71"/>
                <a:gd name="T4" fmla="*/ 40 w 76"/>
                <a:gd name="T5" fmla="*/ 3 h 71"/>
                <a:gd name="T6" fmla="*/ 40 w 76"/>
                <a:gd name="T7" fmla="*/ 68 h 71"/>
              </a:gdLst>
              <a:ahLst/>
              <a:cxnLst>
                <a:cxn ang="0">
                  <a:pos x="T0" y="T1"/>
                </a:cxn>
                <a:cxn ang="0">
                  <a:pos x="T2" y="T3"/>
                </a:cxn>
                <a:cxn ang="0">
                  <a:pos x="T4" y="T5"/>
                </a:cxn>
                <a:cxn ang="0">
                  <a:pos x="T6" y="T7"/>
                </a:cxn>
              </a:cxnLst>
              <a:rect l="0" t="0" r="r" b="b"/>
              <a:pathLst>
                <a:path w="76" h="71">
                  <a:moveTo>
                    <a:pt x="40" y="68"/>
                  </a:moveTo>
                  <a:cubicBezTo>
                    <a:pt x="61" y="71"/>
                    <a:pt x="76" y="54"/>
                    <a:pt x="76" y="35"/>
                  </a:cubicBezTo>
                  <a:cubicBezTo>
                    <a:pt x="76" y="17"/>
                    <a:pt x="60" y="0"/>
                    <a:pt x="40" y="3"/>
                  </a:cubicBezTo>
                  <a:cubicBezTo>
                    <a:pt x="0" y="7"/>
                    <a:pt x="0" y="64"/>
                    <a:pt x="40" y="6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 name="Freeform 8"/>
            <p:cNvSpPr/>
            <p:nvPr/>
          </p:nvSpPr>
          <p:spPr bwMode="auto">
            <a:xfrm>
              <a:off x="2059" y="1635"/>
              <a:ext cx="1261" cy="2229"/>
            </a:xfrm>
            <a:custGeom>
              <a:avLst/>
              <a:gdLst>
                <a:gd name="T0" fmla="*/ 533 w 533"/>
                <a:gd name="T1" fmla="*/ 0 h 942"/>
                <a:gd name="T2" fmla="*/ 33 w 533"/>
                <a:gd name="T3" fmla="*/ 0 h 942"/>
                <a:gd name="T4" fmla="*/ 10 w 533"/>
                <a:gd name="T5" fmla="*/ 102 h 942"/>
                <a:gd name="T6" fmla="*/ 361 w 533"/>
                <a:gd name="T7" fmla="*/ 102 h 942"/>
                <a:gd name="T8" fmla="*/ 478 w 533"/>
                <a:gd name="T9" fmla="*/ 153 h 942"/>
                <a:gd name="T10" fmla="*/ 361 w 533"/>
                <a:gd name="T11" fmla="*/ 204 h 942"/>
                <a:gd name="T12" fmla="*/ 1 w 533"/>
                <a:gd name="T13" fmla="*/ 204 h 942"/>
                <a:gd name="T14" fmla="*/ 0 w 533"/>
                <a:gd name="T15" fmla="*/ 222 h 942"/>
                <a:gd name="T16" fmla="*/ 533 w 533"/>
                <a:gd name="T17" fmla="*/ 942 h 942"/>
                <a:gd name="T18" fmla="*/ 533 w 533"/>
                <a:gd name="T19" fmla="*/ 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3" h="942">
                  <a:moveTo>
                    <a:pt x="533" y="0"/>
                  </a:moveTo>
                  <a:cubicBezTo>
                    <a:pt x="33" y="0"/>
                    <a:pt x="33" y="0"/>
                    <a:pt x="33" y="0"/>
                  </a:cubicBezTo>
                  <a:cubicBezTo>
                    <a:pt x="23" y="33"/>
                    <a:pt x="16" y="67"/>
                    <a:pt x="10" y="102"/>
                  </a:cubicBezTo>
                  <a:cubicBezTo>
                    <a:pt x="361" y="102"/>
                    <a:pt x="361" y="102"/>
                    <a:pt x="361" y="102"/>
                  </a:cubicBezTo>
                  <a:cubicBezTo>
                    <a:pt x="406" y="60"/>
                    <a:pt x="478" y="93"/>
                    <a:pt x="478" y="153"/>
                  </a:cubicBezTo>
                  <a:cubicBezTo>
                    <a:pt x="478" y="213"/>
                    <a:pt x="405" y="245"/>
                    <a:pt x="361" y="204"/>
                  </a:cubicBezTo>
                  <a:cubicBezTo>
                    <a:pt x="1" y="204"/>
                    <a:pt x="1" y="204"/>
                    <a:pt x="1" y="204"/>
                  </a:cubicBezTo>
                  <a:cubicBezTo>
                    <a:pt x="1" y="210"/>
                    <a:pt x="0" y="216"/>
                    <a:pt x="0" y="222"/>
                  </a:cubicBezTo>
                  <a:cubicBezTo>
                    <a:pt x="0" y="561"/>
                    <a:pt x="224" y="848"/>
                    <a:pt x="533" y="942"/>
                  </a:cubicBezTo>
                  <a:cubicBezTo>
                    <a:pt x="533" y="603"/>
                    <a:pt x="533" y="136"/>
                    <a:pt x="533"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 name="Freeform 9"/>
            <p:cNvSpPr/>
            <p:nvPr/>
          </p:nvSpPr>
          <p:spPr bwMode="auto">
            <a:xfrm>
              <a:off x="4042" y="2117"/>
              <a:ext cx="1575" cy="1811"/>
            </a:xfrm>
            <a:custGeom>
              <a:avLst/>
              <a:gdLst>
                <a:gd name="T0" fmla="*/ 0 w 665"/>
                <a:gd name="T1" fmla="*/ 0 h 765"/>
                <a:gd name="T2" fmla="*/ 0 w 665"/>
                <a:gd name="T3" fmla="*/ 765 h 765"/>
                <a:gd name="T4" fmla="*/ 102 w 665"/>
                <a:gd name="T5" fmla="*/ 745 h 765"/>
                <a:gd name="T6" fmla="*/ 102 w 665"/>
                <a:gd name="T7" fmla="*/ 178 h 765"/>
                <a:gd name="T8" fmla="*/ 83 w 665"/>
                <a:gd name="T9" fmla="*/ 131 h 765"/>
                <a:gd name="T10" fmla="*/ 203 w 665"/>
                <a:gd name="T11" fmla="*/ 83 h 765"/>
                <a:gd name="T12" fmla="*/ 203 w 665"/>
                <a:gd name="T13" fmla="*/ 178 h 765"/>
                <a:gd name="T14" fmla="*/ 203 w 665"/>
                <a:gd name="T15" fmla="*/ 712 h 765"/>
                <a:gd name="T16" fmla="*/ 665 w 665"/>
                <a:gd name="T17" fmla="*/ 18 h 765"/>
                <a:gd name="T18" fmla="*/ 664 w 665"/>
                <a:gd name="T19" fmla="*/ 0 h 765"/>
                <a:gd name="T20" fmla="*/ 0 w 665"/>
                <a:gd name="T21"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5" h="765">
                  <a:moveTo>
                    <a:pt x="0" y="0"/>
                  </a:moveTo>
                  <a:cubicBezTo>
                    <a:pt x="0" y="765"/>
                    <a:pt x="0" y="765"/>
                    <a:pt x="0" y="765"/>
                  </a:cubicBezTo>
                  <a:cubicBezTo>
                    <a:pt x="35" y="761"/>
                    <a:pt x="68" y="754"/>
                    <a:pt x="102" y="745"/>
                  </a:cubicBezTo>
                  <a:cubicBezTo>
                    <a:pt x="102" y="178"/>
                    <a:pt x="102" y="178"/>
                    <a:pt x="102" y="178"/>
                  </a:cubicBezTo>
                  <a:cubicBezTo>
                    <a:pt x="90" y="166"/>
                    <a:pt x="83" y="149"/>
                    <a:pt x="83" y="131"/>
                  </a:cubicBezTo>
                  <a:cubicBezTo>
                    <a:pt x="83" y="69"/>
                    <a:pt x="160" y="37"/>
                    <a:pt x="203" y="83"/>
                  </a:cubicBezTo>
                  <a:cubicBezTo>
                    <a:pt x="228" y="110"/>
                    <a:pt x="228" y="151"/>
                    <a:pt x="203" y="178"/>
                  </a:cubicBezTo>
                  <a:cubicBezTo>
                    <a:pt x="203" y="712"/>
                    <a:pt x="203" y="712"/>
                    <a:pt x="203" y="712"/>
                  </a:cubicBezTo>
                  <a:cubicBezTo>
                    <a:pt x="474" y="599"/>
                    <a:pt x="665" y="331"/>
                    <a:pt x="665" y="18"/>
                  </a:cubicBezTo>
                  <a:cubicBezTo>
                    <a:pt x="665" y="12"/>
                    <a:pt x="664" y="6"/>
                    <a:pt x="664" y="0"/>
                  </a:cubicBezTo>
                  <a:cubicBezTo>
                    <a:pt x="448" y="0"/>
                    <a:pt x="69" y="0"/>
                    <a:pt x="0"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 name="Freeform 10"/>
            <p:cNvSpPr/>
            <p:nvPr/>
          </p:nvSpPr>
          <p:spPr bwMode="auto">
            <a:xfrm>
              <a:off x="2946" y="1892"/>
              <a:ext cx="159" cy="209"/>
            </a:xfrm>
            <a:custGeom>
              <a:avLst/>
              <a:gdLst>
                <a:gd name="T0" fmla="*/ 67 w 67"/>
                <a:gd name="T1" fmla="*/ 44 h 88"/>
                <a:gd name="T2" fmla="*/ 0 w 67"/>
                <a:gd name="T3" fmla="*/ 44 h 88"/>
                <a:gd name="T4" fmla="*/ 67 w 67"/>
                <a:gd name="T5" fmla="*/ 44 h 88"/>
              </a:gdLst>
              <a:ahLst/>
              <a:cxnLst>
                <a:cxn ang="0">
                  <a:pos x="T0" y="T1"/>
                </a:cxn>
                <a:cxn ang="0">
                  <a:pos x="T2" y="T3"/>
                </a:cxn>
                <a:cxn ang="0">
                  <a:pos x="T4" y="T5"/>
                </a:cxn>
              </a:cxnLst>
              <a:rect l="0" t="0" r="r" b="b"/>
              <a:pathLst>
                <a:path w="67" h="88">
                  <a:moveTo>
                    <a:pt x="67" y="44"/>
                  </a:moveTo>
                  <a:cubicBezTo>
                    <a:pt x="67" y="0"/>
                    <a:pt x="0" y="0"/>
                    <a:pt x="0" y="44"/>
                  </a:cubicBezTo>
                  <a:cubicBezTo>
                    <a:pt x="0" y="88"/>
                    <a:pt x="67" y="88"/>
                    <a:pt x="67"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 name="Freeform 11"/>
            <p:cNvSpPr/>
            <p:nvPr/>
          </p:nvSpPr>
          <p:spPr bwMode="auto">
            <a:xfrm>
              <a:off x="4324" y="2323"/>
              <a:ext cx="159" cy="208"/>
            </a:xfrm>
            <a:custGeom>
              <a:avLst/>
              <a:gdLst>
                <a:gd name="T0" fmla="*/ 67 w 67"/>
                <a:gd name="T1" fmla="*/ 44 h 88"/>
                <a:gd name="T2" fmla="*/ 0 w 67"/>
                <a:gd name="T3" fmla="*/ 44 h 88"/>
                <a:gd name="T4" fmla="*/ 67 w 67"/>
                <a:gd name="T5" fmla="*/ 44 h 88"/>
              </a:gdLst>
              <a:ahLst/>
              <a:cxnLst>
                <a:cxn ang="0">
                  <a:pos x="T0" y="T1"/>
                </a:cxn>
                <a:cxn ang="0">
                  <a:pos x="T2" y="T3"/>
                </a:cxn>
                <a:cxn ang="0">
                  <a:pos x="T4" y="T5"/>
                </a:cxn>
              </a:cxnLst>
              <a:rect l="0" t="0" r="r" b="b"/>
              <a:pathLst>
                <a:path w="67" h="88">
                  <a:moveTo>
                    <a:pt x="67" y="44"/>
                  </a:moveTo>
                  <a:cubicBezTo>
                    <a:pt x="67" y="0"/>
                    <a:pt x="0" y="0"/>
                    <a:pt x="0" y="44"/>
                  </a:cubicBezTo>
                  <a:cubicBezTo>
                    <a:pt x="0" y="88"/>
                    <a:pt x="67" y="88"/>
                    <a:pt x="67"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38" name="Shape 2"/>
          <p:cNvSpPr/>
          <p:nvPr userDrawn="1"/>
        </p:nvSpPr>
        <p:spPr>
          <a:xfrm>
            <a:off x="0" y="1400997"/>
            <a:ext cx="12192000" cy="5467350"/>
          </a:xfrm>
          <a:prstGeom prst="rect">
            <a:avLst/>
          </a:prstGeom>
          <a:solidFill>
            <a:srgbClr val="7B8DB3">
              <a:alpha val="4000"/>
            </a:srgbClr>
          </a:solidFill>
          <a:ln w="25400">
            <a:solidFill>
              <a:srgbClr val="EBEBEB">
                <a:alpha val="10000"/>
              </a:srgbClr>
            </a:solidFill>
            <a:miter lim="400000"/>
          </a:ln>
          <a:effectLst/>
        </p:spPr>
        <p:txBody>
          <a:bodyPr lIns="0" tIns="0" rIns="0" bIns="0" anchor="ctr"/>
          <a:lstStyle/>
          <a:p>
            <a:pPr lvl="0" defTabSz="292100">
              <a:defRPr sz="4000">
                <a:solidFill>
                  <a:srgbClr val="FFFFFF"/>
                </a:solidFill>
                <a:effectLst>
                  <a:outerShdw blurRad="38100" dist="12700" dir="5400000" rotWithShape="0">
                    <a:srgbClr val="000000">
                      <a:alpha val="50000"/>
                    </a:srgbClr>
                  </a:outerShdw>
                </a:effectLst>
              </a:defRPr>
            </a:pPr>
            <a:endParaRPr sz="2000"/>
          </a:p>
        </p:txBody>
      </p:sp>
      <p:sp>
        <p:nvSpPr>
          <p:cNvPr id="39" name="Shape 2711"/>
          <p:cNvSpPr/>
          <p:nvPr userDrawn="1"/>
        </p:nvSpPr>
        <p:spPr>
          <a:xfrm>
            <a:off x="607720" y="560847"/>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8" y="20618"/>
                  <a:pt x="982" y="16222"/>
                  <a:pt x="982" y="10800"/>
                </a:cubicBezTo>
                <a:cubicBezTo>
                  <a:pt x="982" y="5377"/>
                  <a:pt x="5378" y="982"/>
                  <a:pt x="10800" y="982"/>
                </a:cubicBezTo>
                <a:cubicBezTo>
                  <a:pt x="16223" y="982"/>
                  <a:pt x="20618" y="5377"/>
                  <a:pt x="20618" y="10800"/>
                </a:cubicBezTo>
                <a:cubicBezTo>
                  <a:pt x="20618" y="16222"/>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0800" y="13745"/>
                </a:moveTo>
                <a:cubicBezTo>
                  <a:pt x="9173" y="13745"/>
                  <a:pt x="7855" y="12427"/>
                  <a:pt x="7855" y="10800"/>
                </a:cubicBezTo>
                <a:cubicBezTo>
                  <a:pt x="7855" y="9173"/>
                  <a:pt x="9173" y="7855"/>
                  <a:pt x="10800" y="7855"/>
                </a:cubicBezTo>
                <a:cubicBezTo>
                  <a:pt x="12427" y="7855"/>
                  <a:pt x="13745" y="9173"/>
                  <a:pt x="13745" y="10800"/>
                </a:cubicBezTo>
                <a:cubicBezTo>
                  <a:pt x="13745" y="12427"/>
                  <a:pt x="12427" y="13745"/>
                  <a:pt x="10800" y="13745"/>
                </a:cubicBezTo>
                <a:moveTo>
                  <a:pt x="10800" y="6873"/>
                </a:moveTo>
                <a:cubicBezTo>
                  <a:pt x="8631" y="6873"/>
                  <a:pt x="6873" y="8631"/>
                  <a:pt x="6873" y="10800"/>
                </a:cubicBezTo>
                <a:cubicBezTo>
                  <a:pt x="6873" y="12969"/>
                  <a:pt x="8631" y="14727"/>
                  <a:pt x="10800" y="14727"/>
                </a:cubicBezTo>
                <a:cubicBezTo>
                  <a:pt x="12969" y="14727"/>
                  <a:pt x="14727" y="12969"/>
                  <a:pt x="14727" y="10800"/>
                </a:cubicBezTo>
                <a:cubicBezTo>
                  <a:pt x="14727" y="8631"/>
                  <a:pt x="12969" y="6873"/>
                  <a:pt x="10800" y="6873"/>
                </a:cubicBezTo>
              </a:path>
            </a:pathLst>
          </a:custGeom>
          <a:solidFill>
            <a:schemeClr val="accent1"/>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sp>
        <p:nvSpPr>
          <p:cNvPr id="40" name="Rounded Rectangle 39"/>
          <p:cNvSpPr/>
          <p:nvPr userDrawn="1"/>
        </p:nvSpPr>
        <p:spPr>
          <a:xfrm>
            <a:off x="11265587" y="6214352"/>
            <a:ext cx="315778" cy="315778"/>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1" name="TextBox 40"/>
          <p:cNvSpPr txBox="1"/>
          <p:nvPr userDrawn="1"/>
        </p:nvSpPr>
        <p:spPr>
          <a:xfrm>
            <a:off x="11253025" y="6235276"/>
            <a:ext cx="344966" cy="276999"/>
          </a:xfrm>
          <a:prstGeom prst="rect">
            <a:avLst/>
          </a:prstGeom>
          <a:noFill/>
        </p:spPr>
        <p:txBody>
          <a:bodyPr wrap="none" rtlCol="0">
            <a:spAutoFit/>
          </a:bodyPr>
          <a:lstStyle/>
          <a:p>
            <a:pPr algn="ctr"/>
            <a:fld id="{9F976047-6D8B-40E5-9820-BFA42EA4E19A}" type="slidenum">
              <a:rPr lang="en-US" sz="1200" smtClean="0">
                <a:solidFill>
                  <a:schemeClr val="accent1"/>
                </a:solidFill>
                <a:latin typeface="Source Sans Pro" panose="020B0503030403020204" pitchFamily="34" charset="0"/>
              </a:rPr>
              <a:t>‹#›</a:t>
            </a:fld>
            <a:endParaRPr lang="en-US" dirty="0">
              <a:solidFill>
                <a:schemeClr val="accent1"/>
              </a:solidFill>
            </a:endParaRPr>
          </a:p>
        </p:txBody>
      </p:sp>
      <p:sp>
        <p:nvSpPr>
          <p:cNvPr id="26" name="Text Placeholder 2"/>
          <p:cNvSpPr>
            <a:spLocks noGrp="1"/>
          </p:cNvSpPr>
          <p:nvPr>
            <p:ph type="body" sz="quarter" idx="11" hasCustomPrompt="1"/>
          </p:nvPr>
        </p:nvSpPr>
        <p:spPr>
          <a:xfrm>
            <a:off x="1114373" y="456502"/>
            <a:ext cx="9210034" cy="486355"/>
          </a:xfrm>
        </p:spPr>
        <p:txBody>
          <a:bodyPr>
            <a:noAutofit/>
          </a:bodyPr>
          <a:lstStyle>
            <a:lvl1pPr marL="0" indent="0">
              <a:buNone/>
              <a:defRPr sz="3200" baseline="0">
                <a:solidFill>
                  <a:schemeClr val="tx1"/>
                </a:solidFill>
                <a:latin typeface="Roboto Black" panose="02000000000000000000" pitchFamily="2" charset="0"/>
                <a:ea typeface="Roboto Black" panose="02000000000000000000" pitchFamily="2" charset="0"/>
                <a:cs typeface="Roboto Black" panose="02000000000000000000" pitchFamily="2" charset="0"/>
              </a:defRPr>
            </a:lvl1pPr>
            <a:lvl2pPr>
              <a:defRPr sz="3200">
                <a:latin typeface="Roboto Black" panose="02000000000000000000" pitchFamily="2" charset="0"/>
                <a:ea typeface="Roboto Black" panose="02000000000000000000" pitchFamily="2" charset="0"/>
                <a:cs typeface="Roboto Black" panose="02000000000000000000" pitchFamily="2" charset="0"/>
              </a:defRPr>
            </a:lvl2pPr>
            <a:lvl3pPr>
              <a:defRPr sz="3200">
                <a:latin typeface="Roboto Black" panose="02000000000000000000" pitchFamily="2" charset="0"/>
                <a:ea typeface="Roboto Black" panose="02000000000000000000" pitchFamily="2" charset="0"/>
                <a:cs typeface="Roboto Black" panose="02000000000000000000" pitchFamily="2" charset="0"/>
              </a:defRPr>
            </a:lvl3pPr>
            <a:lvl4pPr>
              <a:defRPr sz="3200">
                <a:latin typeface="Roboto Black" panose="02000000000000000000" pitchFamily="2" charset="0"/>
                <a:ea typeface="Roboto Black" panose="02000000000000000000" pitchFamily="2" charset="0"/>
                <a:cs typeface="Roboto Black" panose="02000000000000000000" pitchFamily="2" charset="0"/>
              </a:defRPr>
            </a:lvl4pPr>
            <a:lvl5pPr>
              <a:defRPr sz="3200">
                <a:latin typeface="Roboto Black" panose="02000000000000000000" pitchFamily="2" charset="0"/>
                <a:ea typeface="Roboto Black" panose="02000000000000000000" pitchFamily="2" charset="0"/>
                <a:cs typeface="Roboto Black" panose="02000000000000000000" pitchFamily="2" charset="0"/>
              </a:defRPr>
            </a:lvl5pPr>
          </a:lstStyle>
          <a:p>
            <a:pPr lvl="0"/>
            <a:r>
              <a:rPr lang="en-US" dirty="0"/>
              <a:t>Put your main text here</a:t>
            </a:r>
          </a:p>
        </p:txBody>
      </p:sp>
      <p:sp>
        <p:nvSpPr>
          <p:cNvPr id="27" name="Text Placeholder 4"/>
          <p:cNvSpPr>
            <a:spLocks noGrp="1"/>
          </p:cNvSpPr>
          <p:nvPr>
            <p:ph type="body" sz="quarter" idx="12" hasCustomPrompt="1"/>
          </p:nvPr>
        </p:nvSpPr>
        <p:spPr>
          <a:xfrm>
            <a:off x="1132569" y="942857"/>
            <a:ext cx="9191838" cy="269360"/>
          </a:xfrm>
        </p:spPr>
        <p:txBody>
          <a:bodyPr>
            <a:normAutofit/>
          </a:bodyPr>
          <a:lstStyle>
            <a:lvl1pPr marL="0" indent="0">
              <a:buNone/>
              <a:defRPr sz="1200" baseline="0">
                <a:latin typeface="Source Sans Pro Light" charset="0"/>
              </a:defRPr>
            </a:lvl1pPr>
            <a:lvl2pPr>
              <a:defRPr>
                <a:latin typeface="Source Sans Pro Light" charset="0"/>
              </a:defRPr>
            </a:lvl2pPr>
            <a:lvl3pPr>
              <a:defRPr>
                <a:latin typeface="Source Sans Pro Light" charset="0"/>
              </a:defRPr>
            </a:lvl3pPr>
            <a:lvl4pPr>
              <a:defRPr>
                <a:latin typeface="Source Sans Pro Light" charset="0"/>
              </a:defRPr>
            </a:lvl4pPr>
            <a:lvl5pPr>
              <a:defRPr>
                <a:latin typeface="Source Sans Pro Light" charset="0"/>
              </a:defRPr>
            </a:lvl5pPr>
          </a:lstStyle>
          <a:p>
            <a:pPr lvl="0"/>
            <a:r>
              <a:rPr lang="en-US" dirty="0"/>
              <a:t>Put your text here</a:t>
            </a:r>
          </a:p>
        </p:txBody>
      </p:sp>
    </p:spTree>
  </p:cSld>
  <p:clrMapOvr>
    <a:masterClrMapping/>
  </p:clrMapOvr>
  <p:transition spd="slow" advTm="2000">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p:tgtEl>
                                          <p:spTgt spid="2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6">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7">
                                            <p:txEl>
                                              <p:pRg st="0" end="0"/>
                                            </p:txEl>
                                          </p:spTgt>
                                        </p:tgtEl>
                                        <p:attrNameLst>
                                          <p:attrName>style.visibility</p:attrName>
                                        </p:attrNameLst>
                                      </p:cBhvr>
                                      <p:to>
                                        <p:strVal val="visible"/>
                                      </p:to>
                                    </p:set>
                                    <p:anim calcmode="lin" valueType="num">
                                      <p:cBhvr additive="base">
                                        <p:cTn id="11" dur="500"/>
                                        <p:tgtEl>
                                          <p:spTgt spid="27">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tmplLst>
          <p:tmpl lvl="1">
            <p:tnLst>
              <p:par>
                <p:cTn presetID="12" presetClass="entr" presetSubtype="4"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p:tgtEl>
                          <p:spTgt spid="26"/>
                        </p:tgtEl>
                        <p:attrNameLst>
                          <p:attrName>ppt_y</p:attrName>
                        </p:attrNameLst>
                      </p:cBhvr>
                      <p:tavLst>
                        <p:tav tm="0">
                          <p:val>
                            <p:strVal val="#ppt_y+#ppt_h*1.125000"/>
                          </p:val>
                        </p:tav>
                        <p:tav tm="100000">
                          <p:val>
                            <p:strVal val="#ppt_y"/>
                          </p:val>
                        </p:tav>
                      </p:tavLst>
                    </p:anim>
                    <p:animEffect transition="in" filter="wipe(up)">
                      <p:cBhvr>
                        <p:cTn dur="500"/>
                        <p:tgtEl>
                          <p:spTgt spid="26"/>
                        </p:tgtEl>
                      </p:cBhvr>
                    </p:animEffect>
                  </p:childTnLst>
                </p:cTn>
              </p:par>
            </p:tnLst>
          </p:tmpl>
        </p:tmplLst>
      </p:bldP>
      <p:bldP spid="27" grpId="0" build="p">
        <p:tmplLst>
          <p:tmpl lvl="1">
            <p:tnLst>
              <p:par>
                <p:cTn presetID="1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p:tgtEl>
                          <p:spTgt spid="27"/>
                        </p:tgtEl>
                        <p:attrNameLst>
                          <p:attrName>ppt_y</p:attrName>
                        </p:attrNameLst>
                      </p:cBhvr>
                      <p:tavLst>
                        <p:tav tm="0">
                          <p:val>
                            <p:strVal val="#ppt_y+#ppt_h*1.125000"/>
                          </p:val>
                        </p:tav>
                        <p:tav tm="100000">
                          <p:val>
                            <p:strVal val="#ppt_y"/>
                          </p:val>
                        </p:tav>
                      </p:tavLst>
                    </p:anim>
                    <p:animEffect transition="in" filter="wipe(up)">
                      <p:cBhvr>
                        <p:cTn dur="500"/>
                        <p:tgtEl>
                          <p:spTgt spid="27"/>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8231375">
            <a:off x="2057400" y="-529674"/>
            <a:ext cx="8077200" cy="791734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235569">
            <a:off x="1034716" y="1655146"/>
            <a:ext cx="3619338" cy="354770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9122488">
            <a:off x="5036060" y="1384206"/>
            <a:ext cx="2100678" cy="205910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5.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41B3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28600" rtl="0" eaLnBrk="1" latinLnBrk="0" hangingPunct="1">
        <a:spcBef>
          <a:spcPct val="0"/>
        </a:spcBef>
        <a:buNone/>
        <a:defRPr sz="2200" kern="1200">
          <a:solidFill>
            <a:schemeClr val="tx1"/>
          </a:solidFill>
          <a:latin typeface="Lato Regular"/>
          <a:ea typeface="+mj-ea"/>
          <a:cs typeface="Lato Regular"/>
        </a:defRPr>
      </a:lvl1pPr>
    </p:titleStyle>
    <p:bodyStyle>
      <a:lvl1pPr marL="171450" indent="-171450" algn="l" defTabSz="228600" rtl="0" eaLnBrk="1" latinLnBrk="0" hangingPunct="1">
        <a:spcBef>
          <a:spcPct val="20000"/>
        </a:spcBef>
        <a:buFont typeface="Arial" panose="020B0604020202020204"/>
        <a:buChar char="•"/>
        <a:defRPr sz="1600" kern="1200">
          <a:solidFill>
            <a:schemeClr val="tx1"/>
          </a:solidFill>
          <a:latin typeface="Lato Regular"/>
          <a:ea typeface="+mn-ea"/>
          <a:cs typeface="Lato Regular"/>
        </a:defRPr>
      </a:lvl1pPr>
      <a:lvl2pPr marL="371475" indent="-142875" algn="l" defTabSz="228600" rtl="0" eaLnBrk="1" latinLnBrk="0" hangingPunct="1">
        <a:spcBef>
          <a:spcPct val="20000"/>
        </a:spcBef>
        <a:buFont typeface="Arial" panose="020B0604020202020204"/>
        <a:buChar char="–"/>
        <a:defRPr sz="1400" kern="1200">
          <a:solidFill>
            <a:schemeClr val="tx1"/>
          </a:solidFill>
          <a:latin typeface="Lato Regular"/>
          <a:ea typeface="+mn-ea"/>
          <a:cs typeface="Lato Regular"/>
        </a:defRPr>
      </a:lvl2pPr>
      <a:lvl3pPr marL="571500" indent="-114300" algn="l" defTabSz="228600" rtl="0" eaLnBrk="1" latinLnBrk="0" hangingPunct="1">
        <a:spcBef>
          <a:spcPct val="20000"/>
        </a:spcBef>
        <a:buFont typeface="Arial" panose="020B0604020202020204"/>
        <a:buChar char="•"/>
        <a:defRPr sz="1200" kern="1200">
          <a:solidFill>
            <a:schemeClr val="tx1"/>
          </a:solidFill>
          <a:latin typeface="Lato Regular"/>
          <a:ea typeface="+mn-ea"/>
          <a:cs typeface="Lato Regular"/>
        </a:defRPr>
      </a:lvl3pPr>
      <a:lvl4pPr marL="800100" indent="-114300" algn="l" defTabSz="228600" rtl="0" eaLnBrk="1" latinLnBrk="0" hangingPunct="1">
        <a:spcBef>
          <a:spcPct val="20000"/>
        </a:spcBef>
        <a:buFont typeface="Arial" panose="020B0604020202020204"/>
        <a:buChar char="–"/>
        <a:defRPr sz="1000" kern="1200">
          <a:solidFill>
            <a:schemeClr val="tx1"/>
          </a:solidFill>
          <a:latin typeface="Lato Regular"/>
          <a:ea typeface="+mn-ea"/>
          <a:cs typeface="Lato Regular"/>
        </a:defRPr>
      </a:lvl4pPr>
      <a:lvl5pPr marL="1028700" indent="-114300" algn="l" defTabSz="228600" rtl="0" eaLnBrk="1" latinLnBrk="0" hangingPunct="1">
        <a:spcBef>
          <a:spcPct val="20000"/>
        </a:spcBef>
        <a:buFont typeface="Arial" panose="020B0604020202020204"/>
        <a:buChar char="»"/>
        <a:defRPr sz="1000" kern="1200">
          <a:solidFill>
            <a:schemeClr val="tx1"/>
          </a:solidFill>
          <a:latin typeface="Lato Regular"/>
          <a:ea typeface="+mn-ea"/>
          <a:cs typeface="Lato Regular"/>
        </a:defRPr>
      </a:lvl5pPr>
      <a:lvl6pPr marL="1257300" indent="-114300" algn="l" defTabSz="228600" rtl="0" eaLnBrk="1" latinLnBrk="0" hangingPunct="1">
        <a:spcBef>
          <a:spcPct val="20000"/>
        </a:spcBef>
        <a:buFont typeface="Arial" panose="020B0604020202020204"/>
        <a:buChar char="•"/>
        <a:defRPr sz="1000" kern="1200">
          <a:solidFill>
            <a:schemeClr val="tx1"/>
          </a:solidFill>
          <a:latin typeface="+mn-lt"/>
          <a:ea typeface="+mn-ea"/>
          <a:cs typeface="+mn-cs"/>
        </a:defRPr>
      </a:lvl6pPr>
      <a:lvl7pPr marL="1485900" indent="-114300" algn="l" defTabSz="228600" rtl="0" eaLnBrk="1" latinLnBrk="0" hangingPunct="1">
        <a:spcBef>
          <a:spcPct val="20000"/>
        </a:spcBef>
        <a:buFont typeface="Arial" panose="020B0604020202020204"/>
        <a:buChar char="•"/>
        <a:defRPr sz="1000" kern="1200">
          <a:solidFill>
            <a:schemeClr val="tx1"/>
          </a:solidFill>
          <a:latin typeface="+mn-lt"/>
          <a:ea typeface="+mn-ea"/>
          <a:cs typeface="+mn-cs"/>
        </a:defRPr>
      </a:lvl7pPr>
      <a:lvl8pPr marL="1714500" indent="-114300" algn="l" defTabSz="228600" rtl="0" eaLnBrk="1" latinLnBrk="0" hangingPunct="1">
        <a:spcBef>
          <a:spcPct val="20000"/>
        </a:spcBef>
        <a:buFont typeface="Arial" panose="020B0604020202020204"/>
        <a:buChar char="•"/>
        <a:defRPr sz="1000" kern="1200">
          <a:solidFill>
            <a:schemeClr val="tx1"/>
          </a:solidFill>
          <a:latin typeface="+mn-lt"/>
          <a:ea typeface="+mn-ea"/>
          <a:cs typeface="+mn-cs"/>
        </a:defRPr>
      </a:lvl8pPr>
      <a:lvl9pPr marL="1943100" indent="-114300" algn="l" defTabSz="228600" rtl="0" eaLnBrk="1" latinLnBrk="0" hangingPunct="1">
        <a:spcBef>
          <a:spcPct val="20000"/>
        </a:spcBef>
        <a:buFont typeface="Arial" panose="020B0604020202020204"/>
        <a:buChar char="•"/>
        <a:defRPr sz="1000" kern="1200">
          <a:solidFill>
            <a:schemeClr val="tx1"/>
          </a:solidFill>
          <a:latin typeface="+mn-lt"/>
          <a:ea typeface="+mn-ea"/>
          <a:cs typeface="+mn-cs"/>
        </a:defRPr>
      </a:lvl9pPr>
    </p:bodyStyle>
    <p:otherStyle>
      <a:defPPr>
        <a:defRPr lang="en-US"/>
      </a:defPPr>
      <a:lvl1pPr marL="0" algn="l" defTabSz="228600" rtl="0" eaLnBrk="1" latinLnBrk="0" hangingPunct="1">
        <a:defRPr sz="900" kern="1200">
          <a:solidFill>
            <a:schemeClr val="tx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224" y="778253"/>
            <a:ext cx="10863072" cy="101905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49356" y="2057400"/>
            <a:ext cx="10860158"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txBox="1"/>
          <p:nvPr userDrawn="1"/>
        </p:nvSpPr>
        <p:spPr>
          <a:xfrm>
            <a:off x="649224" y="344364"/>
            <a:ext cx="10860290" cy="363920"/>
          </a:xfrm>
          <a:prstGeom prst="rect">
            <a:avLst/>
          </a:prstGeom>
        </p:spPr>
        <p:txBody>
          <a:bodyPr>
            <a:normAutofit lnSpcReduction="10000"/>
          </a:bodyPr>
          <a:lstStyle>
            <a:lvl1pPr marL="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000" b="1" kern="1200" spc="0">
                <a:solidFill>
                  <a:schemeClr val="accent1"/>
                </a:solidFill>
                <a:latin typeface="Roboto"/>
                <a:ea typeface="Roboto" pitchFamily="2" charset="0"/>
                <a:cs typeface="+mn-cs"/>
              </a:defRPr>
            </a:lvl1pPr>
            <a:lvl2pPr marL="4572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200" kern="1200">
                <a:solidFill>
                  <a:schemeClr val="accent2"/>
                </a:solidFill>
                <a:latin typeface="Roboto" pitchFamily="2" charset="0"/>
                <a:ea typeface="Roboto" pitchFamily="2" charset="0"/>
                <a:cs typeface="+mn-cs"/>
              </a:defRPr>
            </a:lvl2pPr>
            <a:lvl3pPr marL="9144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200" kern="1200">
                <a:solidFill>
                  <a:schemeClr val="accent2"/>
                </a:solidFill>
                <a:latin typeface="Roboto" pitchFamily="2" charset="0"/>
                <a:ea typeface="Roboto" pitchFamily="2" charset="0"/>
                <a:cs typeface="+mn-cs"/>
              </a:defRPr>
            </a:lvl3pPr>
            <a:lvl4pPr marL="13716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accent2"/>
                </a:solidFill>
                <a:latin typeface="Roboto" pitchFamily="2" charset="0"/>
                <a:ea typeface="Roboto" pitchFamily="2" charset="0"/>
                <a:cs typeface="+mn-cs"/>
              </a:defRPr>
            </a:lvl4pPr>
            <a:lvl5pPr marL="18288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accent2"/>
                </a:solidFill>
                <a:latin typeface="Roboto" pitchFamily="2" charset="0"/>
                <a:ea typeface="Roboto" pitchFamily="2" charset="0"/>
                <a:cs typeface="+mn-cs"/>
              </a:defRPr>
            </a:lvl5pPr>
            <a:lvl6pPr marL="22860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accent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accent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accent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accent1"/>
                </a:solidFill>
                <a:latin typeface="+mn-lt"/>
                <a:ea typeface="+mn-ea"/>
                <a:cs typeface="+mn-cs"/>
              </a:defRPr>
            </a:lvl9pPr>
          </a:lstStyle>
          <a:p>
            <a:r>
              <a:rPr lang="en-US" dirty="0">
                <a:solidFill>
                  <a:schemeClr val="tx2"/>
                </a:solidFill>
              </a:rPr>
              <a:t>bold.</a:t>
            </a:r>
            <a:endParaRPr lang="en-US"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5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500" b="1" kern="1200">
          <a:solidFill>
            <a:schemeClr val="tx2"/>
          </a:solidFill>
          <a:latin typeface="Roboto" pitchFamily="2" charset="0"/>
          <a:ea typeface="Roboto" pitchFamily="2" charset="0"/>
          <a:cs typeface="+mj-cs"/>
        </a:defRPr>
      </a:lvl1pPr>
    </p:titleStyle>
    <p:bodyStyle>
      <a:lvl1pPr marL="45720" indent="0" algn="l" defTabSz="914400" rtl="0" eaLnBrk="1" latinLnBrk="0" hangingPunct="1">
        <a:lnSpc>
          <a:spcPct val="90000"/>
        </a:lnSpc>
        <a:spcBef>
          <a:spcPts val="1400"/>
        </a:spcBef>
        <a:buClr>
          <a:schemeClr val="accent1"/>
        </a:buClr>
        <a:buSzPct val="80000"/>
        <a:buFont typeface="Corbel" panose="020B0503020204020204" pitchFamily="34" charset="0"/>
        <a:buNone/>
        <a:defRPr sz="2200" kern="1200">
          <a:solidFill>
            <a:schemeClr val="tx1"/>
          </a:solidFill>
          <a:latin typeface="Roboto" pitchFamily="2" charset="0"/>
          <a:ea typeface="Roboto" pitchFamily="2" charset="0"/>
          <a:cs typeface="+mn-cs"/>
        </a:defRPr>
      </a:lvl1pPr>
      <a:lvl2pPr marL="27432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2000" kern="1200">
          <a:solidFill>
            <a:schemeClr val="tx1"/>
          </a:solidFill>
          <a:latin typeface="Roboto" pitchFamily="2" charset="0"/>
          <a:ea typeface="Roboto" pitchFamily="2" charset="0"/>
          <a:cs typeface="+mn-cs"/>
        </a:defRPr>
      </a:lvl2pPr>
      <a:lvl3pPr marL="54864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800" kern="1200">
          <a:solidFill>
            <a:schemeClr val="tx1"/>
          </a:solidFill>
          <a:latin typeface="Roboto" pitchFamily="2" charset="0"/>
          <a:ea typeface="Roboto" pitchFamily="2" charset="0"/>
          <a:cs typeface="+mn-cs"/>
        </a:defRPr>
      </a:lvl3pPr>
      <a:lvl4pPr marL="82296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4pPr>
      <a:lvl5pPr marL="109728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600" kern="1200">
          <a:solidFill>
            <a:schemeClr val="tx1"/>
          </a:solidFill>
          <a:latin typeface="Roboto" pitchFamily="2" charset="0"/>
          <a:ea typeface="Roboto" pitchFamily="2" charset="0"/>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FC07A-730B-4BD5-910B-545DCD7BC731}" type="datetimeFigureOut">
              <a:rPr lang="en-US" smtClean="0"/>
              <a:t>4/7/2021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5CACD-2861-4E42-AA65-4B6FB56FCA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6" r:id="rId1"/>
  </p:sldLayoutIdLst>
  <p:transition spd="slow" advTm="2000">
    <p:cover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rot="10800000">
            <a:off x="-806873" y="-790904"/>
            <a:ext cx="1613746" cy="1581808"/>
          </a:xfrm>
          <a:prstGeom prst="rect">
            <a:avLst/>
          </a:prstGeom>
        </p:spPr>
      </p:pic>
      <p:pic>
        <p:nvPicPr>
          <p:cNvPr id="3" name="图片 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rot="10800000">
            <a:off x="11385127" y="6067096"/>
            <a:ext cx="1613746" cy="1581808"/>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hdr="0" ftr="0" dt="0"/>
  <p:txStyles>
    <p:titleStyle>
      <a:lvl1pPr algn="l" defTabSz="913765" rtl="0" eaLnBrk="1" latinLnBrk="0" hangingPunct="1">
        <a:lnSpc>
          <a:spcPct val="90000"/>
        </a:lnSpc>
        <a:spcBef>
          <a:spcPct val="0"/>
        </a:spcBef>
        <a:buNone/>
        <a:defRPr lang="en-US" sz="3000" kern="1200">
          <a:solidFill>
            <a:schemeClr val="tx1"/>
          </a:solidFill>
          <a:latin typeface="Montserrat Hairline" charset="0"/>
          <a:ea typeface="Montserrat Hairline" charset="0"/>
          <a:cs typeface="Montserrat Hairline" charset="0"/>
        </a:defRPr>
      </a:lvl1pPr>
    </p:titleStyle>
    <p:bodyStyle>
      <a:lvl1pPr marL="0" indent="0" algn="l" defTabSz="913765" rtl="0" eaLnBrk="1" latinLnBrk="0" hangingPunct="1">
        <a:lnSpc>
          <a:spcPct val="90000"/>
        </a:lnSpc>
        <a:spcBef>
          <a:spcPts val="1000"/>
        </a:spcBef>
        <a:buFont typeface="Arial" panose="020B0604020202020204" pitchFamily="34" charset="0"/>
        <a:buNone/>
        <a:defRPr lang="en-US" sz="2400" kern="1200" dirty="0" smtClean="0">
          <a:solidFill>
            <a:schemeClr val="tx1"/>
          </a:solidFill>
          <a:effectLst/>
          <a:latin typeface="Montserrat Hairline" charset="0"/>
          <a:ea typeface="Montserrat Hairline" charset="0"/>
          <a:cs typeface="Montserrat Hairline" charset="0"/>
        </a:defRPr>
      </a:lvl1pPr>
      <a:lvl2pPr marL="457200" indent="0" algn="l" defTabSz="913765" rtl="0" eaLnBrk="1" latinLnBrk="0" hangingPunct="1">
        <a:lnSpc>
          <a:spcPct val="90000"/>
        </a:lnSpc>
        <a:spcBef>
          <a:spcPts val="500"/>
        </a:spcBef>
        <a:buFont typeface="Arial" panose="020B0604020202020204" pitchFamily="34" charset="0"/>
        <a:buNone/>
        <a:defRPr lang="en-US" sz="2000" kern="1200" dirty="0" smtClean="0">
          <a:solidFill>
            <a:schemeClr val="tx1"/>
          </a:solidFill>
          <a:effectLst/>
          <a:latin typeface="Montserrat Hairline" charset="0"/>
          <a:ea typeface="Montserrat Hairline" charset="0"/>
          <a:cs typeface="Montserrat Hairline" charset="0"/>
        </a:defRPr>
      </a:lvl2pPr>
      <a:lvl3pPr marL="914400" indent="0" algn="l" defTabSz="913765" rtl="0" eaLnBrk="1" latinLnBrk="0" hangingPunct="1">
        <a:lnSpc>
          <a:spcPct val="90000"/>
        </a:lnSpc>
        <a:spcBef>
          <a:spcPts val="500"/>
        </a:spcBef>
        <a:buFont typeface="Arial" panose="020B0604020202020204" pitchFamily="34" charset="0"/>
        <a:buNone/>
        <a:defRPr lang="en-US" sz="1800" kern="1200" dirty="0" smtClean="0">
          <a:solidFill>
            <a:schemeClr val="tx1"/>
          </a:solidFill>
          <a:effectLst/>
          <a:latin typeface="Montserrat Hairline" charset="0"/>
          <a:ea typeface="Montserrat Hairline" charset="0"/>
          <a:cs typeface="Montserrat Hairline" charset="0"/>
        </a:defRPr>
      </a:lvl3pPr>
      <a:lvl4pPr marL="1371600" indent="0" algn="l" defTabSz="913765" rtl="0" eaLnBrk="1" latinLnBrk="0" hangingPunct="1">
        <a:lnSpc>
          <a:spcPct val="90000"/>
        </a:lnSpc>
        <a:spcBef>
          <a:spcPts val="500"/>
        </a:spcBef>
        <a:buFont typeface="Arial" panose="020B0604020202020204" pitchFamily="34" charset="0"/>
        <a:buNone/>
        <a:defRPr lang="en-US" sz="1600" kern="1200" dirty="0" smtClean="0">
          <a:solidFill>
            <a:schemeClr val="tx1"/>
          </a:solidFill>
          <a:effectLst/>
          <a:latin typeface="Montserrat Hairline" charset="0"/>
          <a:ea typeface="Montserrat Hairline" charset="0"/>
          <a:cs typeface="Montserrat Hairline" charset="0"/>
        </a:defRPr>
      </a:lvl4pPr>
      <a:lvl5pPr marL="1828165" indent="0" algn="l" defTabSz="913765" rtl="0" eaLnBrk="1" latinLnBrk="0" hangingPunct="1">
        <a:lnSpc>
          <a:spcPct val="90000"/>
        </a:lnSpc>
        <a:spcBef>
          <a:spcPts val="500"/>
        </a:spcBef>
        <a:buFont typeface="Arial" panose="020B0604020202020204" pitchFamily="34" charset="0"/>
        <a:buNone/>
        <a:defRPr lang="en-US" sz="1600" kern="1200" dirty="0">
          <a:solidFill>
            <a:schemeClr val="tx1"/>
          </a:solidFill>
          <a:effectLst/>
          <a:latin typeface="Montserrat Hairline" charset="0"/>
          <a:ea typeface="Montserrat Hairline" charset="0"/>
          <a:cs typeface="Montserrat Hairline" charset="0"/>
        </a:defRPr>
      </a:lvl5pPr>
      <a:lvl6pPr marL="25139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190.png"/><Relationship Id="rId5" Type="http://schemas.openxmlformats.org/officeDocument/2006/relationships/image" Target="../media/image46.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hyperlink" Target="https://pic4.zhimg.com/80/v2-ccfeb12f5e5f19c936e9afc7493de596_720w.jpg?source=1940ef5c"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20.png"/><Relationship Id="rId5" Type="http://schemas.openxmlformats.org/officeDocument/2006/relationships/image" Target="../media/image22.png"/><Relationship Id="rId4" Type="http://schemas.openxmlformats.org/officeDocument/2006/relationships/hyperlink" Target="https://pic1.zhimg.com/80/v2-6f65643c4466b055ee3a38dc98c2c87b_720w.jpg?source=1940ef5c"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9.xml"/><Relationship Id="rId5" Type="http://schemas.openxmlformats.org/officeDocument/2006/relationships/image" Target="../media/image160.png"/><Relationship Id="rId4" Type="http://schemas.openxmlformats.org/officeDocument/2006/relationships/image" Target="../media/image15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4.xml"/><Relationship Id="rId1" Type="http://schemas.openxmlformats.org/officeDocument/2006/relationships/slideLayout" Target="../slideLayouts/slideLayout9.xml"/><Relationship Id="rId5" Type="http://schemas.openxmlformats.org/officeDocument/2006/relationships/image" Target="../media/image23.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s://en.wanweibaike.com/wiki-Pollard_rho_algorithm"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image" Target="../media/image7.png"/><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70.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38.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0.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20808" y="2797952"/>
            <a:ext cx="4943982" cy="707886"/>
          </a:xfrm>
          <a:prstGeom prst="rect">
            <a:avLst/>
          </a:prstGeom>
          <a:noFill/>
        </p:spPr>
        <p:txBody>
          <a:bodyPr wrap="none" rtlCol="0">
            <a:spAutoFit/>
          </a:bodyPr>
          <a:lstStyle/>
          <a:p>
            <a:pPr algn="ctr"/>
            <a:r>
              <a:rPr lang="en-US" altLang="zh-CN" sz="4000" b="1" spc="300" dirty="0">
                <a:solidFill>
                  <a:schemeClr val="tx2"/>
                </a:solidFill>
                <a:latin typeface="Times New Roman" panose="02020603050405020304" pitchFamily="18" charset="0"/>
                <a:cs typeface="Times New Roman" panose="02020603050405020304" pitchFamily="18" charset="0"/>
              </a:rPr>
              <a:t>POLLARD’S</a:t>
            </a:r>
            <a:r>
              <a:rPr lang="zh-CN" altLang="en-US" sz="4000" b="1" spc="300" dirty="0">
                <a:solidFill>
                  <a:schemeClr val="tx2"/>
                </a:solidFill>
                <a:latin typeface="Times New Roman" panose="02020603050405020304" pitchFamily="18" charset="0"/>
                <a:cs typeface="Times New Roman" panose="02020603050405020304" pitchFamily="18" charset="0"/>
              </a:rPr>
              <a:t> </a:t>
            </a:r>
            <a:r>
              <a:rPr lang="en-US" altLang="zh-CN" sz="4000" b="1" spc="300" dirty="0">
                <a:solidFill>
                  <a:schemeClr val="tx2"/>
                </a:solidFill>
                <a:latin typeface="Times New Roman" panose="02020603050405020304" pitchFamily="18" charset="0"/>
                <a:cs typeface="Times New Roman" panose="02020603050405020304" pitchFamily="18" charset="0"/>
              </a:rPr>
              <a:t>RHO</a:t>
            </a:r>
            <a:endParaRPr lang="zh-CN" altLang="en-US" sz="4000" b="1" spc="300" dirty="0">
              <a:solidFill>
                <a:schemeClr val="tx2"/>
              </a:solidFill>
              <a:latin typeface="Times New Roman" panose="02020603050405020304" pitchFamily="18" charset="0"/>
              <a:cs typeface="Times New Roman" panose="02020603050405020304" pitchFamily="18" charset="0"/>
            </a:endParaRPr>
          </a:p>
        </p:txBody>
      </p:sp>
      <p:sp>
        <p:nvSpPr>
          <p:cNvPr id="8" name="圆角矩形 64"/>
          <p:cNvSpPr/>
          <p:nvPr/>
        </p:nvSpPr>
        <p:spPr>
          <a:xfrm>
            <a:off x="4949350" y="4516919"/>
            <a:ext cx="2286897" cy="491319"/>
          </a:xfrm>
          <a:prstGeom prst="round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2"/>
                </a:solidFill>
              </a:rPr>
              <a:t>计算机拔尖班   姚梦雨</a:t>
            </a:r>
          </a:p>
        </p:txBody>
      </p:sp>
      <p:sp>
        <p:nvSpPr>
          <p:cNvPr id="2" name="文本框 1">
            <a:extLst>
              <a:ext uri="{FF2B5EF4-FFF2-40B4-BE49-F238E27FC236}">
                <a16:creationId xmlns:a16="http://schemas.microsoft.com/office/drawing/2014/main" id="{481A4B8E-37DA-472C-8CB2-B71FB180B994}"/>
              </a:ext>
            </a:extLst>
          </p:cNvPr>
          <p:cNvSpPr txBox="1"/>
          <p:nvPr/>
        </p:nvSpPr>
        <p:spPr>
          <a:xfrm>
            <a:off x="4937233" y="3642046"/>
            <a:ext cx="2299014" cy="369332"/>
          </a:xfrm>
          <a:prstGeom prst="rect">
            <a:avLst/>
          </a:prstGeom>
          <a:noFill/>
        </p:spPr>
        <p:txBody>
          <a:bodyPr wrap="square" rtlCol="0">
            <a:spAutoFit/>
          </a:bodyPr>
          <a:lstStyle/>
          <a:p>
            <a:r>
              <a:rPr lang="en-US" altLang="zh-CN" dirty="0"/>
              <a:t>How can we get lucky?</a:t>
            </a:r>
            <a:endParaRPr lang="zh-CN" altLang="en-US"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t>
            </a:r>
            <a:r>
              <a:rPr kumimoji="0" lang="en-US" altLang="zh-CN"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ow can I get lucky?</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10E5438F-8EED-4900-8AA1-5471AE997F52}"/>
              </a:ext>
            </a:extLst>
          </p:cNvPr>
          <p:cNvSpPr txBox="1"/>
          <p:nvPr/>
        </p:nvSpPr>
        <p:spPr>
          <a:xfrm>
            <a:off x="996593" y="1315095"/>
            <a:ext cx="9825378" cy="830997"/>
          </a:xfrm>
          <a:prstGeom prst="rect">
            <a:avLst/>
          </a:prstGeom>
          <a:noFill/>
        </p:spPr>
        <p:txBody>
          <a:bodyPr wrap="square" rtlCol="0">
            <a:spAutoFit/>
          </a:bodyPr>
          <a:lstStyle/>
          <a:p>
            <a:r>
              <a:rPr lang="en-US" altLang="zh-CN" sz="2400" dirty="0"/>
              <a:t> A small experiment: </a:t>
            </a:r>
          </a:p>
          <a:p>
            <a:r>
              <a:rPr lang="zh-CN" altLang="en-US" sz="2400" dirty="0"/>
              <a:t>从 </a:t>
            </a:r>
            <a:r>
              <a:rPr lang="en-US" altLang="zh-CN" sz="2400" dirty="0"/>
              <a:t>[1,988027]</a:t>
            </a:r>
            <a:r>
              <a:rPr lang="zh-CN" altLang="en-US" sz="2400" dirty="0"/>
              <a:t>中随机选取</a:t>
            </a:r>
            <a:r>
              <a:rPr lang="en-US" altLang="zh-CN" sz="2400" dirty="0"/>
              <a:t>k</a:t>
            </a:r>
            <a:r>
              <a:rPr lang="zh-CN" altLang="en-US" sz="2400" dirty="0"/>
              <a:t>个数其中有两个不同的数模</a:t>
            </a:r>
            <a:r>
              <a:rPr lang="en-US" altLang="zh-CN" sz="2400" dirty="0"/>
              <a:t>p=991</a:t>
            </a:r>
            <a:r>
              <a:rPr lang="zh-CN" altLang="en-US" sz="2400" dirty="0"/>
              <a:t>相等的概率</a:t>
            </a:r>
          </a:p>
        </p:txBody>
      </p:sp>
      <p:pic>
        <p:nvPicPr>
          <p:cNvPr id="5" name="图片 4">
            <a:extLst>
              <a:ext uri="{FF2B5EF4-FFF2-40B4-BE49-F238E27FC236}">
                <a16:creationId xmlns:a16="http://schemas.microsoft.com/office/drawing/2014/main" id="{0A6BA06C-FC12-4323-A74A-3488A220D05C}"/>
              </a:ext>
            </a:extLst>
          </p:cNvPr>
          <p:cNvPicPr>
            <a:picLocks noChangeAspect="1"/>
          </p:cNvPicPr>
          <p:nvPr/>
        </p:nvPicPr>
        <p:blipFill>
          <a:blip r:embed="rId3"/>
          <a:stretch>
            <a:fillRect/>
          </a:stretch>
        </p:blipFill>
        <p:spPr>
          <a:xfrm>
            <a:off x="2387200" y="2255707"/>
            <a:ext cx="6669893" cy="4299516"/>
          </a:xfrm>
          <a:prstGeom prst="rect">
            <a:avLst/>
          </a:prstGeom>
        </p:spPr>
      </p:pic>
    </p:spTree>
    <p:extLst>
      <p:ext uri="{BB962C8B-B14F-4D97-AF65-F5344CB8AC3E}">
        <p14:creationId xmlns:p14="http://schemas.microsoft.com/office/powerpoint/2010/main" val="203396895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t>
            </a:r>
            <a:r>
              <a:rPr kumimoji="0" lang="en-US" altLang="zh-CN"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ow can I get lucky?</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10E5438F-8EED-4900-8AA1-5471AE997F52}"/>
              </a:ext>
            </a:extLst>
          </p:cNvPr>
          <p:cNvSpPr txBox="1"/>
          <p:nvPr/>
        </p:nvSpPr>
        <p:spPr>
          <a:xfrm>
            <a:off x="996593" y="1315092"/>
            <a:ext cx="7674796" cy="461665"/>
          </a:xfrm>
          <a:prstGeom prst="rect">
            <a:avLst/>
          </a:prstGeom>
          <a:noFill/>
        </p:spPr>
        <p:txBody>
          <a:bodyPr wrap="square" rtlCol="0">
            <a:spAutoFit/>
          </a:bodyPr>
          <a:lstStyle/>
          <a:p>
            <a:r>
              <a:rPr lang="en-US" altLang="zh-CN" sz="2400" dirty="0"/>
              <a:t>Birthday Paradox</a:t>
            </a:r>
            <a:r>
              <a:rPr lang="zh-CN" altLang="en-US" sz="2400" dirty="0"/>
              <a:t>？</a:t>
            </a:r>
          </a:p>
        </p:txBody>
      </p:sp>
      <p:sp>
        <p:nvSpPr>
          <p:cNvPr id="3" name="文本框 2">
            <a:extLst>
              <a:ext uri="{FF2B5EF4-FFF2-40B4-BE49-F238E27FC236}">
                <a16:creationId xmlns:a16="http://schemas.microsoft.com/office/drawing/2014/main" id="{50B07677-DC9E-4149-948D-492691A4E56C}"/>
              </a:ext>
            </a:extLst>
          </p:cNvPr>
          <p:cNvSpPr txBox="1"/>
          <p:nvPr/>
        </p:nvSpPr>
        <p:spPr>
          <a:xfrm>
            <a:off x="3093459" y="2115938"/>
            <a:ext cx="1304818" cy="400110"/>
          </a:xfrm>
          <a:prstGeom prst="rect">
            <a:avLst/>
          </a:prstGeom>
          <a:noFill/>
        </p:spPr>
        <p:txBody>
          <a:bodyPr wrap="square" rtlCol="0">
            <a:spAutoFit/>
          </a:bodyPr>
          <a:lstStyle/>
          <a:p>
            <a:r>
              <a:rPr lang="zh-CN" altLang="en-US" sz="2000" dirty="0">
                <a:solidFill>
                  <a:schemeClr val="tx2"/>
                </a:solidFill>
              </a:rPr>
              <a:t>选</a:t>
            </a:r>
            <a:r>
              <a:rPr lang="en-US" altLang="zh-CN" sz="2000" dirty="0">
                <a:solidFill>
                  <a:schemeClr val="tx2"/>
                </a:solidFill>
              </a:rPr>
              <a:t>k</a:t>
            </a:r>
            <a:r>
              <a:rPr lang="zh-CN" altLang="en-US" sz="2000" dirty="0">
                <a:solidFill>
                  <a:schemeClr val="tx2"/>
                </a:solidFill>
              </a:rPr>
              <a:t>个数   </a:t>
            </a:r>
          </a:p>
        </p:txBody>
      </p:sp>
      <p:sp>
        <p:nvSpPr>
          <p:cNvPr id="4" name="箭头: 左右 3">
            <a:extLst>
              <a:ext uri="{FF2B5EF4-FFF2-40B4-BE49-F238E27FC236}">
                <a16:creationId xmlns:a16="http://schemas.microsoft.com/office/drawing/2014/main" id="{D4B2F6D4-8023-472D-A9B9-C87023C4770D}"/>
              </a:ext>
            </a:extLst>
          </p:cNvPr>
          <p:cNvSpPr/>
          <p:nvPr/>
        </p:nvSpPr>
        <p:spPr>
          <a:xfrm>
            <a:off x="4529245" y="2115938"/>
            <a:ext cx="1304818" cy="369332"/>
          </a:xfrm>
          <a:prstGeom prst="leftRigh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489B61A2-993E-4206-9F70-63B517F7B202}"/>
              </a:ext>
            </a:extLst>
          </p:cNvPr>
          <p:cNvSpPr txBox="1"/>
          <p:nvPr/>
        </p:nvSpPr>
        <p:spPr>
          <a:xfrm>
            <a:off x="6260386" y="2115938"/>
            <a:ext cx="1643865" cy="400110"/>
          </a:xfrm>
          <a:prstGeom prst="rect">
            <a:avLst/>
          </a:prstGeom>
          <a:noFill/>
        </p:spPr>
        <p:txBody>
          <a:bodyPr wrap="square" rtlCol="0">
            <a:spAutoFit/>
          </a:bodyPr>
          <a:lstStyle/>
          <a:p>
            <a:r>
              <a:rPr lang="zh-CN" altLang="en-US" sz="2000" dirty="0">
                <a:solidFill>
                  <a:schemeClr val="tx2"/>
                </a:solidFill>
              </a:rPr>
              <a:t>有</a:t>
            </a:r>
            <a:r>
              <a:rPr lang="en-US" altLang="zh-CN" sz="2000" dirty="0">
                <a:solidFill>
                  <a:schemeClr val="tx2"/>
                </a:solidFill>
              </a:rPr>
              <a:t>k</a:t>
            </a:r>
            <a:r>
              <a:rPr lang="zh-CN" altLang="en-US" sz="2000" dirty="0">
                <a:solidFill>
                  <a:schemeClr val="tx2"/>
                </a:solidFill>
              </a:rPr>
              <a:t>个人</a:t>
            </a:r>
          </a:p>
        </p:txBody>
      </p:sp>
      <p:sp>
        <p:nvSpPr>
          <p:cNvPr id="6" name="文本框 5">
            <a:extLst>
              <a:ext uri="{FF2B5EF4-FFF2-40B4-BE49-F238E27FC236}">
                <a16:creationId xmlns:a16="http://schemas.microsoft.com/office/drawing/2014/main" id="{72730734-1B9F-4180-81B9-253A8F8FA896}"/>
              </a:ext>
            </a:extLst>
          </p:cNvPr>
          <p:cNvSpPr txBox="1"/>
          <p:nvPr/>
        </p:nvSpPr>
        <p:spPr>
          <a:xfrm>
            <a:off x="2322081" y="3051694"/>
            <a:ext cx="2511910" cy="400110"/>
          </a:xfrm>
          <a:prstGeom prst="rect">
            <a:avLst/>
          </a:prstGeom>
          <a:noFill/>
        </p:spPr>
        <p:txBody>
          <a:bodyPr wrap="square" rtlCol="0">
            <a:spAutoFit/>
          </a:bodyPr>
          <a:lstStyle/>
          <a:p>
            <a:r>
              <a:rPr lang="zh-CN" altLang="en-US" sz="2000" dirty="0">
                <a:solidFill>
                  <a:schemeClr val="tx2"/>
                </a:solidFill>
              </a:rPr>
              <a:t>两个数模</a:t>
            </a:r>
            <a:r>
              <a:rPr lang="en-US" altLang="zh-CN" sz="2000" dirty="0">
                <a:solidFill>
                  <a:schemeClr val="tx2"/>
                </a:solidFill>
              </a:rPr>
              <a:t>991</a:t>
            </a:r>
            <a:r>
              <a:rPr lang="zh-CN" altLang="en-US" sz="2000" dirty="0">
                <a:solidFill>
                  <a:schemeClr val="tx2"/>
                </a:solidFill>
              </a:rPr>
              <a:t>相等</a:t>
            </a:r>
          </a:p>
        </p:txBody>
      </p:sp>
      <p:sp>
        <p:nvSpPr>
          <p:cNvPr id="10" name="箭头: 左右 9">
            <a:extLst>
              <a:ext uri="{FF2B5EF4-FFF2-40B4-BE49-F238E27FC236}">
                <a16:creationId xmlns:a16="http://schemas.microsoft.com/office/drawing/2014/main" id="{16056A10-BAC0-4579-A999-668FAFC51EFD}"/>
              </a:ext>
            </a:extLst>
          </p:cNvPr>
          <p:cNvSpPr/>
          <p:nvPr/>
        </p:nvSpPr>
        <p:spPr>
          <a:xfrm>
            <a:off x="4529245" y="3059668"/>
            <a:ext cx="1304818" cy="369332"/>
          </a:xfrm>
          <a:prstGeom prst="leftRigh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778640AE-4CEF-47CA-AF29-0CF229665786}"/>
              </a:ext>
            </a:extLst>
          </p:cNvPr>
          <p:cNvSpPr txBox="1"/>
          <p:nvPr/>
        </p:nvSpPr>
        <p:spPr>
          <a:xfrm>
            <a:off x="6096000" y="3067642"/>
            <a:ext cx="6096000" cy="400110"/>
          </a:xfrm>
          <a:prstGeom prst="rect">
            <a:avLst/>
          </a:prstGeom>
          <a:noFill/>
        </p:spPr>
        <p:txBody>
          <a:bodyPr wrap="square" rtlCol="0">
            <a:spAutoFit/>
          </a:bodyPr>
          <a:lstStyle/>
          <a:p>
            <a:r>
              <a:rPr lang="zh-CN" altLang="en-US" sz="2000" dirty="0">
                <a:solidFill>
                  <a:schemeClr val="tx2"/>
                </a:solidFill>
              </a:rPr>
              <a:t>有两个人同一天生日（</a:t>
            </a:r>
            <a:r>
              <a:rPr lang="en-US" altLang="zh-CN" sz="2000" dirty="0">
                <a:solidFill>
                  <a:schemeClr val="tx2"/>
                </a:solidFill>
              </a:rPr>
              <a:t>Number of day of a year is 991</a:t>
            </a:r>
            <a:r>
              <a:rPr lang="zh-CN" altLang="en-US" sz="2000" dirty="0">
                <a:solidFill>
                  <a:schemeClr val="tx2"/>
                </a:solidFill>
              </a:rPr>
              <a:t>）</a:t>
            </a:r>
          </a:p>
        </p:txBody>
      </p:sp>
      <mc:AlternateContent xmlns:mc="http://schemas.openxmlformats.org/markup-compatibility/2006" xmlns:a14="http://schemas.microsoft.com/office/drawing/2010/main">
        <mc:Choice Requires="a14">
          <p:sp>
            <p:nvSpPr>
              <p:cNvPr id="9" name="文本框 8">
                <a:extLst>
                  <a:ext uri="{FF2B5EF4-FFF2-40B4-BE49-F238E27FC236}">
                    <a16:creationId xmlns:a16="http://schemas.microsoft.com/office/drawing/2014/main" id="{75094E6A-5F66-4872-9A55-3911070131C1}"/>
                  </a:ext>
                </a:extLst>
              </p:cNvPr>
              <p:cNvSpPr txBox="1"/>
              <p:nvPr/>
            </p:nvSpPr>
            <p:spPr>
              <a:xfrm>
                <a:off x="1150706" y="4003398"/>
                <a:ext cx="10491397" cy="887807"/>
              </a:xfrm>
              <a:prstGeom prst="rect">
                <a:avLst/>
              </a:prstGeom>
              <a:noFill/>
            </p:spPr>
            <p:txBody>
              <a:bodyPr wrap="square" rtlCol="0">
                <a:spAutoFit/>
              </a:bodyPr>
              <a:lstStyle/>
              <a:p>
                <a:pPr algn="r"/>
                <a14:m>
                  <m:oMathPara xmlns:m="http://schemas.openxmlformats.org/officeDocument/2006/math">
                    <m:oMathParaPr>
                      <m:jc m:val="centerGroup"/>
                    </m:oMathParaPr>
                    <m:oMath xmlns:m="http://schemas.openxmlformats.org/officeDocument/2006/math">
                      <m:r>
                        <a:rPr lang="en-US" altLang="zh-CN" sz="2000" i="1" dirty="0" smtClean="0">
                          <a:solidFill>
                            <a:schemeClr val="tx2"/>
                          </a:solidFill>
                          <a:latin typeface="Cambria Math" panose="02040503050406030204" pitchFamily="18" charset="0"/>
                        </a:rPr>
                        <m:t>𝑃</m:t>
                      </m:r>
                      <m:d>
                        <m:dPr>
                          <m:begChr m:val="（"/>
                          <m:endChr m:val="）"/>
                          <m:ctrlPr>
                            <a:rPr lang="zh-CN" altLang="en-US" sz="2000" i="1" dirty="0" smtClean="0">
                              <a:solidFill>
                                <a:schemeClr val="tx2"/>
                              </a:solidFill>
                              <a:latin typeface="Cambria Math" panose="02040503050406030204" pitchFamily="18" charset="0"/>
                            </a:rPr>
                          </m:ctrlPr>
                        </m:dPr>
                        <m:e>
                          <m:r>
                            <a:rPr lang="en-US" altLang="zh-CN" sz="2000" i="1" dirty="0" smtClean="0">
                              <a:solidFill>
                                <a:schemeClr val="tx2"/>
                              </a:solidFill>
                              <a:latin typeface="Cambria Math" panose="02040503050406030204" pitchFamily="18" charset="0"/>
                            </a:rPr>
                            <m:t>𝐴</m:t>
                          </m:r>
                        </m:e>
                      </m:d>
                      <m:r>
                        <a:rPr lang="en-US" altLang="zh-CN" sz="2000" i="1" dirty="0" smtClean="0">
                          <a:solidFill>
                            <a:schemeClr val="tx2"/>
                          </a:solidFill>
                          <a:latin typeface="Cambria Math" panose="02040503050406030204" pitchFamily="18" charset="0"/>
                        </a:rPr>
                        <m:t>=1−</m:t>
                      </m:r>
                      <m:r>
                        <a:rPr lang="en-US" altLang="zh-CN" sz="2000" i="1" dirty="0" smtClean="0">
                          <a:solidFill>
                            <a:schemeClr val="tx2"/>
                          </a:solidFill>
                          <a:latin typeface="Cambria Math" panose="02040503050406030204" pitchFamily="18" charset="0"/>
                        </a:rPr>
                        <m:t>𝑃</m:t>
                      </m:r>
                      <m:d>
                        <m:dPr>
                          <m:begChr m:val="（"/>
                          <m:endChr m:val="）"/>
                          <m:ctrlPr>
                            <a:rPr lang="zh-CN" altLang="en-US" sz="2000" i="1" dirty="0" smtClean="0">
                              <a:solidFill>
                                <a:schemeClr val="tx2"/>
                              </a:solidFill>
                              <a:latin typeface="Cambria Math" panose="02040503050406030204" pitchFamily="18" charset="0"/>
                            </a:rPr>
                          </m:ctrlPr>
                        </m:dPr>
                        <m:e>
                          <m:acc>
                            <m:accPr>
                              <m:chr m:val="̅"/>
                              <m:ctrlPr>
                                <a:rPr lang="zh-CN" altLang="en-US" sz="2000" i="1" smtClean="0">
                                  <a:solidFill>
                                    <a:schemeClr val="tx2"/>
                                  </a:solidFill>
                                  <a:latin typeface="Cambria Math" panose="02040503050406030204" pitchFamily="18" charset="0"/>
                                </a:rPr>
                              </m:ctrlPr>
                            </m:accPr>
                            <m:e>
                              <m:r>
                                <a:rPr lang="en-US" altLang="zh-CN" sz="2000" b="0" i="1" smtClean="0">
                                  <a:solidFill>
                                    <a:schemeClr val="tx2"/>
                                  </a:solidFill>
                                  <a:latin typeface="Cambria Math" panose="02040503050406030204" pitchFamily="18" charset="0"/>
                                </a:rPr>
                                <m:t>𝐴</m:t>
                              </m:r>
                            </m:e>
                          </m:acc>
                        </m:e>
                      </m:d>
                      <m:r>
                        <a:rPr lang="en-US" altLang="zh-CN" sz="2000" i="1" dirty="0" smtClean="0">
                          <a:solidFill>
                            <a:schemeClr val="tx2"/>
                          </a:solidFill>
                          <a:latin typeface="Cambria Math" panose="02040503050406030204" pitchFamily="18" charset="0"/>
                        </a:rPr>
                        <m:t>=1−</m:t>
                      </m:r>
                      <m:d>
                        <m:dPr>
                          <m:ctrlPr>
                            <a:rPr lang="en-US" altLang="zh-CN" sz="2000" i="1" dirty="0" smtClean="0">
                              <a:solidFill>
                                <a:schemeClr val="tx2"/>
                              </a:solidFill>
                              <a:latin typeface="Cambria Math" panose="02040503050406030204" pitchFamily="18" charset="0"/>
                            </a:rPr>
                          </m:ctrlPr>
                        </m:dPr>
                        <m:e>
                          <m:r>
                            <a:rPr lang="en-US" altLang="zh-CN" sz="2000" i="1" dirty="0" smtClean="0">
                              <a:solidFill>
                                <a:schemeClr val="tx2"/>
                              </a:solidFill>
                              <a:latin typeface="Cambria Math" panose="02040503050406030204" pitchFamily="18" charset="0"/>
                            </a:rPr>
                            <m:t>1</m:t>
                          </m:r>
                          <m:r>
                            <a:rPr lang="en-US" altLang="zh-CN" sz="2000" b="0" i="1" dirty="0" smtClean="0">
                              <a:solidFill>
                                <a:schemeClr val="tx2"/>
                              </a:solidFill>
                              <a:latin typeface="Cambria Math" panose="02040503050406030204" pitchFamily="18" charset="0"/>
                            </a:rPr>
                            <m:t>×</m:t>
                          </m:r>
                          <m:d>
                            <m:dPr>
                              <m:ctrlPr>
                                <a:rPr lang="en-US" altLang="zh-CN" sz="2000" b="0" i="1" dirty="0" smtClean="0">
                                  <a:solidFill>
                                    <a:schemeClr val="tx2"/>
                                  </a:solidFill>
                                  <a:latin typeface="Cambria Math" panose="02040503050406030204" pitchFamily="18" charset="0"/>
                                </a:rPr>
                              </m:ctrlPr>
                            </m:dPr>
                            <m:e>
                              <m:r>
                                <a:rPr lang="en-US" altLang="zh-CN" sz="2000" b="0" i="1" dirty="0" smtClean="0">
                                  <a:solidFill>
                                    <a:schemeClr val="tx2"/>
                                  </a:solidFill>
                                  <a:latin typeface="Cambria Math" panose="02040503050406030204" pitchFamily="18" charset="0"/>
                                </a:rPr>
                                <m:t>1−</m:t>
                              </m:r>
                              <m:f>
                                <m:fPr>
                                  <m:ctrlPr>
                                    <a:rPr lang="en-US" altLang="zh-CN" sz="2000" b="0" i="1" dirty="0" smtClean="0">
                                      <a:solidFill>
                                        <a:schemeClr val="tx2"/>
                                      </a:solidFill>
                                      <a:latin typeface="Cambria Math" panose="02040503050406030204" pitchFamily="18" charset="0"/>
                                    </a:rPr>
                                  </m:ctrlPr>
                                </m:fPr>
                                <m:num>
                                  <m:r>
                                    <a:rPr lang="en-US" altLang="zh-CN" sz="2000" b="0" i="1" dirty="0" smtClean="0">
                                      <a:solidFill>
                                        <a:schemeClr val="tx2"/>
                                      </a:solidFill>
                                      <a:latin typeface="Cambria Math" panose="02040503050406030204" pitchFamily="18" charset="0"/>
                                    </a:rPr>
                                    <m:t>1</m:t>
                                  </m:r>
                                </m:num>
                                <m:den>
                                  <m:r>
                                    <a:rPr lang="en-US" altLang="zh-CN" sz="2000" b="0" i="1" dirty="0" smtClean="0">
                                      <a:solidFill>
                                        <a:schemeClr val="tx2"/>
                                      </a:solidFill>
                                      <a:latin typeface="Cambria Math" panose="02040503050406030204" pitchFamily="18" charset="0"/>
                                    </a:rPr>
                                    <m:t>𝑝</m:t>
                                  </m:r>
                                </m:den>
                              </m:f>
                            </m:e>
                          </m:d>
                          <m:r>
                            <a:rPr lang="en-US" altLang="zh-CN" sz="2000" i="1" dirty="0">
                              <a:solidFill>
                                <a:schemeClr val="tx2"/>
                              </a:solidFill>
                              <a:latin typeface="Cambria Math" panose="02040503050406030204" pitchFamily="18" charset="0"/>
                            </a:rPr>
                            <m:t>×</m:t>
                          </m:r>
                          <m:d>
                            <m:dPr>
                              <m:ctrlPr>
                                <a:rPr lang="en-US" altLang="zh-CN" sz="2000" b="0" i="1" dirty="0" smtClean="0">
                                  <a:solidFill>
                                    <a:schemeClr val="tx2"/>
                                  </a:solidFill>
                                  <a:latin typeface="Cambria Math" panose="02040503050406030204" pitchFamily="18" charset="0"/>
                                </a:rPr>
                              </m:ctrlPr>
                            </m:dPr>
                            <m:e>
                              <m:r>
                                <a:rPr lang="en-US" altLang="zh-CN" sz="2000" i="1" dirty="0">
                                  <a:solidFill>
                                    <a:schemeClr val="tx2"/>
                                  </a:solidFill>
                                  <a:latin typeface="Cambria Math" panose="02040503050406030204" pitchFamily="18" charset="0"/>
                                </a:rPr>
                                <m:t>1−</m:t>
                              </m:r>
                              <m:f>
                                <m:fPr>
                                  <m:ctrlPr>
                                    <a:rPr lang="en-US" altLang="zh-CN" sz="2000" i="1" dirty="0">
                                      <a:solidFill>
                                        <a:schemeClr val="tx2"/>
                                      </a:solidFill>
                                      <a:latin typeface="Cambria Math" panose="02040503050406030204" pitchFamily="18" charset="0"/>
                                    </a:rPr>
                                  </m:ctrlPr>
                                </m:fPr>
                                <m:num>
                                  <m:r>
                                    <a:rPr lang="en-US" altLang="zh-CN" sz="2000" b="0" i="1" dirty="0" smtClean="0">
                                      <a:solidFill>
                                        <a:schemeClr val="tx2"/>
                                      </a:solidFill>
                                      <a:latin typeface="Cambria Math" panose="02040503050406030204" pitchFamily="18" charset="0"/>
                                    </a:rPr>
                                    <m:t>2</m:t>
                                  </m:r>
                                </m:num>
                                <m:den>
                                  <m:r>
                                    <a:rPr lang="en-US" altLang="zh-CN" sz="2000" b="0" i="1" dirty="0" smtClean="0">
                                      <a:solidFill>
                                        <a:schemeClr val="tx2"/>
                                      </a:solidFill>
                                      <a:latin typeface="Cambria Math" panose="02040503050406030204" pitchFamily="18" charset="0"/>
                                    </a:rPr>
                                    <m:t>𝑝</m:t>
                                  </m:r>
                                </m:den>
                              </m:f>
                            </m:e>
                          </m:d>
                          <m:r>
                            <a:rPr lang="en-US" altLang="zh-CN" sz="2000" b="0" i="1" dirty="0" smtClean="0">
                              <a:solidFill>
                                <a:schemeClr val="tx2"/>
                              </a:solidFill>
                              <a:latin typeface="Cambria Math" panose="02040503050406030204" pitchFamily="18" charset="0"/>
                            </a:rPr>
                            <m:t>×…</m:t>
                          </m:r>
                          <m:r>
                            <a:rPr lang="en-US" altLang="zh-CN" sz="2000" i="1" dirty="0">
                              <a:solidFill>
                                <a:schemeClr val="tx2"/>
                              </a:solidFill>
                              <a:latin typeface="Cambria Math" panose="02040503050406030204" pitchFamily="18" charset="0"/>
                            </a:rPr>
                            <m:t>×</m:t>
                          </m:r>
                          <m:d>
                            <m:dPr>
                              <m:ctrlPr>
                                <a:rPr lang="en-US" altLang="zh-CN" sz="2000" b="0" i="1" dirty="0" smtClean="0">
                                  <a:solidFill>
                                    <a:schemeClr val="tx2"/>
                                  </a:solidFill>
                                  <a:latin typeface="Cambria Math" panose="02040503050406030204" pitchFamily="18" charset="0"/>
                                </a:rPr>
                              </m:ctrlPr>
                            </m:dPr>
                            <m:e>
                              <m:r>
                                <a:rPr lang="en-US" altLang="zh-CN" sz="2000" i="1" dirty="0">
                                  <a:solidFill>
                                    <a:schemeClr val="tx2"/>
                                  </a:solidFill>
                                  <a:latin typeface="Cambria Math" panose="02040503050406030204" pitchFamily="18" charset="0"/>
                                </a:rPr>
                                <m:t>1−</m:t>
                              </m:r>
                              <m:f>
                                <m:fPr>
                                  <m:ctrlPr>
                                    <a:rPr lang="en-US" altLang="zh-CN" sz="2000" i="1" dirty="0">
                                      <a:solidFill>
                                        <a:schemeClr val="tx2"/>
                                      </a:solidFill>
                                      <a:latin typeface="Cambria Math" panose="02040503050406030204" pitchFamily="18" charset="0"/>
                                    </a:rPr>
                                  </m:ctrlPr>
                                </m:fPr>
                                <m:num>
                                  <m:r>
                                    <a:rPr lang="en-US" altLang="zh-CN" sz="2000" b="0" i="1" dirty="0" smtClean="0">
                                      <a:solidFill>
                                        <a:schemeClr val="tx2"/>
                                      </a:solidFill>
                                      <a:latin typeface="Cambria Math" panose="02040503050406030204" pitchFamily="18" charset="0"/>
                                    </a:rPr>
                                    <m:t>𝑘</m:t>
                                  </m:r>
                                  <m:r>
                                    <a:rPr lang="en-US" altLang="zh-CN" sz="2000" b="0" i="1" dirty="0" smtClean="0">
                                      <a:solidFill>
                                        <a:schemeClr val="tx2"/>
                                      </a:solidFill>
                                      <a:latin typeface="Cambria Math" panose="02040503050406030204" pitchFamily="18" charset="0"/>
                                    </a:rPr>
                                    <m:t>−1</m:t>
                                  </m:r>
                                </m:num>
                                <m:den>
                                  <m:r>
                                    <a:rPr lang="en-US" altLang="zh-CN" sz="2000" b="0" i="1" dirty="0" smtClean="0">
                                      <a:solidFill>
                                        <a:schemeClr val="tx2"/>
                                      </a:solidFill>
                                      <a:latin typeface="Cambria Math" panose="02040503050406030204" pitchFamily="18" charset="0"/>
                                    </a:rPr>
                                    <m:t>𝑝</m:t>
                                  </m:r>
                                </m:den>
                              </m:f>
                            </m:e>
                          </m:d>
                        </m:e>
                      </m:d>
                      <m:r>
                        <a:rPr lang="en-US" altLang="zh-CN" sz="2000" b="0" i="1" dirty="0" smtClean="0">
                          <a:solidFill>
                            <a:schemeClr val="tx2"/>
                          </a:solidFill>
                          <a:latin typeface="Cambria Math" panose="02040503050406030204" pitchFamily="18" charset="0"/>
                        </a:rPr>
                        <m:t>=1−</m:t>
                      </m:r>
                      <m:f>
                        <m:fPr>
                          <m:ctrlPr>
                            <a:rPr lang="en-US" altLang="zh-CN" sz="2000" i="1" dirty="0">
                              <a:solidFill>
                                <a:schemeClr val="tx2"/>
                              </a:solidFill>
                              <a:latin typeface="Cambria Math" panose="02040503050406030204" pitchFamily="18" charset="0"/>
                            </a:rPr>
                          </m:ctrlPr>
                        </m:fPr>
                        <m:num>
                          <m:r>
                            <a:rPr lang="en-US" altLang="zh-CN" sz="2000" b="0" i="1" dirty="0" smtClean="0">
                              <a:solidFill>
                                <a:schemeClr val="tx2"/>
                              </a:solidFill>
                              <a:latin typeface="Cambria Math" panose="02040503050406030204" pitchFamily="18" charset="0"/>
                            </a:rPr>
                            <m:t>𝑝</m:t>
                          </m:r>
                          <m:r>
                            <a:rPr lang="en-US" altLang="zh-CN" sz="2000" b="0" i="1" dirty="0" smtClean="0">
                              <a:solidFill>
                                <a:schemeClr val="tx2"/>
                              </a:solidFill>
                              <a:latin typeface="Cambria Math" panose="02040503050406030204" pitchFamily="18" charset="0"/>
                            </a:rPr>
                            <m:t>!</m:t>
                          </m:r>
                        </m:num>
                        <m:den>
                          <m:sSup>
                            <m:sSupPr>
                              <m:ctrlPr>
                                <a:rPr lang="en-US" altLang="zh-CN" sz="2000" b="0" i="1" dirty="0" smtClean="0">
                                  <a:solidFill>
                                    <a:schemeClr val="tx2"/>
                                  </a:solidFill>
                                  <a:latin typeface="Cambria Math" panose="02040503050406030204" pitchFamily="18" charset="0"/>
                                </a:rPr>
                              </m:ctrlPr>
                            </m:sSupPr>
                            <m:e>
                              <m:r>
                                <a:rPr lang="en-US" altLang="zh-CN" sz="2000" b="0" i="1" dirty="0" smtClean="0">
                                  <a:solidFill>
                                    <a:schemeClr val="tx2"/>
                                  </a:solidFill>
                                  <a:latin typeface="Cambria Math" panose="02040503050406030204" pitchFamily="18" charset="0"/>
                                </a:rPr>
                                <m:t>𝑝</m:t>
                              </m:r>
                            </m:e>
                            <m:sup>
                              <m:r>
                                <a:rPr lang="en-US" altLang="zh-CN" sz="2000" b="0" i="1" dirty="0" smtClean="0">
                                  <a:solidFill>
                                    <a:schemeClr val="tx2"/>
                                  </a:solidFill>
                                  <a:latin typeface="Cambria Math" panose="02040503050406030204" pitchFamily="18" charset="0"/>
                                </a:rPr>
                                <m:t>𝑘</m:t>
                              </m:r>
                            </m:sup>
                          </m:sSup>
                          <m:d>
                            <m:dPr>
                              <m:ctrlPr>
                                <a:rPr lang="en-US" altLang="zh-CN" sz="2000" b="0" i="1" dirty="0" smtClean="0">
                                  <a:solidFill>
                                    <a:schemeClr val="tx2"/>
                                  </a:solidFill>
                                  <a:latin typeface="Cambria Math" panose="02040503050406030204" pitchFamily="18" charset="0"/>
                                </a:rPr>
                              </m:ctrlPr>
                            </m:dPr>
                            <m:e>
                              <m:r>
                                <a:rPr lang="en-US" altLang="zh-CN" sz="2000" b="0" i="1" dirty="0" smtClean="0">
                                  <a:solidFill>
                                    <a:schemeClr val="tx2"/>
                                  </a:solidFill>
                                  <a:latin typeface="Cambria Math" panose="02040503050406030204" pitchFamily="18" charset="0"/>
                                </a:rPr>
                                <m:t>𝑝</m:t>
                              </m:r>
                              <m:r>
                                <a:rPr lang="en-US" altLang="zh-CN" sz="2000" b="0" i="1" dirty="0" smtClean="0">
                                  <a:solidFill>
                                    <a:schemeClr val="tx2"/>
                                  </a:solidFill>
                                  <a:latin typeface="Cambria Math" panose="02040503050406030204" pitchFamily="18" charset="0"/>
                                </a:rPr>
                                <m:t>−</m:t>
                              </m:r>
                              <m:r>
                                <a:rPr lang="en-US" altLang="zh-CN" sz="2000" b="0" i="1" dirty="0" smtClean="0">
                                  <a:solidFill>
                                    <a:schemeClr val="tx2"/>
                                  </a:solidFill>
                                  <a:latin typeface="Cambria Math" panose="02040503050406030204" pitchFamily="18" charset="0"/>
                                </a:rPr>
                                <m:t>𝑘</m:t>
                              </m:r>
                            </m:e>
                          </m:d>
                          <m:r>
                            <a:rPr lang="en-US" altLang="zh-CN" sz="2000" b="0" i="1" dirty="0" smtClean="0">
                              <a:solidFill>
                                <a:schemeClr val="tx2"/>
                              </a:solidFill>
                              <a:latin typeface="Cambria Math" panose="02040503050406030204" pitchFamily="18" charset="0"/>
                            </a:rPr>
                            <m:t>!</m:t>
                          </m:r>
                        </m:den>
                      </m:f>
                    </m:oMath>
                  </m:oMathPara>
                </a14:m>
                <a:endParaRPr lang="en-US" altLang="zh-CN" sz="2000" b="0" dirty="0">
                  <a:solidFill>
                    <a:schemeClr val="tx2"/>
                  </a:solidFill>
                </a:endParaRPr>
              </a:p>
            </p:txBody>
          </p:sp>
        </mc:Choice>
        <mc:Fallback xmlns="">
          <p:sp>
            <p:nvSpPr>
              <p:cNvPr id="9" name="文本框 8">
                <a:extLst>
                  <a:ext uri="{FF2B5EF4-FFF2-40B4-BE49-F238E27FC236}">
                    <a16:creationId xmlns:a16="http://schemas.microsoft.com/office/drawing/2014/main" id="{75094E6A-5F66-4872-9A55-3911070131C1}"/>
                  </a:ext>
                </a:extLst>
              </p:cNvPr>
              <p:cNvSpPr txBox="1">
                <a:spLocks noRot="1" noChangeAspect="1" noMove="1" noResize="1" noEditPoints="1" noAdjustHandles="1" noChangeArrowheads="1" noChangeShapeType="1" noTextEdit="1"/>
              </p:cNvSpPr>
              <p:nvPr/>
            </p:nvSpPr>
            <p:spPr>
              <a:xfrm>
                <a:off x="1150706" y="4003398"/>
                <a:ext cx="10491397" cy="887807"/>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FC354445-A5F4-469A-BBBD-8748598583E7}"/>
                  </a:ext>
                </a:extLst>
              </p:cNvPr>
              <p:cNvSpPr txBox="1"/>
              <p:nvPr/>
            </p:nvSpPr>
            <p:spPr>
              <a:xfrm>
                <a:off x="2235567" y="5225513"/>
                <a:ext cx="1479479" cy="6685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i="1" dirty="0" smtClean="0">
                          <a:solidFill>
                            <a:schemeClr val="tx2"/>
                          </a:solidFill>
                          <a:latin typeface="Cambria Math" panose="02040503050406030204" pitchFamily="18" charset="0"/>
                        </a:rPr>
                        <m:t>𝑃</m:t>
                      </m:r>
                      <m:d>
                        <m:dPr>
                          <m:begChr m:val="（"/>
                          <m:endChr m:val="）"/>
                          <m:ctrlPr>
                            <a:rPr lang="zh-CN" altLang="en-US" sz="2000" i="1" dirty="0" smtClean="0">
                              <a:solidFill>
                                <a:schemeClr val="tx2"/>
                              </a:solidFill>
                              <a:latin typeface="Cambria Math" panose="02040503050406030204" pitchFamily="18" charset="0"/>
                            </a:rPr>
                          </m:ctrlPr>
                        </m:dPr>
                        <m:e>
                          <m:r>
                            <a:rPr lang="en-US" altLang="zh-CN" sz="2000" i="1" dirty="0" smtClean="0">
                              <a:solidFill>
                                <a:schemeClr val="tx2"/>
                              </a:solidFill>
                              <a:latin typeface="Cambria Math" panose="02040503050406030204" pitchFamily="18" charset="0"/>
                            </a:rPr>
                            <m:t>𝐴</m:t>
                          </m:r>
                        </m:e>
                      </m:d>
                      <m:r>
                        <a:rPr lang="en-US" altLang="zh-CN" sz="2000" b="0" i="1" dirty="0" smtClean="0">
                          <a:solidFill>
                            <a:schemeClr val="tx2"/>
                          </a:solidFill>
                          <a:latin typeface="Cambria Math" panose="02040503050406030204" pitchFamily="18" charset="0"/>
                        </a:rPr>
                        <m:t>≥</m:t>
                      </m:r>
                      <m:f>
                        <m:fPr>
                          <m:ctrlPr>
                            <a:rPr lang="en-US" altLang="zh-CN" sz="2000" b="0" i="1" dirty="0" smtClean="0">
                              <a:solidFill>
                                <a:schemeClr val="tx2"/>
                              </a:solidFill>
                              <a:latin typeface="Cambria Math" panose="02040503050406030204" pitchFamily="18" charset="0"/>
                            </a:rPr>
                          </m:ctrlPr>
                        </m:fPr>
                        <m:num>
                          <m:r>
                            <a:rPr lang="en-US" altLang="zh-CN" sz="2000" b="0" i="1" dirty="0" smtClean="0">
                              <a:solidFill>
                                <a:schemeClr val="tx2"/>
                              </a:solidFill>
                              <a:latin typeface="Cambria Math" panose="02040503050406030204" pitchFamily="18" charset="0"/>
                            </a:rPr>
                            <m:t>1</m:t>
                          </m:r>
                        </m:num>
                        <m:den>
                          <m:r>
                            <a:rPr lang="en-US" altLang="zh-CN" sz="2000" b="0" i="1" dirty="0" smtClean="0">
                              <a:solidFill>
                                <a:schemeClr val="tx2"/>
                              </a:solidFill>
                              <a:latin typeface="Cambria Math" panose="02040503050406030204" pitchFamily="18" charset="0"/>
                            </a:rPr>
                            <m:t>2</m:t>
                          </m:r>
                        </m:den>
                      </m:f>
                    </m:oMath>
                  </m:oMathPara>
                </a14:m>
                <a:endParaRPr lang="zh-CN" altLang="en-US" sz="2000" dirty="0"/>
              </a:p>
            </p:txBody>
          </p:sp>
        </mc:Choice>
        <mc:Fallback xmlns="">
          <p:sp>
            <p:nvSpPr>
              <p:cNvPr id="11" name="文本框 10">
                <a:extLst>
                  <a:ext uri="{FF2B5EF4-FFF2-40B4-BE49-F238E27FC236}">
                    <a16:creationId xmlns:a16="http://schemas.microsoft.com/office/drawing/2014/main" id="{FC354445-A5F4-469A-BBBD-8748598583E7}"/>
                  </a:ext>
                </a:extLst>
              </p:cNvPr>
              <p:cNvSpPr txBox="1">
                <a:spLocks noRot="1" noChangeAspect="1" noMove="1" noResize="1" noEditPoints="1" noAdjustHandles="1" noChangeArrowheads="1" noChangeShapeType="1" noTextEdit="1"/>
              </p:cNvSpPr>
              <p:nvPr/>
            </p:nvSpPr>
            <p:spPr>
              <a:xfrm>
                <a:off x="2235567" y="5225513"/>
                <a:ext cx="1479479" cy="668516"/>
              </a:xfrm>
              <a:prstGeom prst="rect">
                <a:avLst/>
              </a:prstGeom>
              <a:blipFill>
                <a:blip r:embed="rId5"/>
                <a:stretch>
                  <a:fillRect/>
                </a:stretch>
              </a:blipFill>
            </p:spPr>
            <p:txBody>
              <a:bodyPr/>
              <a:lstStyle/>
              <a:p>
                <a:r>
                  <a:rPr lang="zh-CN" altLang="en-US">
                    <a:noFill/>
                  </a:rPr>
                  <a:t> </a:t>
                </a:r>
              </a:p>
            </p:txBody>
          </p:sp>
        </mc:Fallback>
      </mc:AlternateContent>
      <p:sp>
        <p:nvSpPr>
          <p:cNvPr id="15" name="箭头: 左右 14">
            <a:extLst>
              <a:ext uri="{FF2B5EF4-FFF2-40B4-BE49-F238E27FC236}">
                <a16:creationId xmlns:a16="http://schemas.microsoft.com/office/drawing/2014/main" id="{51C3802B-09E9-40DD-B780-4322F6184C90}"/>
              </a:ext>
            </a:extLst>
          </p:cNvPr>
          <p:cNvSpPr/>
          <p:nvPr/>
        </p:nvSpPr>
        <p:spPr>
          <a:xfrm>
            <a:off x="4303214" y="5397480"/>
            <a:ext cx="1304818" cy="369332"/>
          </a:xfrm>
          <a:prstGeom prst="leftRigh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id="{16E89BEA-C7A0-4241-943C-6F72AA18DE69}"/>
                  </a:ext>
                </a:extLst>
              </p:cNvPr>
              <p:cNvSpPr txBox="1"/>
              <p:nvPr/>
            </p:nvSpPr>
            <p:spPr>
              <a:xfrm>
                <a:off x="3400747" y="5298670"/>
                <a:ext cx="6904232" cy="55938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0" i="1" smtClean="0">
                          <a:solidFill>
                            <a:schemeClr val="tx2"/>
                          </a:solidFill>
                          <a:latin typeface="Cambria Math" panose="02040503050406030204" pitchFamily="18" charset="0"/>
                        </a:rPr>
                        <m:t>         </m:t>
                      </m:r>
                      <m:r>
                        <a:rPr lang="en-US" altLang="zh-CN" sz="2000" b="0" i="1" smtClean="0">
                          <a:solidFill>
                            <a:schemeClr val="tx2"/>
                          </a:solidFill>
                          <a:latin typeface="Cambria Math" panose="02040503050406030204" pitchFamily="18" charset="0"/>
                        </a:rPr>
                        <m:t>𝑘</m:t>
                      </m:r>
                      <m:r>
                        <a:rPr lang="en-US" altLang="zh-CN" sz="2000" b="0" i="1" smtClean="0">
                          <a:solidFill>
                            <a:schemeClr val="tx2"/>
                          </a:solidFill>
                          <a:latin typeface="Cambria Math" panose="02040503050406030204" pitchFamily="18" charset="0"/>
                        </a:rPr>
                        <m:t>≥</m:t>
                      </m:r>
                      <m:d>
                        <m:dPr>
                          <m:begChr m:val="⌈"/>
                          <m:endChr m:val="⌉"/>
                          <m:ctrlPr>
                            <a:rPr lang="en-US" altLang="zh-CN" sz="2000" b="0" i="1" smtClean="0">
                              <a:solidFill>
                                <a:schemeClr val="tx2"/>
                              </a:solidFill>
                              <a:latin typeface="Cambria Math" panose="02040503050406030204" pitchFamily="18" charset="0"/>
                            </a:rPr>
                          </m:ctrlPr>
                        </m:dPr>
                        <m:e>
                          <m:rad>
                            <m:radPr>
                              <m:degHide m:val="on"/>
                              <m:ctrlPr>
                                <a:rPr lang="en-US" altLang="zh-CN" sz="2000" b="0" i="1" smtClean="0">
                                  <a:solidFill>
                                    <a:schemeClr val="tx2"/>
                                  </a:solidFill>
                                  <a:latin typeface="Cambria Math" panose="02040503050406030204" pitchFamily="18" charset="0"/>
                                </a:rPr>
                              </m:ctrlPr>
                            </m:radPr>
                            <m:deg/>
                            <m:e>
                              <m:r>
                                <a:rPr lang="en-US" altLang="zh-CN" sz="2000" b="0" i="1" smtClean="0">
                                  <a:solidFill>
                                    <a:schemeClr val="tx2"/>
                                  </a:solidFill>
                                  <a:latin typeface="Cambria Math" panose="02040503050406030204" pitchFamily="18" charset="0"/>
                                </a:rPr>
                                <m:t>2</m:t>
                              </m:r>
                              <m:r>
                                <a:rPr lang="en-US" altLang="zh-CN" sz="2000" b="0" i="1" smtClean="0">
                                  <a:solidFill>
                                    <a:schemeClr val="tx2"/>
                                  </a:solidFill>
                                  <a:latin typeface="Cambria Math" panose="02040503050406030204" pitchFamily="18" charset="0"/>
                                </a:rPr>
                                <m:t>𝑝𝑙𝑛</m:t>
                              </m:r>
                              <m:r>
                                <a:rPr lang="en-US" altLang="zh-CN" sz="2000" b="0" i="1" smtClean="0">
                                  <a:solidFill>
                                    <a:schemeClr val="tx2"/>
                                  </a:solidFill>
                                  <a:latin typeface="Cambria Math" panose="02040503050406030204" pitchFamily="18" charset="0"/>
                                </a:rPr>
                                <m:t>2</m:t>
                              </m:r>
                            </m:e>
                          </m:rad>
                        </m:e>
                      </m:d>
                      <m:r>
                        <a:rPr lang="en-US" altLang="zh-CN" sz="2000" b="0" i="1" smtClean="0">
                          <a:solidFill>
                            <a:schemeClr val="tx2"/>
                          </a:solidFill>
                          <a:latin typeface="Cambria Math" panose="02040503050406030204" pitchFamily="18" charset="0"/>
                        </a:rPr>
                        <m:t>∈</m:t>
                      </m:r>
                      <m:r>
                        <a:rPr lang="en-US" altLang="zh-CN" sz="2000" b="0" i="1" smtClean="0">
                          <a:solidFill>
                            <a:schemeClr val="tx2"/>
                          </a:solidFill>
                          <a:latin typeface="Cambria Math" panose="02040503050406030204" pitchFamily="18" charset="0"/>
                        </a:rPr>
                        <m:t>𝑂</m:t>
                      </m:r>
                      <m:r>
                        <a:rPr lang="en-US" altLang="zh-CN" sz="2000" b="0" i="1" smtClean="0">
                          <a:solidFill>
                            <a:schemeClr val="tx2"/>
                          </a:solidFill>
                          <a:latin typeface="Cambria Math" panose="02040503050406030204" pitchFamily="18" charset="0"/>
                        </a:rPr>
                        <m:t>(</m:t>
                      </m:r>
                      <m:rad>
                        <m:radPr>
                          <m:degHide m:val="on"/>
                          <m:ctrlPr>
                            <a:rPr lang="en-US" altLang="zh-CN" sz="2000" b="0" i="1" smtClean="0">
                              <a:solidFill>
                                <a:schemeClr val="tx2"/>
                              </a:solidFill>
                              <a:latin typeface="Cambria Math" panose="02040503050406030204" pitchFamily="18" charset="0"/>
                            </a:rPr>
                          </m:ctrlPr>
                        </m:radPr>
                        <m:deg/>
                        <m:e>
                          <m:r>
                            <a:rPr lang="en-US" altLang="zh-CN" sz="2000" b="0" i="1" smtClean="0">
                              <a:solidFill>
                                <a:schemeClr val="tx2"/>
                              </a:solidFill>
                              <a:latin typeface="Cambria Math" panose="02040503050406030204" pitchFamily="18" charset="0"/>
                            </a:rPr>
                            <m:t>𝑝</m:t>
                          </m:r>
                        </m:e>
                      </m:rad>
                      <m:r>
                        <a:rPr lang="en-US" altLang="zh-CN" sz="2000" b="0" i="1" smtClean="0">
                          <a:solidFill>
                            <a:schemeClr val="tx2"/>
                          </a:solidFill>
                          <a:latin typeface="Cambria Math" panose="02040503050406030204" pitchFamily="18" charset="0"/>
                        </a:rPr>
                        <m:t>)</m:t>
                      </m:r>
                    </m:oMath>
                  </m:oMathPara>
                </a14:m>
                <a:endParaRPr lang="zh-CN" altLang="en-US" sz="2000" dirty="0"/>
              </a:p>
            </p:txBody>
          </p:sp>
        </mc:Choice>
        <mc:Fallback xmlns="">
          <p:sp>
            <p:nvSpPr>
              <p:cNvPr id="16" name="文本框 15">
                <a:extLst>
                  <a:ext uri="{FF2B5EF4-FFF2-40B4-BE49-F238E27FC236}">
                    <a16:creationId xmlns:a16="http://schemas.microsoft.com/office/drawing/2014/main" id="{16E89BEA-C7A0-4241-943C-6F72AA18DE69}"/>
                  </a:ext>
                </a:extLst>
              </p:cNvPr>
              <p:cNvSpPr txBox="1">
                <a:spLocks noRot="1" noChangeAspect="1" noMove="1" noResize="1" noEditPoints="1" noAdjustHandles="1" noChangeArrowheads="1" noChangeShapeType="1" noTextEdit="1"/>
              </p:cNvSpPr>
              <p:nvPr/>
            </p:nvSpPr>
            <p:spPr>
              <a:xfrm>
                <a:off x="3400747" y="5298670"/>
                <a:ext cx="6904232" cy="559384"/>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310441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10" grpId="0" animBg="1"/>
      <p:bldP spid="7" grpId="0"/>
      <p:bldP spid="9" grpId="0"/>
      <p:bldP spid="11" grpId="0"/>
      <p:bldP spid="15" grpId="0"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t>
            </a:r>
            <a:r>
              <a:rPr kumimoji="0" lang="en-US" altLang="zh-CN"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ow can I get lucky?</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10E5438F-8EED-4900-8AA1-5471AE997F52}"/>
                  </a:ext>
                </a:extLst>
              </p:cNvPr>
              <p:cNvSpPr txBox="1"/>
              <p:nvPr/>
            </p:nvSpPr>
            <p:spPr>
              <a:xfrm>
                <a:off x="472717" y="1086046"/>
                <a:ext cx="11452191" cy="834396"/>
              </a:xfrm>
              <a:prstGeom prst="rect">
                <a:avLst/>
              </a:prstGeom>
              <a:noFill/>
            </p:spPr>
            <p:txBody>
              <a:bodyPr wrap="square" rtlCol="0">
                <a:spAutoFit/>
              </a:bodyPr>
              <a:lstStyle/>
              <a:p>
                <a:r>
                  <a:rPr lang="en-US" altLang="zh-CN" sz="2400" dirty="0"/>
                  <a:t>Back to our random number…</a:t>
                </a:r>
              </a:p>
              <a:p>
                <a:r>
                  <a:rPr lang="zh-CN" altLang="en-US" sz="2000" dirty="0">
                    <a:solidFill>
                      <a:schemeClr val="tx2"/>
                    </a:solidFill>
                  </a:rPr>
                  <a:t>对于一个</a:t>
                </a:r>
                <a:r>
                  <a:rPr lang="en-US" altLang="zh-CN" sz="2000" dirty="0">
                    <a:solidFill>
                      <a:schemeClr val="tx2"/>
                    </a:solidFill>
                  </a:rPr>
                  <a:t>[1,p]</a:t>
                </a:r>
                <a:r>
                  <a:rPr lang="zh-CN" altLang="en-US" sz="2000" dirty="0">
                    <a:solidFill>
                      <a:schemeClr val="tx2"/>
                    </a:solidFill>
                  </a:rPr>
                  <a:t>内整数的随机生成器，生成序列出现第一个重复数字前生成的数字数量的期望为</a:t>
                </a:r>
                <a14:m>
                  <m:oMath xmlns:m="http://schemas.openxmlformats.org/officeDocument/2006/math">
                    <m:rad>
                      <m:radPr>
                        <m:degHide m:val="on"/>
                        <m:ctrlPr>
                          <a:rPr lang="en-US" altLang="zh-CN" sz="2000" b="0" i="1" smtClean="0">
                            <a:solidFill>
                              <a:schemeClr val="tx2"/>
                            </a:solidFill>
                            <a:latin typeface="Cambria Math" panose="02040503050406030204" pitchFamily="18" charset="0"/>
                          </a:rPr>
                        </m:ctrlPr>
                      </m:radPr>
                      <m:deg/>
                      <m:e>
                        <m:r>
                          <a:rPr lang="en-US" altLang="zh-CN" sz="2000" b="0" i="1" smtClean="0">
                            <a:solidFill>
                              <a:schemeClr val="tx2"/>
                            </a:solidFill>
                            <a:latin typeface="Cambria Math" panose="02040503050406030204" pitchFamily="18" charset="0"/>
                          </a:rPr>
                          <m:t>𝜋</m:t>
                        </m:r>
                        <m:r>
                          <a:rPr lang="en-US" altLang="zh-CN" sz="2000" b="0" i="1" smtClean="0">
                            <a:solidFill>
                              <a:schemeClr val="tx2"/>
                            </a:solidFill>
                            <a:latin typeface="Cambria Math" panose="02040503050406030204" pitchFamily="18" charset="0"/>
                          </a:rPr>
                          <m:t>𝑝</m:t>
                        </m:r>
                        <m:r>
                          <a:rPr lang="en-US" altLang="zh-CN" sz="2000" b="0" i="1" smtClean="0">
                            <a:solidFill>
                              <a:schemeClr val="tx2"/>
                            </a:solidFill>
                            <a:latin typeface="Cambria Math" panose="02040503050406030204" pitchFamily="18" charset="0"/>
                          </a:rPr>
                          <m:t>/2</m:t>
                        </m:r>
                      </m:e>
                    </m:rad>
                  </m:oMath>
                </a14:m>
                <a:r>
                  <a:rPr lang="en-US" altLang="zh-CN" sz="2400" dirty="0">
                    <a:solidFill>
                      <a:schemeClr val="tx2"/>
                    </a:solidFill>
                  </a:rPr>
                  <a:t>.</a:t>
                </a:r>
              </a:p>
            </p:txBody>
          </p:sp>
        </mc:Choice>
        <mc:Fallback xmlns="">
          <p:sp>
            <p:nvSpPr>
              <p:cNvPr id="2" name="文本框 1">
                <a:extLst>
                  <a:ext uri="{FF2B5EF4-FFF2-40B4-BE49-F238E27FC236}">
                    <a16:creationId xmlns:a16="http://schemas.microsoft.com/office/drawing/2014/main" id="{10E5438F-8EED-4900-8AA1-5471AE997F52}"/>
                  </a:ext>
                </a:extLst>
              </p:cNvPr>
              <p:cNvSpPr txBox="1">
                <a:spLocks noRot="1" noChangeAspect="1" noMove="1" noResize="1" noEditPoints="1" noAdjustHandles="1" noChangeArrowheads="1" noChangeShapeType="1" noTextEdit="1"/>
              </p:cNvSpPr>
              <p:nvPr/>
            </p:nvSpPr>
            <p:spPr>
              <a:xfrm>
                <a:off x="472717" y="1086046"/>
                <a:ext cx="11452191" cy="834396"/>
              </a:xfrm>
              <a:prstGeom prst="rect">
                <a:avLst/>
              </a:prstGeom>
              <a:blipFill>
                <a:blip r:embed="rId3"/>
                <a:stretch>
                  <a:fillRect l="-852" t="-5839" r="-479" b="-1532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5863AA67-ABF4-40DD-A382-79CC5A8E1B59}"/>
                  </a:ext>
                </a:extLst>
              </p:cNvPr>
              <p:cNvSpPr txBox="1"/>
              <p:nvPr/>
            </p:nvSpPr>
            <p:spPr>
              <a:xfrm>
                <a:off x="472718" y="1994950"/>
                <a:ext cx="11452190" cy="3997184"/>
              </a:xfrm>
              <a:prstGeom prst="rect">
                <a:avLst/>
              </a:prstGeom>
              <a:noFill/>
            </p:spPr>
            <p:txBody>
              <a:bodyPr wrap="square" rtlCol="0">
                <a:spAutoFit/>
              </a:bodyPr>
              <a:lstStyle/>
              <a:p>
                <a:r>
                  <a:rPr lang="en-US" altLang="zh-CN" dirty="0"/>
                  <a:t>Proof:</a:t>
                </a:r>
              </a:p>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𝑋</m:t>
                          </m:r>
                          <m:r>
                            <a:rPr lang="en-US" altLang="zh-CN" b="0" i="1" smtClean="0">
                              <a:latin typeface="Cambria Math" panose="02040503050406030204" pitchFamily="18" charset="0"/>
                            </a:rPr>
                            <m:t>≥</m:t>
                          </m:r>
                          <m:r>
                            <a:rPr lang="en-US" altLang="zh-CN" b="0" i="1" smtClean="0">
                              <a:latin typeface="Cambria Math" panose="02040503050406030204" pitchFamily="18" charset="0"/>
                            </a:rPr>
                            <m:t>𝑘</m:t>
                          </m:r>
                        </m:e>
                      </m:d>
                      <m:r>
                        <a:rPr lang="en-US" altLang="zh-CN" b="0" i="1" smtClean="0">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𝑝</m:t>
                          </m:r>
                          <m:r>
                            <a:rPr lang="en-US" altLang="zh-CN" i="1">
                              <a:latin typeface="Cambria Math" panose="02040503050406030204" pitchFamily="18" charset="0"/>
                            </a:rPr>
                            <m:t>!</m:t>
                          </m:r>
                        </m:num>
                        <m:den>
                          <m:sSup>
                            <m:sSupPr>
                              <m:ctrlPr>
                                <a:rPr lang="en-US" altLang="zh-CN" i="1">
                                  <a:latin typeface="Cambria Math" panose="02040503050406030204" pitchFamily="18" charset="0"/>
                                </a:rPr>
                              </m:ctrlPr>
                            </m:sSupPr>
                            <m:e>
                              <m:r>
                                <a:rPr lang="en-US" altLang="zh-CN" i="1">
                                  <a:latin typeface="Cambria Math" panose="02040503050406030204" pitchFamily="18" charset="0"/>
                                </a:rPr>
                                <m:t>𝑝</m:t>
                              </m:r>
                            </m:e>
                            <m:sup>
                              <m:r>
                                <a:rPr lang="en-US" altLang="zh-CN" i="1">
                                  <a:latin typeface="Cambria Math" panose="02040503050406030204" pitchFamily="18" charset="0"/>
                                </a:rPr>
                                <m:t>𝑘</m:t>
                              </m:r>
                            </m:sup>
                          </m:sSup>
                          <m:d>
                            <m:dPr>
                              <m:ctrlPr>
                                <a:rPr lang="en-US" altLang="zh-CN" i="1">
                                  <a:latin typeface="Cambria Math" panose="02040503050406030204" pitchFamily="18" charset="0"/>
                                </a:rPr>
                              </m:ctrlPr>
                            </m:dPr>
                            <m:e>
                              <m:r>
                                <a:rPr lang="en-US" altLang="zh-CN" i="1">
                                  <a:latin typeface="Cambria Math" panose="02040503050406030204" pitchFamily="18" charset="0"/>
                                </a:rPr>
                                <m:t>𝑝</m:t>
                              </m:r>
                              <m:r>
                                <a:rPr lang="en-US" altLang="zh-CN" i="1">
                                  <a:latin typeface="Cambria Math" panose="02040503050406030204" pitchFamily="18" charset="0"/>
                                </a:rPr>
                                <m:t>−</m:t>
                              </m:r>
                              <m:r>
                                <a:rPr lang="en-US" altLang="zh-CN" i="1">
                                  <a:latin typeface="Cambria Math" panose="02040503050406030204" pitchFamily="18" charset="0"/>
                                </a:rPr>
                                <m:t>𝑘</m:t>
                              </m:r>
                            </m:e>
                          </m:d>
                          <m:r>
                            <a:rPr lang="en-US" altLang="zh-CN" i="1">
                              <a:latin typeface="Cambria Math" panose="02040503050406030204" pitchFamily="18" charset="0"/>
                            </a:rPr>
                            <m:t>!</m:t>
                          </m:r>
                        </m:den>
                      </m:f>
                    </m:oMath>
                  </m:oMathPara>
                </a14:m>
                <a:endParaRPr lang="en-US" altLang="zh-CN" dirty="0"/>
              </a:p>
              <a:p>
                <a:r>
                  <a:rPr lang="zh-CN" altLang="en-US" dirty="0"/>
                  <a:t>                    期望</a:t>
                </a:r>
                <a:endParaRPr lang="en-US" altLang="zh-CN" dirty="0"/>
              </a:p>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𝐸</m:t>
                      </m:r>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𝑋</m:t>
                          </m:r>
                        </m:e>
                      </m:d>
                      <m:r>
                        <a:rPr lang="en-US" altLang="zh-CN" b="0" i="1" smtClean="0">
                          <a:latin typeface="Cambria Math" panose="02040503050406030204" pitchFamily="18" charset="0"/>
                        </a:rPr>
                        <m:t>=</m:t>
                      </m:r>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=1</m:t>
                          </m:r>
                        </m:sub>
                        <m:sup>
                          <m:r>
                            <a:rPr lang="en-US" altLang="zh-CN" i="1">
                              <a:latin typeface="Cambria Math" panose="02040503050406030204" pitchFamily="18" charset="0"/>
                            </a:rPr>
                            <m:t>𝑝</m:t>
                          </m:r>
                        </m:sup>
                        <m:e>
                          <m:r>
                            <a:rPr lang="en-US" altLang="zh-CN" b="0" i="1" smtClean="0">
                              <a:latin typeface="Cambria Math" panose="02040503050406030204" pitchFamily="18" charset="0"/>
                            </a:rPr>
                            <m:t>𝑘</m:t>
                          </m:r>
                          <m:r>
                            <a:rPr lang="en-US" altLang="zh-CN" i="1">
                              <a:latin typeface="Cambria Math" panose="02040503050406030204" pitchFamily="18" charset="0"/>
                            </a:rPr>
                            <m:t>𝑃</m:t>
                          </m:r>
                          <m:r>
                            <a:rPr lang="en-US" altLang="zh-CN" i="1">
                              <a:latin typeface="Cambria Math" panose="02040503050406030204" pitchFamily="18" charset="0"/>
                            </a:rPr>
                            <m:t>(</m:t>
                          </m:r>
                          <m:r>
                            <a:rPr lang="en-US" altLang="zh-CN" i="1">
                              <a:latin typeface="Cambria Math" panose="02040503050406030204" pitchFamily="18" charset="0"/>
                            </a:rPr>
                            <m:t>𝑋</m:t>
                          </m:r>
                          <m:r>
                            <a:rPr lang="en-US" altLang="zh-CN" b="0" i="1" smtClean="0">
                              <a:latin typeface="Cambria Math" panose="02040503050406030204" pitchFamily="18" charset="0"/>
                            </a:rPr>
                            <m:t>=</m:t>
                          </m:r>
                          <m:r>
                            <a:rPr lang="en-US" altLang="zh-CN" i="1">
                              <a:latin typeface="Cambria Math" panose="02040503050406030204" pitchFamily="18" charset="0"/>
                            </a:rPr>
                            <m:t>𝑘</m:t>
                          </m:r>
                          <m:r>
                            <a:rPr lang="en-US" altLang="zh-CN" i="1">
                              <a:latin typeface="Cambria Math" panose="02040503050406030204" pitchFamily="18" charset="0"/>
                            </a:rPr>
                            <m:t>)</m:t>
                          </m:r>
                        </m:e>
                      </m:nary>
                      <m:r>
                        <a:rPr lang="en-US" altLang="zh-CN" b="0" i="1" smtClean="0">
                          <a:latin typeface="Cambria Math" panose="02040503050406030204" pitchFamily="18" charset="0"/>
                        </a:rPr>
                        <m:t>=</m:t>
                      </m:r>
                      <m:nary>
                        <m:naryPr>
                          <m:chr m:val="∑"/>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𝑘</m:t>
                          </m:r>
                          <m:r>
                            <a:rPr lang="en-US" altLang="zh-CN" b="0" i="1" smtClean="0">
                              <a:latin typeface="Cambria Math" panose="02040503050406030204" pitchFamily="18" charset="0"/>
                            </a:rPr>
                            <m:t>=1</m:t>
                          </m:r>
                        </m:sub>
                        <m:sup>
                          <m:r>
                            <a:rPr lang="en-US" altLang="zh-CN" b="0" i="1" smtClean="0">
                              <a:latin typeface="Cambria Math" panose="02040503050406030204" pitchFamily="18" charset="0"/>
                            </a:rPr>
                            <m:t>𝑝</m:t>
                          </m:r>
                        </m:sup>
                        <m:e>
                          <m:r>
                            <a:rPr lang="en-US" altLang="zh-CN" b="0" i="1" smtClean="0">
                              <a:latin typeface="Cambria Math" panose="02040503050406030204" pitchFamily="18" charset="0"/>
                            </a:rPr>
                            <m:t>𝑃</m:t>
                          </m:r>
                          <m:r>
                            <a:rPr lang="en-US" altLang="zh-CN" b="0" i="1" smtClean="0">
                              <a:latin typeface="Cambria Math" panose="02040503050406030204" pitchFamily="18" charset="0"/>
                            </a:rPr>
                            <m:t>(</m:t>
                          </m:r>
                          <m:r>
                            <a:rPr lang="en-US" altLang="zh-CN" b="0" i="1" smtClean="0">
                              <a:latin typeface="Cambria Math" panose="02040503050406030204" pitchFamily="18" charset="0"/>
                            </a:rPr>
                            <m:t>𝑋</m:t>
                          </m:r>
                          <m:r>
                            <a:rPr lang="en-US" altLang="zh-CN" b="0" i="1" smtClean="0">
                              <a:latin typeface="Cambria Math" panose="02040503050406030204" pitchFamily="18" charset="0"/>
                            </a:rPr>
                            <m:t>≥</m:t>
                          </m:r>
                          <m:r>
                            <a:rPr lang="en-US" altLang="zh-CN" b="0" i="1" smtClean="0">
                              <a:latin typeface="Cambria Math" panose="02040503050406030204" pitchFamily="18" charset="0"/>
                            </a:rPr>
                            <m:t>𝑘</m:t>
                          </m:r>
                          <m:r>
                            <a:rPr lang="en-US" altLang="zh-CN" b="0" i="1" smtClean="0">
                              <a:latin typeface="Cambria Math" panose="02040503050406030204" pitchFamily="18" charset="0"/>
                            </a:rPr>
                            <m:t>)</m:t>
                          </m:r>
                        </m:e>
                      </m:nary>
                      <m:r>
                        <a:rPr lang="en-US" altLang="zh-CN" b="0" i="1" smtClean="0">
                          <a:latin typeface="Cambria Math" panose="02040503050406030204" pitchFamily="18" charset="0"/>
                        </a:rPr>
                        <m:t>=</m:t>
                      </m:r>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m:t>
                          </m:r>
                          <m:r>
                            <a:rPr lang="en-US" altLang="zh-CN" b="0" i="1" smtClean="0">
                              <a:latin typeface="Cambria Math" panose="02040503050406030204" pitchFamily="18" charset="0"/>
                            </a:rPr>
                            <m:t>1</m:t>
                          </m:r>
                        </m:sub>
                        <m:sup>
                          <m:r>
                            <a:rPr lang="en-US" altLang="zh-CN" i="1">
                              <a:latin typeface="Cambria Math" panose="02040503050406030204" pitchFamily="18" charset="0"/>
                            </a:rPr>
                            <m:t>𝑝</m:t>
                          </m:r>
                        </m:sup>
                        <m:e>
                          <m:f>
                            <m:fPr>
                              <m:ctrlPr>
                                <a:rPr lang="en-US" altLang="zh-CN" i="1">
                                  <a:latin typeface="Cambria Math" panose="02040503050406030204" pitchFamily="18" charset="0"/>
                                </a:rPr>
                              </m:ctrlPr>
                            </m:fPr>
                            <m:num>
                              <m:r>
                                <a:rPr lang="en-US" altLang="zh-CN" i="1">
                                  <a:latin typeface="Cambria Math" panose="02040503050406030204" pitchFamily="18" charset="0"/>
                                </a:rPr>
                                <m:t>𝑝</m:t>
                              </m:r>
                              <m:r>
                                <a:rPr lang="en-US" altLang="zh-CN" i="1">
                                  <a:latin typeface="Cambria Math" panose="02040503050406030204" pitchFamily="18" charset="0"/>
                                </a:rPr>
                                <m:t>!</m:t>
                              </m:r>
                            </m:num>
                            <m:den>
                              <m:sSup>
                                <m:sSupPr>
                                  <m:ctrlPr>
                                    <a:rPr lang="en-US" altLang="zh-CN" i="1">
                                      <a:latin typeface="Cambria Math" panose="02040503050406030204" pitchFamily="18" charset="0"/>
                                    </a:rPr>
                                  </m:ctrlPr>
                                </m:sSupPr>
                                <m:e>
                                  <m:r>
                                    <a:rPr lang="en-US" altLang="zh-CN" i="1">
                                      <a:latin typeface="Cambria Math" panose="02040503050406030204" pitchFamily="18" charset="0"/>
                                    </a:rPr>
                                    <m:t>𝑝</m:t>
                                  </m:r>
                                </m:e>
                                <m:sup>
                                  <m:r>
                                    <a:rPr lang="en-US" altLang="zh-CN" i="1">
                                      <a:latin typeface="Cambria Math" panose="02040503050406030204" pitchFamily="18" charset="0"/>
                                    </a:rPr>
                                    <m:t>𝑘</m:t>
                                  </m:r>
                                </m:sup>
                              </m:sSup>
                              <m:d>
                                <m:dPr>
                                  <m:ctrlPr>
                                    <a:rPr lang="en-US" altLang="zh-CN" i="1">
                                      <a:latin typeface="Cambria Math" panose="02040503050406030204" pitchFamily="18" charset="0"/>
                                    </a:rPr>
                                  </m:ctrlPr>
                                </m:dPr>
                                <m:e>
                                  <m:r>
                                    <a:rPr lang="en-US" altLang="zh-CN" i="1">
                                      <a:latin typeface="Cambria Math" panose="02040503050406030204" pitchFamily="18" charset="0"/>
                                    </a:rPr>
                                    <m:t>𝑝</m:t>
                                  </m:r>
                                  <m:r>
                                    <a:rPr lang="en-US" altLang="zh-CN" i="1">
                                      <a:latin typeface="Cambria Math" panose="02040503050406030204" pitchFamily="18" charset="0"/>
                                    </a:rPr>
                                    <m:t>−</m:t>
                                  </m:r>
                                  <m:r>
                                    <a:rPr lang="en-US" altLang="zh-CN" i="1">
                                      <a:latin typeface="Cambria Math" panose="02040503050406030204" pitchFamily="18" charset="0"/>
                                    </a:rPr>
                                    <m:t>𝑘</m:t>
                                  </m:r>
                                </m:e>
                              </m:d>
                              <m:r>
                                <a:rPr lang="en-US" altLang="zh-CN" i="1">
                                  <a:latin typeface="Cambria Math" panose="02040503050406030204" pitchFamily="18" charset="0"/>
                                </a:rPr>
                                <m:t>!</m:t>
                              </m:r>
                            </m:den>
                          </m:f>
                        </m:e>
                      </m:nary>
                    </m:oMath>
                  </m:oMathPara>
                </a14:m>
                <a:endParaRPr lang="en-US" altLang="zh-CN" dirty="0"/>
              </a:p>
              <a:p>
                <a:endParaRPr lang="en-US" altLang="zh-CN" b="0" dirty="0"/>
              </a:p>
              <a:p>
                <a:r>
                  <a:rPr lang="zh-CN" altLang="en-US" b="0" dirty="0"/>
                  <a:t>根据</a:t>
                </a:r>
                <a:r>
                  <a:rPr lang="en-US" altLang="zh-CN" b="0" dirty="0"/>
                  <a:t>Stirling</a:t>
                </a:r>
                <a:r>
                  <a:rPr lang="zh-CN" altLang="en-US" b="0" dirty="0"/>
                  <a:t>公式，</a:t>
                </a:r>
                <a:r>
                  <a:rPr lang="en-US" altLang="zh-CN" dirty="0"/>
                  <a:t> </a:t>
                </a:r>
                <a14:m>
                  <m:oMath xmlns:m="http://schemas.openxmlformats.org/officeDocument/2006/math">
                    <m:r>
                      <a:rPr lang="en-US" altLang="zh-CN" i="1">
                        <a:latin typeface="Cambria Math" panose="02040503050406030204" pitchFamily="18" charset="0"/>
                      </a:rPr>
                      <m:t>𝑝</m:t>
                    </m:r>
                    <m:r>
                      <a:rPr lang="en-US" altLang="zh-CN" i="1">
                        <a:latin typeface="Cambria Math" panose="02040503050406030204" pitchFamily="18" charset="0"/>
                      </a:rPr>
                      <m:t>!~</m:t>
                    </m:r>
                    <m:rad>
                      <m:radPr>
                        <m:degHide m:val="on"/>
                        <m:ctrlPr>
                          <a:rPr lang="en-US" altLang="zh-CN" b="0" i="1" smtClean="0">
                            <a:latin typeface="Cambria Math" panose="02040503050406030204" pitchFamily="18" charset="0"/>
                            <a:ea typeface="Cambria Math" panose="02040503050406030204" pitchFamily="18" charset="0"/>
                          </a:rPr>
                        </m:ctrlPr>
                      </m:radPr>
                      <m:deg/>
                      <m:e>
                        <m:r>
                          <a:rPr lang="en-US" altLang="zh-CN" b="0" i="1" smtClean="0">
                            <a:latin typeface="Cambria Math" panose="02040503050406030204" pitchFamily="18" charset="0"/>
                            <a:ea typeface="Cambria Math" panose="02040503050406030204" pitchFamily="18" charset="0"/>
                          </a:rPr>
                          <m:t>2</m:t>
                        </m:r>
                        <m:r>
                          <a:rPr lang="en-US" altLang="zh-CN" b="0" i="1" smtClean="0">
                            <a:latin typeface="Cambria Math" panose="02040503050406030204" pitchFamily="18" charset="0"/>
                            <a:ea typeface="Cambria Math" panose="02040503050406030204" pitchFamily="18" charset="0"/>
                          </a:rPr>
                          <m:t>𝜋</m:t>
                        </m:r>
                      </m:e>
                    </m:rad>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𝑒</m:t>
                        </m:r>
                      </m:e>
                      <m:sup>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𝑝</m:t>
                        </m:r>
                      </m:sup>
                    </m:sSup>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𝑝</m:t>
                        </m:r>
                      </m:e>
                      <m:sup>
                        <m:r>
                          <a:rPr lang="en-US" altLang="zh-CN" b="0" i="1" smtClean="0">
                            <a:latin typeface="Cambria Math" panose="02040503050406030204" pitchFamily="18" charset="0"/>
                            <a:ea typeface="Cambria Math" panose="02040503050406030204" pitchFamily="18" charset="0"/>
                          </a:rPr>
                          <m:t>𝑝</m:t>
                        </m:r>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1</m:t>
                            </m:r>
                          </m:num>
                          <m:den>
                            <m:r>
                              <a:rPr lang="en-US" altLang="zh-CN" b="0" i="1" smtClean="0">
                                <a:latin typeface="Cambria Math" panose="02040503050406030204" pitchFamily="18" charset="0"/>
                                <a:ea typeface="Cambria Math" panose="02040503050406030204" pitchFamily="18" charset="0"/>
                              </a:rPr>
                              <m:t>2</m:t>
                            </m:r>
                          </m:den>
                        </m:f>
                      </m:sup>
                    </m:sSup>
                    <m:r>
                      <a:rPr lang="en-US" altLang="zh-CN" b="0" i="1" smtClean="0">
                        <a:latin typeface="Cambria Math" panose="02040503050406030204" pitchFamily="18" charset="0"/>
                        <a:ea typeface="Cambria Math" panose="02040503050406030204" pitchFamily="18" charset="0"/>
                      </a:rPr>
                      <m:t>    (</m:t>
                    </m:r>
                    <m:r>
                      <a:rPr lang="en-US" altLang="zh-CN" b="0" i="1" smtClean="0">
                        <a:latin typeface="Cambria Math" panose="02040503050406030204" pitchFamily="18" charset="0"/>
                        <a:ea typeface="Cambria Math" panose="02040503050406030204" pitchFamily="18" charset="0"/>
                      </a:rPr>
                      <m:t>𝑝</m:t>
                    </m:r>
                    <m:r>
                      <a:rPr lang="zh-CN" altLang="en-US" i="1">
                        <a:latin typeface="Cambria Math" panose="02040503050406030204" pitchFamily="18" charset="0"/>
                        <a:ea typeface="Cambria Math" panose="02040503050406030204" pitchFamily="18" charset="0"/>
                      </a:rPr>
                      <m:t>很大</m:t>
                    </m:r>
                    <m:r>
                      <a:rPr lang="zh-CN" altLang="en-US" i="1" smtClean="0">
                        <a:latin typeface="Cambria Math" panose="02040503050406030204" pitchFamily="18" charset="0"/>
                        <a:ea typeface="Cambria Math" panose="02040503050406030204" pitchFamily="18" charset="0"/>
                      </a:rPr>
                      <m:t>时</m:t>
                    </m:r>
                    <m:r>
                      <a:rPr lang="en-US" altLang="zh-CN" b="0" i="1" smtClean="0">
                        <a:latin typeface="Cambria Math" panose="02040503050406030204" pitchFamily="18" charset="0"/>
                        <a:ea typeface="Cambria Math" panose="02040503050406030204" pitchFamily="18" charset="0"/>
                      </a:rPr>
                      <m:t>)</m:t>
                    </m:r>
                  </m:oMath>
                </a14:m>
                <a:r>
                  <a:rPr lang="en-US" altLang="zh-CN" b="0" dirty="0">
                    <a:ea typeface="Cambria Math" panose="02040503050406030204" pitchFamily="18" charset="0"/>
                  </a:rPr>
                  <a:t> </a:t>
                </a:r>
              </a:p>
              <a:p>
                <a:r>
                  <a:rPr lang="zh-CN" altLang="en-US" b="0" dirty="0"/>
                  <a:t>则</a:t>
                </a:r>
                <a14:m>
                  <m:oMath xmlns:m="http://schemas.openxmlformats.org/officeDocument/2006/math">
                    <m:r>
                      <a:rPr lang="en-US" altLang="zh-CN">
                        <a:latin typeface="Cambria Math" panose="02040503050406030204" pitchFamily="18" charset="0"/>
                      </a:rPr>
                      <m:t>𝑝</m:t>
                    </m:r>
                    <m:r>
                      <a:rPr lang="zh-CN" altLang="en-US">
                        <a:latin typeface="Cambria Math" panose="02040503050406030204" pitchFamily="18" charset="0"/>
                      </a:rPr>
                      <m:t>很大时</m:t>
                    </m:r>
                  </m:oMath>
                </a14:m>
                <a:r>
                  <a:rPr lang="en-US" altLang="zh-CN" b="0" dirty="0"/>
                  <a:t>, </a:t>
                </a:r>
              </a:p>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𝐸</m:t>
                      </m:r>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𝑋</m:t>
                          </m:r>
                        </m:e>
                      </m:d>
                      <m:r>
                        <a:rPr lang="en-US" altLang="zh-CN" b="0" i="1" smtClean="0">
                          <a:latin typeface="Cambria Math" panose="02040503050406030204" pitchFamily="18" charset="0"/>
                        </a:rPr>
                        <m:t>=</m:t>
                      </m:r>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m:t>
                          </m:r>
                          <m:r>
                            <a:rPr lang="en-US" altLang="zh-CN" b="0" i="1" smtClean="0">
                              <a:latin typeface="Cambria Math" panose="02040503050406030204" pitchFamily="18" charset="0"/>
                            </a:rPr>
                            <m:t>1</m:t>
                          </m:r>
                        </m:sub>
                        <m:sup>
                          <m:r>
                            <a:rPr lang="en-US" altLang="zh-CN" i="1">
                              <a:latin typeface="Cambria Math" panose="02040503050406030204" pitchFamily="18" charset="0"/>
                            </a:rPr>
                            <m:t>𝑝</m:t>
                          </m:r>
                        </m:sup>
                        <m:e>
                          <m:f>
                            <m:fPr>
                              <m:ctrlPr>
                                <a:rPr lang="en-US" altLang="zh-CN" i="1">
                                  <a:latin typeface="Cambria Math" panose="02040503050406030204" pitchFamily="18" charset="0"/>
                                </a:rPr>
                              </m:ctrlPr>
                            </m:fPr>
                            <m:num>
                              <m:rad>
                                <m:radPr>
                                  <m:degHide m:val="on"/>
                                  <m:ctrlPr>
                                    <a:rPr lang="en-US" altLang="zh-CN" i="1">
                                      <a:latin typeface="Cambria Math" panose="02040503050406030204" pitchFamily="18" charset="0"/>
                                      <a:ea typeface="Cambria Math" panose="02040503050406030204" pitchFamily="18" charset="0"/>
                                    </a:rPr>
                                  </m:ctrlPr>
                                </m:radPr>
                                <m:deg/>
                                <m:e>
                                  <m:r>
                                    <a:rPr lang="en-US" altLang="zh-CN" i="1">
                                      <a:latin typeface="Cambria Math" panose="02040503050406030204" pitchFamily="18" charset="0"/>
                                      <a:ea typeface="Cambria Math" panose="02040503050406030204" pitchFamily="18" charset="0"/>
                                    </a:rPr>
                                    <m:t>2</m:t>
                                  </m:r>
                                  <m:r>
                                    <a:rPr lang="en-US" altLang="zh-CN" i="1">
                                      <a:latin typeface="Cambria Math" panose="02040503050406030204" pitchFamily="18" charset="0"/>
                                      <a:ea typeface="Cambria Math" panose="02040503050406030204" pitchFamily="18" charset="0"/>
                                    </a:rPr>
                                    <m:t>𝜋</m:t>
                                  </m:r>
                                </m:e>
                              </m:rad>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𝑒</m:t>
                                  </m:r>
                                </m:e>
                                <m:sup>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sup>
                              </m:sSup>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𝑝</m:t>
                                  </m:r>
                                </m:e>
                                <m:sup>
                                  <m:r>
                                    <a:rPr lang="en-US" altLang="zh-CN" i="1">
                                      <a:latin typeface="Cambria Math" panose="02040503050406030204" pitchFamily="18" charset="0"/>
                                      <a:ea typeface="Cambria Math" panose="02040503050406030204" pitchFamily="18" charset="0"/>
                                    </a:rPr>
                                    <m:t>𝑝</m:t>
                                  </m:r>
                                  <m:r>
                                    <a:rPr lang="en-US" altLang="zh-CN" i="1">
                                      <a:latin typeface="Cambria Math" panose="02040503050406030204" pitchFamily="18" charset="0"/>
                                      <a:ea typeface="Cambria Math" panose="02040503050406030204" pitchFamily="18" charset="0"/>
                                    </a:rPr>
                                    <m:t>+</m:t>
                                  </m:r>
                                  <m:f>
                                    <m:fPr>
                                      <m:ctrlPr>
                                        <a:rPr lang="en-US" altLang="zh-CN" i="1">
                                          <a:latin typeface="Cambria Math" panose="02040503050406030204" pitchFamily="18" charset="0"/>
                                          <a:ea typeface="Cambria Math" panose="02040503050406030204" pitchFamily="18" charset="0"/>
                                        </a:rPr>
                                      </m:ctrlPr>
                                    </m:fPr>
                                    <m:num>
                                      <m:r>
                                        <a:rPr lang="en-US" altLang="zh-CN" i="1">
                                          <a:latin typeface="Cambria Math" panose="02040503050406030204" pitchFamily="18" charset="0"/>
                                          <a:ea typeface="Cambria Math" panose="02040503050406030204" pitchFamily="18" charset="0"/>
                                        </a:rPr>
                                        <m:t>1</m:t>
                                      </m:r>
                                    </m:num>
                                    <m:den>
                                      <m:r>
                                        <a:rPr lang="en-US" altLang="zh-CN" i="1">
                                          <a:latin typeface="Cambria Math" panose="02040503050406030204" pitchFamily="18" charset="0"/>
                                          <a:ea typeface="Cambria Math" panose="02040503050406030204" pitchFamily="18" charset="0"/>
                                        </a:rPr>
                                        <m:t>2</m:t>
                                      </m:r>
                                    </m:den>
                                  </m:f>
                                </m:sup>
                              </m:sSup>
                            </m:num>
                            <m:den>
                              <m:sSup>
                                <m:sSupPr>
                                  <m:ctrlPr>
                                    <a:rPr lang="en-US" altLang="zh-CN" i="1">
                                      <a:latin typeface="Cambria Math" panose="02040503050406030204" pitchFamily="18" charset="0"/>
                                    </a:rPr>
                                  </m:ctrlPr>
                                </m:sSupPr>
                                <m:e>
                                  <m:r>
                                    <a:rPr lang="en-US" altLang="zh-CN" i="1">
                                      <a:latin typeface="Cambria Math" panose="02040503050406030204" pitchFamily="18" charset="0"/>
                                    </a:rPr>
                                    <m:t>𝑝</m:t>
                                  </m:r>
                                </m:e>
                                <m:sup>
                                  <m:r>
                                    <a:rPr lang="en-US" altLang="zh-CN" i="1">
                                      <a:latin typeface="Cambria Math" panose="02040503050406030204" pitchFamily="18" charset="0"/>
                                    </a:rPr>
                                    <m:t>𝑘</m:t>
                                  </m:r>
                                </m:sup>
                              </m:sSup>
                              <m:d>
                                <m:dPr>
                                  <m:ctrlPr>
                                    <a:rPr lang="en-US" altLang="zh-CN" i="1">
                                      <a:latin typeface="Cambria Math" panose="02040503050406030204" pitchFamily="18" charset="0"/>
                                    </a:rPr>
                                  </m:ctrlPr>
                                </m:dPr>
                                <m:e>
                                  <m:r>
                                    <a:rPr lang="en-US" altLang="zh-CN" i="1">
                                      <a:latin typeface="Cambria Math" panose="02040503050406030204" pitchFamily="18" charset="0"/>
                                    </a:rPr>
                                    <m:t>𝑝</m:t>
                                  </m:r>
                                  <m:r>
                                    <a:rPr lang="en-US" altLang="zh-CN" i="1">
                                      <a:latin typeface="Cambria Math" panose="02040503050406030204" pitchFamily="18" charset="0"/>
                                    </a:rPr>
                                    <m:t>−</m:t>
                                  </m:r>
                                  <m:r>
                                    <a:rPr lang="en-US" altLang="zh-CN" i="1">
                                      <a:latin typeface="Cambria Math" panose="02040503050406030204" pitchFamily="18" charset="0"/>
                                    </a:rPr>
                                    <m:t>𝑘</m:t>
                                  </m:r>
                                </m:e>
                              </m:d>
                              <m:r>
                                <a:rPr lang="en-US" altLang="zh-CN" i="1">
                                  <a:latin typeface="Cambria Math" panose="02040503050406030204" pitchFamily="18" charset="0"/>
                                </a:rPr>
                                <m:t>!</m:t>
                              </m:r>
                            </m:den>
                          </m:f>
                          <m:r>
                            <a:rPr lang="en-US" altLang="zh-CN" b="0" i="1" smtClean="0">
                              <a:latin typeface="Cambria Math" panose="02040503050406030204" pitchFamily="18" charset="0"/>
                            </a:rPr>
                            <m:t>=</m:t>
                          </m:r>
                        </m:e>
                      </m:nary>
                      <m:rad>
                        <m:radPr>
                          <m:degHide m:val="on"/>
                          <m:ctrlPr>
                            <a:rPr lang="en-US" altLang="zh-CN" i="1">
                              <a:latin typeface="Cambria Math" panose="02040503050406030204" pitchFamily="18" charset="0"/>
                              <a:ea typeface="Cambria Math" panose="02040503050406030204" pitchFamily="18" charset="0"/>
                            </a:rPr>
                          </m:ctrlPr>
                        </m:radPr>
                        <m:deg/>
                        <m:e>
                          <m:r>
                            <a:rPr lang="en-US" altLang="zh-CN" i="1">
                              <a:latin typeface="Cambria Math" panose="02040503050406030204" pitchFamily="18" charset="0"/>
                              <a:ea typeface="Cambria Math" panose="02040503050406030204" pitchFamily="18" charset="0"/>
                            </a:rPr>
                            <m:t>2</m:t>
                          </m:r>
                          <m:r>
                            <a:rPr lang="en-US" altLang="zh-CN" i="1">
                              <a:latin typeface="Cambria Math" panose="02040503050406030204" pitchFamily="18" charset="0"/>
                              <a:ea typeface="Cambria Math" panose="02040503050406030204" pitchFamily="18" charset="0"/>
                            </a:rPr>
                            <m:t>𝜋</m:t>
                          </m:r>
                          <m:r>
                            <a:rPr lang="en-US" altLang="zh-CN" i="1">
                              <a:latin typeface="Cambria Math" panose="02040503050406030204" pitchFamily="18" charset="0"/>
                              <a:ea typeface="Cambria Math" panose="02040503050406030204" pitchFamily="18" charset="0"/>
                            </a:rPr>
                            <m:t>𝑝</m:t>
                          </m:r>
                        </m:e>
                      </m:rad>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𝑒</m:t>
                          </m:r>
                        </m:e>
                        <m:sup>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sup>
                      </m:sSup>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m:t>
                          </m:r>
                          <m:r>
                            <a:rPr lang="en-US" altLang="zh-CN" b="0" i="1" smtClean="0">
                              <a:latin typeface="Cambria Math" panose="02040503050406030204" pitchFamily="18" charset="0"/>
                            </a:rPr>
                            <m:t>1</m:t>
                          </m:r>
                        </m:sub>
                        <m:sup>
                          <m:r>
                            <a:rPr lang="en-US" altLang="zh-CN" i="1">
                              <a:latin typeface="Cambria Math" panose="02040503050406030204" pitchFamily="18" charset="0"/>
                            </a:rPr>
                            <m:t>𝑝</m:t>
                          </m:r>
                        </m:sup>
                        <m:e>
                          <m:f>
                            <m:fPr>
                              <m:ctrlPr>
                                <a:rPr lang="en-US" altLang="zh-CN" i="1">
                                  <a:latin typeface="Cambria Math" panose="02040503050406030204" pitchFamily="18" charset="0"/>
                                </a:rPr>
                              </m:ctrlPr>
                            </m:fPr>
                            <m:num>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𝑝</m:t>
                                  </m:r>
                                </m:e>
                                <m:sup>
                                  <m:r>
                                    <a:rPr lang="en-US" altLang="zh-CN" i="1">
                                      <a:latin typeface="Cambria Math" panose="02040503050406030204" pitchFamily="18" charset="0"/>
                                      <a:ea typeface="Cambria Math" panose="02040503050406030204" pitchFamily="18" charset="0"/>
                                    </a:rPr>
                                    <m:t>𝑝</m:t>
                                  </m:r>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𝑘</m:t>
                                  </m:r>
                                </m:sup>
                              </m:sSup>
                            </m:num>
                            <m:den>
                              <m:d>
                                <m:dPr>
                                  <m:ctrlPr>
                                    <a:rPr lang="en-US" altLang="zh-CN" i="1">
                                      <a:latin typeface="Cambria Math" panose="02040503050406030204" pitchFamily="18" charset="0"/>
                                    </a:rPr>
                                  </m:ctrlPr>
                                </m:dPr>
                                <m:e>
                                  <m:r>
                                    <a:rPr lang="en-US" altLang="zh-CN" i="1">
                                      <a:latin typeface="Cambria Math" panose="02040503050406030204" pitchFamily="18" charset="0"/>
                                    </a:rPr>
                                    <m:t>𝑝</m:t>
                                  </m:r>
                                  <m:r>
                                    <a:rPr lang="en-US" altLang="zh-CN" i="1">
                                      <a:latin typeface="Cambria Math" panose="02040503050406030204" pitchFamily="18" charset="0"/>
                                    </a:rPr>
                                    <m:t>−</m:t>
                                  </m:r>
                                  <m:r>
                                    <a:rPr lang="en-US" altLang="zh-CN" i="1">
                                      <a:latin typeface="Cambria Math" panose="02040503050406030204" pitchFamily="18" charset="0"/>
                                    </a:rPr>
                                    <m:t>𝑘</m:t>
                                  </m:r>
                                </m:e>
                              </m:d>
                              <m:r>
                                <a:rPr lang="en-US" altLang="zh-CN" i="1">
                                  <a:latin typeface="Cambria Math" panose="02040503050406030204" pitchFamily="18" charset="0"/>
                                </a:rPr>
                                <m:t>!</m:t>
                              </m:r>
                            </m:den>
                          </m:f>
                        </m:e>
                      </m:nary>
                      <m:r>
                        <a:rPr lang="en-US" altLang="zh-CN" b="0" i="1" smtClean="0">
                          <a:latin typeface="Cambria Math" panose="02040503050406030204" pitchFamily="18" charset="0"/>
                        </a:rPr>
                        <m:t>=</m:t>
                      </m:r>
                      <m:rad>
                        <m:radPr>
                          <m:degHide m:val="on"/>
                          <m:ctrlPr>
                            <a:rPr lang="en-US" altLang="zh-CN" i="1">
                              <a:latin typeface="Cambria Math" panose="02040503050406030204" pitchFamily="18" charset="0"/>
                              <a:ea typeface="Cambria Math" panose="02040503050406030204" pitchFamily="18" charset="0"/>
                            </a:rPr>
                          </m:ctrlPr>
                        </m:radPr>
                        <m:deg/>
                        <m:e>
                          <m:r>
                            <a:rPr lang="en-US" altLang="zh-CN" i="1">
                              <a:latin typeface="Cambria Math" panose="02040503050406030204" pitchFamily="18" charset="0"/>
                              <a:ea typeface="Cambria Math" panose="02040503050406030204" pitchFamily="18" charset="0"/>
                            </a:rPr>
                            <m:t>2</m:t>
                          </m:r>
                          <m:r>
                            <a:rPr lang="en-US" altLang="zh-CN" i="1">
                              <a:latin typeface="Cambria Math" panose="02040503050406030204" pitchFamily="18" charset="0"/>
                              <a:ea typeface="Cambria Math" panose="02040503050406030204" pitchFamily="18" charset="0"/>
                            </a:rPr>
                            <m:t>𝜋</m:t>
                          </m:r>
                          <m:r>
                            <a:rPr lang="en-US" altLang="zh-CN" i="1">
                              <a:latin typeface="Cambria Math" panose="02040503050406030204" pitchFamily="18" charset="0"/>
                              <a:ea typeface="Cambria Math" panose="02040503050406030204" pitchFamily="18" charset="0"/>
                            </a:rPr>
                            <m:t>𝑝</m:t>
                          </m:r>
                        </m:e>
                      </m:rad>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𝑒</m:t>
                          </m:r>
                        </m:e>
                        <m:sup>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sup>
                      </m:sSup>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m:t>
                          </m:r>
                          <m:r>
                            <a:rPr lang="en-US" altLang="zh-CN" b="0" i="1" smtClean="0">
                              <a:latin typeface="Cambria Math" panose="02040503050406030204" pitchFamily="18" charset="0"/>
                            </a:rPr>
                            <m:t>0</m:t>
                          </m:r>
                        </m:sub>
                        <m:sup>
                          <m:r>
                            <a:rPr lang="en-US" altLang="zh-CN" i="1">
                              <a:latin typeface="Cambria Math" panose="02040503050406030204" pitchFamily="18" charset="0"/>
                            </a:rPr>
                            <m:t>𝑝</m:t>
                          </m:r>
                          <m:r>
                            <a:rPr lang="en-US" altLang="zh-CN" b="0" i="1" smtClean="0">
                              <a:latin typeface="Cambria Math" panose="02040503050406030204" pitchFamily="18" charset="0"/>
                            </a:rPr>
                            <m:t>−1</m:t>
                          </m:r>
                        </m:sup>
                        <m:e>
                          <m:f>
                            <m:fPr>
                              <m:ctrlPr>
                                <a:rPr lang="en-US" altLang="zh-CN" i="1">
                                  <a:latin typeface="Cambria Math" panose="02040503050406030204" pitchFamily="18" charset="0"/>
                                </a:rPr>
                              </m:ctrlPr>
                            </m:fPr>
                            <m:num>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𝑝</m:t>
                                  </m:r>
                                </m:e>
                                <m:sup>
                                  <m:r>
                                    <a:rPr lang="en-US" altLang="zh-CN" i="1">
                                      <a:latin typeface="Cambria Math" panose="02040503050406030204" pitchFamily="18" charset="0"/>
                                      <a:ea typeface="Cambria Math" panose="02040503050406030204" pitchFamily="18" charset="0"/>
                                    </a:rPr>
                                    <m:t>𝑘</m:t>
                                  </m:r>
                                </m:sup>
                              </m:sSup>
                            </m:num>
                            <m:den>
                              <m:r>
                                <a:rPr lang="en-US" altLang="zh-CN" b="0" i="1" smtClean="0">
                                  <a:latin typeface="Cambria Math" panose="02040503050406030204" pitchFamily="18" charset="0"/>
                                  <a:ea typeface="Cambria Math" panose="02040503050406030204" pitchFamily="18" charset="0"/>
                                </a:rPr>
                                <m:t>𝑘</m:t>
                              </m:r>
                              <m:r>
                                <a:rPr lang="en-US" altLang="zh-CN" i="1">
                                  <a:latin typeface="Cambria Math" panose="02040503050406030204" pitchFamily="18" charset="0"/>
                                </a:rPr>
                                <m:t>!</m:t>
                              </m:r>
                            </m:den>
                          </m:f>
                        </m:e>
                      </m:nary>
                    </m:oMath>
                  </m:oMathPara>
                </a14:m>
                <a:endParaRPr lang="en-US" altLang="zh-CN" i="1" dirty="0">
                  <a:latin typeface="Cambria Math" panose="02040503050406030204" pitchFamily="18" charset="0"/>
                </a:endParaRPr>
              </a:p>
              <a:p>
                <a:endParaRPr lang="en-US" altLang="zh-CN" b="0" dirty="0"/>
              </a:p>
            </p:txBody>
          </p:sp>
        </mc:Choice>
        <mc:Fallback xmlns="">
          <p:sp>
            <p:nvSpPr>
              <p:cNvPr id="8" name="文本框 7">
                <a:extLst>
                  <a:ext uri="{FF2B5EF4-FFF2-40B4-BE49-F238E27FC236}">
                    <a16:creationId xmlns:a16="http://schemas.microsoft.com/office/drawing/2014/main" id="{5863AA67-ABF4-40DD-A382-79CC5A8E1B59}"/>
                  </a:ext>
                </a:extLst>
              </p:cNvPr>
              <p:cNvSpPr txBox="1">
                <a:spLocks noRot="1" noChangeAspect="1" noMove="1" noResize="1" noEditPoints="1" noAdjustHandles="1" noChangeArrowheads="1" noChangeShapeType="1" noTextEdit="1"/>
              </p:cNvSpPr>
              <p:nvPr/>
            </p:nvSpPr>
            <p:spPr>
              <a:xfrm>
                <a:off x="472718" y="1994950"/>
                <a:ext cx="11452190" cy="3997184"/>
              </a:xfrm>
              <a:prstGeom prst="rect">
                <a:avLst/>
              </a:prstGeom>
              <a:blipFill>
                <a:blip r:embed="rId4"/>
                <a:stretch>
                  <a:fillRect l="-479" t="-76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030186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5" end="5"/>
                                            </p:txEl>
                                          </p:spTgt>
                                        </p:tgtEl>
                                        <p:attrNameLst>
                                          <p:attrName>style.visibility</p:attrName>
                                        </p:attrNameLst>
                                      </p:cBhvr>
                                      <p:to>
                                        <p:strVal val="visible"/>
                                      </p:to>
                                    </p:set>
                                    <p:animEffect transition="in" filter="fade">
                                      <p:cBhvr>
                                        <p:cTn id="20" dur="500"/>
                                        <p:tgtEl>
                                          <p:spTgt spid="8">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fade">
                                      <p:cBhvr>
                                        <p:cTn id="25" dur="500"/>
                                        <p:tgtEl>
                                          <p:spTgt spid="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fade">
                                      <p:cBhvr>
                                        <p:cTn id="28"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t>
            </a:r>
            <a:r>
              <a:rPr kumimoji="0" lang="en-US" altLang="zh-CN"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ow can I get lucky?</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5863AA67-ABF4-40DD-A382-79CC5A8E1B59}"/>
                  </a:ext>
                </a:extLst>
              </p:cNvPr>
              <p:cNvSpPr txBox="1"/>
              <p:nvPr/>
            </p:nvSpPr>
            <p:spPr>
              <a:xfrm>
                <a:off x="472718" y="2590358"/>
                <a:ext cx="11452190" cy="2768065"/>
              </a:xfrm>
              <a:prstGeom prst="rect">
                <a:avLst/>
              </a:prstGeom>
              <a:noFill/>
            </p:spPr>
            <p:txBody>
              <a:bodyPr wrap="square" rtlCol="0">
                <a:spAutoFit/>
              </a:bodyPr>
              <a:lstStyle/>
              <a:p>
                <a:r>
                  <a:rPr lang="en-US" altLang="zh-CN" dirty="0"/>
                  <a:t>Proof:</a:t>
                </a:r>
              </a:p>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𝐸</m:t>
                      </m:r>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𝑋</m:t>
                          </m:r>
                        </m:e>
                      </m:d>
                      <m:r>
                        <a:rPr lang="en-US" altLang="zh-CN" b="0" i="1" smtClean="0">
                          <a:latin typeface="Cambria Math" panose="02040503050406030204" pitchFamily="18" charset="0"/>
                        </a:rPr>
                        <m:t>=</m:t>
                      </m:r>
                      <m:rad>
                        <m:radPr>
                          <m:degHide m:val="on"/>
                          <m:ctrlPr>
                            <a:rPr lang="en-US" altLang="zh-CN" i="1">
                              <a:latin typeface="Cambria Math" panose="02040503050406030204" pitchFamily="18" charset="0"/>
                              <a:ea typeface="Cambria Math" panose="02040503050406030204" pitchFamily="18" charset="0"/>
                            </a:rPr>
                          </m:ctrlPr>
                        </m:radPr>
                        <m:deg/>
                        <m:e>
                          <m:r>
                            <a:rPr lang="en-US" altLang="zh-CN" i="1">
                              <a:latin typeface="Cambria Math" panose="02040503050406030204" pitchFamily="18" charset="0"/>
                              <a:ea typeface="Cambria Math" panose="02040503050406030204" pitchFamily="18" charset="0"/>
                            </a:rPr>
                            <m:t>2</m:t>
                          </m:r>
                          <m:r>
                            <a:rPr lang="en-US" altLang="zh-CN" i="1">
                              <a:latin typeface="Cambria Math" panose="02040503050406030204" pitchFamily="18" charset="0"/>
                              <a:ea typeface="Cambria Math" panose="02040503050406030204" pitchFamily="18" charset="0"/>
                            </a:rPr>
                            <m:t>𝜋</m:t>
                          </m:r>
                          <m:r>
                            <a:rPr lang="en-US" altLang="zh-CN" i="1">
                              <a:latin typeface="Cambria Math" panose="02040503050406030204" pitchFamily="18" charset="0"/>
                              <a:ea typeface="Cambria Math" panose="02040503050406030204" pitchFamily="18" charset="0"/>
                            </a:rPr>
                            <m:t>𝑝</m:t>
                          </m:r>
                        </m:e>
                      </m:rad>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𝑒</m:t>
                          </m:r>
                        </m:e>
                        <m:sup>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sup>
                      </m:sSup>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m:t>
                          </m:r>
                          <m:r>
                            <a:rPr lang="en-US" altLang="zh-CN" b="0" i="1" smtClean="0">
                              <a:latin typeface="Cambria Math" panose="02040503050406030204" pitchFamily="18" charset="0"/>
                            </a:rPr>
                            <m:t>0</m:t>
                          </m:r>
                        </m:sub>
                        <m:sup>
                          <m:r>
                            <a:rPr lang="en-US" altLang="zh-CN" i="1">
                              <a:latin typeface="Cambria Math" panose="02040503050406030204" pitchFamily="18" charset="0"/>
                            </a:rPr>
                            <m:t>𝑝</m:t>
                          </m:r>
                          <m:r>
                            <a:rPr lang="en-US" altLang="zh-CN" b="0" i="1" smtClean="0">
                              <a:latin typeface="Cambria Math" panose="02040503050406030204" pitchFamily="18" charset="0"/>
                            </a:rPr>
                            <m:t>−1</m:t>
                          </m:r>
                        </m:sup>
                        <m:e>
                          <m:f>
                            <m:fPr>
                              <m:ctrlPr>
                                <a:rPr lang="en-US" altLang="zh-CN" i="1">
                                  <a:latin typeface="Cambria Math" panose="02040503050406030204" pitchFamily="18" charset="0"/>
                                </a:rPr>
                              </m:ctrlPr>
                            </m:fPr>
                            <m:num>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𝑝</m:t>
                                  </m:r>
                                </m:e>
                                <m:sup>
                                  <m:r>
                                    <a:rPr lang="en-US" altLang="zh-CN" i="1">
                                      <a:latin typeface="Cambria Math" panose="02040503050406030204" pitchFamily="18" charset="0"/>
                                      <a:ea typeface="Cambria Math" panose="02040503050406030204" pitchFamily="18" charset="0"/>
                                    </a:rPr>
                                    <m:t>𝑘</m:t>
                                  </m:r>
                                </m:sup>
                              </m:sSup>
                            </m:num>
                            <m:den>
                              <m:r>
                                <a:rPr lang="en-US" altLang="zh-CN" b="0" i="1" smtClean="0">
                                  <a:latin typeface="Cambria Math" panose="02040503050406030204" pitchFamily="18" charset="0"/>
                                  <a:ea typeface="Cambria Math" panose="02040503050406030204" pitchFamily="18" charset="0"/>
                                </a:rPr>
                                <m:t>𝑘</m:t>
                              </m:r>
                              <m:r>
                                <a:rPr lang="en-US" altLang="zh-CN" i="1">
                                  <a:latin typeface="Cambria Math" panose="02040503050406030204" pitchFamily="18" charset="0"/>
                                </a:rPr>
                                <m:t>!</m:t>
                              </m:r>
                            </m:den>
                          </m:f>
                        </m:e>
                      </m:nary>
                    </m:oMath>
                  </m:oMathPara>
                </a14:m>
                <a:endParaRPr lang="en-US" altLang="zh-CN" i="1" dirty="0">
                  <a:latin typeface="Cambria Math" panose="02040503050406030204" pitchFamily="18" charset="0"/>
                </a:endParaRPr>
              </a:p>
              <a:p>
                <a:pPr/>
                <a14:m>
                  <m:oMathPara xmlns:m="http://schemas.openxmlformats.org/officeDocument/2006/math">
                    <m:oMathParaPr>
                      <m:jc m:val="center"/>
                    </m:oMathParaPr>
                    <m:oMath xmlns:m="http://schemas.openxmlformats.org/officeDocument/2006/math">
                      <m:func>
                        <m:funcPr>
                          <m:ctrlPr>
                            <a:rPr lang="en-US" altLang="zh-CN" i="1" smtClean="0">
                              <a:latin typeface="Cambria Math" panose="02040503050406030204" pitchFamily="18" charset="0"/>
                              <a:ea typeface="Cambria Math" panose="02040503050406030204" pitchFamily="18" charset="0"/>
                            </a:rPr>
                          </m:ctrlPr>
                        </m:funcPr>
                        <m:fName>
                          <m:limLow>
                            <m:limLowPr>
                              <m:ctrlPr>
                                <a:rPr lang="en-US" altLang="zh-CN" i="1" smtClean="0">
                                  <a:latin typeface="Cambria Math" panose="02040503050406030204" pitchFamily="18" charset="0"/>
                                  <a:ea typeface="Cambria Math" panose="02040503050406030204" pitchFamily="18" charset="0"/>
                                </a:rPr>
                              </m:ctrlPr>
                            </m:limLowPr>
                            <m:e>
                              <m:r>
                                <m:rPr>
                                  <m:sty m:val="p"/>
                                </m:rPr>
                                <a:rPr lang="en-US" altLang="zh-CN" i="0" smtClean="0">
                                  <a:latin typeface="Cambria Math" panose="02040503050406030204" pitchFamily="18" charset="0"/>
                                  <a:ea typeface="Cambria Math" panose="02040503050406030204" pitchFamily="18" charset="0"/>
                                </a:rPr>
                                <m:t>lim</m:t>
                              </m:r>
                            </m:e>
                            <m:lim>
                              <m:r>
                                <a:rPr lang="en-US" altLang="zh-CN" b="0" i="1" smtClean="0">
                                  <a:latin typeface="Cambria Math" panose="02040503050406030204" pitchFamily="18" charset="0"/>
                                  <a:ea typeface="Cambria Math" panose="02040503050406030204" pitchFamily="18" charset="0"/>
                                </a:rPr>
                                <m:t>𝑝</m:t>
                              </m:r>
                              <m:r>
                                <a:rPr lang="en-US" altLang="zh-CN" b="0" i="1" smtClean="0">
                                  <a:latin typeface="Cambria Math" panose="02040503050406030204" pitchFamily="18" charset="0"/>
                                  <a:ea typeface="Cambria Math" panose="02040503050406030204" pitchFamily="18" charset="0"/>
                                </a:rPr>
                                <m:t>→∞</m:t>
                              </m:r>
                            </m:lim>
                          </m:limLow>
                        </m:fName>
                        <m:e>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𝑒</m:t>
                              </m:r>
                            </m:e>
                            <m:sup>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sup>
                          </m:sSup>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=0</m:t>
                              </m:r>
                            </m:sub>
                            <m:sup>
                              <m:r>
                                <a:rPr lang="en-US" altLang="zh-CN" i="1">
                                  <a:latin typeface="Cambria Math" panose="02040503050406030204" pitchFamily="18" charset="0"/>
                                </a:rPr>
                                <m:t>𝑝</m:t>
                              </m:r>
                              <m:r>
                                <a:rPr lang="en-US" altLang="zh-CN" i="1">
                                  <a:latin typeface="Cambria Math" panose="02040503050406030204" pitchFamily="18" charset="0"/>
                                </a:rPr>
                                <m:t>−1</m:t>
                              </m:r>
                            </m:sup>
                            <m:e>
                              <m:f>
                                <m:fPr>
                                  <m:ctrlPr>
                                    <a:rPr lang="en-US" altLang="zh-CN" i="1">
                                      <a:latin typeface="Cambria Math" panose="02040503050406030204" pitchFamily="18" charset="0"/>
                                    </a:rPr>
                                  </m:ctrlPr>
                                </m:fPr>
                                <m:num>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𝑝</m:t>
                                      </m:r>
                                    </m:e>
                                    <m:sup>
                                      <m:r>
                                        <a:rPr lang="en-US" altLang="zh-CN" i="1">
                                          <a:latin typeface="Cambria Math" panose="02040503050406030204" pitchFamily="18" charset="0"/>
                                          <a:ea typeface="Cambria Math" panose="02040503050406030204" pitchFamily="18" charset="0"/>
                                        </a:rPr>
                                        <m:t>𝑘</m:t>
                                      </m:r>
                                    </m:sup>
                                  </m:sSup>
                                </m:num>
                                <m:den>
                                  <m:r>
                                    <a:rPr lang="en-US" altLang="zh-CN" i="1">
                                      <a:latin typeface="Cambria Math" panose="02040503050406030204" pitchFamily="18" charset="0"/>
                                      <a:ea typeface="Cambria Math" panose="02040503050406030204" pitchFamily="18" charset="0"/>
                                    </a:rPr>
                                    <m:t>𝑘</m:t>
                                  </m:r>
                                  <m:r>
                                    <a:rPr lang="en-US" altLang="zh-CN" i="1">
                                      <a:latin typeface="Cambria Math" panose="02040503050406030204" pitchFamily="18" charset="0"/>
                                    </a:rPr>
                                    <m:t>!</m:t>
                                  </m:r>
                                </m:den>
                              </m:f>
                            </m:e>
                          </m:nary>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        (</m:t>
                          </m:r>
                          <m:r>
                            <a:rPr lang="zh-CN" altLang="en-US" i="1">
                              <a:latin typeface="Cambria Math" panose="02040503050406030204" pitchFamily="18" charset="0"/>
                            </a:rPr>
                            <m:t>中心极限定理</m:t>
                          </m:r>
                          <m:r>
                            <a:rPr lang="en-US" altLang="zh-CN" b="0" i="1" smtClean="0">
                              <a:latin typeface="Cambria Math" panose="02040503050406030204" pitchFamily="18" charset="0"/>
                            </a:rPr>
                            <m:t>(</m:t>
                          </m:r>
                          <m:r>
                            <a:rPr lang="en-US" altLang="zh-CN" b="0" i="1" smtClean="0">
                              <a:latin typeface="Cambria Math" panose="02040503050406030204" pitchFamily="18" charset="0"/>
                              <a:hlinkClick r:id="rId3"/>
                            </a:rPr>
                            <m:t>1</m:t>
                          </m:r>
                          <m:r>
                            <a:rPr lang="en-US" altLang="zh-CN" b="0" i="1" smtClean="0">
                              <a:latin typeface="Cambria Math" panose="02040503050406030204" pitchFamily="18" charset="0"/>
                            </a:rPr>
                            <m:t>)(</m:t>
                          </m:r>
                          <m:r>
                            <a:rPr lang="en-US" altLang="zh-CN" b="0" i="1" smtClean="0">
                              <a:latin typeface="Cambria Math" panose="02040503050406030204" pitchFamily="18" charset="0"/>
                              <a:hlinkClick r:id="rId4"/>
                            </a:rPr>
                            <m:t>2</m:t>
                          </m:r>
                          <m:r>
                            <a:rPr lang="en-US" altLang="zh-CN" b="0" i="1" smtClean="0">
                              <a:latin typeface="Cambria Math" panose="02040503050406030204" pitchFamily="18" charset="0"/>
                            </a:rPr>
                            <m:t>))</m:t>
                          </m:r>
                        </m:e>
                      </m:func>
                    </m:oMath>
                  </m:oMathPara>
                </a14:m>
                <a:endParaRPr lang="en-US" altLang="zh-CN" dirty="0">
                  <a:ea typeface="Cambria Math" panose="02040503050406030204" pitchFamily="18" charset="0"/>
                </a:endParaRPr>
              </a:p>
              <a:p>
                <a14:m>
                  <m:oMath xmlns:m="http://schemas.openxmlformats.org/officeDocument/2006/math">
                    <m:r>
                      <a:rPr lang="en-US" altLang="zh-CN" smtClean="0">
                        <a:latin typeface="Cambria Math" panose="02040503050406030204" pitchFamily="18" charset="0"/>
                      </a:rPr>
                      <m:t>𝑝</m:t>
                    </m:r>
                    <m:r>
                      <a:rPr lang="zh-CN" altLang="en-US">
                        <a:latin typeface="Cambria Math" panose="02040503050406030204" pitchFamily="18" charset="0"/>
                      </a:rPr>
                      <m:t>很大时</m:t>
                    </m:r>
                  </m:oMath>
                </a14:m>
                <a:r>
                  <a:rPr lang="en-US" altLang="zh-CN" b="0" dirty="0"/>
                  <a:t>,</a:t>
                </a:r>
              </a:p>
              <a:p>
                <a:pPr/>
                <a14:m>
                  <m:oMathPara xmlns:m="http://schemas.openxmlformats.org/officeDocument/2006/math">
                    <m:oMathParaPr>
                      <m:jc m:val="centerGroup"/>
                    </m:oMathParaPr>
                    <m:oMath xmlns:m="http://schemas.openxmlformats.org/officeDocument/2006/math">
                      <m:r>
                        <a:rPr lang="en-US" altLang="zh-CN" i="1" smtClean="0">
                          <a:latin typeface="Cambria Math" panose="02040503050406030204" pitchFamily="18" charset="0"/>
                        </a:rPr>
                        <m:t>𝐸</m:t>
                      </m:r>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𝑋</m:t>
                          </m:r>
                        </m:e>
                      </m:d>
                      <m:r>
                        <a:rPr lang="en-US" altLang="zh-CN" b="0" i="1" smtClean="0">
                          <a:latin typeface="Cambria Math" panose="02040503050406030204" pitchFamily="18" charset="0"/>
                        </a:rPr>
                        <m:t>=</m:t>
                      </m:r>
                      <m:rad>
                        <m:radPr>
                          <m:degHide m:val="on"/>
                          <m:ctrlPr>
                            <a:rPr lang="en-US" altLang="zh-CN" b="0" i="1" smtClean="0">
                              <a:latin typeface="Cambria Math" panose="02040503050406030204" pitchFamily="18" charset="0"/>
                            </a:rPr>
                          </m:ctrlPr>
                        </m:radPr>
                        <m:deg/>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𝜋</m:t>
                              </m:r>
                              <m:r>
                                <a:rPr lang="en-US" altLang="zh-CN" b="0" i="1" smtClean="0">
                                  <a:latin typeface="Cambria Math" panose="02040503050406030204" pitchFamily="18" charset="0"/>
                                </a:rPr>
                                <m:t>𝑝</m:t>
                              </m:r>
                            </m:num>
                            <m:den>
                              <m:r>
                                <a:rPr lang="en-US" altLang="zh-CN" b="0" i="1" smtClean="0">
                                  <a:latin typeface="Cambria Math" panose="02040503050406030204" pitchFamily="18" charset="0"/>
                                </a:rPr>
                                <m:t>2</m:t>
                              </m:r>
                            </m:den>
                          </m:f>
                        </m:e>
                      </m:rad>
                    </m:oMath>
                  </m:oMathPara>
                </a14:m>
                <a:endParaRPr lang="en-US" altLang="zh-CN" b="0" dirty="0"/>
              </a:p>
            </p:txBody>
          </p:sp>
        </mc:Choice>
        <mc:Fallback xmlns="">
          <p:sp>
            <p:nvSpPr>
              <p:cNvPr id="8" name="文本框 7">
                <a:extLst>
                  <a:ext uri="{FF2B5EF4-FFF2-40B4-BE49-F238E27FC236}">
                    <a16:creationId xmlns:a16="http://schemas.microsoft.com/office/drawing/2014/main" id="{5863AA67-ABF4-40DD-A382-79CC5A8E1B59}"/>
                  </a:ext>
                </a:extLst>
              </p:cNvPr>
              <p:cNvSpPr txBox="1">
                <a:spLocks noRot="1" noChangeAspect="1" noMove="1" noResize="1" noEditPoints="1" noAdjustHandles="1" noChangeArrowheads="1" noChangeShapeType="1" noTextEdit="1"/>
              </p:cNvSpPr>
              <p:nvPr/>
            </p:nvSpPr>
            <p:spPr>
              <a:xfrm>
                <a:off x="472718" y="2590358"/>
                <a:ext cx="11452190" cy="2768065"/>
              </a:xfrm>
              <a:prstGeom prst="rect">
                <a:avLst/>
              </a:prstGeom>
              <a:blipFill>
                <a:blip r:embed="rId5"/>
                <a:stretch>
                  <a:fillRect l="-479" t="-13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E91DAB30-D313-4ABE-885C-5E9AD3B0C569}"/>
                  </a:ext>
                </a:extLst>
              </p:cNvPr>
              <p:cNvSpPr txBox="1"/>
              <p:nvPr/>
            </p:nvSpPr>
            <p:spPr>
              <a:xfrm>
                <a:off x="472717" y="1086046"/>
                <a:ext cx="11452191" cy="834396"/>
              </a:xfrm>
              <a:prstGeom prst="rect">
                <a:avLst/>
              </a:prstGeom>
              <a:noFill/>
            </p:spPr>
            <p:txBody>
              <a:bodyPr wrap="square" rtlCol="0">
                <a:spAutoFit/>
              </a:bodyPr>
              <a:lstStyle/>
              <a:p>
                <a:r>
                  <a:rPr lang="en-US" altLang="zh-CN" sz="2400" dirty="0"/>
                  <a:t>Back to our random number…</a:t>
                </a:r>
              </a:p>
              <a:p>
                <a:r>
                  <a:rPr lang="zh-CN" altLang="en-US" sz="2000" dirty="0">
                    <a:solidFill>
                      <a:schemeClr val="tx2"/>
                    </a:solidFill>
                  </a:rPr>
                  <a:t>对于一个</a:t>
                </a:r>
                <a:r>
                  <a:rPr lang="en-US" altLang="zh-CN" sz="2000" dirty="0">
                    <a:solidFill>
                      <a:schemeClr val="tx2"/>
                    </a:solidFill>
                  </a:rPr>
                  <a:t>[1,p]</a:t>
                </a:r>
                <a:r>
                  <a:rPr lang="zh-CN" altLang="en-US" sz="2000" dirty="0">
                    <a:solidFill>
                      <a:schemeClr val="tx2"/>
                    </a:solidFill>
                  </a:rPr>
                  <a:t>内整数的随机生成器，生成序列出现第一个重复数字前生成的数字数量的期望为</a:t>
                </a:r>
                <a14:m>
                  <m:oMath xmlns:m="http://schemas.openxmlformats.org/officeDocument/2006/math">
                    <m:rad>
                      <m:radPr>
                        <m:degHide m:val="on"/>
                        <m:ctrlPr>
                          <a:rPr lang="en-US" altLang="zh-CN" sz="2000" b="0" i="1" smtClean="0">
                            <a:solidFill>
                              <a:schemeClr val="tx2"/>
                            </a:solidFill>
                            <a:latin typeface="Cambria Math" panose="02040503050406030204" pitchFamily="18" charset="0"/>
                          </a:rPr>
                        </m:ctrlPr>
                      </m:radPr>
                      <m:deg/>
                      <m:e>
                        <m:r>
                          <a:rPr lang="en-US" altLang="zh-CN" sz="2000" b="0" i="1" smtClean="0">
                            <a:solidFill>
                              <a:schemeClr val="tx2"/>
                            </a:solidFill>
                            <a:latin typeface="Cambria Math" panose="02040503050406030204" pitchFamily="18" charset="0"/>
                          </a:rPr>
                          <m:t>𝜋</m:t>
                        </m:r>
                        <m:r>
                          <a:rPr lang="en-US" altLang="zh-CN" sz="2000" b="0" i="1" smtClean="0">
                            <a:solidFill>
                              <a:schemeClr val="tx2"/>
                            </a:solidFill>
                            <a:latin typeface="Cambria Math" panose="02040503050406030204" pitchFamily="18" charset="0"/>
                          </a:rPr>
                          <m:t>𝑝</m:t>
                        </m:r>
                        <m:r>
                          <a:rPr lang="en-US" altLang="zh-CN" sz="2000" b="0" i="1" smtClean="0">
                            <a:solidFill>
                              <a:schemeClr val="tx2"/>
                            </a:solidFill>
                            <a:latin typeface="Cambria Math" panose="02040503050406030204" pitchFamily="18" charset="0"/>
                          </a:rPr>
                          <m:t>/2</m:t>
                        </m:r>
                      </m:e>
                    </m:rad>
                  </m:oMath>
                </a14:m>
                <a:r>
                  <a:rPr lang="en-US" altLang="zh-CN" sz="2400" dirty="0">
                    <a:solidFill>
                      <a:schemeClr val="tx2"/>
                    </a:solidFill>
                  </a:rPr>
                  <a:t>.</a:t>
                </a:r>
              </a:p>
            </p:txBody>
          </p:sp>
        </mc:Choice>
        <mc:Fallback xmlns="">
          <p:sp>
            <p:nvSpPr>
              <p:cNvPr id="6" name="文本框 5">
                <a:extLst>
                  <a:ext uri="{FF2B5EF4-FFF2-40B4-BE49-F238E27FC236}">
                    <a16:creationId xmlns:a16="http://schemas.microsoft.com/office/drawing/2014/main" id="{E91DAB30-D313-4ABE-885C-5E9AD3B0C569}"/>
                  </a:ext>
                </a:extLst>
              </p:cNvPr>
              <p:cNvSpPr txBox="1">
                <a:spLocks noRot="1" noChangeAspect="1" noMove="1" noResize="1" noEditPoints="1" noAdjustHandles="1" noChangeArrowheads="1" noChangeShapeType="1" noTextEdit="1"/>
              </p:cNvSpPr>
              <p:nvPr/>
            </p:nvSpPr>
            <p:spPr>
              <a:xfrm>
                <a:off x="472717" y="1086046"/>
                <a:ext cx="11452191" cy="834396"/>
              </a:xfrm>
              <a:prstGeom prst="rect">
                <a:avLst/>
              </a:prstGeom>
              <a:blipFill>
                <a:blip r:embed="rId6"/>
                <a:stretch>
                  <a:fillRect l="-852" t="-5839" r="-479" b="-1532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3040116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t>
            </a:r>
            <a:r>
              <a:rPr kumimoji="0" lang="en-US" altLang="zh-CN"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ow can I get lucky?</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F641861C-11AA-4C66-96B0-74234EC35F15}"/>
                  </a:ext>
                </a:extLst>
              </p:cNvPr>
              <p:cNvSpPr txBox="1"/>
              <p:nvPr/>
            </p:nvSpPr>
            <p:spPr>
              <a:xfrm>
                <a:off x="1069255" y="3308808"/>
                <a:ext cx="10680569" cy="1745158"/>
              </a:xfrm>
              <a:prstGeom prst="rect">
                <a:avLst/>
              </a:prstGeom>
              <a:noFill/>
            </p:spPr>
            <p:txBody>
              <a:bodyPr wrap="square" rtlCol="0">
                <a:spAutoFit/>
              </a:bodyPr>
              <a:lstStyle/>
              <a:p>
                <a:r>
                  <a:rPr lang="zh-CN" altLang="en-US" sz="2400" dirty="0">
                    <a:solidFill>
                      <a:schemeClr val="tx2"/>
                    </a:solidFill>
                  </a:rPr>
                  <a:t>我们生成的</a:t>
                </a:r>
                <a14:m>
                  <m:oMath xmlns:m="http://schemas.openxmlformats.org/officeDocument/2006/math">
                    <m:r>
                      <a:rPr lang="en-US" altLang="zh-CN" sz="2400" i="1" dirty="0" smtClean="0">
                        <a:solidFill>
                          <a:schemeClr val="tx2"/>
                        </a:solidFill>
                        <a:latin typeface="Cambria Math" panose="02040503050406030204" pitchFamily="18" charset="0"/>
                      </a:rPr>
                      <m:t>[2,</m:t>
                    </m:r>
                    <m:r>
                      <a:rPr lang="en-US" altLang="zh-CN" sz="2400" i="1" dirty="0" smtClean="0">
                        <a:solidFill>
                          <a:schemeClr val="tx2"/>
                        </a:solidFill>
                        <a:latin typeface="Cambria Math" panose="02040503050406030204" pitchFamily="18" charset="0"/>
                      </a:rPr>
                      <m:t>𝑁</m:t>
                    </m:r>
                    <m:r>
                      <a:rPr lang="en-US" altLang="zh-CN" sz="2400" i="1" dirty="0" smtClean="0">
                        <a:solidFill>
                          <a:schemeClr val="tx2"/>
                        </a:solidFill>
                        <a:latin typeface="Cambria Math" panose="02040503050406030204" pitchFamily="18" charset="0"/>
                      </a:rPr>
                      <m:t>−1]</m:t>
                    </m:r>
                  </m:oMath>
                </a14:m>
                <a:r>
                  <a:rPr lang="zh-CN" altLang="en-US" sz="2400" dirty="0">
                    <a:solidFill>
                      <a:schemeClr val="tx2"/>
                    </a:solidFill>
                  </a:rPr>
                  <a:t>的随机数，可近似看为模</a:t>
                </a:r>
                <a14:m>
                  <m:oMath xmlns:m="http://schemas.openxmlformats.org/officeDocument/2006/math">
                    <m:r>
                      <a:rPr lang="en-US" altLang="zh-CN" sz="2400" i="1" dirty="0" smtClean="0">
                        <a:solidFill>
                          <a:schemeClr val="tx2"/>
                        </a:solidFill>
                        <a:latin typeface="Cambria Math" panose="02040503050406030204" pitchFamily="18" charset="0"/>
                      </a:rPr>
                      <m:t>𝑝</m:t>
                    </m:r>
                  </m:oMath>
                </a14:m>
                <a:r>
                  <a:rPr lang="zh-CN" altLang="en-US" sz="2400" dirty="0">
                    <a:solidFill>
                      <a:schemeClr val="tx2"/>
                    </a:solidFill>
                  </a:rPr>
                  <a:t>后</a:t>
                </a:r>
                <a14:m>
                  <m:oMath xmlns:m="http://schemas.openxmlformats.org/officeDocument/2006/math">
                    <m:r>
                      <a:rPr lang="en-US" altLang="zh-CN" sz="2400" i="1" dirty="0" smtClean="0">
                        <a:solidFill>
                          <a:schemeClr val="tx2"/>
                        </a:solidFill>
                        <a:latin typeface="Cambria Math" panose="02040503050406030204" pitchFamily="18" charset="0"/>
                      </a:rPr>
                      <m:t>[2,</m:t>
                    </m:r>
                    <m:r>
                      <a:rPr lang="en-US" altLang="zh-CN" sz="2400" i="1" dirty="0" smtClean="0">
                        <a:solidFill>
                          <a:schemeClr val="tx2"/>
                        </a:solidFill>
                        <a:latin typeface="Cambria Math" panose="02040503050406030204" pitchFamily="18" charset="0"/>
                      </a:rPr>
                      <m:t>𝑝</m:t>
                    </m:r>
                    <m:r>
                      <a:rPr lang="en-US" altLang="zh-CN" sz="2400" i="1" dirty="0" smtClean="0">
                        <a:solidFill>
                          <a:schemeClr val="tx2"/>
                        </a:solidFill>
                        <a:latin typeface="Cambria Math" panose="02040503050406030204" pitchFamily="18" charset="0"/>
                      </a:rPr>
                      <m:t>−1]</m:t>
                    </m:r>
                  </m:oMath>
                </a14:m>
                <a:r>
                  <a:rPr lang="zh-CN" altLang="en-US" sz="2400" dirty="0">
                    <a:solidFill>
                      <a:schemeClr val="tx2"/>
                    </a:solidFill>
                  </a:rPr>
                  <a:t>的随机数，</a:t>
                </a:r>
                <a:endParaRPr lang="en-US" altLang="zh-CN" sz="2400" dirty="0">
                  <a:solidFill>
                    <a:schemeClr val="tx2"/>
                  </a:solidFill>
                </a:endParaRPr>
              </a:p>
              <a:p>
                <a:r>
                  <a:rPr lang="zh-CN" altLang="en-US" sz="2400" dirty="0">
                    <a:solidFill>
                      <a:schemeClr val="tx2"/>
                    </a:solidFill>
                  </a:rPr>
                  <a:t>因此出现第一个重复数字（模</a:t>
                </a:r>
                <a14:m>
                  <m:oMath xmlns:m="http://schemas.openxmlformats.org/officeDocument/2006/math">
                    <m:r>
                      <a:rPr lang="en-US" altLang="zh-CN" sz="2400" i="1" dirty="0" smtClean="0">
                        <a:solidFill>
                          <a:schemeClr val="tx2"/>
                        </a:solidFill>
                        <a:latin typeface="Cambria Math" panose="02040503050406030204" pitchFamily="18" charset="0"/>
                      </a:rPr>
                      <m:t>𝑝</m:t>
                    </m:r>
                  </m:oMath>
                </a14:m>
                <a:r>
                  <a:rPr lang="zh-CN" altLang="en-US" sz="2400" dirty="0">
                    <a:solidFill>
                      <a:schemeClr val="tx2"/>
                    </a:solidFill>
                  </a:rPr>
                  <a:t>相同）的期望随机数数量大概为</a:t>
                </a:r>
                <a:endParaRPr lang="en-US" altLang="zh-CN" sz="2400" dirty="0">
                  <a:solidFill>
                    <a:schemeClr val="tx2"/>
                  </a:solidFill>
                </a:endParaRPr>
              </a:p>
              <a:p>
                <a:endParaRPr lang="en-US" altLang="zh-CN" sz="2400" dirty="0">
                  <a:solidFill>
                    <a:schemeClr val="tx2"/>
                  </a:solidFill>
                </a:endParaRPr>
              </a:p>
              <a:p>
                <a:pPr/>
                <a14:m>
                  <m:oMathPara xmlns:m="http://schemas.openxmlformats.org/officeDocument/2006/math">
                    <m:oMathParaPr>
                      <m:jc m:val="centerGroup"/>
                    </m:oMathParaPr>
                    <m:oMath xmlns:m="http://schemas.openxmlformats.org/officeDocument/2006/math">
                      <m:r>
                        <m:rPr>
                          <m:sty m:val="p"/>
                        </m:rPr>
                        <a:rPr lang="en-US" altLang="zh-CN" sz="2400" b="0" i="0" smtClean="0">
                          <a:solidFill>
                            <a:schemeClr val="tx2"/>
                          </a:solidFill>
                          <a:latin typeface="Cambria Math" panose="02040503050406030204" pitchFamily="18" charset="0"/>
                        </a:rPr>
                        <m:t>Θ</m:t>
                      </m:r>
                      <m:r>
                        <a:rPr lang="en-US" altLang="zh-CN" sz="2400" b="0" i="1" smtClean="0">
                          <a:solidFill>
                            <a:schemeClr val="tx2"/>
                          </a:solidFill>
                          <a:latin typeface="Cambria Math" panose="02040503050406030204" pitchFamily="18" charset="0"/>
                        </a:rPr>
                        <m:t>(</m:t>
                      </m:r>
                      <m:rad>
                        <m:radPr>
                          <m:degHide m:val="on"/>
                          <m:ctrlPr>
                            <a:rPr lang="en-US" altLang="zh-CN" sz="2400" b="0" i="1" smtClean="0">
                              <a:solidFill>
                                <a:schemeClr val="tx2"/>
                              </a:solidFill>
                              <a:latin typeface="Cambria Math" panose="02040503050406030204" pitchFamily="18" charset="0"/>
                            </a:rPr>
                          </m:ctrlPr>
                        </m:radPr>
                        <m:deg/>
                        <m:e>
                          <m:r>
                            <a:rPr lang="en-US" altLang="zh-CN" sz="2400" b="0" i="1" smtClean="0">
                              <a:solidFill>
                                <a:schemeClr val="tx2"/>
                              </a:solidFill>
                              <a:latin typeface="Cambria Math" panose="02040503050406030204" pitchFamily="18" charset="0"/>
                            </a:rPr>
                            <m:t>𝑝</m:t>
                          </m:r>
                        </m:e>
                      </m:rad>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ea typeface="Cambria Math" panose="02040503050406030204" pitchFamily="18" charset="0"/>
                        </a:rPr>
                        <m:t>~</m:t>
                      </m:r>
                      <m:r>
                        <m:rPr>
                          <m:sty m:val="p"/>
                        </m:rPr>
                        <a:rPr lang="en-US" altLang="zh-CN" sz="2400" b="0" i="0" smtClean="0">
                          <a:solidFill>
                            <a:schemeClr val="tx2"/>
                          </a:solidFill>
                          <a:latin typeface="Cambria Math" panose="02040503050406030204" pitchFamily="18" charset="0"/>
                          <a:ea typeface="Cambria Math" panose="02040503050406030204" pitchFamily="18" charset="0"/>
                        </a:rPr>
                        <m:t>Θ</m:t>
                      </m:r>
                      <m:r>
                        <a:rPr lang="en-US" altLang="zh-CN" sz="2400" b="0" i="1" smtClean="0">
                          <a:solidFill>
                            <a:schemeClr val="tx2"/>
                          </a:solidFill>
                          <a:latin typeface="Cambria Math" panose="02040503050406030204" pitchFamily="18" charset="0"/>
                          <a:ea typeface="Cambria Math" panose="02040503050406030204" pitchFamily="18" charset="0"/>
                        </a:rPr>
                        <m:t>(</m:t>
                      </m:r>
                      <m:sSup>
                        <m:sSupPr>
                          <m:ctrlPr>
                            <a:rPr lang="en-US" altLang="zh-CN" sz="2400" b="0" i="1" smtClean="0">
                              <a:solidFill>
                                <a:schemeClr val="tx2"/>
                              </a:solidFill>
                              <a:latin typeface="Cambria Math" panose="02040503050406030204" pitchFamily="18" charset="0"/>
                              <a:ea typeface="Cambria Math" panose="02040503050406030204" pitchFamily="18" charset="0"/>
                            </a:rPr>
                          </m:ctrlPr>
                        </m:sSupPr>
                        <m:e>
                          <m:r>
                            <a:rPr lang="en-US" altLang="zh-CN" sz="2400" b="0" i="1" smtClean="0">
                              <a:solidFill>
                                <a:schemeClr val="tx2"/>
                              </a:solidFill>
                              <a:latin typeface="Cambria Math" panose="02040503050406030204" pitchFamily="18" charset="0"/>
                              <a:ea typeface="Cambria Math" panose="02040503050406030204" pitchFamily="18" charset="0"/>
                            </a:rPr>
                            <m:t>𝑁</m:t>
                          </m:r>
                        </m:e>
                        <m:sup>
                          <m:f>
                            <m:fPr>
                              <m:ctrlPr>
                                <a:rPr lang="en-US" altLang="zh-CN" sz="2400" b="0" i="1" smtClean="0">
                                  <a:solidFill>
                                    <a:schemeClr val="tx2"/>
                                  </a:solidFill>
                                  <a:latin typeface="Cambria Math" panose="02040503050406030204" pitchFamily="18" charset="0"/>
                                  <a:ea typeface="Cambria Math" panose="02040503050406030204" pitchFamily="18" charset="0"/>
                                </a:rPr>
                              </m:ctrlPr>
                            </m:fPr>
                            <m:num>
                              <m:r>
                                <a:rPr lang="en-US" altLang="zh-CN" sz="2400" b="0" i="1" smtClean="0">
                                  <a:solidFill>
                                    <a:schemeClr val="tx2"/>
                                  </a:solidFill>
                                  <a:latin typeface="Cambria Math" panose="02040503050406030204" pitchFamily="18" charset="0"/>
                                  <a:ea typeface="Cambria Math" panose="02040503050406030204" pitchFamily="18" charset="0"/>
                                </a:rPr>
                                <m:t>1</m:t>
                              </m:r>
                            </m:num>
                            <m:den>
                              <m:r>
                                <a:rPr lang="en-US" altLang="zh-CN" sz="2400" b="0" i="1" smtClean="0">
                                  <a:solidFill>
                                    <a:schemeClr val="tx2"/>
                                  </a:solidFill>
                                  <a:latin typeface="Cambria Math" panose="02040503050406030204" pitchFamily="18" charset="0"/>
                                  <a:ea typeface="Cambria Math" panose="02040503050406030204" pitchFamily="18" charset="0"/>
                                </a:rPr>
                                <m:t>4</m:t>
                              </m:r>
                            </m:den>
                          </m:f>
                        </m:sup>
                      </m:sSup>
                      <m:r>
                        <a:rPr lang="en-US" altLang="zh-CN" sz="2400" b="0" i="1" smtClean="0">
                          <a:solidFill>
                            <a:schemeClr val="tx2"/>
                          </a:solidFill>
                          <a:latin typeface="Cambria Math" panose="02040503050406030204" pitchFamily="18" charset="0"/>
                          <a:ea typeface="Cambria Math" panose="02040503050406030204" pitchFamily="18" charset="0"/>
                        </a:rPr>
                        <m:t>)</m:t>
                      </m:r>
                    </m:oMath>
                  </m:oMathPara>
                </a14:m>
                <a:endParaRPr lang="zh-CN" altLang="en-US" sz="2400" dirty="0">
                  <a:solidFill>
                    <a:schemeClr val="tx2"/>
                  </a:solidFill>
                </a:endParaRPr>
              </a:p>
            </p:txBody>
          </p:sp>
        </mc:Choice>
        <mc:Fallback xmlns="">
          <p:sp>
            <p:nvSpPr>
              <p:cNvPr id="3" name="文本框 2">
                <a:extLst>
                  <a:ext uri="{FF2B5EF4-FFF2-40B4-BE49-F238E27FC236}">
                    <a16:creationId xmlns:a16="http://schemas.microsoft.com/office/drawing/2014/main" id="{F641861C-11AA-4C66-96B0-74234EC35F15}"/>
                  </a:ext>
                </a:extLst>
              </p:cNvPr>
              <p:cNvSpPr txBox="1">
                <a:spLocks noRot="1" noChangeAspect="1" noMove="1" noResize="1" noEditPoints="1" noAdjustHandles="1" noChangeArrowheads="1" noChangeShapeType="1" noTextEdit="1"/>
              </p:cNvSpPr>
              <p:nvPr/>
            </p:nvSpPr>
            <p:spPr>
              <a:xfrm>
                <a:off x="1069255" y="3308808"/>
                <a:ext cx="10680569" cy="1745158"/>
              </a:xfrm>
              <a:prstGeom prst="rect">
                <a:avLst/>
              </a:prstGeom>
              <a:blipFill>
                <a:blip r:embed="rId3"/>
                <a:stretch>
                  <a:fillRect l="-856" t="-31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6954F064-219C-48D8-BACD-D91C13BD1544}"/>
                  </a:ext>
                </a:extLst>
              </p:cNvPr>
              <p:cNvSpPr txBox="1"/>
              <p:nvPr/>
            </p:nvSpPr>
            <p:spPr>
              <a:xfrm>
                <a:off x="491571" y="1444265"/>
                <a:ext cx="11452191" cy="834396"/>
              </a:xfrm>
              <a:prstGeom prst="rect">
                <a:avLst/>
              </a:prstGeom>
              <a:noFill/>
            </p:spPr>
            <p:txBody>
              <a:bodyPr wrap="square" rtlCol="0">
                <a:spAutoFit/>
              </a:bodyPr>
              <a:lstStyle/>
              <a:p>
                <a:r>
                  <a:rPr lang="en-US" altLang="zh-CN" sz="2400" dirty="0"/>
                  <a:t>Back to our random number…</a:t>
                </a:r>
              </a:p>
              <a:p>
                <a:r>
                  <a:rPr lang="zh-CN" altLang="en-US" sz="2000" dirty="0">
                    <a:solidFill>
                      <a:schemeClr val="tx2"/>
                    </a:solidFill>
                  </a:rPr>
                  <a:t>对于一个</a:t>
                </a:r>
                <a:r>
                  <a:rPr lang="en-US" altLang="zh-CN" sz="2000" dirty="0">
                    <a:solidFill>
                      <a:schemeClr val="tx2"/>
                    </a:solidFill>
                  </a:rPr>
                  <a:t>[1,p]</a:t>
                </a:r>
                <a:r>
                  <a:rPr lang="zh-CN" altLang="en-US" sz="2000" dirty="0">
                    <a:solidFill>
                      <a:schemeClr val="tx2"/>
                    </a:solidFill>
                  </a:rPr>
                  <a:t>内整数的随机生成器，生成序列出现第一个重复数字前生成的数字数量的期望为</a:t>
                </a:r>
                <a14:m>
                  <m:oMath xmlns:m="http://schemas.openxmlformats.org/officeDocument/2006/math">
                    <m:rad>
                      <m:radPr>
                        <m:degHide m:val="on"/>
                        <m:ctrlPr>
                          <a:rPr lang="en-US" altLang="zh-CN" sz="2000" b="0" i="1" smtClean="0">
                            <a:solidFill>
                              <a:schemeClr val="tx2"/>
                            </a:solidFill>
                            <a:latin typeface="Cambria Math" panose="02040503050406030204" pitchFamily="18" charset="0"/>
                          </a:rPr>
                        </m:ctrlPr>
                      </m:radPr>
                      <m:deg/>
                      <m:e>
                        <m:r>
                          <a:rPr lang="en-US" altLang="zh-CN" sz="2000" b="0" i="1" smtClean="0">
                            <a:solidFill>
                              <a:schemeClr val="tx2"/>
                            </a:solidFill>
                            <a:latin typeface="Cambria Math" panose="02040503050406030204" pitchFamily="18" charset="0"/>
                          </a:rPr>
                          <m:t>𝜋</m:t>
                        </m:r>
                        <m:r>
                          <a:rPr lang="en-US" altLang="zh-CN" sz="2000" b="0" i="1" smtClean="0">
                            <a:solidFill>
                              <a:schemeClr val="tx2"/>
                            </a:solidFill>
                            <a:latin typeface="Cambria Math" panose="02040503050406030204" pitchFamily="18" charset="0"/>
                          </a:rPr>
                          <m:t>𝑝</m:t>
                        </m:r>
                        <m:r>
                          <a:rPr lang="en-US" altLang="zh-CN" sz="2000" b="0" i="1" smtClean="0">
                            <a:solidFill>
                              <a:schemeClr val="tx2"/>
                            </a:solidFill>
                            <a:latin typeface="Cambria Math" panose="02040503050406030204" pitchFamily="18" charset="0"/>
                          </a:rPr>
                          <m:t>/2</m:t>
                        </m:r>
                      </m:e>
                    </m:rad>
                  </m:oMath>
                </a14:m>
                <a:r>
                  <a:rPr lang="en-US" altLang="zh-CN" sz="2400" dirty="0">
                    <a:solidFill>
                      <a:schemeClr val="tx2"/>
                    </a:solidFill>
                  </a:rPr>
                  <a:t>.</a:t>
                </a:r>
              </a:p>
            </p:txBody>
          </p:sp>
        </mc:Choice>
        <mc:Fallback xmlns="">
          <p:sp>
            <p:nvSpPr>
              <p:cNvPr id="6" name="文本框 5">
                <a:extLst>
                  <a:ext uri="{FF2B5EF4-FFF2-40B4-BE49-F238E27FC236}">
                    <a16:creationId xmlns:a16="http://schemas.microsoft.com/office/drawing/2014/main" id="{6954F064-219C-48D8-BACD-D91C13BD1544}"/>
                  </a:ext>
                </a:extLst>
              </p:cNvPr>
              <p:cNvSpPr txBox="1">
                <a:spLocks noRot="1" noChangeAspect="1" noMove="1" noResize="1" noEditPoints="1" noAdjustHandles="1" noChangeArrowheads="1" noChangeShapeType="1" noTextEdit="1"/>
              </p:cNvSpPr>
              <p:nvPr/>
            </p:nvSpPr>
            <p:spPr>
              <a:xfrm>
                <a:off x="491571" y="1444265"/>
                <a:ext cx="11452191" cy="834396"/>
              </a:xfrm>
              <a:prstGeom prst="rect">
                <a:avLst/>
              </a:prstGeom>
              <a:blipFill>
                <a:blip r:embed="rId4"/>
                <a:stretch>
                  <a:fillRect l="-852" t="-5839" r="-479" b="-1532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6602699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A </a:t>
            </a:r>
            <a:r>
              <a:rPr lang="en-US" altLang="zh-CN"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further step</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BBB878AB-7EAE-4DEE-ADF5-63B19906B684}"/>
                  </a:ext>
                </a:extLst>
              </p:cNvPr>
              <p:cNvSpPr txBox="1"/>
              <p:nvPr/>
            </p:nvSpPr>
            <p:spPr>
              <a:xfrm>
                <a:off x="1356189" y="1407560"/>
                <a:ext cx="10304980" cy="747384"/>
              </a:xfrm>
              <a:prstGeom prst="rect">
                <a:avLst/>
              </a:prstGeom>
              <a:noFill/>
            </p:spPr>
            <p:txBody>
              <a:bodyPr wrap="square" rtlCol="0">
                <a:spAutoFit/>
              </a:bodyPr>
              <a:lstStyle/>
              <a:p>
                <a:r>
                  <a:rPr lang="zh-CN" altLang="en-US" dirty="0"/>
                  <a:t>太多啦！还是不太优化啊！</a:t>
                </a:r>
                <a:endParaRPr lang="en-US" altLang="zh-CN" dirty="0"/>
              </a:p>
              <a:p>
                <a:r>
                  <a:rPr lang="zh-CN" altLang="en-US" dirty="0"/>
                  <a:t>竟然要存储</a:t>
                </a:r>
                <a14:m>
                  <m:oMath xmlns:m="http://schemas.openxmlformats.org/officeDocument/2006/math">
                    <m:r>
                      <m:rPr>
                        <m:sty m:val="p"/>
                      </m:rPr>
                      <a:rPr lang="en-US" altLang="zh-CN" b="0" i="0" smtClean="0">
                        <a:solidFill>
                          <a:schemeClr val="tx2"/>
                        </a:solidFill>
                        <a:latin typeface="Cambria Math" panose="02040503050406030204" pitchFamily="18" charset="0"/>
                      </a:rPr>
                      <m:t>Θ</m:t>
                    </m:r>
                    <m:r>
                      <a:rPr lang="en-US" altLang="zh-CN" i="1">
                        <a:solidFill>
                          <a:schemeClr val="tx2"/>
                        </a:solidFill>
                        <a:latin typeface="Cambria Math" panose="02040503050406030204" pitchFamily="18" charset="0"/>
                      </a:rPr>
                      <m:t>(</m:t>
                    </m:r>
                    <m:sSup>
                      <m:sSupPr>
                        <m:ctrlPr>
                          <a:rPr lang="en-US" altLang="zh-CN" i="1">
                            <a:solidFill>
                              <a:schemeClr val="tx2"/>
                            </a:solidFill>
                            <a:latin typeface="Cambria Math" panose="02040503050406030204" pitchFamily="18" charset="0"/>
                          </a:rPr>
                        </m:ctrlPr>
                      </m:sSupPr>
                      <m:e>
                        <m:r>
                          <a:rPr lang="en-US" altLang="zh-CN" i="1">
                            <a:solidFill>
                              <a:schemeClr val="tx2"/>
                            </a:solidFill>
                            <a:latin typeface="Cambria Math" panose="02040503050406030204" pitchFamily="18" charset="0"/>
                          </a:rPr>
                          <m:t>𝑁</m:t>
                        </m:r>
                      </m:e>
                      <m:sup>
                        <m:f>
                          <m:fPr>
                            <m:ctrlPr>
                              <a:rPr lang="en-US" altLang="zh-CN" i="1">
                                <a:solidFill>
                                  <a:schemeClr val="tx2"/>
                                </a:solidFill>
                                <a:latin typeface="Cambria Math" panose="02040503050406030204" pitchFamily="18" charset="0"/>
                              </a:rPr>
                            </m:ctrlPr>
                          </m:fPr>
                          <m:num>
                            <m:r>
                              <a:rPr lang="en-US" altLang="zh-CN" i="1">
                                <a:solidFill>
                                  <a:schemeClr val="tx2"/>
                                </a:solidFill>
                                <a:latin typeface="Cambria Math" panose="02040503050406030204" pitchFamily="18" charset="0"/>
                              </a:rPr>
                              <m:t>1</m:t>
                            </m:r>
                          </m:num>
                          <m:den>
                            <m:r>
                              <a:rPr lang="en-US" altLang="zh-CN" i="1">
                                <a:solidFill>
                                  <a:schemeClr val="tx2"/>
                                </a:solidFill>
                                <a:latin typeface="Cambria Math" panose="02040503050406030204" pitchFamily="18" charset="0"/>
                              </a:rPr>
                              <m:t>4</m:t>
                            </m:r>
                          </m:den>
                        </m:f>
                      </m:sup>
                    </m:sSup>
                    <m:r>
                      <a:rPr lang="en-US" altLang="zh-CN" i="1">
                        <a:solidFill>
                          <a:schemeClr val="tx2"/>
                        </a:solidFill>
                        <a:latin typeface="Cambria Math" panose="02040503050406030204" pitchFamily="18" charset="0"/>
                      </a:rPr>
                      <m:t>)</m:t>
                    </m:r>
                  </m:oMath>
                </a14:m>
                <a:r>
                  <a:rPr lang="zh-CN" altLang="en-US" dirty="0"/>
                  <a:t>个数，然后两两配对检验</a:t>
                </a:r>
                <a:r>
                  <a:rPr lang="en-US" altLang="zh-CN" dirty="0"/>
                  <a:t>GCD</a:t>
                </a:r>
                <a:r>
                  <a:rPr lang="zh-CN" altLang="en-US" dirty="0"/>
                  <a:t>，也就是</a:t>
                </a:r>
                <a14:m>
                  <m:oMath xmlns:m="http://schemas.openxmlformats.org/officeDocument/2006/math">
                    <m:r>
                      <a:rPr lang="en-US" altLang="zh-CN" i="1">
                        <a:solidFill>
                          <a:schemeClr val="tx2"/>
                        </a:solidFill>
                        <a:latin typeface="Cambria Math" panose="02040503050406030204" pitchFamily="18" charset="0"/>
                      </a:rPr>
                      <m:t>𝑂</m:t>
                    </m:r>
                    <m:r>
                      <a:rPr lang="en-US" altLang="zh-CN" i="1">
                        <a:solidFill>
                          <a:schemeClr val="tx2"/>
                        </a:solidFill>
                        <a:latin typeface="Cambria Math" panose="02040503050406030204" pitchFamily="18" charset="0"/>
                      </a:rPr>
                      <m:t>(</m:t>
                    </m:r>
                    <m:sSup>
                      <m:sSupPr>
                        <m:ctrlPr>
                          <a:rPr lang="en-US" altLang="zh-CN" i="1">
                            <a:solidFill>
                              <a:schemeClr val="tx2"/>
                            </a:solidFill>
                            <a:latin typeface="Cambria Math" panose="02040503050406030204" pitchFamily="18" charset="0"/>
                          </a:rPr>
                        </m:ctrlPr>
                      </m:sSupPr>
                      <m:e>
                        <m:r>
                          <a:rPr lang="en-US" altLang="zh-CN" i="1">
                            <a:solidFill>
                              <a:schemeClr val="tx2"/>
                            </a:solidFill>
                            <a:latin typeface="Cambria Math" panose="02040503050406030204" pitchFamily="18" charset="0"/>
                          </a:rPr>
                          <m:t>𝑁</m:t>
                        </m:r>
                      </m:e>
                      <m:sup>
                        <m:f>
                          <m:fPr>
                            <m:ctrlPr>
                              <a:rPr lang="en-US" altLang="zh-CN" i="1">
                                <a:solidFill>
                                  <a:schemeClr val="tx2"/>
                                </a:solidFill>
                                <a:latin typeface="Cambria Math" panose="02040503050406030204" pitchFamily="18" charset="0"/>
                              </a:rPr>
                            </m:ctrlPr>
                          </m:fPr>
                          <m:num>
                            <m:r>
                              <a:rPr lang="en-US" altLang="zh-CN" i="1">
                                <a:solidFill>
                                  <a:schemeClr val="tx2"/>
                                </a:solidFill>
                                <a:latin typeface="Cambria Math" panose="02040503050406030204" pitchFamily="18" charset="0"/>
                              </a:rPr>
                              <m:t>1</m:t>
                            </m:r>
                          </m:num>
                          <m:den>
                            <m:r>
                              <a:rPr lang="en-US" altLang="zh-CN" i="1">
                                <a:solidFill>
                                  <a:schemeClr val="tx2"/>
                                </a:solidFill>
                                <a:latin typeface="Cambria Math" panose="02040503050406030204" pitchFamily="18" charset="0"/>
                              </a:rPr>
                              <m:t>4</m:t>
                            </m:r>
                          </m:den>
                        </m:f>
                      </m:sup>
                    </m:sSup>
                    <m:r>
                      <a:rPr lang="en-US" altLang="zh-CN" b="0" i="1" smtClean="0">
                        <a:solidFill>
                          <a:schemeClr val="tx2"/>
                        </a:solidFill>
                        <a:latin typeface="Cambria Math" panose="02040503050406030204" pitchFamily="18" charset="0"/>
                      </a:rPr>
                      <m:t>×</m:t>
                    </m:r>
                    <m:sSup>
                      <m:sSupPr>
                        <m:ctrlPr>
                          <a:rPr lang="en-US" altLang="zh-CN" i="1">
                            <a:solidFill>
                              <a:schemeClr val="tx2"/>
                            </a:solidFill>
                            <a:latin typeface="Cambria Math" panose="02040503050406030204" pitchFamily="18" charset="0"/>
                          </a:rPr>
                        </m:ctrlPr>
                      </m:sSupPr>
                      <m:e>
                        <m:r>
                          <a:rPr lang="en-US" altLang="zh-CN" i="1">
                            <a:solidFill>
                              <a:schemeClr val="tx2"/>
                            </a:solidFill>
                            <a:latin typeface="Cambria Math" panose="02040503050406030204" pitchFamily="18" charset="0"/>
                          </a:rPr>
                          <m:t>𝑁</m:t>
                        </m:r>
                      </m:e>
                      <m:sup>
                        <m:f>
                          <m:fPr>
                            <m:ctrlPr>
                              <a:rPr lang="en-US" altLang="zh-CN" i="1">
                                <a:solidFill>
                                  <a:schemeClr val="tx2"/>
                                </a:solidFill>
                                <a:latin typeface="Cambria Math" panose="02040503050406030204" pitchFamily="18" charset="0"/>
                              </a:rPr>
                            </m:ctrlPr>
                          </m:fPr>
                          <m:num>
                            <m:r>
                              <a:rPr lang="en-US" altLang="zh-CN" i="1">
                                <a:solidFill>
                                  <a:schemeClr val="tx2"/>
                                </a:solidFill>
                                <a:latin typeface="Cambria Math" panose="02040503050406030204" pitchFamily="18" charset="0"/>
                              </a:rPr>
                              <m:t>1</m:t>
                            </m:r>
                          </m:num>
                          <m:den>
                            <m:r>
                              <a:rPr lang="en-US" altLang="zh-CN" i="1">
                                <a:solidFill>
                                  <a:schemeClr val="tx2"/>
                                </a:solidFill>
                                <a:latin typeface="Cambria Math" panose="02040503050406030204" pitchFamily="18" charset="0"/>
                              </a:rPr>
                              <m:t>4</m:t>
                            </m:r>
                          </m:den>
                        </m:f>
                      </m:sup>
                    </m:sSup>
                    <m:r>
                      <a:rPr lang="en-US" altLang="zh-CN" b="0" i="1" smtClean="0">
                        <a:solidFill>
                          <a:schemeClr val="tx2"/>
                        </a:solidFill>
                        <a:latin typeface="Cambria Math" panose="02040503050406030204" pitchFamily="18" charset="0"/>
                      </a:rPr>
                      <m:t>×</m:t>
                    </m:r>
                    <m:r>
                      <a:rPr lang="en-US" altLang="zh-CN" b="0" i="1" smtClean="0">
                        <a:solidFill>
                          <a:schemeClr val="tx2"/>
                        </a:solidFill>
                        <a:latin typeface="Cambria Math" panose="02040503050406030204" pitchFamily="18" charset="0"/>
                      </a:rPr>
                      <m:t>𝑙𝑔𝑁</m:t>
                    </m:r>
                    <m:r>
                      <a:rPr lang="en-US" altLang="zh-CN" i="1">
                        <a:solidFill>
                          <a:schemeClr val="tx2"/>
                        </a:solidFill>
                        <a:latin typeface="Cambria Math" panose="02040503050406030204" pitchFamily="18" charset="0"/>
                      </a:rPr>
                      <m:t>)</m:t>
                    </m:r>
                  </m:oMath>
                </a14:m>
                <a:endParaRPr lang="en-US" altLang="zh-CN" dirty="0"/>
              </a:p>
            </p:txBody>
          </p:sp>
        </mc:Choice>
        <mc:Fallback xmlns="">
          <p:sp>
            <p:nvSpPr>
              <p:cNvPr id="8" name="文本框 7">
                <a:extLst>
                  <a:ext uri="{FF2B5EF4-FFF2-40B4-BE49-F238E27FC236}">
                    <a16:creationId xmlns:a16="http://schemas.microsoft.com/office/drawing/2014/main" id="{BBB878AB-7EAE-4DEE-ADF5-63B19906B684}"/>
                  </a:ext>
                </a:extLst>
              </p:cNvPr>
              <p:cNvSpPr txBox="1">
                <a:spLocks noRot="1" noChangeAspect="1" noMove="1" noResize="1" noEditPoints="1" noAdjustHandles="1" noChangeArrowheads="1" noChangeShapeType="1" noTextEdit="1"/>
              </p:cNvSpPr>
              <p:nvPr/>
            </p:nvSpPr>
            <p:spPr>
              <a:xfrm>
                <a:off x="1356189" y="1407560"/>
                <a:ext cx="10304980" cy="747384"/>
              </a:xfrm>
              <a:prstGeom prst="rect">
                <a:avLst/>
              </a:prstGeom>
              <a:blipFill>
                <a:blip r:embed="rId3"/>
                <a:stretch>
                  <a:fillRect l="-473" t="-5691" b="-1219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a:extLst>
                  <a:ext uri="{FF2B5EF4-FFF2-40B4-BE49-F238E27FC236}">
                    <a16:creationId xmlns:a16="http://schemas.microsoft.com/office/drawing/2014/main" id="{B3DFBE6E-52B2-4253-BC57-11E6C27B1447}"/>
                  </a:ext>
                </a:extLst>
              </p:cNvPr>
              <p:cNvSpPr txBox="1"/>
              <p:nvPr/>
            </p:nvSpPr>
            <p:spPr>
              <a:xfrm>
                <a:off x="1356189" y="2573348"/>
                <a:ext cx="5753528" cy="738664"/>
              </a:xfrm>
              <a:prstGeom prst="rect">
                <a:avLst/>
              </a:prstGeom>
              <a:noFill/>
            </p:spPr>
            <p:txBody>
              <a:bodyPr wrap="square" rtlCol="0">
                <a:spAutoFit/>
              </a:bodyPr>
              <a:lstStyle/>
              <a:p>
                <a:r>
                  <a:rPr lang="en-US" altLang="zh-CN" sz="2400" dirty="0"/>
                  <a:t>When </a:t>
                </a:r>
                <a14:m>
                  <m:oMath xmlns:m="http://schemas.openxmlformats.org/officeDocument/2006/math">
                    <m:r>
                      <m:rPr>
                        <m:sty m:val="p"/>
                      </m:rPr>
                      <a:rPr lang="en-US" altLang="zh-CN" sz="2400" b="0" i="0" smtClean="0">
                        <a:latin typeface="Cambria Math" panose="02040503050406030204" pitchFamily="18" charset="0"/>
                      </a:rPr>
                      <m:t>N</m:t>
                    </m:r>
                    <m:r>
                      <a:rPr lang="en-US" altLang="zh-CN" sz="2400" i="1">
                        <a:latin typeface="Cambria Math" panose="02040503050406030204" pitchFamily="18" charset="0"/>
                      </a:rPr>
                      <m:t>∼</m:t>
                    </m:r>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10</m:t>
                        </m:r>
                      </m:e>
                      <m:sup>
                        <m:r>
                          <a:rPr lang="en-US" altLang="zh-CN" sz="2400" b="0" i="1" smtClean="0">
                            <a:latin typeface="Cambria Math" panose="02040503050406030204" pitchFamily="18" charset="0"/>
                          </a:rPr>
                          <m:t>32</m:t>
                        </m:r>
                      </m:sup>
                    </m:sSup>
                  </m:oMath>
                </a14:m>
                <a:endParaRPr lang="en-US" altLang="zh-CN" sz="2400" b="0" dirty="0"/>
              </a:p>
              <a:p>
                <a:endParaRPr lang="zh-CN" altLang="en-US" dirty="0"/>
              </a:p>
            </p:txBody>
          </p:sp>
        </mc:Choice>
        <mc:Fallback xmlns="">
          <p:sp>
            <p:nvSpPr>
              <p:cNvPr id="9" name="文本框 8">
                <a:extLst>
                  <a:ext uri="{FF2B5EF4-FFF2-40B4-BE49-F238E27FC236}">
                    <a16:creationId xmlns:a16="http://schemas.microsoft.com/office/drawing/2014/main" id="{B3DFBE6E-52B2-4253-BC57-11E6C27B1447}"/>
                  </a:ext>
                </a:extLst>
              </p:cNvPr>
              <p:cNvSpPr txBox="1">
                <a:spLocks noRot="1" noChangeAspect="1" noMove="1" noResize="1" noEditPoints="1" noAdjustHandles="1" noChangeArrowheads="1" noChangeShapeType="1" noTextEdit="1"/>
              </p:cNvSpPr>
              <p:nvPr/>
            </p:nvSpPr>
            <p:spPr>
              <a:xfrm>
                <a:off x="1356189" y="2573348"/>
                <a:ext cx="5753528" cy="738664"/>
              </a:xfrm>
              <a:prstGeom prst="rect">
                <a:avLst/>
              </a:prstGeom>
              <a:blipFill>
                <a:blip r:embed="rId4"/>
                <a:stretch>
                  <a:fillRect l="-1589" t="-661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BA053F3D-18A4-4634-8709-65176C04583F}"/>
                  </a:ext>
                </a:extLst>
              </p:cNvPr>
              <p:cNvSpPr txBox="1"/>
              <p:nvPr/>
            </p:nvSpPr>
            <p:spPr>
              <a:xfrm>
                <a:off x="36815" y="3381861"/>
                <a:ext cx="5311739"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000" smtClean="0">
                          <a:latin typeface="Cambria Math" panose="02040503050406030204" pitchFamily="18" charset="0"/>
                        </a:rPr>
                        <m:t>N</m:t>
                      </m:r>
                      <m:r>
                        <m:rPr>
                          <m:sty m:val="p"/>
                        </m:rPr>
                        <a:rPr lang="en-US" altLang="zh-CN" sz="2000" i="1" smtClean="0">
                          <a:latin typeface="Cambria Math" panose="02040503050406030204" pitchFamily="18" charset="0"/>
                        </a:rPr>
                        <m:t>u</m:t>
                      </m:r>
                      <m:r>
                        <a:rPr lang="en-US" altLang="zh-CN" sz="2000" b="0" i="1" smtClean="0">
                          <a:latin typeface="Cambria Math" panose="02040503050406030204" pitchFamily="18" charset="0"/>
                        </a:rPr>
                        <m:t>𝑚𝑏𝑒𝑟</m:t>
                      </m:r>
                      <m:r>
                        <a:rPr lang="en-US" altLang="zh-CN" sz="2000" b="0" i="1" smtClean="0">
                          <a:latin typeface="Cambria Math" panose="02040503050406030204" pitchFamily="18" charset="0"/>
                        </a:rPr>
                        <m:t> </m:t>
                      </m:r>
                      <m:r>
                        <a:rPr lang="en-US" altLang="zh-CN" sz="2000" b="0" i="1" smtClean="0">
                          <a:latin typeface="Cambria Math" panose="02040503050406030204" pitchFamily="18" charset="0"/>
                        </a:rPr>
                        <m:t>𝑜𝑓</m:t>
                      </m:r>
                      <m:r>
                        <a:rPr lang="en-US" altLang="zh-CN" sz="2000" b="0" i="1" smtClean="0">
                          <a:latin typeface="Cambria Math" panose="02040503050406030204" pitchFamily="18" charset="0"/>
                        </a:rPr>
                        <m:t> </m:t>
                      </m:r>
                      <m:r>
                        <a:rPr lang="en-US" altLang="zh-CN" sz="2000" b="0" i="1" smtClean="0">
                          <a:latin typeface="Cambria Math" panose="02040503050406030204" pitchFamily="18" charset="0"/>
                        </a:rPr>
                        <m:t>𝑐h𝑜𝑠𝑒𝑛</m:t>
                      </m:r>
                      <m:r>
                        <a:rPr lang="en-US" altLang="zh-CN" sz="2000" b="0" i="1" smtClean="0">
                          <a:latin typeface="Cambria Math" panose="02040503050406030204" pitchFamily="18" charset="0"/>
                        </a:rPr>
                        <m:t> </m:t>
                      </m:r>
                      <m:r>
                        <a:rPr lang="en-US" altLang="zh-CN" sz="2000" b="0" i="1" smtClean="0">
                          <a:latin typeface="Cambria Math" panose="02040503050406030204" pitchFamily="18" charset="0"/>
                        </a:rPr>
                        <m:t>𝑛𝑢𝑚𝑏𝑒𝑟</m:t>
                      </m:r>
                      <m:r>
                        <a:rPr lang="en-US" altLang="zh-CN" sz="2000" i="1">
                          <a:latin typeface="Cambria Math" panose="02040503050406030204" pitchFamily="18" charset="0"/>
                        </a:rPr>
                        <m:t>∼</m:t>
                      </m:r>
                      <m:sSup>
                        <m:sSupPr>
                          <m:ctrlPr>
                            <a:rPr lang="en-US" altLang="zh-CN" sz="2000" b="0" i="1" smtClean="0">
                              <a:latin typeface="Cambria Math" panose="02040503050406030204" pitchFamily="18" charset="0"/>
                            </a:rPr>
                          </m:ctrlPr>
                        </m:sSupPr>
                        <m:e>
                          <m:r>
                            <a:rPr lang="en-US" altLang="zh-CN" sz="2000" b="0" i="1" smtClean="0">
                              <a:latin typeface="Cambria Math" panose="02040503050406030204" pitchFamily="18" charset="0"/>
                            </a:rPr>
                            <m:t>10</m:t>
                          </m:r>
                        </m:e>
                        <m:sup>
                          <m:r>
                            <a:rPr lang="en-US" altLang="zh-CN" sz="2000" b="0" i="1" smtClean="0">
                              <a:latin typeface="Cambria Math" panose="02040503050406030204" pitchFamily="18" charset="0"/>
                            </a:rPr>
                            <m:t>8</m:t>
                          </m:r>
                        </m:sup>
                      </m:sSup>
                    </m:oMath>
                  </m:oMathPara>
                </a14:m>
                <a:endParaRPr lang="en-US" altLang="zh-CN" sz="2000" b="0" dirty="0"/>
              </a:p>
            </p:txBody>
          </p:sp>
        </mc:Choice>
        <mc:Fallback xmlns="">
          <p:sp>
            <p:nvSpPr>
              <p:cNvPr id="10" name="文本框 9">
                <a:extLst>
                  <a:ext uri="{FF2B5EF4-FFF2-40B4-BE49-F238E27FC236}">
                    <a16:creationId xmlns:a16="http://schemas.microsoft.com/office/drawing/2014/main" id="{BA053F3D-18A4-4634-8709-65176C04583F}"/>
                  </a:ext>
                </a:extLst>
              </p:cNvPr>
              <p:cNvSpPr txBox="1">
                <a:spLocks noRot="1" noChangeAspect="1" noMove="1" noResize="1" noEditPoints="1" noAdjustHandles="1" noChangeArrowheads="1" noChangeShapeType="1" noTextEdit="1"/>
              </p:cNvSpPr>
              <p:nvPr/>
            </p:nvSpPr>
            <p:spPr>
              <a:xfrm>
                <a:off x="36815" y="3381861"/>
                <a:ext cx="5311739" cy="400110"/>
              </a:xfrm>
              <a:prstGeom prst="rect">
                <a:avLst/>
              </a:prstGeom>
              <a:blipFill>
                <a:blip r:embed="rId5"/>
                <a:stretch>
                  <a:fillRect b="-15385"/>
                </a:stretch>
              </a:blipFill>
            </p:spPr>
            <p:txBody>
              <a:bodyPr/>
              <a:lstStyle/>
              <a:p>
                <a:r>
                  <a:rPr lang="zh-CN" altLang="en-US">
                    <a:noFill/>
                  </a:rPr>
                  <a:t> </a:t>
                </a:r>
              </a:p>
            </p:txBody>
          </p:sp>
        </mc:Fallback>
      </mc:AlternateContent>
      <p:sp>
        <p:nvSpPr>
          <p:cNvPr id="2" name="文本框 1">
            <a:extLst>
              <a:ext uri="{FF2B5EF4-FFF2-40B4-BE49-F238E27FC236}">
                <a16:creationId xmlns:a16="http://schemas.microsoft.com/office/drawing/2014/main" id="{95ACA73A-FB76-43BA-B6BB-C8147404EF87}"/>
              </a:ext>
            </a:extLst>
          </p:cNvPr>
          <p:cNvSpPr txBox="1"/>
          <p:nvPr/>
        </p:nvSpPr>
        <p:spPr>
          <a:xfrm>
            <a:off x="6096000" y="2705493"/>
            <a:ext cx="5225592" cy="923330"/>
          </a:xfrm>
          <a:prstGeom prst="rect">
            <a:avLst/>
          </a:prstGeom>
          <a:noFill/>
        </p:spPr>
        <p:txBody>
          <a:bodyPr wrap="square" rtlCol="0">
            <a:spAutoFit/>
          </a:bodyPr>
          <a:lstStyle/>
          <a:p>
            <a:r>
              <a:rPr lang="en-US" altLang="zh-CN" b="0" i="0" dirty="0">
                <a:solidFill>
                  <a:srgbClr val="000000"/>
                </a:solidFill>
                <a:effectLst/>
                <a:latin typeface="Georgia" panose="02040502050405020303" pitchFamily="18" charset="0"/>
              </a:rPr>
              <a:t>generate random numbers one by one </a:t>
            </a:r>
          </a:p>
          <a:p>
            <a:r>
              <a:rPr lang="en-US" altLang="zh-CN" dirty="0">
                <a:solidFill>
                  <a:srgbClr val="000000"/>
                </a:solidFill>
                <a:latin typeface="Georgia" panose="02040502050405020303" pitchFamily="18" charset="0"/>
              </a:rPr>
              <a:t>                            &amp;</a:t>
            </a:r>
          </a:p>
          <a:p>
            <a:r>
              <a:rPr lang="en-US" altLang="zh-CN" b="0" i="0" dirty="0">
                <a:solidFill>
                  <a:srgbClr val="000000"/>
                </a:solidFill>
                <a:effectLst/>
                <a:latin typeface="Georgia" panose="02040502050405020303" pitchFamily="18" charset="0"/>
              </a:rPr>
              <a:t>check two consecutive numbers</a:t>
            </a:r>
            <a:endParaRPr lang="zh-CN" altLang="en-US" dirty="0"/>
          </a:p>
        </p:txBody>
      </p:sp>
      <p:sp>
        <p:nvSpPr>
          <p:cNvPr id="3" name="箭头: 下 2">
            <a:extLst>
              <a:ext uri="{FF2B5EF4-FFF2-40B4-BE49-F238E27FC236}">
                <a16:creationId xmlns:a16="http://schemas.microsoft.com/office/drawing/2014/main" id="{D06CEFC6-F46C-4A31-95AF-46EC47BDFFDC}"/>
              </a:ext>
            </a:extLst>
          </p:cNvPr>
          <p:cNvSpPr/>
          <p:nvPr/>
        </p:nvSpPr>
        <p:spPr>
          <a:xfrm>
            <a:off x="7022969" y="3781971"/>
            <a:ext cx="584462" cy="1025699"/>
          </a:xfrm>
          <a:prstGeom prst="down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9EFBFB19-9DE5-4E58-9AC9-56DB0CF10060}"/>
              </a:ext>
            </a:extLst>
          </p:cNvPr>
          <p:cNvSpPr txBox="1"/>
          <p:nvPr/>
        </p:nvSpPr>
        <p:spPr>
          <a:xfrm>
            <a:off x="5834063" y="5043340"/>
            <a:ext cx="4733384" cy="461665"/>
          </a:xfrm>
          <a:prstGeom prst="rect">
            <a:avLst/>
          </a:prstGeom>
          <a:noFill/>
        </p:spPr>
        <p:txBody>
          <a:bodyPr wrap="square" rtlCol="0">
            <a:spAutoFit/>
          </a:bodyPr>
          <a:lstStyle/>
          <a:p>
            <a:r>
              <a:rPr lang="en-US" altLang="zh-CN" sz="2400" dirty="0">
                <a:solidFill>
                  <a:schemeClr val="accent3"/>
                </a:solidFill>
                <a:latin typeface="Times New Roman" panose="02020603050405020304" pitchFamily="18" charset="0"/>
                <a:cs typeface="Times New Roman" panose="02020603050405020304" pitchFamily="18" charset="0"/>
              </a:rPr>
              <a:t>Pollard’s rho algorithm?</a:t>
            </a:r>
            <a:endParaRPr lang="zh-CN" altLang="en-US" sz="2400" dirty="0">
              <a:solidFill>
                <a:schemeClr val="accent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84247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7"/>
          <p:cNvSpPr/>
          <p:nvPr/>
        </p:nvSpPr>
        <p:spPr>
          <a:xfrm>
            <a:off x="5600775" y="1918534"/>
            <a:ext cx="990448"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2"/>
                </a:solidFill>
              </a:rPr>
              <a:t>03</a:t>
            </a:r>
            <a:endParaRPr lang="zh-CN" altLang="en-US" sz="4000" b="1" dirty="0">
              <a:solidFill>
                <a:schemeClr val="tx2"/>
              </a:solidFill>
            </a:endParaRPr>
          </a:p>
        </p:txBody>
      </p:sp>
      <p:sp>
        <p:nvSpPr>
          <p:cNvPr id="6" name="文本框 5"/>
          <p:cNvSpPr txBox="1"/>
          <p:nvPr/>
        </p:nvSpPr>
        <p:spPr>
          <a:xfrm>
            <a:off x="4068078" y="3599982"/>
            <a:ext cx="4055855" cy="584775"/>
          </a:xfrm>
          <a:prstGeom prst="rect">
            <a:avLst/>
          </a:prstGeom>
          <a:noFill/>
        </p:spPr>
        <p:txBody>
          <a:bodyPr wrap="none" rtlCol="0">
            <a:spAutoFit/>
          </a:bodyPr>
          <a:lstStyle/>
          <a:p>
            <a:pPr algn="ctr"/>
            <a:r>
              <a:rPr lang="en-US" altLang="zh-CN" sz="3200" dirty="0">
                <a:solidFill>
                  <a:schemeClr val="tx2"/>
                </a:solidFill>
              </a:rPr>
              <a:t>Pollard’s rho algorithm </a:t>
            </a:r>
            <a:endParaRPr lang="zh-CN" altLang="en-US" sz="3200" dirty="0">
              <a:solidFill>
                <a:schemeClr val="tx2"/>
              </a:solidFill>
            </a:endParaRPr>
          </a:p>
        </p:txBody>
      </p:sp>
      <p:sp>
        <p:nvSpPr>
          <p:cNvPr id="7" name="矩形 6"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p:nvPr/>
        </p:nvSpPr>
        <p:spPr>
          <a:xfrm>
            <a:off x="3704857" y="4265363"/>
            <a:ext cx="4782288" cy="369332"/>
          </a:xfrm>
          <a:prstGeom prst="rect">
            <a:avLst/>
          </a:prstGeom>
        </p:spPr>
        <p:txBody>
          <a:bodyPr wrap="square">
            <a:spAutoFit/>
          </a:bodyPr>
          <a:lstStyle/>
          <a:p>
            <a:pPr lvl="0" algn="ctr"/>
            <a:r>
              <a:rPr lang="en-US" altLang="zh-CN" dirty="0">
                <a:latin typeface="Arial" panose="020B0604020202020204" pitchFamily="34" charset="0"/>
                <a:ea typeface="微软雅黑" panose="020B0503020204020204" pitchFamily="34" charset="-122"/>
                <a:cs typeface="+mn-ea"/>
                <a:sym typeface="Arial" panose="020B0604020202020204" pitchFamily="34" charset="0"/>
              </a:rPr>
              <a:t>Everything will meet somewhere?</a:t>
            </a: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 name="直接连接符 7"/>
          <p:cNvCxnSpPr/>
          <p:nvPr/>
        </p:nvCxnSpPr>
        <p:spPr>
          <a:xfrm>
            <a:off x="5947866" y="4238960"/>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30130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pitchFamily="18" charset="0"/>
                <a:cs typeface="Times New Roman" panose="02020603050405020304" pitchFamily="18" charset="0"/>
              </a:rPr>
              <a:t>S</a:t>
            </a:r>
            <a:r>
              <a:rPr lang="en-US" altLang="zh-CN" sz="3200" b="0" i="0" dirty="0">
                <a:solidFill>
                  <a:srgbClr val="000000"/>
                </a:solidFill>
                <a:effectLst/>
                <a:latin typeface="Times New Roman" panose="02020603050405020304" pitchFamily="18" charset="0"/>
                <a:cs typeface="Times New Roman" panose="02020603050405020304" pitchFamily="18" charset="0"/>
              </a:rPr>
              <a:t>tart off with a naive algorithm</a:t>
            </a:r>
            <a:endParaRPr kumimoji="0" lang="en-US"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865B63D8-6016-4E7A-A3FF-7CE8B78DC240}"/>
                  </a:ext>
                </a:extLst>
              </p:cNvPr>
              <p:cNvSpPr txBox="1"/>
              <p:nvPr/>
            </p:nvSpPr>
            <p:spPr>
              <a:xfrm>
                <a:off x="1282046" y="1693098"/>
                <a:ext cx="6353666" cy="2066976"/>
              </a:xfrm>
              <a:prstGeom prst="rect">
                <a:avLst/>
              </a:prstGeom>
              <a:noFill/>
            </p:spPr>
            <p:txBody>
              <a:bodyPr wrap="square" rtlCol="0">
                <a:spAutoFit/>
              </a:bodyPr>
              <a:lstStyle/>
              <a:p>
                <a:r>
                  <a:rPr lang="zh-CN" altLang="en-US" dirty="0"/>
                  <a:t>伪随机函数：</a:t>
                </a:r>
                <a14:m>
                  <m:oMath xmlns:m="http://schemas.openxmlformats.org/officeDocument/2006/math">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m:t>
                    </m:r>
                    <m:r>
                      <a:rPr lang="en-US" altLang="zh-CN" b="0" i="1" smtClean="0">
                        <a:latin typeface="Cambria Math" panose="02040503050406030204" pitchFamily="18" charset="0"/>
                      </a:rPr>
                      <m:t>𝑐</m:t>
                    </m:r>
                    <m:r>
                      <a:rPr lang="en-US" altLang="zh-CN" b="0" i="1" smtClean="0">
                        <a:latin typeface="Cambria Math" panose="02040503050406030204" pitchFamily="18" charset="0"/>
                      </a:rPr>
                      <m:t> </m:t>
                    </m:r>
                    <m:r>
                      <a:rPr lang="en-US" altLang="zh-CN" b="0" i="1" smtClean="0">
                        <a:latin typeface="Cambria Math" panose="02040503050406030204" pitchFamily="18" charset="0"/>
                      </a:rPr>
                      <m:t>𝑚𝑜𝑑</m:t>
                    </m:r>
                    <m:r>
                      <a:rPr lang="en-US" altLang="zh-CN" b="0" i="1" smtClean="0">
                        <a:latin typeface="Cambria Math" panose="02040503050406030204" pitchFamily="18" charset="0"/>
                      </a:rPr>
                      <m:t> </m:t>
                    </m:r>
                    <m:r>
                      <a:rPr lang="en-US" altLang="zh-CN" b="0" i="1" smtClean="0">
                        <a:latin typeface="Cambria Math" panose="02040503050406030204" pitchFamily="18" charset="0"/>
                      </a:rPr>
                      <m:t>𝑁</m:t>
                    </m:r>
                    <m:r>
                      <a:rPr lang="en-US" altLang="zh-CN" b="0" i="1" smtClean="0">
                        <a:latin typeface="Cambria Math" panose="02040503050406030204" pitchFamily="18" charset="0"/>
                      </a:rPr>
                      <m:t> (</m:t>
                    </m:r>
                    <m:r>
                      <a:rPr lang="en-US" altLang="zh-CN" b="0" i="1" smtClean="0">
                        <a:latin typeface="Cambria Math" panose="02040503050406030204" pitchFamily="18" charset="0"/>
                      </a:rPr>
                      <m:t>𝑐</m:t>
                    </m:r>
                    <m:r>
                      <a:rPr lang="en-US" altLang="zh-CN" b="0" i="1" smtClean="0">
                        <a:latin typeface="Cambria Math" panose="02040503050406030204" pitchFamily="18" charset="0"/>
                      </a:rPr>
                      <m:t> </m:t>
                    </m:r>
                  </m:oMath>
                </a14:m>
                <a:r>
                  <a:rPr lang="en-US" altLang="zh-CN" dirty="0"/>
                  <a:t>is some constant )</a:t>
                </a:r>
              </a:p>
              <a:p>
                <a:endParaRPr lang="en-US" altLang="zh-CN" dirty="0"/>
              </a:p>
              <a:p>
                <a:r>
                  <a:rPr lang="en-US" altLang="zh-CN" dirty="0"/>
                  <a:t>          Generate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0" smtClean="0">
                            <a:latin typeface="Cambria Math" panose="02040503050406030204" pitchFamily="18" charset="0"/>
                          </a:rPr>
                          <m:t>0</m:t>
                        </m:r>
                      </m:sub>
                    </m:sSub>
                  </m:oMath>
                </a14:m>
                <a:endParaRPr lang="en-US" altLang="zh-CN" b="0" dirty="0"/>
              </a:p>
              <a:p>
                <a:endParaRPr lang="en-US" altLang="zh-CN" dirty="0"/>
              </a:p>
              <a:p>
                <a:r>
                  <a:rPr lang="en-US" altLang="zh-CN" b="0" dirty="0"/>
                  <a: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0</m:t>
                            </m:r>
                          </m:sub>
                        </m:sSub>
                      </m:e>
                    </m:d>
                    <m:r>
                      <a:rPr lang="en-US" altLang="zh-CN" b="0" i="1" smtClean="0">
                        <a:latin typeface="Cambria Math" panose="02040503050406030204" pitchFamily="18" charset="0"/>
                      </a:rPr>
                      <m:t>,</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0</m:t>
                                </m:r>
                              </m:sub>
                            </m:sSub>
                          </m:e>
                        </m:d>
                      </m:e>
                    </m:d>
                    <m:r>
                      <a:rPr lang="en-US" altLang="zh-CN" b="0" i="1" smtClean="0">
                        <a:latin typeface="Cambria Math" panose="02040503050406030204" pitchFamily="18" charset="0"/>
                      </a:rPr>
                      <m:t>,…</m:t>
                    </m:r>
                  </m:oMath>
                </a14:m>
                <a:r>
                  <a:rPr lang="zh-CN" altLang="en-US" b="0" dirty="0"/>
                  <a:t>是一个伪随机数序列</a:t>
                </a:r>
                <a:endParaRPr lang="en-US" altLang="zh-CN" b="0" dirty="0"/>
              </a:p>
              <a:p>
                <a:endParaRPr lang="en-US" altLang="zh-CN" dirty="0"/>
              </a:p>
              <a:p>
                <a:r>
                  <a:rPr lang="en-US" altLang="zh-CN" dirty="0"/>
                  <a:t>          Calculate </a:t>
                </a:r>
                <a14:m>
                  <m:oMath xmlns:m="http://schemas.openxmlformats.org/officeDocument/2006/math">
                    <m:r>
                      <m:rPr>
                        <m:sty m:val="p"/>
                      </m:rPr>
                      <a:rPr lang="en-US" altLang="zh-CN" b="0" i="0" smtClean="0">
                        <a:latin typeface="Cambria Math" panose="02040503050406030204" pitchFamily="18" charset="0"/>
                      </a:rPr>
                      <m:t>gcd</m:t>
                    </m:r>
                    <m:r>
                      <a:rPr lang="en-US" altLang="zh-CN" b="0" i="1" smtClean="0">
                        <a:latin typeface="Cambria Math" panose="02040503050406030204" pitchFamily="18" charset="0"/>
                      </a:rPr>
                      <m:t>⁡(|</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𝑥</m:t>
                    </m:r>
                    <m:r>
                      <a:rPr lang="en-US" altLang="zh-CN" b="0" i="1" smtClean="0">
                        <a:latin typeface="Cambria Math" panose="02040503050406030204" pitchFamily="18" charset="0"/>
                      </a:rPr>
                      <m:t>|,</m:t>
                    </m:r>
                    <m:r>
                      <a:rPr lang="en-US" altLang="zh-CN" b="0" i="1" smtClean="0">
                        <a:latin typeface="Cambria Math" panose="02040503050406030204" pitchFamily="18" charset="0"/>
                      </a:rPr>
                      <m:t>𝑁</m:t>
                    </m:r>
                    <m:r>
                      <a:rPr lang="en-US" altLang="zh-CN" b="0" i="1" smtClean="0">
                        <a:latin typeface="Cambria Math" panose="02040503050406030204" pitchFamily="18" charset="0"/>
                      </a:rPr>
                      <m:t>)</m:t>
                    </m:r>
                  </m:oMath>
                </a14:m>
                <a:endParaRPr lang="zh-CN" altLang="en-US" dirty="0"/>
              </a:p>
            </p:txBody>
          </p:sp>
        </mc:Choice>
        <mc:Fallback xmlns="">
          <p:sp>
            <p:nvSpPr>
              <p:cNvPr id="5" name="文本框 4">
                <a:extLst>
                  <a:ext uri="{FF2B5EF4-FFF2-40B4-BE49-F238E27FC236}">
                    <a16:creationId xmlns:a16="http://schemas.microsoft.com/office/drawing/2014/main" id="{865B63D8-6016-4E7A-A3FF-7CE8B78DC240}"/>
                  </a:ext>
                </a:extLst>
              </p:cNvPr>
              <p:cNvSpPr txBox="1">
                <a:spLocks noRot="1" noChangeAspect="1" noMove="1" noResize="1" noEditPoints="1" noAdjustHandles="1" noChangeArrowheads="1" noChangeShapeType="1" noTextEdit="1"/>
              </p:cNvSpPr>
              <p:nvPr/>
            </p:nvSpPr>
            <p:spPr>
              <a:xfrm>
                <a:off x="1282046" y="1693098"/>
                <a:ext cx="6353666" cy="2066976"/>
              </a:xfrm>
              <a:prstGeom prst="rect">
                <a:avLst/>
              </a:prstGeom>
              <a:blipFill>
                <a:blip r:embed="rId3"/>
                <a:stretch>
                  <a:fillRect l="-767" t="-2065" b="-3835"/>
                </a:stretch>
              </a:blipFill>
            </p:spPr>
            <p:txBody>
              <a:bodyPr/>
              <a:lstStyle/>
              <a:p>
                <a:r>
                  <a:rPr lang="zh-CN" altLang="en-US">
                    <a:noFill/>
                  </a:rPr>
                  <a:t> </a:t>
                </a:r>
              </a:p>
            </p:txBody>
          </p:sp>
        </mc:Fallback>
      </mc:AlternateContent>
      <p:sp>
        <p:nvSpPr>
          <p:cNvPr id="6" name="文本框 5">
            <a:extLst>
              <a:ext uri="{FF2B5EF4-FFF2-40B4-BE49-F238E27FC236}">
                <a16:creationId xmlns:a16="http://schemas.microsoft.com/office/drawing/2014/main" id="{84336F07-4B2F-4440-90AB-BE2803109C3B}"/>
              </a:ext>
            </a:extLst>
          </p:cNvPr>
          <p:cNvSpPr txBox="1"/>
          <p:nvPr/>
        </p:nvSpPr>
        <p:spPr>
          <a:xfrm>
            <a:off x="785171" y="4631459"/>
            <a:ext cx="5572767" cy="1077218"/>
          </a:xfrm>
          <a:prstGeom prst="rect">
            <a:avLst/>
          </a:prstGeom>
          <a:noFill/>
        </p:spPr>
        <p:txBody>
          <a:bodyPr wrap="square" rtlCol="0">
            <a:spAutoFit/>
          </a:bodyPr>
          <a:lstStyle/>
          <a:p>
            <a:r>
              <a:rPr lang="en-US" altLang="zh-CN" sz="2400" dirty="0">
                <a:solidFill>
                  <a:schemeClr val="tx2"/>
                </a:solidFill>
              </a:rPr>
              <a:t>A new trouble!</a:t>
            </a:r>
          </a:p>
          <a:p>
            <a:r>
              <a:rPr lang="en-US" altLang="zh-CN" sz="2000" dirty="0">
                <a:solidFill>
                  <a:schemeClr val="tx2"/>
                </a:solidFill>
              </a:rPr>
              <a:t>Solution: </a:t>
            </a:r>
            <a:r>
              <a:rPr lang="zh-CN" altLang="en-US" sz="2000" dirty="0">
                <a:solidFill>
                  <a:schemeClr val="tx2"/>
                </a:solidFill>
              </a:rPr>
              <a:t>判环算法 </a:t>
            </a:r>
            <a:endParaRPr lang="en-US" altLang="zh-CN" sz="2000" dirty="0">
              <a:solidFill>
                <a:schemeClr val="tx2"/>
              </a:solidFill>
            </a:endParaRPr>
          </a:p>
          <a:p>
            <a:r>
              <a:rPr lang="zh-CN" altLang="en-US" sz="2000" dirty="0">
                <a:solidFill>
                  <a:schemeClr val="bg2">
                    <a:lumMod val="50000"/>
                  </a:schemeClr>
                </a:solidFill>
              </a:rPr>
              <a:t>（两个</a:t>
            </a:r>
            <a:r>
              <a:rPr lang="en-US" altLang="zh-CN" sz="2000" dirty="0">
                <a:solidFill>
                  <a:schemeClr val="bg2">
                    <a:lumMod val="50000"/>
                  </a:schemeClr>
                </a:solidFill>
              </a:rPr>
              <a:t>pointer </a:t>
            </a:r>
            <a:r>
              <a:rPr lang="zh-CN" altLang="en-US" sz="2000" dirty="0">
                <a:solidFill>
                  <a:schemeClr val="bg2">
                    <a:lumMod val="50000"/>
                  </a:schemeClr>
                </a:solidFill>
              </a:rPr>
              <a:t>以不同速度前进）</a:t>
            </a:r>
            <a:endParaRPr lang="en-US" altLang="zh-CN" sz="2000" dirty="0">
              <a:solidFill>
                <a:schemeClr val="tx2"/>
              </a:solidFill>
            </a:endParaRPr>
          </a:p>
        </p:txBody>
      </p:sp>
      <p:sp>
        <p:nvSpPr>
          <p:cNvPr id="7" name="文本框 6">
            <a:extLst>
              <a:ext uri="{FF2B5EF4-FFF2-40B4-BE49-F238E27FC236}">
                <a16:creationId xmlns:a16="http://schemas.microsoft.com/office/drawing/2014/main" id="{9F6E8E9C-6C06-41CA-A044-2786C4AC8A8A}"/>
              </a:ext>
            </a:extLst>
          </p:cNvPr>
          <p:cNvSpPr txBox="1"/>
          <p:nvPr/>
        </p:nvSpPr>
        <p:spPr>
          <a:xfrm>
            <a:off x="8202891" y="5103306"/>
            <a:ext cx="414780" cy="369332"/>
          </a:xfrm>
          <a:prstGeom prst="rect">
            <a:avLst/>
          </a:prstGeom>
          <a:noFill/>
        </p:spPr>
        <p:txBody>
          <a:bodyPr wrap="square" rtlCol="0">
            <a:spAutoFit/>
          </a:bodyPr>
          <a:lstStyle/>
          <a:p>
            <a:r>
              <a:rPr lang="en-US" altLang="zh-CN" dirty="0"/>
              <a:t>5</a:t>
            </a:r>
            <a:endParaRPr lang="zh-CN" altLang="en-US" dirty="0"/>
          </a:p>
        </p:txBody>
      </p:sp>
      <p:sp>
        <p:nvSpPr>
          <p:cNvPr id="15" name="文本框 14">
            <a:extLst>
              <a:ext uri="{FF2B5EF4-FFF2-40B4-BE49-F238E27FC236}">
                <a16:creationId xmlns:a16="http://schemas.microsoft.com/office/drawing/2014/main" id="{F1F54683-79C6-482C-9B68-2C0254F97C21}"/>
              </a:ext>
            </a:extLst>
          </p:cNvPr>
          <p:cNvSpPr txBox="1"/>
          <p:nvPr/>
        </p:nvSpPr>
        <p:spPr>
          <a:xfrm>
            <a:off x="7788111" y="5751922"/>
            <a:ext cx="414780" cy="369332"/>
          </a:xfrm>
          <a:prstGeom prst="rect">
            <a:avLst/>
          </a:prstGeom>
          <a:noFill/>
        </p:spPr>
        <p:txBody>
          <a:bodyPr wrap="square" rtlCol="0">
            <a:spAutoFit/>
          </a:bodyPr>
          <a:lstStyle/>
          <a:p>
            <a:r>
              <a:rPr lang="en-US" altLang="zh-CN" dirty="0"/>
              <a:t>2</a:t>
            </a:r>
            <a:endParaRPr lang="zh-CN" altLang="en-US" dirty="0"/>
          </a:p>
        </p:txBody>
      </p:sp>
      <p:sp>
        <p:nvSpPr>
          <p:cNvPr id="16" name="文本框 15">
            <a:extLst>
              <a:ext uri="{FF2B5EF4-FFF2-40B4-BE49-F238E27FC236}">
                <a16:creationId xmlns:a16="http://schemas.microsoft.com/office/drawing/2014/main" id="{B8646087-739A-4162-AD59-68F12D051FED}"/>
              </a:ext>
            </a:extLst>
          </p:cNvPr>
          <p:cNvSpPr txBox="1"/>
          <p:nvPr/>
        </p:nvSpPr>
        <p:spPr>
          <a:xfrm>
            <a:off x="8713510" y="4482716"/>
            <a:ext cx="414780" cy="369332"/>
          </a:xfrm>
          <a:prstGeom prst="rect">
            <a:avLst/>
          </a:prstGeom>
          <a:noFill/>
        </p:spPr>
        <p:txBody>
          <a:bodyPr wrap="square" rtlCol="0">
            <a:spAutoFit/>
          </a:bodyPr>
          <a:lstStyle/>
          <a:p>
            <a:r>
              <a:rPr lang="en-US" altLang="zh-CN" dirty="0"/>
              <a:t>26</a:t>
            </a:r>
            <a:endParaRPr lang="zh-CN" altLang="en-US" dirty="0"/>
          </a:p>
        </p:txBody>
      </p:sp>
      <p:sp>
        <p:nvSpPr>
          <p:cNvPr id="17" name="文本框 16">
            <a:extLst>
              <a:ext uri="{FF2B5EF4-FFF2-40B4-BE49-F238E27FC236}">
                <a16:creationId xmlns:a16="http://schemas.microsoft.com/office/drawing/2014/main" id="{D57422C2-C611-417A-B9B6-00B849136499}"/>
              </a:ext>
            </a:extLst>
          </p:cNvPr>
          <p:cNvSpPr txBox="1"/>
          <p:nvPr/>
        </p:nvSpPr>
        <p:spPr>
          <a:xfrm>
            <a:off x="9266548" y="3912124"/>
            <a:ext cx="414780" cy="369332"/>
          </a:xfrm>
          <a:prstGeom prst="rect">
            <a:avLst/>
          </a:prstGeom>
          <a:noFill/>
        </p:spPr>
        <p:txBody>
          <a:bodyPr wrap="square" rtlCol="0">
            <a:spAutoFit/>
          </a:bodyPr>
          <a:lstStyle/>
          <a:p>
            <a:r>
              <a:rPr lang="en-US" altLang="zh-CN" dirty="0"/>
              <a:t>17</a:t>
            </a:r>
            <a:endParaRPr lang="zh-CN" altLang="en-US" dirty="0"/>
          </a:p>
        </p:txBody>
      </p:sp>
      <p:sp>
        <p:nvSpPr>
          <p:cNvPr id="18" name="文本框 17">
            <a:extLst>
              <a:ext uri="{FF2B5EF4-FFF2-40B4-BE49-F238E27FC236}">
                <a16:creationId xmlns:a16="http://schemas.microsoft.com/office/drawing/2014/main" id="{49B8DB1E-3764-49EE-A53C-C68175E8FDED}"/>
              </a:ext>
            </a:extLst>
          </p:cNvPr>
          <p:cNvSpPr txBox="1"/>
          <p:nvPr/>
        </p:nvSpPr>
        <p:spPr>
          <a:xfrm>
            <a:off x="9964132" y="3912124"/>
            <a:ext cx="414780" cy="369332"/>
          </a:xfrm>
          <a:prstGeom prst="rect">
            <a:avLst/>
          </a:prstGeom>
          <a:noFill/>
        </p:spPr>
        <p:txBody>
          <a:bodyPr wrap="square" rtlCol="0">
            <a:spAutoFit/>
          </a:bodyPr>
          <a:lstStyle/>
          <a:p>
            <a:r>
              <a:rPr lang="en-US" altLang="zh-CN" dirty="0"/>
              <a:t>15</a:t>
            </a:r>
            <a:endParaRPr lang="zh-CN" altLang="en-US" dirty="0"/>
          </a:p>
        </p:txBody>
      </p:sp>
      <p:sp>
        <p:nvSpPr>
          <p:cNvPr id="19" name="文本框 18">
            <a:extLst>
              <a:ext uri="{FF2B5EF4-FFF2-40B4-BE49-F238E27FC236}">
                <a16:creationId xmlns:a16="http://schemas.microsoft.com/office/drawing/2014/main" id="{B11E085C-0EF4-4ACA-9027-46AD17429391}"/>
              </a:ext>
            </a:extLst>
          </p:cNvPr>
          <p:cNvSpPr txBox="1"/>
          <p:nvPr/>
        </p:nvSpPr>
        <p:spPr>
          <a:xfrm>
            <a:off x="10312923" y="4482716"/>
            <a:ext cx="414780" cy="369332"/>
          </a:xfrm>
          <a:prstGeom prst="rect">
            <a:avLst/>
          </a:prstGeom>
          <a:noFill/>
        </p:spPr>
        <p:txBody>
          <a:bodyPr wrap="square" rtlCol="0">
            <a:spAutoFit/>
          </a:bodyPr>
          <a:lstStyle/>
          <a:p>
            <a:r>
              <a:rPr lang="en-US" altLang="zh-CN" dirty="0"/>
              <a:t>6</a:t>
            </a:r>
            <a:endParaRPr lang="zh-CN" altLang="en-US" dirty="0"/>
          </a:p>
        </p:txBody>
      </p:sp>
      <p:sp>
        <p:nvSpPr>
          <p:cNvPr id="20" name="文本框 19">
            <a:extLst>
              <a:ext uri="{FF2B5EF4-FFF2-40B4-BE49-F238E27FC236}">
                <a16:creationId xmlns:a16="http://schemas.microsoft.com/office/drawing/2014/main" id="{0B6AB7C7-62ED-4861-9ED5-23537C657BA2}"/>
              </a:ext>
            </a:extLst>
          </p:cNvPr>
          <p:cNvSpPr txBox="1"/>
          <p:nvPr/>
        </p:nvSpPr>
        <p:spPr>
          <a:xfrm>
            <a:off x="9898143" y="4868642"/>
            <a:ext cx="414780" cy="369332"/>
          </a:xfrm>
          <a:prstGeom prst="rect">
            <a:avLst/>
          </a:prstGeom>
          <a:noFill/>
        </p:spPr>
        <p:txBody>
          <a:bodyPr wrap="square" rtlCol="0">
            <a:spAutoFit/>
          </a:bodyPr>
          <a:lstStyle/>
          <a:p>
            <a:r>
              <a:rPr lang="en-US" altLang="zh-CN" dirty="0"/>
              <a:t>37</a:t>
            </a:r>
            <a:endParaRPr lang="zh-CN" altLang="en-US" dirty="0"/>
          </a:p>
        </p:txBody>
      </p:sp>
      <p:sp>
        <p:nvSpPr>
          <p:cNvPr id="21" name="文本框 20">
            <a:extLst>
              <a:ext uri="{FF2B5EF4-FFF2-40B4-BE49-F238E27FC236}">
                <a16:creationId xmlns:a16="http://schemas.microsoft.com/office/drawing/2014/main" id="{22CEB4B2-F292-4CA6-B7A9-B02B9B8D138E}"/>
              </a:ext>
            </a:extLst>
          </p:cNvPr>
          <p:cNvSpPr txBox="1"/>
          <p:nvPr/>
        </p:nvSpPr>
        <p:spPr>
          <a:xfrm>
            <a:off x="9339898" y="4868642"/>
            <a:ext cx="414780" cy="369332"/>
          </a:xfrm>
          <a:prstGeom prst="rect">
            <a:avLst/>
          </a:prstGeom>
          <a:noFill/>
        </p:spPr>
        <p:txBody>
          <a:bodyPr wrap="square" rtlCol="0">
            <a:spAutoFit/>
          </a:bodyPr>
          <a:lstStyle/>
          <a:p>
            <a:r>
              <a:rPr lang="en-US" altLang="zh-CN" dirty="0"/>
              <a:t>50</a:t>
            </a:r>
            <a:endParaRPr lang="zh-CN" altLang="en-US" dirty="0"/>
          </a:p>
        </p:txBody>
      </p:sp>
      <p:cxnSp>
        <p:nvCxnSpPr>
          <p:cNvPr id="12" name="连接符: 曲线 11">
            <a:extLst>
              <a:ext uri="{FF2B5EF4-FFF2-40B4-BE49-F238E27FC236}">
                <a16:creationId xmlns:a16="http://schemas.microsoft.com/office/drawing/2014/main" id="{7DA098FC-B5CA-4861-88B0-0DEAB396D807}"/>
              </a:ext>
            </a:extLst>
          </p:cNvPr>
          <p:cNvCxnSpPr>
            <a:stCxn id="15" idx="0"/>
            <a:endCxn id="7" idx="1"/>
          </p:cNvCxnSpPr>
          <p:nvPr/>
        </p:nvCxnSpPr>
        <p:spPr>
          <a:xfrm rot="5400000" flipH="1" flipV="1">
            <a:off x="7867221" y="5416252"/>
            <a:ext cx="463950" cy="20739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连接符: 曲线 22">
            <a:extLst>
              <a:ext uri="{FF2B5EF4-FFF2-40B4-BE49-F238E27FC236}">
                <a16:creationId xmlns:a16="http://schemas.microsoft.com/office/drawing/2014/main" id="{1E372633-3A3D-4E2F-8794-2638D8EB02B6}"/>
              </a:ext>
            </a:extLst>
          </p:cNvPr>
          <p:cNvCxnSpPr>
            <a:stCxn id="7" idx="0"/>
            <a:endCxn id="16" idx="1"/>
          </p:cNvCxnSpPr>
          <p:nvPr/>
        </p:nvCxnSpPr>
        <p:spPr>
          <a:xfrm rot="5400000" flipH="1" flipV="1">
            <a:off x="8343933" y="4733730"/>
            <a:ext cx="435924" cy="303229"/>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连接符: 曲线 24">
            <a:extLst>
              <a:ext uri="{FF2B5EF4-FFF2-40B4-BE49-F238E27FC236}">
                <a16:creationId xmlns:a16="http://schemas.microsoft.com/office/drawing/2014/main" id="{2881A1F0-9774-4485-847D-506021A64376}"/>
              </a:ext>
            </a:extLst>
          </p:cNvPr>
          <p:cNvCxnSpPr>
            <a:stCxn id="16" idx="0"/>
            <a:endCxn id="17" idx="1"/>
          </p:cNvCxnSpPr>
          <p:nvPr/>
        </p:nvCxnSpPr>
        <p:spPr>
          <a:xfrm rot="5400000" flipH="1" flipV="1">
            <a:off x="8900761" y="4116929"/>
            <a:ext cx="385926" cy="34564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连接符: 曲线 26">
            <a:extLst>
              <a:ext uri="{FF2B5EF4-FFF2-40B4-BE49-F238E27FC236}">
                <a16:creationId xmlns:a16="http://schemas.microsoft.com/office/drawing/2014/main" id="{C89F04D1-7B75-4F67-8C81-62E342FF12A2}"/>
              </a:ext>
            </a:extLst>
          </p:cNvPr>
          <p:cNvCxnSpPr>
            <a:stCxn id="17" idx="0"/>
            <a:endCxn id="18" idx="0"/>
          </p:cNvCxnSpPr>
          <p:nvPr/>
        </p:nvCxnSpPr>
        <p:spPr>
          <a:xfrm rot="5400000" flipH="1" flipV="1">
            <a:off x="9822730" y="3563332"/>
            <a:ext cx="12700" cy="697584"/>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连接符: 曲线 28">
            <a:extLst>
              <a:ext uri="{FF2B5EF4-FFF2-40B4-BE49-F238E27FC236}">
                <a16:creationId xmlns:a16="http://schemas.microsoft.com/office/drawing/2014/main" id="{C84F949F-38B0-4492-B83E-E24B4BDEC2C9}"/>
              </a:ext>
            </a:extLst>
          </p:cNvPr>
          <p:cNvCxnSpPr>
            <a:stCxn id="18" idx="3"/>
            <a:endCxn id="19" idx="0"/>
          </p:cNvCxnSpPr>
          <p:nvPr/>
        </p:nvCxnSpPr>
        <p:spPr>
          <a:xfrm>
            <a:off x="10378912" y="4096790"/>
            <a:ext cx="141401" cy="38592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连接符: 曲线 30">
            <a:extLst>
              <a:ext uri="{FF2B5EF4-FFF2-40B4-BE49-F238E27FC236}">
                <a16:creationId xmlns:a16="http://schemas.microsoft.com/office/drawing/2014/main" id="{4DD63E5F-DD35-4C9E-A9E4-22A44BFDD7E7}"/>
              </a:ext>
            </a:extLst>
          </p:cNvPr>
          <p:cNvCxnSpPr>
            <a:stCxn id="19" idx="2"/>
            <a:endCxn id="20" idx="3"/>
          </p:cNvCxnSpPr>
          <p:nvPr/>
        </p:nvCxnSpPr>
        <p:spPr>
          <a:xfrm rot="5400000">
            <a:off x="10315988" y="4848983"/>
            <a:ext cx="201260" cy="20739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连接符: 曲线 34">
            <a:extLst>
              <a:ext uri="{FF2B5EF4-FFF2-40B4-BE49-F238E27FC236}">
                <a16:creationId xmlns:a16="http://schemas.microsoft.com/office/drawing/2014/main" id="{BDBB2250-92EB-465E-B80B-17097F49AAD3}"/>
              </a:ext>
            </a:extLst>
          </p:cNvPr>
          <p:cNvCxnSpPr>
            <a:cxnSpLocks/>
          </p:cNvCxnSpPr>
          <p:nvPr/>
        </p:nvCxnSpPr>
        <p:spPr>
          <a:xfrm rot="5400000">
            <a:off x="9823742" y="4958852"/>
            <a:ext cx="12700" cy="558245"/>
          </a:xfrm>
          <a:prstGeom prst="curvedConnector3">
            <a:avLst>
              <a:gd name="adj1" fmla="val 76081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连接符: 曲线 36">
            <a:extLst>
              <a:ext uri="{FF2B5EF4-FFF2-40B4-BE49-F238E27FC236}">
                <a16:creationId xmlns:a16="http://schemas.microsoft.com/office/drawing/2014/main" id="{7823084F-6D0F-4BF2-A76C-B7B881D229A2}"/>
              </a:ext>
            </a:extLst>
          </p:cNvPr>
          <p:cNvCxnSpPr>
            <a:stCxn id="21" idx="1"/>
            <a:endCxn id="16" idx="2"/>
          </p:cNvCxnSpPr>
          <p:nvPr/>
        </p:nvCxnSpPr>
        <p:spPr>
          <a:xfrm rot="10800000">
            <a:off x="8920900" y="4852048"/>
            <a:ext cx="418998" cy="20126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文本框 38">
                <a:extLst>
                  <a:ext uri="{FF2B5EF4-FFF2-40B4-BE49-F238E27FC236}">
                    <a16:creationId xmlns:a16="http://schemas.microsoft.com/office/drawing/2014/main" id="{26E3172C-779A-4B7E-AD15-667BF82B4946}"/>
                  </a:ext>
                </a:extLst>
              </p:cNvPr>
              <p:cNvSpPr txBox="1"/>
              <p:nvPr/>
            </p:nvSpPr>
            <p:spPr>
              <a:xfrm>
                <a:off x="7268066" y="1847654"/>
                <a:ext cx="4543720" cy="1754326"/>
              </a:xfrm>
              <a:prstGeom prst="rect">
                <a:avLst/>
              </a:prstGeom>
              <a:noFill/>
            </p:spPr>
            <p:txBody>
              <a:bodyPr wrap="square" rtlCol="0">
                <a:spAutoFit/>
              </a:bodyPr>
              <a:lstStyle/>
              <a:p>
                <a:r>
                  <a:rPr lang="zh-CN" altLang="en-US" dirty="0"/>
                  <a:t>很不错！</a:t>
                </a:r>
                <a:endParaRPr lang="en-US" altLang="zh-CN" dirty="0"/>
              </a:p>
              <a:p>
                <a:r>
                  <a:rPr lang="zh-CN" altLang="en-US" dirty="0"/>
                  <a:t>来看一个“精心构造</a:t>
                </a:r>
                <a:r>
                  <a:rPr lang="en-US" altLang="zh-CN" dirty="0"/>
                  <a:t>”</a:t>
                </a:r>
                <a:r>
                  <a:rPr lang="zh-CN" altLang="en-US" dirty="0"/>
                  <a:t>的例子：</a:t>
                </a:r>
                <a:endParaRPr lang="en-US" altLang="zh-CN" dirty="0"/>
              </a:p>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𝑁</m:t>
                      </m:r>
                      <m:r>
                        <a:rPr lang="en-US" altLang="zh-CN" b="0" i="1" smtClean="0">
                          <a:latin typeface="Cambria Math" panose="02040503050406030204" pitchFamily="18" charset="0"/>
                        </a:rPr>
                        <m:t>=55=5×11</m:t>
                      </m:r>
                    </m:oMath>
                  </m:oMathPara>
                </a14:m>
                <a:endParaRPr lang="en-US" altLang="zh-CN"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+1 </m:t>
                      </m:r>
                      <m:r>
                        <a:rPr lang="en-US" altLang="zh-CN" b="0" i="1" smtClean="0">
                          <a:latin typeface="Cambria Math" panose="02040503050406030204" pitchFamily="18" charset="0"/>
                        </a:rPr>
                        <m:t>𝑚𝑜𝑑</m:t>
                      </m:r>
                      <m:r>
                        <a:rPr lang="en-US" altLang="zh-CN" b="0" i="1" smtClean="0">
                          <a:latin typeface="Cambria Math" panose="02040503050406030204" pitchFamily="18" charset="0"/>
                        </a:rPr>
                        <m:t> </m:t>
                      </m:r>
                      <m:r>
                        <a:rPr lang="en-US" altLang="zh-CN" b="0" i="1" smtClean="0">
                          <a:latin typeface="Cambria Math" panose="02040503050406030204" pitchFamily="18" charset="0"/>
                        </a:rPr>
                        <m:t>𝑁</m:t>
                      </m:r>
                    </m:oMath>
                  </m:oMathPara>
                </a14:m>
                <a:endParaRPr lang="en-US" altLang="zh-CN"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=2</m:t>
                      </m:r>
                    </m:oMath>
                  </m:oMathPara>
                </a14:m>
                <a:endParaRPr lang="en-US" altLang="zh-CN" dirty="0"/>
              </a:p>
              <a:p>
                <a:endParaRPr lang="zh-CN" altLang="en-US" dirty="0"/>
              </a:p>
            </p:txBody>
          </p:sp>
        </mc:Choice>
        <mc:Fallback xmlns="">
          <p:sp>
            <p:nvSpPr>
              <p:cNvPr id="39" name="文本框 38">
                <a:extLst>
                  <a:ext uri="{FF2B5EF4-FFF2-40B4-BE49-F238E27FC236}">
                    <a16:creationId xmlns:a16="http://schemas.microsoft.com/office/drawing/2014/main" id="{26E3172C-779A-4B7E-AD15-667BF82B4946}"/>
                  </a:ext>
                </a:extLst>
              </p:cNvPr>
              <p:cNvSpPr txBox="1">
                <a:spLocks noRot="1" noChangeAspect="1" noMove="1" noResize="1" noEditPoints="1" noAdjustHandles="1" noChangeArrowheads="1" noChangeShapeType="1" noTextEdit="1"/>
              </p:cNvSpPr>
              <p:nvPr/>
            </p:nvSpPr>
            <p:spPr>
              <a:xfrm>
                <a:off x="7268066" y="1847654"/>
                <a:ext cx="4543720" cy="1754326"/>
              </a:xfrm>
              <a:prstGeom prst="rect">
                <a:avLst/>
              </a:prstGeom>
              <a:blipFill>
                <a:blip r:embed="rId4"/>
                <a:stretch>
                  <a:fillRect l="-1072" t="-20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CF9EB8A8-E1F8-44E7-8689-94D5C78378ED}"/>
                  </a:ext>
                </a:extLst>
              </p:cNvPr>
              <p:cNvSpPr txBox="1"/>
              <p:nvPr/>
            </p:nvSpPr>
            <p:spPr>
              <a:xfrm>
                <a:off x="1084082" y="3760074"/>
                <a:ext cx="5572767" cy="783869"/>
              </a:xfrm>
              <a:prstGeom prst="rect">
                <a:avLst/>
              </a:prstGeom>
              <a:noFill/>
            </p:spPr>
            <p:txBody>
              <a:bodyPr wrap="square" rtlCol="0">
                <a:spAutoFit/>
              </a:bodyPr>
              <a:lstStyle/>
              <a:p>
                <a:r>
                  <a:rPr lang="zh-CN" altLang="en-US" dirty="0"/>
                  <a:t>空间复杂度：</a:t>
                </a:r>
                <a14:m>
                  <m:oMath xmlns:m="http://schemas.openxmlformats.org/officeDocument/2006/math">
                    <m:r>
                      <a:rPr lang="en-US" altLang="zh-CN" b="0" i="1" smtClean="0">
                        <a:latin typeface="Cambria Math" panose="02040503050406030204" pitchFamily="18" charset="0"/>
                      </a:rPr>
                      <m:t>𝑂</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1</m:t>
                        </m:r>
                      </m:e>
                    </m:d>
                  </m:oMath>
                </a14:m>
                <a:endParaRPr lang="en-US" altLang="zh-CN" b="0" dirty="0"/>
              </a:p>
              <a:p>
                <a:r>
                  <a:rPr lang="zh-CN" altLang="en-US" dirty="0"/>
                  <a:t>期望的时间复杂度：</a:t>
                </a:r>
                <a14:m>
                  <m:oMath xmlns:m="http://schemas.openxmlformats.org/officeDocument/2006/math">
                    <m:r>
                      <a:rPr lang="en-US" altLang="zh-CN" b="0" i="1" smtClean="0">
                        <a:latin typeface="Cambria Math" panose="02040503050406030204" pitchFamily="18" charset="0"/>
                      </a:rPr>
                      <m:t>𝑂</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4</m:t>
                                </m:r>
                              </m:den>
                            </m:f>
                          </m:sup>
                        </m:sSup>
                        <m:r>
                          <a:rPr lang="en-US" altLang="zh-CN" b="0" i="1" smtClean="0">
                            <a:latin typeface="Cambria Math" panose="02040503050406030204" pitchFamily="18" charset="0"/>
                          </a:rPr>
                          <m:t>𝑙𝑔𝑁</m:t>
                        </m:r>
                      </m:e>
                    </m:d>
                  </m:oMath>
                </a14:m>
                <a:endParaRPr lang="zh-CN" altLang="en-US" dirty="0"/>
              </a:p>
            </p:txBody>
          </p:sp>
        </mc:Choice>
        <mc:Fallback xmlns="">
          <p:sp>
            <p:nvSpPr>
              <p:cNvPr id="2" name="文本框 1">
                <a:extLst>
                  <a:ext uri="{FF2B5EF4-FFF2-40B4-BE49-F238E27FC236}">
                    <a16:creationId xmlns:a16="http://schemas.microsoft.com/office/drawing/2014/main" id="{CF9EB8A8-E1F8-44E7-8689-94D5C78378ED}"/>
                  </a:ext>
                </a:extLst>
              </p:cNvPr>
              <p:cNvSpPr txBox="1">
                <a:spLocks noRot="1" noChangeAspect="1" noMove="1" noResize="1" noEditPoints="1" noAdjustHandles="1" noChangeArrowheads="1" noChangeShapeType="1" noTextEdit="1"/>
              </p:cNvSpPr>
              <p:nvPr/>
            </p:nvSpPr>
            <p:spPr>
              <a:xfrm>
                <a:off x="1084082" y="3760074"/>
                <a:ext cx="5572767" cy="783869"/>
              </a:xfrm>
              <a:prstGeom prst="rect">
                <a:avLst/>
              </a:prstGeom>
              <a:blipFill>
                <a:blip r:embed="rId5"/>
                <a:stretch>
                  <a:fillRect l="-985" t="-5469" b="-1093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586422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par>
                                <p:cTn id="34" presetID="10" presetClass="entr" presetSubtype="0"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par>
                                <p:cTn id="58" presetID="10" presetClass="entr" presetSubtype="0" fill="hold"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par>
                                <p:cTn id="66" presetID="10" presetClass="entr" presetSubtype="0" fill="hold"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6">
                                            <p:txEl>
                                              <p:pRg st="0" end="0"/>
                                            </p:txEl>
                                          </p:spTgt>
                                        </p:tgtEl>
                                        <p:attrNameLst>
                                          <p:attrName>style.visibility</p:attrName>
                                        </p:attrNameLst>
                                      </p:cBhvr>
                                      <p:to>
                                        <p:strVal val="visible"/>
                                      </p:to>
                                    </p:set>
                                    <p:animEffect transition="in" filter="fade">
                                      <p:cBhvr>
                                        <p:cTn id="78" dur="500"/>
                                        <p:tgtEl>
                                          <p:spTgt spid="6">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6">
                                            <p:txEl>
                                              <p:pRg st="1" end="1"/>
                                            </p:txEl>
                                          </p:spTgt>
                                        </p:tgtEl>
                                        <p:attrNameLst>
                                          <p:attrName>style.visibility</p:attrName>
                                        </p:attrNameLst>
                                      </p:cBhvr>
                                      <p:to>
                                        <p:strVal val="visible"/>
                                      </p:to>
                                    </p:set>
                                    <p:animEffect transition="in" filter="fade">
                                      <p:cBhvr>
                                        <p:cTn id="83" dur="500"/>
                                        <p:tgtEl>
                                          <p:spTgt spid="6">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6">
                                            <p:txEl>
                                              <p:pRg st="2" end="2"/>
                                            </p:txEl>
                                          </p:spTgt>
                                        </p:tgtEl>
                                        <p:attrNameLst>
                                          <p:attrName>style.visibility</p:attrName>
                                        </p:attrNameLst>
                                      </p:cBhvr>
                                      <p:to>
                                        <p:strVal val="visible"/>
                                      </p:to>
                                    </p:set>
                                    <p:animEffect transition="in" filter="fade">
                                      <p:cBhvr>
                                        <p:cTn id="88"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16" grpId="0"/>
      <p:bldP spid="17" grpId="0"/>
      <p:bldP spid="18" grpId="0"/>
      <p:bldP spid="19" grpId="0"/>
      <p:bldP spid="20" grpId="0"/>
      <p:bldP spid="21"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a:t>
            </a:r>
            <a:r>
              <a:rPr kumimoji="0" lang="en-US" altLang="zh-CN"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olution: Detect the cycle</a:t>
            </a:r>
            <a:endParaRPr kumimoji="0" lang="en-US"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文本框 4">
            <a:extLst>
              <a:ext uri="{FF2B5EF4-FFF2-40B4-BE49-F238E27FC236}">
                <a16:creationId xmlns:a16="http://schemas.microsoft.com/office/drawing/2014/main" id="{865B63D8-6016-4E7A-A3FF-7CE8B78DC240}"/>
              </a:ext>
            </a:extLst>
          </p:cNvPr>
          <p:cNvSpPr txBox="1"/>
          <p:nvPr/>
        </p:nvSpPr>
        <p:spPr>
          <a:xfrm>
            <a:off x="1282046" y="1417795"/>
            <a:ext cx="6353666" cy="369332"/>
          </a:xfrm>
          <a:prstGeom prst="rect">
            <a:avLst/>
          </a:prstGeom>
          <a:noFill/>
        </p:spPr>
        <p:txBody>
          <a:bodyPr wrap="square" rtlCol="0">
            <a:spAutoFit/>
          </a:bodyPr>
          <a:lstStyle/>
          <a:p>
            <a:r>
              <a:rPr lang="en-US" altLang="zh-CN" b="0" i="0" dirty="0">
                <a:solidFill>
                  <a:srgbClr val="000000"/>
                </a:solidFill>
                <a:effectLst/>
                <a:latin typeface="Georgia" panose="02040502050405020303" pitchFamily="18" charset="0"/>
              </a:rPr>
              <a:t>Floyd's cycle detection</a:t>
            </a:r>
            <a:endParaRPr lang="zh-CN" altLang="en-US" dirty="0"/>
          </a:p>
        </p:txBody>
      </p:sp>
      <p:sp>
        <p:nvSpPr>
          <p:cNvPr id="26" name="Rectangle 1">
            <a:extLst>
              <a:ext uri="{FF2B5EF4-FFF2-40B4-BE49-F238E27FC236}">
                <a16:creationId xmlns:a16="http://schemas.microsoft.com/office/drawing/2014/main" id="{577FE0BB-216B-4696-BE9E-9743E0557CFA}"/>
              </a:ext>
            </a:extLst>
          </p:cNvPr>
          <p:cNvSpPr>
            <a:spLocks noChangeArrowheads="1"/>
          </p:cNvSpPr>
          <p:nvPr/>
        </p:nvSpPr>
        <p:spPr bwMode="auto">
          <a:xfrm>
            <a:off x="8256987" y="1693098"/>
            <a:ext cx="336951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a = b = </a:t>
            </a:r>
            <a:r>
              <a:rPr kumimoji="0" lang="en-US" altLang="zh-CN" b="0" i="0" u="none" strike="noStrike" cap="none" normalizeH="0" baseline="0" dirty="0">
                <a:ln>
                  <a:noFill/>
                </a:ln>
                <a:solidFill>
                  <a:srgbClr val="000000"/>
                </a:solidFill>
                <a:effectLst/>
                <a:latin typeface="Arial Unicode MS"/>
                <a:ea typeface="monaco"/>
              </a:rPr>
              <a:t>rand()</a:t>
            </a:r>
            <a:r>
              <a:rPr kumimoji="0" lang="zh-CN" altLang="zh-CN" b="0" i="0" u="none" strike="noStrike" cap="none" normalizeH="0" baseline="0" dirty="0">
                <a:ln>
                  <a:noFill/>
                </a:ln>
                <a:solidFill>
                  <a:srgbClr val="000000"/>
                </a:solidFill>
                <a:effectLst/>
                <a:latin typeface="Arial Unicode MS"/>
                <a:ea typeface="monaco"/>
              </a:rPr>
              <a:t>; </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a:solidFill>
                  <a:srgbClr val="000000"/>
                </a:solidFill>
                <a:latin typeface="Arial Unicode MS"/>
              </a:rPr>
              <a:t> do{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606060"/>
                </a:solidFill>
                <a:effectLst/>
                <a:latin typeface="Arial Unicode MS"/>
                <a:ea typeface="monaco"/>
              </a:rPr>
              <a:t>// a runs once</a:t>
            </a:r>
            <a:endParaRPr kumimoji="0" lang="en-US" altLang="zh-CN" b="0" i="0" u="none" strike="noStrike" cap="none" normalizeH="0" baseline="0" dirty="0">
              <a:ln>
                <a:noFill/>
              </a:ln>
              <a:solidFill>
                <a:srgbClr val="60606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a:ln>
                  <a:noFill/>
                </a:ln>
                <a:solidFill>
                  <a:srgbClr val="000000"/>
                </a:solidFill>
                <a:effectLst/>
                <a:latin typeface="Arial Unicode MS"/>
                <a:ea typeface="monaco"/>
              </a:rPr>
              <a:t> </a:t>
            </a: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a = f(a); </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606060"/>
                </a:solidFill>
                <a:effectLst/>
                <a:latin typeface="Arial Unicode MS"/>
                <a:ea typeface="monaco"/>
              </a:rPr>
              <a:t>   </a:t>
            </a:r>
            <a:r>
              <a:rPr kumimoji="0" lang="zh-CN" altLang="zh-CN" b="0" i="0" u="none" strike="noStrike" cap="none" normalizeH="0" baseline="0" dirty="0">
                <a:ln>
                  <a:noFill/>
                </a:ln>
                <a:solidFill>
                  <a:srgbClr val="606060"/>
                </a:solidFill>
                <a:effectLst/>
                <a:latin typeface="Arial Unicode MS"/>
                <a:ea typeface="monaco"/>
              </a:rPr>
              <a:t>// b runs twice as fast.</a:t>
            </a:r>
            <a:r>
              <a:rPr kumimoji="0" lang="zh-CN" altLang="zh-CN" b="0" i="0" u="none" strike="noStrike" cap="none" normalizeH="0" baseline="0" dirty="0">
                <a:ln>
                  <a:noFill/>
                </a:ln>
                <a:solidFill>
                  <a:srgbClr val="000000"/>
                </a:solidFill>
                <a:effectLst/>
                <a:latin typeface="Arial Unicode MS"/>
                <a:ea typeface="monaco"/>
              </a:rPr>
              <a:t> </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b = f(f(b));</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a:ln>
                  <a:noFill/>
                </a:ln>
                <a:solidFill>
                  <a:srgbClr val="000000"/>
                </a:solidFill>
                <a:effectLst/>
                <a:latin typeface="Arial Unicode MS"/>
                <a:ea typeface="monaco"/>
              </a:rPr>
              <a:t> </a:t>
            </a: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p = GCD( | b - a | , N); </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8800"/>
                </a:solidFill>
                <a:effectLst/>
                <a:latin typeface="Arial Unicode MS"/>
                <a:ea typeface="monaco"/>
              </a:rPr>
              <a:t>       </a:t>
            </a:r>
            <a:r>
              <a:rPr kumimoji="0" lang="zh-CN" altLang="zh-CN" b="0" i="0" u="none" strike="noStrike" cap="none" normalizeH="0" baseline="0" dirty="0">
                <a:ln>
                  <a:noFill/>
                </a:ln>
                <a:solidFill>
                  <a:srgbClr val="008800"/>
                </a:solidFill>
                <a:effectLst/>
                <a:latin typeface="Arial Unicode MS"/>
                <a:ea typeface="monaco"/>
              </a:rPr>
              <a:t>if</a:t>
            </a:r>
            <a:r>
              <a:rPr kumimoji="0" lang="zh-CN" altLang="zh-CN" b="0" i="0" u="none" strike="noStrike" cap="none" normalizeH="0" baseline="0" dirty="0">
                <a:ln>
                  <a:noFill/>
                </a:ln>
                <a:solidFill>
                  <a:srgbClr val="000000"/>
                </a:solidFill>
                <a:effectLst/>
                <a:latin typeface="Arial Unicode MS"/>
                <a:ea typeface="monaco"/>
              </a:rPr>
              <a:t> ( p &gt; 1</a:t>
            </a:r>
            <a:r>
              <a:rPr kumimoji="0" lang="en-US" altLang="zh-CN" b="0" i="0" u="none" strike="noStrike" cap="none" normalizeH="0" baseline="0" dirty="0">
                <a:ln>
                  <a:noFill/>
                </a:ln>
                <a:solidFill>
                  <a:srgbClr val="000000"/>
                </a:solidFill>
                <a:effectLst/>
                <a:latin typeface="Arial Unicode MS"/>
                <a:ea typeface="monaco"/>
              </a:rPr>
              <a:t> &amp;&amp; p != N</a:t>
            </a:r>
            <a:r>
              <a:rPr kumimoji="0" lang="zh-CN" altLang="zh-CN" b="0" i="0" u="none" strike="noStrike" cap="none" normalizeH="0" baseline="0" dirty="0">
                <a:ln>
                  <a:noFill/>
                </a:ln>
                <a:solidFill>
                  <a:srgbClr val="000000"/>
                </a:solidFill>
                <a:effectLst/>
                <a:latin typeface="Arial Unicode MS"/>
                <a:ea typeface="monaco"/>
              </a:rPr>
              <a:t>) </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8800"/>
                </a:solidFill>
                <a:effectLst/>
                <a:latin typeface="Arial Unicode MS"/>
                <a:ea typeface="monaco"/>
              </a:rPr>
              <a:t>       	</a:t>
            </a:r>
            <a:r>
              <a:rPr kumimoji="0" lang="zh-CN" altLang="zh-CN" b="0" i="0" u="none" strike="noStrike" cap="none" normalizeH="0" baseline="0" dirty="0">
                <a:ln>
                  <a:noFill/>
                </a:ln>
                <a:solidFill>
                  <a:srgbClr val="008800"/>
                </a:solidFill>
                <a:effectLst/>
                <a:latin typeface="Arial Unicode MS"/>
                <a:ea typeface="monaco"/>
              </a:rPr>
              <a:t>return</a:t>
            </a:r>
            <a:r>
              <a:rPr kumimoji="0" lang="zh-CN" altLang="zh-CN" b="0" i="0" u="none" strike="noStrike" cap="none" normalizeH="0" baseline="0" dirty="0">
                <a:ln>
                  <a:noFill/>
                </a:ln>
                <a:solidFill>
                  <a:srgbClr val="000000"/>
                </a:solidFill>
                <a:effectLst/>
                <a:latin typeface="Arial Unicode MS"/>
                <a:ea typeface="monaco"/>
              </a:rPr>
              <a:t> "Found factor: p";</a:t>
            </a:r>
            <a:endParaRPr kumimoji="0" lang="en-US" altLang="zh-CN" b="0" i="0" u="none" strike="noStrike" cap="none" normalizeH="0" baseline="0" dirty="0">
              <a:ln>
                <a:noFill/>
              </a:ln>
              <a:solidFill>
                <a:srgbClr val="000000"/>
              </a:solidFill>
              <a:effectLst/>
              <a:latin typeface="Arial Unicode MS"/>
              <a:ea typeface="monaco"/>
            </a:endParaRPr>
          </a:p>
          <a:p>
            <a:pPr eaLnBrk="0" fontAlgn="base" hangingPunct="0">
              <a:spcBef>
                <a:spcPct val="0"/>
              </a:spcBef>
              <a:spcAft>
                <a:spcPct val="0"/>
              </a:spcAft>
            </a:pPr>
            <a:r>
              <a:rPr lang="en-US" altLang="zh-CN" dirty="0">
                <a:solidFill>
                  <a:srgbClr val="000000"/>
                </a:solidFill>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 } while ( b != a )</a:t>
            </a:r>
            <a:r>
              <a:rPr kumimoji="0" lang="en-US" altLang="zh-CN" b="0" i="0" u="none" strike="noStrike" cap="none" normalizeH="0" baseline="0" dirty="0">
                <a:ln>
                  <a:noFill/>
                </a:ln>
                <a:solidFill>
                  <a:srgbClr val="000000"/>
                </a:solidFill>
                <a:effectLst/>
                <a:latin typeface="Arial Unicode MS"/>
                <a:ea typeface="monaco"/>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a:ln>
                  <a:noFill/>
                </a:ln>
                <a:solidFill>
                  <a:srgbClr val="000000"/>
                </a:solidFill>
                <a:effectLst/>
                <a:latin typeface="Arial Unicode MS"/>
                <a:ea typeface="monaco"/>
              </a:rPr>
              <a:t> </a:t>
            </a: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8800"/>
                </a:solidFill>
                <a:effectLst/>
                <a:latin typeface="Arial Unicode MS"/>
                <a:ea typeface="monaco"/>
              </a:rPr>
              <a:t>return</a:t>
            </a:r>
            <a:r>
              <a:rPr kumimoji="0" lang="zh-CN" altLang="zh-CN" b="0" i="0" u="none" strike="noStrike" cap="none" normalizeH="0" baseline="0" dirty="0">
                <a:ln>
                  <a:noFill/>
                </a:ln>
                <a:solidFill>
                  <a:srgbClr val="000000"/>
                </a:solidFill>
                <a:effectLst/>
                <a:latin typeface="Arial Unicode MS"/>
                <a:ea typeface="monaco"/>
              </a:rPr>
              <a:t> "Failed. :-("</a:t>
            </a:r>
            <a:r>
              <a:rPr kumimoji="0" lang="zh-CN" altLang="zh-CN" b="0" i="0" u="none" strike="noStrike" cap="none" normalizeH="0" baseline="0" dirty="0">
                <a:ln>
                  <a:noFill/>
                </a:ln>
                <a:solidFill>
                  <a:schemeClr val="tx1"/>
                </a:solidFill>
                <a:effectLst/>
              </a:rPr>
              <a:t> </a:t>
            </a:r>
            <a:r>
              <a:rPr kumimoji="0" lang="en-US" altLang="zh-CN" b="0" i="0" u="none" strike="noStrike" cap="none" normalizeH="0" baseline="0" dirty="0">
                <a:ln>
                  <a:noFill/>
                </a:ln>
                <a:solidFill>
                  <a:schemeClr val="tx1"/>
                </a:solidFill>
                <a:effectLst/>
              </a:rPr>
              <a:t>;</a:t>
            </a:r>
            <a:endParaRPr kumimoji="0" lang="zh-CN" altLang="zh-CN" b="0" i="0" u="none" strike="noStrike" cap="none" normalizeH="0" baseline="0" dirty="0">
              <a:ln>
                <a:noFill/>
              </a:ln>
              <a:solidFill>
                <a:schemeClr val="tx1"/>
              </a:solidFill>
              <a:effectLst/>
              <a:latin typeface="Arial" panose="020B0604020202020204" pitchFamily="34" charset="0"/>
            </a:endParaRPr>
          </a:p>
        </p:txBody>
      </p:sp>
      <p:sp>
        <p:nvSpPr>
          <p:cNvPr id="8" name="椭圆 7">
            <a:extLst>
              <a:ext uri="{FF2B5EF4-FFF2-40B4-BE49-F238E27FC236}">
                <a16:creationId xmlns:a16="http://schemas.microsoft.com/office/drawing/2014/main" id="{55A2B8EB-279E-4BF9-A95A-EDC1DF9E5645}"/>
              </a:ext>
            </a:extLst>
          </p:cNvPr>
          <p:cNvSpPr/>
          <p:nvPr/>
        </p:nvSpPr>
        <p:spPr>
          <a:xfrm>
            <a:off x="2498671" y="2815752"/>
            <a:ext cx="3030378" cy="2903455"/>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A6559021-5BAB-430C-904F-68D8BC1F5C19}"/>
              </a:ext>
            </a:extLst>
          </p:cNvPr>
          <p:cNvSpPr/>
          <p:nvPr/>
        </p:nvSpPr>
        <p:spPr>
          <a:xfrm>
            <a:off x="3876422" y="2667977"/>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B8E55DCB-66CC-4165-A48C-C7826B1A233C}"/>
              </a:ext>
            </a:extLst>
          </p:cNvPr>
          <p:cNvSpPr/>
          <p:nvPr/>
        </p:nvSpPr>
        <p:spPr>
          <a:xfrm>
            <a:off x="5216677" y="3539766"/>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90C5589F-9880-46AF-B2BC-8B40123B56EA}"/>
              </a:ext>
            </a:extLst>
          </p:cNvPr>
          <p:cNvSpPr/>
          <p:nvPr/>
        </p:nvSpPr>
        <p:spPr>
          <a:xfrm>
            <a:off x="5214850" y="4817165"/>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A3F61761-E1F1-446C-B24A-0534DCD31171}"/>
              </a:ext>
            </a:extLst>
          </p:cNvPr>
          <p:cNvSpPr/>
          <p:nvPr/>
        </p:nvSpPr>
        <p:spPr>
          <a:xfrm>
            <a:off x="3895013" y="5584712"/>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A1ECCB9C-8147-4175-B88B-E49F04883D11}"/>
              </a:ext>
            </a:extLst>
          </p:cNvPr>
          <p:cNvSpPr/>
          <p:nvPr/>
        </p:nvSpPr>
        <p:spPr>
          <a:xfrm>
            <a:off x="2587542" y="3425877"/>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a:extLst>
              <a:ext uri="{FF2B5EF4-FFF2-40B4-BE49-F238E27FC236}">
                <a16:creationId xmlns:a16="http://schemas.microsoft.com/office/drawing/2014/main" id="{971417F8-79F5-43AA-9944-9464980622CE}"/>
              </a:ext>
            </a:extLst>
          </p:cNvPr>
          <p:cNvSpPr/>
          <p:nvPr/>
        </p:nvSpPr>
        <p:spPr>
          <a:xfrm>
            <a:off x="2612135" y="4917679"/>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箭头: 右 10">
            <a:extLst>
              <a:ext uri="{FF2B5EF4-FFF2-40B4-BE49-F238E27FC236}">
                <a16:creationId xmlns:a16="http://schemas.microsoft.com/office/drawing/2014/main" id="{B59AFEFF-CAD6-495E-8726-CBA6A9D23E3B}"/>
              </a:ext>
            </a:extLst>
          </p:cNvPr>
          <p:cNvSpPr/>
          <p:nvPr/>
        </p:nvSpPr>
        <p:spPr>
          <a:xfrm>
            <a:off x="1772807" y="4977420"/>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箭头: 右 21">
            <a:extLst>
              <a:ext uri="{FF2B5EF4-FFF2-40B4-BE49-F238E27FC236}">
                <a16:creationId xmlns:a16="http://schemas.microsoft.com/office/drawing/2014/main" id="{C594DD31-B10F-447D-AA66-49A9BB29AE9E}"/>
              </a:ext>
            </a:extLst>
          </p:cNvPr>
          <p:cNvSpPr/>
          <p:nvPr/>
        </p:nvSpPr>
        <p:spPr>
          <a:xfrm rot="1215843">
            <a:off x="1772806" y="3153785"/>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箭头: 右 45">
            <a:extLst>
              <a:ext uri="{FF2B5EF4-FFF2-40B4-BE49-F238E27FC236}">
                <a16:creationId xmlns:a16="http://schemas.microsoft.com/office/drawing/2014/main" id="{539451C8-F30C-4F38-A552-34F781A3C738}"/>
              </a:ext>
            </a:extLst>
          </p:cNvPr>
          <p:cNvSpPr/>
          <p:nvPr/>
        </p:nvSpPr>
        <p:spPr>
          <a:xfrm rot="5400000">
            <a:off x="3623391" y="2067297"/>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箭头: 右 46">
            <a:extLst>
              <a:ext uri="{FF2B5EF4-FFF2-40B4-BE49-F238E27FC236}">
                <a16:creationId xmlns:a16="http://schemas.microsoft.com/office/drawing/2014/main" id="{8FBFAB58-FFBE-43B5-AA0F-7677A632C058}"/>
              </a:ext>
            </a:extLst>
          </p:cNvPr>
          <p:cNvSpPr/>
          <p:nvPr/>
        </p:nvSpPr>
        <p:spPr>
          <a:xfrm rot="5400000">
            <a:off x="3645465" y="2091645"/>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箭头: 右 47">
            <a:extLst>
              <a:ext uri="{FF2B5EF4-FFF2-40B4-BE49-F238E27FC236}">
                <a16:creationId xmlns:a16="http://schemas.microsoft.com/office/drawing/2014/main" id="{60791567-D409-44F3-9344-51EF36AC80C2}"/>
              </a:ext>
            </a:extLst>
          </p:cNvPr>
          <p:cNvSpPr/>
          <p:nvPr/>
        </p:nvSpPr>
        <p:spPr>
          <a:xfrm rot="10234691">
            <a:off x="5552818" y="4795901"/>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箭头: 右 48">
            <a:extLst>
              <a:ext uri="{FF2B5EF4-FFF2-40B4-BE49-F238E27FC236}">
                <a16:creationId xmlns:a16="http://schemas.microsoft.com/office/drawing/2014/main" id="{8B7E0785-E8E4-4639-BD23-ECC526F3ADD0}"/>
              </a:ext>
            </a:extLst>
          </p:cNvPr>
          <p:cNvSpPr/>
          <p:nvPr/>
        </p:nvSpPr>
        <p:spPr>
          <a:xfrm rot="8103069">
            <a:off x="5459018" y="3136108"/>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箭头: 右 49">
            <a:extLst>
              <a:ext uri="{FF2B5EF4-FFF2-40B4-BE49-F238E27FC236}">
                <a16:creationId xmlns:a16="http://schemas.microsoft.com/office/drawing/2014/main" id="{E5146A02-D3A2-400D-85FC-EC5E2727C885}"/>
              </a:ext>
            </a:extLst>
          </p:cNvPr>
          <p:cNvSpPr/>
          <p:nvPr/>
        </p:nvSpPr>
        <p:spPr>
          <a:xfrm rot="15981138">
            <a:off x="3722630" y="6185253"/>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箭头: 右 51">
            <a:extLst>
              <a:ext uri="{FF2B5EF4-FFF2-40B4-BE49-F238E27FC236}">
                <a16:creationId xmlns:a16="http://schemas.microsoft.com/office/drawing/2014/main" id="{EE9E7EDB-5FDA-427A-AA8C-3CB9AC2DF342}"/>
              </a:ext>
            </a:extLst>
          </p:cNvPr>
          <p:cNvSpPr/>
          <p:nvPr/>
        </p:nvSpPr>
        <p:spPr>
          <a:xfrm rot="12570507">
            <a:off x="5434308" y="5264354"/>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箭头: 右 52">
            <a:extLst>
              <a:ext uri="{FF2B5EF4-FFF2-40B4-BE49-F238E27FC236}">
                <a16:creationId xmlns:a16="http://schemas.microsoft.com/office/drawing/2014/main" id="{8ABCE0E9-2FF8-4B16-8DBB-6302CEC34E55}"/>
              </a:ext>
            </a:extLst>
          </p:cNvPr>
          <p:cNvSpPr/>
          <p:nvPr/>
        </p:nvSpPr>
        <p:spPr>
          <a:xfrm rot="18335387">
            <a:off x="2053780" y="5424457"/>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a16="http://schemas.microsoft.com/office/drawing/2014/main" id="{995A83B5-BCE9-4279-82A1-300D2774F87E}"/>
              </a:ext>
            </a:extLst>
          </p:cNvPr>
          <p:cNvSpPr/>
          <p:nvPr/>
        </p:nvSpPr>
        <p:spPr>
          <a:xfrm>
            <a:off x="565608" y="2130458"/>
            <a:ext cx="716438" cy="19796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a:extLst>
              <a:ext uri="{FF2B5EF4-FFF2-40B4-BE49-F238E27FC236}">
                <a16:creationId xmlns:a16="http://schemas.microsoft.com/office/drawing/2014/main" id="{6B0E3F79-C65C-4938-95C7-B38D607CE3B0}"/>
              </a:ext>
            </a:extLst>
          </p:cNvPr>
          <p:cNvSpPr/>
          <p:nvPr/>
        </p:nvSpPr>
        <p:spPr>
          <a:xfrm>
            <a:off x="565501" y="2607941"/>
            <a:ext cx="716438" cy="1979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37E18FDA-8317-4524-ACE7-4E00A3C85EF8}"/>
              </a:ext>
            </a:extLst>
          </p:cNvPr>
          <p:cNvSpPr txBox="1"/>
          <p:nvPr/>
        </p:nvSpPr>
        <p:spPr>
          <a:xfrm>
            <a:off x="1367616" y="2025144"/>
            <a:ext cx="1164095" cy="369332"/>
          </a:xfrm>
          <a:prstGeom prst="rect">
            <a:avLst/>
          </a:prstGeom>
          <a:noFill/>
        </p:spPr>
        <p:txBody>
          <a:bodyPr wrap="square" rtlCol="0">
            <a:spAutoFit/>
          </a:bodyPr>
          <a:lstStyle/>
          <a:p>
            <a:r>
              <a:rPr lang="en-US" altLang="zh-CN" dirty="0"/>
              <a:t>slow</a:t>
            </a:r>
            <a:endParaRPr lang="zh-CN" altLang="en-US" dirty="0"/>
          </a:p>
        </p:txBody>
      </p:sp>
      <p:sp>
        <p:nvSpPr>
          <p:cNvPr id="25" name="文本框 24">
            <a:extLst>
              <a:ext uri="{FF2B5EF4-FFF2-40B4-BE49-F238E27FC236}">
                <a16:creationId xmlns:a16="http://schemas.microsoft.com/office/drawing/2014/main" id="{73ECEA66-44AD-4360-9BE3-100728747632}"/>
              </a:ext>
            </a:extLst>
          </p:cNvPr>
          <p:cNvSpPr txBox="1"/>
          <p:nvPr/>
        </p:nvSpPr>
        <p:spPr>
          <a:xfrm>
            <a:off x="1391049" y="2518453"/>
            <a:ext cx="1164095" cy="369332"/>
          </a:xfrm>
          <a:prstGeom prst="rect">
            <a:avLst/>
          </a:prstGeom>
          <a:noFill/>
        </p:spPr>
        <p:txBody>
          <a:bodyPr wrap="square" rtlCol="0">
            <a:spAutoFit/>
          </a:bodyPr>
          <a:lstStyle/>
          <a:p>
            <a:r>
              <a:rPr lang="en-US" altLang="zh-CN" dirty="0"/>
              <a:t>fast</a:t>
            </a:r>
            <a:endParaRPr lang="zh-CN" altLang="en-US" dirty="0"/>
          </a:p>
        </p:txBody>
      </p:sp>
    </p:spTree>
    <p:extLst>
      <p:ext uri="{BB962C8B-B14F-4D97-AF65-F5344CB8AC3E}">
        <p14:creationId xmlns:p14="http://schemas.microsoft.com/office/powerpoint/2010/main" val="25694093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3"/>
                                        </p:tgtEl>
                                      </p:cBhvr>
                                    </p:animEffect>
                                    <p:set>
                                      <p:cBhvr>
                                        <p:cTn id="10" dur="1" fill="hold">
                                          <p:stCondLst>
                                            <p:cond delay="499"/>
                                          </p:stCondLst>
                                        </p:cTn>
                                        <p:tgtEl>
                                          <p:spTgt spid="5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46"/>
                                        </p:tgtEl>
                                      </p:cBhvr>
                                    </p:animEffect>
                                    <p:set>
                                      <p:cBhvr>
                                        <p:cTn id="26" dur="1" fill="hold">
                                          <p:stCondLst>
                                            <p:cond delay="499"/>
                                          </p:stCondLst>
                                        </p:cTn>
                                        <p:tgtEl>
                                          <p:spTgt spid="4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47"/>
                                        </p:tgtEl>
                                      </p:cBhvr>
                                    </p:animEffect>
                                    <p:set>
                                      <p:cBhvr>
                                        <p:cTn id="39" dur="1" fill="hold">
                                          <p:stCondLst>
                                            <p:cond delay="499"/>
                                          </p:stCondLst>
                                        </p:cTn>
                                        <p:tgtEl>
                                          <p:spTgt spid="47"/>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48"/>
                                        </p:tgtEl>
                                      </p:cBhvr>
                                    </p:animEffect>
                                    <p:set>
                                      <p:cBhvr>
                                        <p:cTn id="42" dur="1" fill="hold">
                                          <p:stCondLst>
                                            <p:cond delay="499"/>
                                          </p:stCondLst>
                                        </p:cTn>
                                        <p:tgtEl>
                                          <p:spTgt spid="4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par>
                                <p:cTn id="48" presetID="10" presetClass="entr" presetSubtype="0" fill="hold" grpId="1"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2" nodeType="clickEffect">
                                  <p:stCondLst>
                                    <p:cond delay="0"/>
                                  </p:stCondLst>
                                  <p:childTnLst>
                                    <p:animEffect transition="out" filter="fade">
                                      <p:cBhvr>
                                        <p:cTn id="54" dur="500"/>
                                        <p:tgtEl>
                                          <p:spTgt spid="11"/>
                                        </p:tgtEl>
                                      </p:cBhvr>
                                    </p:animEffect>
                                    <p:set>
                                      <p:cBhvr>
                                        <p:cTn id="55" dur="1" fill="hold">
                                          <p:stCondLst>
                                            <p:cond delay="499"/>
                                          </p:stCondLst>
                                        </p:cTn>
                                        <p:tgtEl>
                                          <p:spTgt spid="11"/>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49"/>
                                        </p:tgtEl>
                                      </p:cBhvr>
                                    </p:animEffect>
                                    <p:set>
                                      <p:cBhvr>
                                        <p:cTn id="58" dur="1" fill="hold">
                                          <p:stCondLst>
                                            <p:cond delay="499"/>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2" nodeType="click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500"/>
                                        <p:tgtEl>
                                          <p:spTgt spid="5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52"/>
                                        </p:tgtEl>
                                      </p:cBhvr>
                                    </p:animEffect>
                                    <p:set>
                                      <p:cBhvr>
                                        <p:cTn id="71" dur="1" fill="hold">
                                          <p:stCondLst>
                                            <p:cond delay="499"/>
                                          </p:stCondLst>
                                        </p:cTn>
                                        <p:tgtEl>
                                          <p:spTgt spid="52"/>
                                        </p:tgtEl>
                                        <p:attrNameLst>
                                          <p:attrName>style.visibility</p:attrName>
                                        </p:attrNameLst>
                                      </p:cBhvr>
                                      <p:to>
                                        <p:strVal val="hidden"/>
                                      </p:to>
                                    </p:set>
                                  </p:childTnLst>
                                </p:cTn>
                              </p:par>
                              <p:par>
                                <p:cTn id="72" presetID="10" presetClass="exit" presetSubtype="0" fill="hold" grpId="3" nodeType="withEffect">
                                  <p:stCondLst>
                                    <p:cond delay="0"/>
                                  </p:stCondLst>
                                  <p:childTnLst>
                                    <p:animEffect transition="out" filter="fade">
                                      <p:cBhvr>
                                        <p:cTn id="73" dur="500"/>
                                        <p:tgtEl>
                                          <p:spTgt spid="46"/>
                                        </p:tgtEl>
                                      </p:cBhvr>
                                    </p:animEffect>
                                    <p:set>
                                      <p:cBhvr>
                                        <p:cTn id="74" dur="1" fill="hold">
                                          <p:stCondLst>
                                            <p:cond delay="499"/>
                                          </p:stCondLst>
                                        </p:cTn>
                                        <p:tgtEl>
                                          <p:spTgt spid="4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fade">
                                      <p:cBhvr>
                                        <p:cTn id="79" dur="500"/>
                                        <p:tgtEl>
                                          <p:spTgt spid="50"/>
                                        </p:tgtEl>
                                      </p:cBhvr>
                                    </p:animEffect>
                                  </p:childTnLst>
                                </p:cTn>
                              </p:par>
                              <p:par>
                                <p:cTn id="80" presetID="10" presetClass="entr" presetSubtype="0" fill="hold" grpId="2"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fade">
                                      <p:cBhvr>
                                        <p:cTn id="82" dur="500"/>
                                        <p:tgtEl>
                                          <p:spTgt spid="4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50"/>
                                        </p:tgtEl>
                                      </p:cBhvr>
                                    </p:animEffect>
                                    <p:set>
                                      <p:cBhvr>
                                        <p:cTn id="87" dur="1" fill="hold">
                                          <p:stCondLst>
                                            <p:cond delay="499"/>
                                          </p:stCondLst>
                                        </p:cTn>
                                        <p:tgtEl>
                                          <p:spTgt spid="50"/>
                                        </p:tgtEl>
                                        <p:attrNameLst>
                                          <p:attrName>style.visibility</p:attrName>
                                        </p:attrNameLst>
                                      </p:cBhvr>
                                      <p:to>
                                        <p:strVal val="hidden"/>
                                      </p:to>
                                    </p:set>
                                  </p:childTnLst>
                                </p:cTn>
                              </p:par>
                              <p:par>
                                <p:cTn id="88" presetID="10" presetClass="exit" presetSubtype="0" fill="hold" grpId="3" nodeType="withEffect">
                                  <p:stCondLst>
                                    <p:cond delay="0"/>
                                  </p:stCondLst>
                                  <p:childTnLst>
                                    <p:animEffect transition="out" filter="fade">
                                      <p:cBhvr>
                                        <p:cTn id="89" dur="500"/>
                                        <p:tgtEl>
                                          <p:spTgt spid="48"/>
                                        </p:tgtEl>
                                      </p:cBhvr>
                                    </p:animEffect>
                                    <p:set>
                                      <p:cBhvr>
                                        <p:cTn id="90" dur="1" fill="hold">
                                          <p:stCondLst>
                                            <p:cond delay="499"/>
                                          </p:stCondLst>
                                        </p:cTn>
                                        <p:tgtEl>
                                          <p:spTgt spid="48"/>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1" nodeType="click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fade">
                                      <p:cBhvr>
                                        <p:cTn id="95" dur="500"/>
                                        <p:tgtEl>
                                          <p:spTgt spid="53"/>
                                        </p:tgtEl>
                                      </p:cBhvr>
                                    </p:animEffect>
                                  </p:childTnLst>
                                </p:cTn>
                              </p:par>
                              <p:par>
                                <p:cTn id="96" presetID="10" presetClass="entr" presetSubtype="0" fill="hold" grpId="3" nodeType="withEffect">
                                  <p:stCondLst>
                                    <p:cond delay="0"/>
                                  </p:stCondLst>
                                  <p:childTnLst>
                                    <p:set>
                                      <p:cBhvr>
                                        <p:cTn id="97" dur="1" fill="hold">
                                          <p:stCondLst>
                                            <p:cond delay="0"/>
                                          </p:stCondLst>
                                        </p:cTn>
                                        <p:tgtEl>
                                          <p:spTgt spid="11"/>
                                        </p:tgtEl>
                                        <p:attrNameLst>
                                          <p:attrName>style.visibility</p:attrName>
                                        </p:attrNameLst>
                                      </p:cBhvr>
                                      <p:to>
                                        <p:strVal val="visible"/>
                                      </p:to>
                                    </p:set>
                                    <p:animEffect transition="in" filter="fade">
                                      <p:cBhvr>
                                        <p:cTn id="98" dur="500"/>
                                        <p:tgtEl>
                                          <p:spTgt spid="11"/>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fade">
                                      <p:cBhvr>
                                        <p:cTn id="10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1" grpId="0" animBg="1"/>
      <p:bldP spid="11" grpId="1" animBg="1"/>
      <p:bldP spid="11" grpId="2" animBg="1"/>
      <p:bldP spid="11" grpId="3" animBg="1"/>
      <p:bldP spid="22" grpId="0" animBg="1"/>
      <p:bldP spid="22" grpId="1" animBg="1"/>
      <p:bldP spid="46" grpId="0" animBg="1"/>
      <p:bldP spid="46" grpId="1" animBg="1"/>
      <p:bldP spid="46" grpId="2" animBg="1"/>
      <p:bldP spid="46" grpId="3" animBg="1"/>
      <p:bldP spid="47" grpId="0" animBg="1"/>
      <p:bldP spid="47" grpId="1" animBg="1"/>
      <p:bldP spid="48" grpId="0" animBg="1"/>
      <p:bldP spid="48" grpId="1" animBg="1"/>
      <p:bldP spid="48" grpId="2" animBg="1"/>
      <p:bldP spid="48" grpId="3" animBg="1"/>
      <p:bldP spid="49" grpId="0" animBg="1"/>
      <p:bldP spid="49" grpId="1" animBg="1"/>
      <p:bldP spid="50" grpId="0" animBg="1"/>
      <p:bldP spid="50" grpId="1" animBg="1"/>
      <p:bldP spid="52" grpId="0" animBg="1"/>
      <p:bldP spid="52" grpId="1" animBg="1"/>
      <p:bldP spid="53" grpId="0" animBg="1"/>
      <p:bldP spid="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a:t>
            </a:r>
            <a:r>
              <a:rPr kumimoji="0" lang="en-US" altLang="zh-CN"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olution: Detect the cycle</a:t>
            </a:r>
            <a:endParaRPr kumimoji="0" lang="en-US" sz="32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文本框 4">
            <a:extLst>
              <a:ext uri="{FF2B5EF4-FFF2-40B4-BE49-F238E27FC236}">
                <a16:creationId xmlns:a16="http://schemas.microsoft.com/office/drawing/2014/main" id="{865B63D8-6016-4E7A-A3FF-7CE8B78DC240}"/>
              </a:ext>
            </a:extLst>
          </p:cNvPr>
          <p:cNvSpPr txBox="1"/>
          <p:nvPr/>
        </p:nvSpPr>
        <p:spPr>
          <a:xfrm>
            <a:off x="382245" y="1053294"/>
            <a:ext cx="6353666" cy="1200329"/>
          </a:xfrm>
          <a:prstGeom prst="rect">
            <a:avLst/>
          </a:prstGeom>
          <a:noFill/>
        </p:spPr>
        <p:txBody>
          <a:bodyPr wrap="square" rtlCol="0">
            <a:spAutoFit/>
          </a:bodyPr>
          <a:lstStyle/>
          <a:p>
            <a:r>
              <a:rPr lang="en-US" altLang="zh-CN" b="0" i="0" dirty="0">
                <a:solidFill>
                  <a:srgbClr val="000000"/>
                </a:solidFill>
                <a:effectLst/>
                <a:latin typeface="Georgia" panose="02040502050405020303" pitchFamily="18" charset="0"/>
              </a:rPr>
              <a:t>1980 Brent's cycle finding algorithm:</a:t>
            </a:r>
          </a:p>
          <a:p>
            <a:r>
              <a:rPr lang="en-US" altLang="zh-CN" b="0" i="0" dirty="0">
                <a:solidFill>
                  <a:schemeClr val="bg1">
                    <a:lumMod val="50000"/>
                  </a:schemeClr>
                </a:solidFill>
                <a:effectLst/>
                <a:latin typeface="Helvetica Neue"/>
              </a:rPr>
              <a:t>Brent claims that, on average, his cycle finding algorithm runs around </a:t>
            </a:r>
            <a:r>
              <a:rPr lang="en-US" altLang="zh-CN" b="0" i="0" dirty="0">
                <a:solidFill>
                  <a:schemeClr val="tx2"/>
                </a:solidFill>
                <a:effectLst/>
                <a:latin typeface="Helvetica Neue"/>
              </a:rPr>
              <a:t>36%</a:t>
            </a:r>
            <a:r>
              <a:rPr lang="en-US" altLang="zh-CN" b="0" i="0" dirty="0">
                <a:solidFill>
                  <a:schemeClr val="bg1">
                    <a:lumMod val="50000"/>
                  </a:schemeClr>
                </a:solidFill>
                <a:effectLst/>
                <a:latin typeface="Helvetica Neue"/>
              </a:rPr>
              <a:t> more quickly than Floyd's and that it speeds up the </a:t>
            </a:r>
            <a:r>
              <a:rPr lang="en-US" altLang="zh-CN" b="0" i="0" u="none" strike="noStrike" dirty="0">
                <a:solidFill>
                  <a:schemeClr val="bg1">
                    <a:lumMod val="50000"/>
                  </a:schemeClr>
                </a:solidFill>
                <a:effectLst/>
                <a:latin typeface="Helvetica Neue"/>
                <a:hlinkClick r:id="rId3" tooltip="Pollard rho algorithm">
                  <a:extLst>
                    <a:ext uri="{A12FA001-AC4F-418D-AE19-62706E023703}">
                      <ahyp:hlinkClr xmlns:ahyp="http://schemas.microsoft.com/office/drawing/2018/hyperlinkcolor" val="tx"/>
                    </a:ext>
                  </a:extLst>
                </a:hlinkClick>
              </a:rPr>
              <a:t>Pollard rho algorithm</a:t>
            </a:r>
            <a:r>
              <a:rPr lang="en-US" altLang="zh-CN" b="0" i="0" dirty="0">
                <a:solidFill>
                  <a:schemeClr val="bg1">
                    <a:lumMod val="50000"/>
                  </a:schemeClr>
                </a:solidFill>
                <a:effectLst/>
                <a:latin typeface="Helvetica Neue"/>
              </a:rPr>
              <a:t> by around </a:t>
            </a:r>
            <a:r>
              <a:rPr lang="en-US" altLang="zh-CN" b="0" i="0" dirty="0">
                <a:solidFill>
                  <a:schemeClr val="tx2"/>
                </a:solidFill>
                <a:effectLst/>
                <a:latin typeface="Helvetica Neue"/>
              </a:rPr>
              <a:t>24%</a:t>
            </a:r>
            <a:r>
              <a:rPr lang="en-US" altLang="zh-CN" b="0" i="0" dirty="0">
                <a:solidFill>
                  <a:schemeClr val="bg1">
                    <a:lumMod val="50000"/>
                  </a:schemeClr>
                </a:solidFill>
                <a:effectLst/>
                <a:latin typeface="Helvetica Neue"/>
              </a:rPr>
              <a:t>. </a:t>
            </a:r>
            <a:endParaRPr lang="zh-CN" altLang="en-US" dirty="0">
              <a:solidFill>
                <a:schemeClr val="bg1">
                  <a:lumMod val="50000"/>
                </a:schemeClr>
              </a:solidFill>
            </a:endParaRPr>
          </a:p>
        </p:txBody>
      </p:sp>
      <p:sp>
        <p:nvSpPr>
          <p:cNvPr id="7" name="文本框 6">
            <a:extLst>
              <a:ext uri="{FF2B5EF4-FFF2-40B4-BE49-F238E27FC236}">
                <a16:creationId xmlns:a16="http://schemas.microsoft.com/office/drawing/2014/main" id="{DE316003-85DA-4468-9246-21042345F4D5}"/>
              </a:ext>
            </a:extLst>
          </p:cNvPr>
          <p:cNvSpPr txBox="1"/>
          <p:nvPr/>
        </p:nvSpPr>
        <p:spPr>
          <a:xfrm>
            <a:off x="8112030" y="1321117"/>
            <a:ext cx="3696929" cy="5078313"/>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a =</a:t>
            </a:r>
            <a:r>
              <a:rPr kumimoji="0" lang="en-US" altLang="zh-CN" b="0" i="0" u="none" strike="noStrike" cap="none" normalizeH="0" baseline="0" dirty="0">
                <a:ln>
                  <a:noFill/>
                </a:ln>
                <a:solidFill>
                  <a:srgbClr val="000000"/>
                </a:solidFill>
                <a:effectLst/>
                <a:latin typeface="Arial Unicode MS"/>
                <a:ea typeface="monaco"/>
              </a:rPr>
              <a:t> b =</a:t>
            </a:r>
            <a:r>
              <a:rPr kumimoji="0" lang="zh-CN" altLang="zh-CN" b="0" i="0" u="none" strike="noStrike" cap="none" normalizeH="0" baseline="0" dirty="0">
                <a:ln>
                  <a:noFill/>
                </a:ln>
                <a:solidFill>
                  <a:srgbClr val="000000"/>
                </a:solidFill>
                <a:effectLst/>
                <a:latin typeface="Arial Unicode MS"/>
                <a:ea typeface="monaco"/>
              </a:rPr>
              <a:t>  </a:t>
            </a:r>
            <a:r>
              <a:rPr kumimoji="0" lang="en-US" altLang="zh-CN" b="0" i="0" u="none" strike="noStrike" cap="none" normalizeH="0" baseline="0" dirty="0">
                <a:ln>
                  <a:noFill/>
                </a:ln>
                <a:solidFill>
                  <a:srgbClr val="000000"/>
                </a:solidFill>
                <a:effectLst/>
                <a:latin typeface="Arial Unicode MS"/>
                <a:ea typeface="monaco"/>
              </a:rPr>
              <a:t>rand()</a:t>
            </a:r>
            <a:r>
              <a:rPr kumimoji="0" lang="zh-CN" altLang="zh-CN" b="0" i="0" u="none" strike="noStrike" cap="none" normalizeH="0" baseline="0" dirty="0">
                <a:ln>
                  <a:noFill/>
                </a:ln>
                <a:solidFill>
                  <a:srgbClr val="000000"/>
                </a:solidFill>
                <a:effectLst/>
                <a:latin typeface="Arial Unicode MS"/>
                <a:ea typeface="monaco"/>
              </a:rPr>
              <a:t>; </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a:solidFill>
                  <a:srgbClr val="000000"/>
                </a:solidFill>
                <a:latin typeface="Arial Unicode MS"/>
                <a:ea typeface="monaco"/>
              </a:rPr>
              <a:t>  power=1;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lam=0;</a:t>
            </a:r>
          </a:p>
          <a:p>
            <a:pPr eaLnBrk="0" fontAlgn="base" hangingPunct="0">
              <a:spcBef>
                <a:spcPct val="0"/>
              </a:spcBef>
              <a:spcAft>
                <a:spcPct val="0"/>
              </a:spcAft>
            </a:pPr>
            <a:r>
              <a:rPr lang="en-US" altLang="zh-CN" dirty="0">
                <a:solidFill>
                  <a:srgbClr val="000000"/>
                </a:solidFill>
                <a:latin typeface="Arial Unicode MS"/>
              </a:rPr>
              <a:t> do{</a:t>
            </a:r>
          </a:p>
          <a:p>
            <a:pPr eaLnBrk="0" fontAlgn="base" hangingPunct="0">
              <a:spcBef>
                <a:spcPct val="0"/>
              </a:spcBef>
              <a:spcAft>
                <a:spcPct val="0"/>
              </a:spcAft>
            </a:pPr>
            <a:r>
              <a:rPr kumimoji="0" lang="en-US" altLang="zh-CN" b="0" i="0" u="none" strike="noStrike" cap="none" normalizeH="0" baseline="0" dirty="0">
                <a:ln>
                  <a:noFill/>
                </a:ln>
                <a:solidFill>
                  <a:srgbClr val="606060"/>
                </a:solidFill>
                <a:effectLst/>
                <a:latin typeface="Arial Unicode MS"/>
                <a:ea typeface="monaco"/>
              </a:rPr>
              <a:t>     </a:t>
            </a:r>
            <a:r>
              <a:rPr kumimoji="0" lang="zh-CN" altLang="zh-CN" b="0" i="0" u="none" strike="noStrike" cap="none" normalizeH="0" baseline="0" dirty="0">
                <a:ln>
                  <a:noFill/>
                </a:ln>
                <a:solidFill>
                  <a:srgbClr val="606060"/>
                </a:solidFill>
                <a:effectLst/>
                <a:latin typeface="Arial Unicode MS"/>
                <a:ea typeface="monaco"/>
              </a:rPr>
              <a:t>// </a:t>
            </a:r>
            <a:r>
              <a:rPr lang="en-US" altLang="zh-CN" dirty="0">
                <a:solidFill>
                  <a:srgbClr val="606060"/>
                </a:solidFill>
                <a:latin typeface="Arial Unicode MS"/>
                <a:ea typeface="monaco"/>
              </a:rPr>
              <a:t>a</a:t>
            </a:r>
            <a:r>
              <a:rPr kumimoji="0" lang="zh-CN" altLang="zh-CN" b="0" i="0" u="none" strike="noStrike" cap="none" normalizeH="0" baseline="0" dirty="0">
                <a:ln>
                  <a:noFill/>
                </a:ln>
                <a:solidFill>
                  <a:srgbClr val="606060"/>
                </a:solidFill>
                <a:effectLst/>
                <a:latin typeface="Arial Unicode MS"/>
                <a:ea typeface="monaco"/>
              </a:rPr>
              <a:t> runs </a:t>
            </a:r>
            <a:r>
              <a:rPr kumimoji="0" lang="en-US" altLang="zh-CN" b="0" i="0" u="none" strike="noStrike" cap="none" normalizeH="0" baseline="0" dirty="0">
                <a:ln>
                  <a:noFill/>
                </a:ln>
                <a:solidFill>
                  <a:srgbClr val="606060"/>
                </a:solidFill>
                <a:effectLst/>
                <a:latin typeface="Arial Unicode MS"/>
                <a:ea typeface="monaco"/>
              </a:rPr>
              <a:t>slow</a:t>
            </a:r>
            <a:endParaRPr lang="en-US" altLang="zh-CN" dirty="0">
              <a:solidFill>
                <a:srgbClr val="000000"/>
              </a:solidFill>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a:solidFill>
                  <a:srgbClr val="008800"/>
                </a:solidFill>
                <a:latin typeface="Arial Unicode MS"/>
                <a:ea typeface="monaco"/>
              </a:rPr>
              <a:t>       </a:t>
            </a:r>
            <a:r>
              <a:rPr kumimoji="0" lang="zh-CN" altLang="zh-CN" b="0" i="0" u="none" strike="noStrike" cap="none" normalizeH="0" baseline="0" dirty="0">
                <a:ln>
                  <a:noFill/>
                </a:ln>
                <a:solidFill>
                  <a:srgbClr val="008800"/>
                </a:solidFill>
                <a:effectLst/>
                <a:latin typeface="Arial Unicode MS"/>
                <a:ea typeface="monaco"/>
              </a:rPr>
              <a:t>if</a:t>
            </a:r>
            <a:r>
              <a:rPr kumimoji="0" lang="zh-CN" altLang="zh-CN" b="0" i="0" u="none" strike="noStrike" cap="none" normalizeH="0" baseline="0" dirty="0">
                <a:ln>
                  <a:noFill/>
                </a:ln>
                <a:solidFill>
                  <a:srgbClr val="000000"/>
                </a:solidFill>
                <a:effectLst/>
                <a:latin typeface="Arial Unicode MS"/>
                <a:ea typeface="monaco"/>
              </a:rPr>
              <a:t> (</a:t>
            </a:r>
            <a:r>
              <a:rPr kumimoji="0" lang="en-US" altLang="zh-CN" b="0" i="0" u="none" strike="noStrike" cap="none" normalizeH="0" baseline="0" dirty="0">
                <a:ln>
                  <a:noFill/>
                </a:ln>
                <a:solidFill>
                  <a:srgbClr val="000000"/>
                </a:solidFill>
                <a:effectLst/>
                <a:latin typeface="Arial Unicode MS"/>
                <a:ea typeface="monaco"/>
              </a:rPr>
              <a:t> power==lam</a:t>
            </a:r>
            <a:r>
              <a:rPr kumimoji="0" lang="zh-CN" altLang="zh-CN" b="0" i="0" u="none" strike="noStrike" cap="none" normalizeH="0" baseline="0" dirty="0">
                <a:ln>
                  <a:noFill/>
                </a:ln>
                <a:solidFill>
                  <a:srgbClr val="000000"/>
                </a:solidFill>
                <a:effectLst/>
                <a:latin typeface="Arial Unicode MS"/>
                <a:ea typeface="monaco"/>
              </a:rPr>
              <a:t> )</a:t>
            </a:r>
            <a:r>
              <a:rPr kumimoji="0" lang="en-US" altLang="zh-CN" b="0" i="0" u="none" strike="noStrike" cap="none" normalizeH="0" baseline="0" dirty="0">
                <a:ln>
                  <a:noFill/>
                </a:ln>
                <a:solidFill>
                  <a:srgbClr val="000000"/>
                </a:solidFill>
                <a:effectLst/>
                <a:latin typeface="Arial Unicode MS"/>
                <a:ea typeface="monaco"/>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a:solidFill>
                  <a:srgbClr val="000000"/>
                </a:solidFill>
                <a:latin typeface="Arial Unicode MS"/>
                <a:ea typeface="monaco"/>
              </a:rPr>
              <a:t>               a=b;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power*=2;</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a:solidFill>
                  <a:srgbClr val="000000"/>
                </a:solidFill>
                <a:latin typeface="Arial Unicode MS"/>
                <a:ea typeface="monaco"/>
              </a:rPr>
              <a:t>               lam=0;</a:t>
            </a:r>
            <a:endParaRPr kumimoji="0" lang="en-US" altLang="zh-CN" b="0" i="0" u="none" strike="noStrike" cap="none" normalizeH="0" baseline="0" dirty="0">
              <a:ln>
                <a:noFill/>
              </a:ln>
              <a:solidFill>
                <a:srgbClr val="000000"/>
              </a:solidFill>
              <a:effectLst/>
              <a:latin typeface="Arial Unicode MS"/>
              <a:ea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 </a:t>
            </a:r>
            <a:r>
              <a:rPr lang="en-US" altLang="zh-CN" dirty="0">
                <a:solidFill>
                  <a:srgbClr val="000000"/>
                </a:solidFill>
                <a:latin typeface="Arial Unicode MS"/>
              </a:rPr>
              <a:t> </a:t>
            </a:r>
          </a:p>
          <a:p>
            <a:pPr eaLnBrk="0" fontAlgn="base" hangingPunct="0">
              <a:spcBef>
                <a:spcPct val="0"/>
              </a:spcBef>
              <a:spcAft>
                <a:spcPct val="0"/>
              </a:spcAft>
            </a:pPr>
            <a:r>
              <a:rPr lang="en-US" altLang="zh-CN" dirty="0">
                <a:solidFill>
                  <a:srgbClr val="606060"/>
                </a:solidFill>
                <a:latin typeface="Arial Unicode MS"/>
                <a:ea typeface="monaco"/>
              </a:rPr>
              <a:t>    </a:t>
            </a:r>
            <a:r>
              <a:rPr lang="zh-CN" altLang="zh-CN" dirty="0">
                <a:solidFill>
                  <a:srgbClr val="606060"/>
                </a:solidFill>
                <a:latin typeface="Arial Unicode MS"/>
                <a:ea typeface="monaco"/>
              </a:rPr>
              <a:t>// b runs fast.</a:t>
            </a:r>
            <a:endParaRPr lang="en-US" altLang="zh-CN" dirty="0">
              <a:solidFill>
                <a:srgbClr val="000000"/>
              </a:solidFill>
              <a:latin typeface="Arial Unicode MS"/>
            </a:endParaRPr>
          </a:p>
          <a:p>
            <a:pPr lvl="0" eaLnBrk="0" fontAlgn="base" hangingPunct="0">
              <a:spcBef>
                <a:spcPct val="0"/>
              </a:spcBef>
              <a:spcAft>
                <a:spcPct val="0"/>
              </a:spcAft>
            </a:pPr>
            <a:r>
              <a:rPr lang="en-US" altLang="zh-CN" dirty="0">
                <a:solidFill>
                  <a:srgbClr val="000000"/>
                </a:solidFill>
                <a:latin typeface="Arial Unicode MS"/>
                <a:ea typeface="monaco"/>
              </a:rPr>
              <a:t>       b</a:t>
            </a:r>
            <a:r>
              <a:rPr lang="zh-CN" altLang="zh-CN" dirty="0">
                <a:solidFill>
                  <a:srgbClr val="000000"/>
                </a:solidFill>
                <a:latin typeface="Arial Unicode MS"/>
                <a:ea typeface="monaco"/>
              </a:rPr>
              <a:t> = f(</a:t>
            </a:r>
            <a:r>
              <a:rPr lang="en-US" altLang="zh-CN" dirty="0">
                <a:solidFill>
                  <a:srgbClr val="000000"/>
                </a:solidFill>
                <a:latin typeface="Arial Unicode MS"/>
                <a:ea typeface="monaco"/>
              </a:rPr>
              <a:t>b</a:t>
            </a:r>
            <a:r>
              <a:rPr lang="zh-CN" altLang="zh-CN" dirty="0">
                <a:solidFill>
                  <a:srgbClr val="000000"/>
                </a:solidFill>
                <a:latin typeface="Arial Unicode MS"/>
                <a:ea typeface="monaco"/>
              </a:rPr>
              <a:t>);</a:t>
            </a:r>
            <a:endParaRPr lang="en-US" altLang="zh-CN" dirty="0">
              <a:solidFill>
                <a:srgbClr val="000000"/>
              </a:solidFill>
              <a:latin typeface="Arial Unicode MS"/>
              <a:ea typeface="monaco"/>
            </a:endParaRPr>
          </a:p>
          <a:p>
            <a:pPr lvl="0" eaLnBrk="0" fontAlgn="base" hangingPunct="0">
              <a:spcBef>
                <a:spcPct val="0"/>
              </a:spcBef>
              <a:spcAft>
                <a:spcPct val="0"/>
              </a:spcAft>
            </a:pPr>
            <a:r>
              <a:rPr lang="en-US" altLang="zh-CN" dirty="0">
                <a:solidFill>
                  <a:srgbClr val="000000"/>
                </a:solidFill>
                <a:latin typeface="Arial Unicode MS"/>
              </a:rPr>
              <a:t>       lam++;</a:t>
            </a:r>
            <a:r>
              <a:rPr lang="zh-CN" altLang="zh-CN" dirty="0">
                <a:solidFill>
                  <a:srgbClr val="000000"/>
                </a:solidFill>
                <a:latin typeface="Arial Unicode MS"/>
                <a:ea typeface="monaco"/>
              </a:rPr>
              <a:t> </a:t>
            </a:r>
            <a:endParaRPr lang="en-US" altLang="zh-CN" dirty="0">
              <a:solidFill>
                <a:srgbClr val="000000"/>
              </a:solidFill>
              <a:latin typeface="Arial Unicode MS"/>
              <a:ea typeface="monaco"/>
            </a:endParaRPr>
          </a:p>
          <a:p>
            <a:pPr lvl="0" eaLnBrk="0" fontAlgn="base" hangingPunct="0">
              <a:spcBef>
                <a:spcPct val="0"/>
              </a:spcBef>
              <a:spcAft>
                <a:spcPct val="0"/>
              </a:spcAft>
            </a:pPr>
            <a:r>
              <a:rPr lang="en-US" altLang="zh-CN" dirty="0">
                <a:solidFill>
                  <a:srgbClr val="000000"/>
                </a:solidFill>
                <a:latin typeface="Arial Unicode MS"/>
                <a:ea typeface="monaco"/>
              </a:rPr>
              <a:t>       </a:t>
            </a:r>
            <a:r>
              <a:rPr lang="zh-CN" altLang="zh-CN" dirty="0">
                <a:solidFill>
                  <a:srgbClr val="000000"/>
                </a:solidFill>
                <a:latin typeface="Arial Unicode MS"/>
                <a:ea typeface="monaco"/>
              </a:rPr>
              <a:t>p = GCD( | b - a | , N); </a:t>
            </a:r>
            <a:endParaRPr lang="en-US" altLang="zh-CN" dirty="0">
              <a:solidFill>
                <a:srgbClr val="000000"/>
              </a:solidFill>
              <a:latin typeface="Arial Unicode MS"/>
              <a:ea typeface="monaco"/>
            </a:endParaRPr>
          </a:p>
          <a:p>
            <a:pPr lvl="0" eaLnBrk="0" fontAlgn="base" hangingPunct="0">
              <a:spcBef>
                <a:spcPct val="0"/>
              </a:spcBef>
              <a:spcAft>
                <a:spcPct val="0"/>
              </a:spcAft>
            </a:pPr>
            <a:r>
              <a:rPr lang="en-US" altLang="zh-CN" dirty="0">
                <a:solidFill>
                  <a:srgbClr val="008800"/>
                </a:solidFill>
                <a:latin typeface="Arial Unicode MS"/>
                <a:ea typeface="monaco"/>
              </a:rPr>
              <a:t>       </a:t>
            </a:r>
            <a:r>
              <a:rPr lang="zh-CN" altLang="zh-CN" dirty="0">
                <a:solidFill>
                  <a:srgbClr val="008800"/>
                </a:solidFill>
                <a:latin typeface="Arial Unicode MS"/>
                <a:ea typeface="monaco"/>
              </a:rPr>
              <a:t>if</a:t>
            </a:r>
            <a:r>
              <a:rPr lang="zh-CN" altLang="zh-CN" dirty="0">
                <a:solidFill>
                  <a:srgbClr val="000000"/>
                </a:solidFill>
                <a:latin typeface="Arial Unicode MS"/>
                <a:ea typeface="monaco"/>
              </a:rPr>
              <a:t> ( p &gt; 1</a:t>
            </a:r>
            <a:r>
              <a:rPr lang="en-US" altLang="zh-CN" dirty="0">
                <a:solidFill>
                  <a:srgbClr val="000000"/>
                </a:solidFill>
                <a:latin typeface="Arial Unicode MS"/>
                <a:ea typeface="monaco"/>
              </a:rPr>
              <a:t> &amp;&amp; p != N</a:t>
            </a:r>
            <a:r>
              <a:rPr lang="zh-CN" altLang="zh-CN" dirty="0">
                <a:solidFill>
                  <a:srgbClr val="000000"/>
                </a:solidFill>
                <a:latin typeface="Arial Unicode MS"/>
                <a:ea typeface="monaco"/>
              </a:rPr>
              <a:t>) </a:t>
            </a:r>
            <a:endParaRPr lang="en-US" altLang="zh-CN" dirty="0">
              <a:solidFill>
                <a:srgbClr val="000000"/>
              </a:solidFill>
              <a:latin typeface="Arial Unicode MS"/>
              <a:ea typeface="monaco"/>
            </a:endParaRPr>
          </a:p>
          <a:p>
            <a:pPr lvl="0" eaLnBrk="0" fontAlgn="base" hangingPunct="0">
              <a:spcBef>
                <a:spcPct val="0"/>
              </a:spcBef>
              <a:spcAft>
                <a:spcPct val="0"/>
              </a:spcAft>
            </a:pPr>
            <a:r>
              <a:rPr lang="en-US" altLang="zh-CN" dirty="0">
                <a:solidFill>
                  <a:srgbClr val="008800"/>
                </a:solidFill>
                <a:latin typeface="Arial Unicode MS"/>
                <a:ea typeface="monaco"/>
              </a:rPr>
              <a:t>       	</a:t>
            </a:r>
            <a:r>
              <a:rPr lang="zh-CN" altLang="zh-CN" dirty="0">
                <a:solidFill>
                  <a:srgbClr val="008800"/>
                </a:solidFill>
                <a:latin typeface="Arial Unicode MS"/>
                <a:ea typeface="monaco"/>
              </a:rPr>
              <a:t>return</a:t>
            </a:r>
            <a:r>
              <a:rPr lang="zh-CN" altLang="zh-CN" dirty="0">
                <a:solidFill>
                  <a:srgbClr val="000000"/>
                </a:solidFill>
                <a:latin typeface="Arial Unicode MS"/>
                <a:ea typeface="monaco"/>
              </a:rPr>
              <a:t> "Found factor: p";</a:t>
            </a:r>
            <a:r>
              <a:rPr lang="en-US" altLang="zh-CN" dirty="0">
                <a:solidFill>
                  <a:srgbClr val="000000"/>
                </a:solidFill>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rgbClr val="000000"/>
                </a:solidFill>
                <a:effectLst/>
                <a:latin typeface="Arial Unicode MS"/>
                <a:ea typeface="monaco"/>
              </a:rPr>
              <a:t>   </a:t>
            </a:r>
            <a:r>
              <a:rPr kumimoji="0" lang="zh-CN" altLang="zh-CN" b="0" i="0" u="none" strike="noStrike" cap="none" normalizeH="0" baseline="0" dirty="0">
                <a:ln>
                  <a:noFill/>
                </a:ln>
                <a:solidFill>
                  <a:srgbClr val="000000"/>
                </a:solidFill>
                <a:effectLst/>
                <a:latin typeface="Arial Unicode MS"/>
                <a:ea typeface="monaco"/>
              </a:rPr>
              <a:t>} while ( b != a )</a:t>
            </a:r>
            <a:r>
              <a:rPr kumimoji="0" lang="en-US" altLang="zh-CN" b="0" i="0" u="none" strike="noStrike" cap="none" normalizeH="0" baseline="0" dirty="0">
                <a:ln>
                  <a:noFill/>
                </a:ln>
                <a:solidFill>
                  <a:srgbClr val="000000"/>
                </a:solidFill>
                <a:effectLst/>
                <a:latin typeface="Arial Unicode MS"/>
                <a:ea typeface="monaco"/>
              </a:rPr>
              <a:t>;</a:t>
            </a:r>
          </a:p>
          <a:p>
            <a:pPr eaLnBrk="0" fontAlgn="base" hangingPunct="0">
              <a:spcBef>
                <a:spcPct val="0"/>
              </a:spcBef>
              <a:spcAft>
                <a:spcPct val="0"/>
              </a:spcAft>
            </a:pPr>
            <a:r>
              <a:rPr kumimoji="0" lang="en-US" altLang="zh-CN" b="0" i="0" u="none" strike="noStrike" cap="none" normalizeH="0" baseline="0" dirty="0">
                <a:ln>
                  <a:noFill/>
                </a:ln>
                <a:solidFill>
                  <a:srgbClr val="008800"/>
                </a:solidFill>
                <a:effectLst/>
                <a:latin typeface="Arial Unicode MS"/>
                <a:ea typeface="monaco"/>
              </a:rPr>
              <a:t> </a:t>
            </a:r>
            <a:r>
              <a:rPr kumimoji="0" lang="zh-CN" altLang="zh-CN" b="0" i="0" u="none" strike="noStrike" cap="none" normalizeH="0" baseline="0" dirty="0">
                <a:ln>
                  <a:noFill/>
                </a:ln>
                <a:solidFill>
                  <a:srgbClr val="008800"/>
                </a:solidFill>
                <a:effectLst/>
                <a:latin typeface="Arial Unicode MS"/>
                <a:ea typeface="monaco"/>
              </a:rPr>
              <a:t>return</a:t>
            </a:r>
            <a:r>
              <a:rPr kumimoji="0" lang="zh-CN" altLang="zh-CN" b="0" i="0" u="none" strike="noStrike" cap="none" normalizeH="0" baseline="0" dirty="0">
                <a:ln>
                  <a:noFill/>
                </a:ln>
                <a:solidFill>
                  <a:srgbClr val="000000"/>
                </a:solidFill>
                <a:effectLst/>
                <a:latin typeface="Arial Unicode MS"/>
                <a:ea typeface="monaco"/>
              </a:rPr>
              <a:t> "Failed. :-("</a:t>
            </a:r>
            <a:r>
              <a:rPr kumimoji="0" lang="zh-CN" altLang="zh-CN" b="0" i="0" u="none" strike="noStrike" cap="none" normalizeH="0" baseline="0" dirty="0">
                <a:ln>
                  <a:noFill/>
                </a:ln>
                <a:solidFill>
                  <a:schemeClr val="tx1"/>
                </a:solidFill>
                <a:effectLst/>
              </a:rPr>
              <a:t> </a:t>
            </a:r>
            <a:r>
              <a:rPr kumimoji="0" lang="en-US" altLang="zh-CN" b="0" i="0" u="none" strike="noStrike" cap="none" normalizeH="0" baseline="0" dirty="0">
                <a:ln>
                  <a:noFill/>
                </a:ln>
                <a:solidFill>
                  <a:schemeClr val="tx1"/>
                </a:solidFill>
                <a:effectLst/>
              </a:rPr>
              <a:t>;</a:t>
            </a:r>
            <a:endParaRPr lang="zh-CN" altLang="en-US" dirty="0"/>
          </a:p>
        </p:txBody>
      </p:sp>
      <p:sp>
        <p:nvSpPr>
          <p:cNvPr id="8" name="椭圆 7">
            <a:extLst>
              <a:ext uri="{FF2B5EF4-FFF2-40B4-BE49-F238E27FC236}">
                <a16:creationId xmlns:a16="http://schemas.microsoft.com/office/drawing/2014/main" id="{2EB006B2-F81D-422D-9D58-BA011D430592}"/>
              </a:ext>
            </a:extLst>
          </p:cNvPr>
          <p:cNvSpPr/>
          <p:nvPr/>
        </p:nvSpPr>
        <p:spPr>
          <a:xfrm>
            <a:off x="1929181" y="3152650"/>
            <a:ext cx="3030378" cy="2903455"/>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a:extLst>
              <a:ext uri="{FF2B5EF4-FFF2-40B4-BE49-F238E27FC236}">
                <a16:creationId xmlns:a16="http://schemas.microsoft.com/office/drawing/2014/main" id="{81B4C807-399D-4ECD-95AB-8E7CDBCF045A}"/>
              </a:ext>
            </a:extLst>
          </p:cNvPr>
          <p:cNvSpPr/>
          <p:nvPr/>
        </p:nvSpPr>
        <p:spPr>
          <a:xfrm>
            <a:off x="3298255" y="3011839"/>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ACDD5670-20A8-4018-9BC9-02CFC09F3E21}"/>
              </a:ext>
            </a:extLst>
          </p:cNvPr>
          <p:cNvSpPr/>
          <p:nvPr/>
        </p:nvSpPr>
        <p:spPr>
          <a:xfrm>
            <a:off x="4638510" y="3883628"/>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a:extLst>
              <a:ext uri="{FF2B5EF4-FFF2-40B4-BE49-F238E27FC236}">
                <a16:creationId xmlns:a16="http://schemas.microsoft.com/office/drawing/2014/main" id="{9C4DEDC3-2246-4CC4-954B-B144F2765ACC}"/>
              </a:ext>
            </a:extLst>
          </p:cNvPr>
          <p:cNvSpPr/>
          <p:nvPr/>
        </p:nvSpPr>
        <p:spPr>
          <a:xfrm>
            <a:off x="4636683" y="5161027"/>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a:extLst>
              <a:ext uri="{FF2B5EF4-FFF2-40B4-BE49-F238E27FC236}">
                <a16:creationId xmlns:a16="http://schemas.microsoft.com/office/drawing/2014/main" id="{3FF9DFD2-E16D-4E82-9B4B-5C4ACD69B962}"/>
              </a:ext>
            </a:extLst>
          </p:cNvPr>
          <p:cNvSpPr/>
          <p:nvPr/>
        </p:nvSpPr>
        <p:spPr>
          <a:xfrm>
            <a:off x="3316846" y="5928574"/>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a:extLst>
              <a:ext uri="{FF2B5EF4-FFF2-40B4-BE49-F238E27FC236}">
                <a16:creationId xmlns:a16="http://schemas.microsoft.com/office/drawing/2014/main" id="{38A199D2-92A9-49BC-8984-7F172CC9E0AA}"/>
              </a:ext>
            </a:extLst>
          </p:cNvPr>
          <p:cNvSpPr/>
          <p:nvPr/>
        </p:nvSpPr>
        <p:spPr>
          <a:xfrm>
            <a:off x="2009375" y="3769739"/>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a:extLst>
              <a:ext uri="{FF2B5EF4-FFF2-40B4-BE49-F238E27FC236}">
                <a16:creationId xmlns:a16="http://schemas.microsoft.com/office/drawing/2014/main" id="{AE4A03B3-32D7-4FE6-9581-7240F400985B}"/>
              </a:ext>
            </a:extLst>
          </p:cNvPr>
          <p:cNvSpPr/>
          <p:nvPr/>
        </p:nvSpPr>
        <p:spPr>
          <a:xfrm>
            <a:off x="2033968" y="5261541"/>
            <a:ext cx="292231" cy="32051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箭头: 右 16">
            <a:extLst>
              <a:ext uri="{FF2B5EF4-FFF2-40B4-BE49-F238E27FC236}">
                <a16:creationId xmlns:a16="http://schemas.microsoft.com/office/drawing/2014/main" id="{13D69AA0-DE16-4596-AB91-088D863EEF02}"/>
              </a:ext>
            </a:extLst>
          </p:cNvPr>
          <p:cNvSpPr/>
          <p:nvPr/>
        </p:nvSpPr>
        <p:spPr>
          <a:xfrm>
            <a:off x="1203317" y="5273424"/>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右 24">
            <a:extLst>
              <a:ext uri="{FF2B5EF4-FFF2-40B4-BE49-F238E27FC236}">
                <a16:creationId xmlns:a16="http://schemas.microsoft.com/office/drawing/2014/main" id="{7B0F67E6-4C37-40B4-B564-74A2C38460E2}"/>
              </a:ext>
            </a:extLst>
          </p:cNvPr>
          <p:cNvSpPr/>
          <p:nvPr/>
        </p:nvSpPr>
        <p:spPr>
          <a:xfrm rot="18335387">
            <a:off x="1475613" y="5768318"/>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箭头: 右 21">
            <a:extLst>
              <a:ext uri="{FF2B5EF4-FFF2-40B4-BE49-F238E27FC236}">
                <a16:creationId xmlns:a16="http://schemas.microsoft.com/office/drawing/2014/main" id="{6A6B2856-519E-4518-9FEA-87E5EAB148E3}"/>
              </a:ext>
            </a:extLst>
          </p:cNvPr>
          <p:cNvSpPr/>
          <p:nvPr/>
        </p:nvSpPr>
        <p:spPr>
          <a:xfrm rot="867332">
            <a:off x="1250151" y="3547522"/>
            <a:ext cx="725864" cy="320511"/>
          </a:xfrm>
          <a:prstGeom prst="rightArrow">
            <a:avLst>
              <a:gd name="adj1" fmla="val 50000"/>
              <a:gd name="adj2" fmla="val 3502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右 22">
            <a:extLst>
              <a:ext uri="{FF2B5EF4-FFF2-40B4-BE49-F238E27FC236}">
                <a16:creationId xmlns:a16="http://schemas.microsoft.com/office/drawing/2014/main" id="{D0A930C0-E102-4687-B44C-D017D3370B7F}"/>
              </a:ext>
            </a:extLst>
          </p:cNvPr>
          <p:cNvSpPr/>
          <p:nvPr/>
        </p:nvSpPr>
        <p:spPr>
          <a:xfrm rot="20326802">
            <a:off x="1289275" y="3986833"/>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箭头: 右 23">
            <a:extLst>
              <a:ext uri="{FF2B5EF4-FFF2-40B4-BE49-F238E27FC236}">
                <a16:creationId xmlns:a16="http://schemas.microsoft.com/office/drawing/2014/main" id="{F817E4AE-F4F3-440E-9601-0D404FAFC886}"/>
              </a:ext>
            </a:extLst>
          </p:cNvPr>
          <p:cNvSpPr/>
          <p:nvPr/>
        </p:nvSpPr>
        <p:spPr>
          <a:xfrm rot="5400000">
            <a:off x="3081437" y="2427057"/>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箭头: 右 31">
            <a:extLst>
              <a:ext uri="{FF2B5EF4-FFF2-40B4-BE49-F238E27FC236}">
                <a16:creationId xmlns:a16="http://schemas.microsoft.com/office/drawing/2014/main" id="{C5D25A76-5B6B-4B93-BAA6-624E9CDF07F3}"/>
              </a:ext>
            </a:extLst>
          </p:cNvPr>
          <p:cNvSpPr/>
          <p:nvPr/>
        </p:nvSpPr>
        <p:spPr>
          <a:xfrm rot="10095430">
            <a:off x="4984579" y="3954138"/>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箭头: 右 32">
            <a:extLst>
              <a:ext uri="{FF2B5EF4-FFF2-40B4-BE49-F238E27FC236}">
                <a16:creationId xmlns:a16="http://schemas.microsoft.com/office/drawing/2014/main" id="{C62D6E4D-6A74-4289-AB73-E5A6F8A3655F}"/>
              </a:ext>
            </a:extLst>
          </p:cNvPr>
          <p:cNvSpPr/>
          <p:nvPr/>
        </p:nvSpPr>
        <p:spPr>
          <a:xfrm rot="12250395">
            <a:off x="4950399" y="5402695"/>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箭头: 右 33">
            <a:extLst>
              <a:ext uri="{FF2B5EF4-FFF2-40B4-BE49-F238E27FC236}">
                <a16:creationId xmlns:a16="http://schemas.microsoft.com/office/drawing/2014/main" id="{F6F879E0-D3F5-4F76-8BA4-6437B9CE52D6}"/>
              </a:ext>
            </a:extLst>
          </p:cNvPr>
          <p:cNvSpPr/>
          <p:nvPr/>
        </p:nvSpPr>
        <p:spPr>
          <a:xfrm rot="16614658">
            <a:off x="3053240" y="6420336"/>
            <a:ext cx="725864" cy="320511"/>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箭头: 右 34">
            <a:extLst>
              <a:ext uri="{FF2B5EF4-FFF2-40B4-BE49-F238E27FC236}">
                <a16:creationId xmlns:a16="http://schemas.microsoft.com/office/drawing/2014/main" id="{3C8DA956-F37D-4715-905D-EC2C695E210C}"/>
              </a:ext>
            </a:extLst>
          </p:cNvPr>
          <p:cNvSpPr/>
          <p:nvPr/>
        </p:nvSpPr>
        <p:spPr>
          <a:xfrm rot="7676834">
            <a:off x="4849696" y="3475964"/>
            <a:ext cx="725864" cy="320511"/>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矩形 25">
            <a:extLst>
              <a:ext uri="{FF2B5EF4-FFF2-40B4-BE49-F238E27FC236}">
                <a16:creationId xmlns:a16="http://schemas.microsoft.com/office/drawing/2014/main" id="{041BA7E0-BFD1-45EE-928F-4495ED16AC4B}"/>
              </a:ext>
            </a:extLst>
          </p:cNvPr>
          <p:cNvSpPr/>
          <p:nvPr/>
        </p:nvSpPr>
        <p:spPr>
          <a:xfrm>
            <a:off x="398712" y="2459448"/>
            <a:ext cx="716438" cy="19796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D1708241-15EE-4668-99E2-BDDC7497F7BA}"/>
              </a:ext>
            </a:extLst>
          </p:cNvPr>
          <p:cNvSpPr/>
          <p:nvPr/>
        </p:nvSpPr>
        <p:spPr>
          <a:xfrm>
            <a:off x="398605" y="2936931"/>
            <a:ext cx="716438" cy="1979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a:extLst>
              <a:ext uri="{FF2B5EF4-FFF2-40B4-BE49-F238E27FC236}">
                <a16:creationId xmlns:a16="http://schemas.microsoft.com/office/drawing/2014/main" id="{C934D2D0-52F0-4031-9340-E51C9C95444E}"/>
              </a:ext>
            </a:extLst>
          </p:cNvPr>
          <p:cNvSpPr txBox="1"/>
          <p:nvPr/>
        </p:nvSpPr>
        <p:spPr>
          <a:xfrm>
            <a:off x="1200720" y="2354134"/>
            <a:ext cx="1164095" cy="369332"/>
          </a:xfrm>
          <a:prstGeom prst="rect">
            <a:avLst/>
          </a:prstGeom>
          <a:noFill/>
        </p:spPr>
        <p:txBody>
          <a:bodyPr wrap="square" rtlCol="0">
            <a:spAutoFit/>
          </a:bodyPr>
          <a:lstStyle/>
          <a:p>
            <a:r>
              <a:rPr lang="en-US" altLang="zh-CN" dirty="0"/>
              <a:t>slow</a:t>
            </a:r>
            <a:endParaRPr lang="zh-CN" altLang="en-US" dirty="0"/>
          </a:p>
        </p:txBody>
      </p:sp>
      <p:sp>
        <p:nvSpPr>
          <p:cNvPr id="29" name="文本框 28">
            <a:extLst>
              <a:ext uri="{FF2B5EF4-FFF2-40B4-BE49-F238E27FC236}">
                <a16:creationId xmlns:a16="http://schemas.microsoft.com/office/drawing/2014/main" id="{1CDD19C7-73F6-4C3F-81DE-5E7F62C4B240}"/>
              </a:ext>
            </a:extLst>
          </p:cNvPr>
          <p:cNvSpPr txBox="1"/>
          <p:nvPr/>
        </p:nvSpPr>
        <p:spPr>
          <a:xfrm>
            <a:off x="1224153" y="2847443"/>
            <a:ext cx="1164095" cy="369332"/>
          </a:xfrm>
          <a:prstGeom prst="rect">
            <a:avLst/>
          </a:prstGeom>
          <a:noFill/>
        </p:spPr>
        <p:txBody>
          <a:bodyPr wrap="square" rtlCol="0">
            <a:spAutoFit/>
          </a:bodyPr>
          <a:lstStyle/>
          <a:p>
            <a:r>
              <a:rPr lang="en-US" altLang="zh-CN" dirty="0"/>
              <a:t>fast</a:t>
            </a:r>
            <a:endParaRPr lang="zh-CN" altLang="en-US" dirty="0"/>
          </a:p>
        </p:txBody>
      </p:sp>
    </p:spTree>
    <p:extLst>
      <p:ext uri="{BB962C8B-B14F-4D97-AF65-F5344CB8AC3E}">
        <p14:creationId xmlns:p14="http://schemas.microsoft.com/office/powerpoint/2010/main" val="3539319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xit" presetSubtype="0" fill="hold" grpId="0" nodeType="withEffect">
                                  <p:stCondLst>
                                    <p:cond delay="0"/>
                                  </p:stCondLst>
                                  <p:childTnLst>
                                    <p:animEffect transition="out" filter="fade">
                                      <p:cBhvr>
                                        <p:cTn id="17" dur="500"/>
                                        <p:tgtEl>
                                          <p:spTgt spid="25"/>
                                        </p:tgtEl>
                                      </p:cBhvr>
                                    </p:animEffect>
                                    <p:set>
                                      <p:cBhvr>
                                        <p:cTn id="18" dur="1" fill="hold">
                                          <p:stCondLst>
                                            <p:cond delay="499"/>
                                          </p:stCondLst>
                                        </p:cTn>
                                        <p:tgtEl>
                                          <p:spTgt spid="25"/>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22"/>
                                        </p:tgtEl>
                                      </p:cBhvr>
                                    </p:animEffect>
                                    <p:set>
                                      <p:cBhvr>
                                        <p:cTn id="21" dur="1" fill="hold">
                                          <p:stCondLst>
                                            <p:cond delay="499"/>
                                          </p:stCondLst>
                                        </p:cTn>
                                        <p:tgtEl>
                                          <p:spTgt spid="22"/>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24"/>
                                        </p:tgtEl>
                                      </p:cBhvr>
                                    </p:animEffect>
                                    <p:set>
                                      <p:cBhvr>
                                        <p:cTn id="29" dur="1" fill="hold">
                                          <p:stCondLst>
                                            <p:cond delay="499"/>
                                          </p:stCondLst>
                                        </p:cTn>
                                        <p:tgtEl>
                                          <p:spTgt spid="24"/>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par>
                                <p:cTn id="38" presetID="10" presetClass="exit" presetSubtype="0" fill="hold" grpId="1" nodeType="withEffect">
                                  <p:stCondLst>
                                    <p:cond delay="0"/>
                                  </p:stCondLst>
                                  <p:childTnLst>
                                    <p:animEffect transition="out" filter="fade">
                                      <p:cBhvr>
                                        <p:cTn id="39" dur="500"/>
                                        <p:tgtEl>
                                          <p:spTgt spid="32"/>
                                        </p:tgtEl>
                                      </p:cBhvr>
                                    </p:animEffect>
                                    <p:set>
                                      <p:cBhvr>
                                        <p:cTn id="40" dur="1" fill="hold">
                                          <p:stCondLst>
                                            <p:cond delay="499"/>
                                          </p:stCondLst>
                                        </p:cTn>
                                        <p:tgtEl>
                                          <p:spTgt spid="32"/>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xit" presetSubtype="0" fill="hold" grpId="1" nodeType="withEffect">
                                  <p:stCondLst>
                                    <p:cond delay="0"/>
                                  </p:stCondLst>
                                  <p:childTnLst>
                                    <p:animEffect transition="out" filter="fade">
                                      <p:cBhvr>
                                        <p:cTn id="45" dur="500"/>
                                        <p:tgtEl>
                                          <p:spTgt spid="23"/>
                                        </p:tgtEl>
                                      </p:cBhvr>
                                    </p:animEffect>
                                    <p:set>
                                      <p:cBhvr>
                                        <p:cTn id="46" dur="1" fill="hold">
                                          <p:stCondLst>
                                            <p:cond delay="499"/>
                                          </p:stCondLst>
                                        </p:cTn>
                                        <p:tgtEl>
                                          <p:spTgt spid="2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33"/>
                                        </p:tgtEl>
                                      </p:cBhvr>
                                    </p:animEffect>
                                    <p:set>
                                      <p:cBhvr>
                                        <p:cTn id="51" dur="1" fill="hold">
                                          <p:stCondLst>
                                            <p:cond delay="499"/>
                                          </p:stCondLst>
                                        </p:cTn>
                                        <p:tgtEl>
                                          <p:spTgt spid="33"/>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1"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par>
                                <p:cTn id="60" presetID="10" presetClass="exit" presetSubtype="0" fill="hold" grpId="1" nodeType="withEffect">
                                  <p:stCondLst>
                                    <p:cond delay="0"/>
                                  </p:stCondLst>
                                  <p:childTnLst>
                                    <p:animEffect transition="out" filter="fade">
                                      <p:cBhvr>
                                        <p:cTn id="61" dur="500"/>
                                        <p:tgtEl>
                                          <p:spTgt spid="34"/>
                                        </p:tgtEl>
                                      </p:cBhvr>
                                    </p:animEffect>
                                    <p:set>
                                      <p:cBhvr>
                                        <p:cTn id="62" dur="1" fill="hold">
                                          <p:stCondLst>
                                            <p:cond delay="499"/>
                                          </p:stCondLst>
                                        </p:cTn>
                                        <p:tgtEl>
                                          <p:spTgt spid="3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2"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par>
                                <p:cTn id="68" presetID="10" presetClass="exit" presetSubtype="0" fill="hold" grpId="2" nodeType="withEffect">
                                  <p:stCondLst>
                                    <p:cond delay="0"/>
                                  </p:stCondLst>
                                  <p:childTnLst>
                                    <p:animEffect transition="out" filter="fade">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2"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500"/>
                                        <p:tgtEl>
                                          <p:spTgt spid="23"/>
                                        </p:tgtEl>
                                      </p:cBhvr>
                                    </p:animEffect>
                                  </p:childTnLst>
                                </p:cTn>
                              </p:par>
                              <p:par>
                                <p:cTn id="76" presetID="10" presetClass="exit" presetSubtype="0" fill="hold" grpId="1" nodeType="withEffect">
                                  <p:stCondLst>
                                    <p:cond delay="0"/>
                                  </p:stCondLst>
                                  <p:childTnLst>
                                    <p:animEffect transition="out" filter="fade">
                                      <p:cBhvr>
                                        <p:cTn id="77" dur="500"/>
                                        <p:tgtEl>
                                          <p:spTgt spid="35"/>
                                        </p:tgtEl>
                                      </p:cBhvr>
                                    </p:animEffect>
                                    <p:set>
                                      <p:cBhvr>
                                        <p:cTn id="78" dur="1" fill="hold">
                                          <p:stCondLst>
                                            <p:cond delay="499"/>
                                          </p:stCondLst>
                                        </p:cTn>
                                        <p:tgtEl>
                                          <p:spTgt spid="35"/>
                                        </p:tgtEl>
                                        <p:attrNameLst>
                                          <p:attrName>style.visibility</p:attrName>
                                        </p:attrNameLst>
                                      </p:cBhvr>
                                      <p:to>
                                        <p:strVal val="hidden"/>
                                      </p:to>
                                    </p:set>
                                  </p:childTnLst>
                                </p:cTn>
                              </p:par>
                              <p:par>
                                <p:cTn id="79" presetID="10" presetClass="exit" presetSubtype="0" fill="hold" grpId="3" nodeType="withEffect">
                                  <p:stCondLst>
                                    <p:cond delay="0"/>
                                  </p:stCondLst>
                                  <p:childTnLst>
                                    <p:animEffect transition="out" filter="fade">
                                      <p:cBhvr>
                                        <p:cTn id="80" dur="500"/>
                                        <p:tgtEl>
                                          <p:spTgt spid="22"/>
                                        </p:tgtEl>
                                      </p:cBhvr>
                                    </p:animEffect>
                                    <p:set>
                                      <p:cBhvr>
                                        <p:cTn id="81" dur="1" fill="hold">
                                          <p:stCondLst>
                                            <p:cond delay="499"/>
                                          </p:stCondLst>
                                        </p:cTn>
                                        <p:tgtEl>
                                          <p:spTgt spid="22"/>
                                        </p:tgtEl>
                                        <p:attrNameLst>
                                          <p:attrName>style.visibility</p:attrName>
                                        </p:attrNameLst>
                                      </p:cBhvr>
                                      <p:to>
                                        <p:strVal val="hidden"/>
                                      </p:to>
                                    </p:set>
                                  </p:childTnLst>
                                </p:cTn>
                              </p:par>
                              <p:par>
                                <p:cTn id="82" presetID="10" presetClass="entr" presetSubtype="0" fill="hold" grpId="2"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fade">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2" nodeType="click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500"/>
                                        <p:tgtEl>
                                          <p:spTgt spid="32"/>
                                        </p:tgtEl>
                                      </p:cBhvr>
                                    </p:animEffect>
                                  </p:childTnLst>
                                </p:cTn>
                              </p:par>
                              <p:par>
                                <p:cTn id="90" presetID="10" presetClass="exit" presetSubtype="0" fill="hold" grpId="3" nodeType="withEffect">
                                  <p:stCondLst>
                                    <p:cond delay="0"/>
                                  </p:stCondLst>
                                  <p:childTnLst>
                                    <p:animEffect transition="out" filter="fade">
                                      <p:cBhvr>
                                        <p:cTn id="91" dur="500"/>
                                        <p:tgtEl>
                                          <p:spTgt spid="24"/>
                                        </p:tgtEl>
                                      </p:cBhvr>
                                    </p:animEffect>
                                    <p:set>
                                      <p:cBhvr>
                                        <p:cTn id="92" dur="1" fill="hold">
                                          <p:stCondLst>
                                            <p:cond delay="499"/>
                                          </p:stCondLst>
                                        </p:cTn>
                                        <p:tgtEl>
                                          <p:spTgt spid="2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3" nodeType="clickEffect">
                                  <p:stCondLst>
                                    <p:cond delay="0"/>
                                  </p:stCondLst>
                                  <p:childTnLst>
                                    <p:animEffect transition="out" filter="fade">
                                      <p:cBhvr>
                                        <p:cTn id="96" dur="500"/>
                                        <p:tgtEl>
                                          <p:spTgt spid="32"/>
                                        </p:tgtEl>
                                      </p:cBhvr>
                                    </p:animEffect>
                                    <p:set>
                                      <p:cBhvr>
                                        <p:cTn id="97" dur="1" fill="hold">
                                          <p:stCondLst>
                                            <p:cond delay="499"/>
                                          </p:stCondLst>
                                        </p:cTn>
                                        <p:tgtEl>
                                          <p:spTgt spid="32"/>
                                        </p:tgtEl>
                                        <p:attrNameLst>
                                          <p:attrName>style.visibility</p:attrName>
                                        </p:attrNameLst>
                                      </p:cBhvr>
                                      <p:to>
                                        <p:strVal val="hidden"/>
                                      </p:to>
                                    </p:set>
                                  </p:childTnLst>
                                </p:cTn>
                              </p:par>
                              <p:par>
                                <p:cTn id="98" presetID="10" presetClass="entr" presetSubtype="0" fill="hold" grpId="2" nodeType="with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2" nodeType="click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500"/>
                                        <p:tgtEl>
                                          <p:spTgt spid="34"/>
                                        </p:tgtEl>
                                      </p:cBhvr>
                                    </p:animEffect>
                                  </p:childTnLst>
                                </p:cTn>
                              </p:par>
                              <p:par>
                                <p:cTn id="106" presetID="10" presetClass="exit" presetSubtype="0" fill="hold" grpId="3" nodeType="withEffect">
                                  <p:stCondLst>
                                    <p:cond delay="0"/>
                                  </p:stCondLst>
                                  <p:childTnLst>
                                    <p:animEffect transition="out" filter="fade">
                                      <p:cBhvr>
                                        <p:cTn id="107" dur="500"/>
                                        <p:tgtEl>
                                          <p:spTgt spid="33"/>
                                        </p:tgtEl>
                                      </p:cBhvr>
                                    </p:animEffect>
                                    <p:set>
                                      <p:cBhvr>
                                        <p:cTn id="108" dur="1" fill="hold">
                                          <p:stCondLst>
                                            <p:cond delay="499"/>
                                          </p:stCondLst>
                                        </p:cTn>
                                        <p:tgtEl>
                                          <p:spTgt spid="33"/>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0" presetClass="exit" presetSubtype="0" fill="hold" grpId="3" nodeType="clickEffect">
                                  <p:stCondLst>
                                    <p:cond delay="0"/>
                                  </p:stCondLst>
                                  <p:childTnLst>
                                    <p:animEffect transition="out" filter="fade">
                                      <p:cBhvr>
                                        <p:cTn id="112" dur="500"/>
                                        <p:tgtEl>
                                          <p:spTgt spid="34"/>
                                        </p:tgtEl>
                                      </p:cBhvr>
                                    </p:animEffect>
                                    <p:set>
                                      <p:cBhvr>
                                        <p:cTn id="113" dur="1" fill="hold">
                                          <p:stCondLst>
                                            <p:cond delay="499"/>
                                          </p:stCondLst>
                                        </p:cTn>
                                        <p:tgtEl>
                                          <p:spTgt spid="34"/>
                                        </p:tgtEl>
                                        <p:attrNameLst>
                                          <p:attrName>style.visibility</p:attrName>
                                        </p:attrNameLst>
                                      </p:cBhvr>
                                      <p:to>
                                        <p:strVal val="hidden"/>
                                      </p:to>
                                    </p:set>
                                  </p:childTnLst>
                                </p:cTn>
                              </p:par>
                              <p:par>
                                <p:cTn id="114" presetID="10" presetClass="entr" presetSubtype="0" fill="hold" grpId="3" nodeType="withEffect">
                                  <p:stCondLst>
                                    <p:cond delay="0"/>
                                  </p:stCondLst>
                                  <p:childTnLst>
                                    <p:set>
                                      <p:cBhvr>
                                        <p:cTn id="115" dur="1" fill="hold">
                                          <p:stCondLst>
                                            <p:cond delay="0"/>
                                          </p:stCondLst>
                                        </p:cTn>
                                        <p:tgtEl>
                                          <p:spTgt spid="17"/>
                                        </p:tgtEl>
                                        <p:attrNameLst>
                                          <p:attrName>style.visibility</p:attrName>
                                        </p:attrNameLst>
                                      </p:cBhvr>
                                      <p:to>
                                        <p:strVal val="visible"/>
                                      </p:to>
                                    </p:set>
                                    <p:animEffect transition="in" filter="fade">
                                      <p:cBhvr>
                                        <p:cTn id="116" dur="500"/>
                                        <p:tgtEl>
                                          <p:spTgt spid="17"/>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xit" presetSubtype="0" fill="hold" grpId="4" nodeType="clickEffect">
                                  <p:stCondLst>
                                    <p:cond delay="0"/>
                                  </p:stCondLst>
                                  <p:childTnLst>
                                    <p:animEffect transition="out" filter="fade">
                                      <p:cBhvr>
                                        <p:cTn id="120" dur="500"/>
                                        <p:tgtEl>
                                          <p:spTgt spid="17"/>
                                        </p:tgtEl>
                                      </p:cBhvr>
                                    </p:animEffect>
                                    <p:set>
                                      <p:cBhvr>
                                        <p:cTn id="121" dur="1" fill="hold">
                                          <p:stCondLst>
                                            <p:cond delay="499"/>
                                          </p:stCondLst>
                                        </p:cTn>
                                        <p:tgtEl>
                                          <p:spTgt spid="17"/>
                                        </p:tgtEl>
                                        <p:attrNameLst>
                                          <p:attrName>style.visibility</p:attrName>
                                        </p:attrNameLst>
                                      </p:cBhvr>
                                      <p:to>
                                        <p:strVal val="hidden"/>
                                      </p:to>
                                    </p:set>
                                  </p:childTnLst>
                                </p:cTn>
                              </p:par>
                              <p:par>
                                <p:cTn id="122" presetID="10" presetClass="entr" presetSubtype="0" fill="hold" grpId="4" nodeType="with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fade">
                                      <p:cBhvr>
                                        <p:cTn id="124" dur="500"/>
                                        <p:tgtEl>
                                          <p:spTgt spid="22"/>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7"/>
                                        </p:tgtEl>
                                        <p:attrNameLst>
                                          <p:attrName>style.visibility</p:attrName>
                                        </p:attrNameLst>
                                      </p:cBhvr>
                                      <p:to>
                                        <p:strVal val="visible"/>
                                      </p:to>
                                    </p:set>
                                    <p:animEffect transition="in" filter="fade">
                                      <p:cBhvr>
                                        <p:cTn id="1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animBg="1"/>
      <p:bldP spid="17" grpId="1" animBg="1"/>
      <p:bldP spid="17" grpId="2" animBg="1"/>
      <p:bldP spid="17" grpId="3" animBg="1"/>
      <p:bldP spid="17" grpId="4" animBg="1"/>
      <p:bldP spid="25" grpId="0" animBg="1"/>
      <p:bldP spid="22" grpId="0" animBg="1"/>
      <p:bldP spid="22" grpId="1" animBg="1"/>
      <p:bldP spid="22" grpId="2" animBg="1"/>
      <p:bldP spid="22" grpId="3" animBg="1"/>
      <p:bldP spid="22" grpId="4" animBg="1"/>
      <p:bldP spid="23" grpId="0" animBg="1"/>
      <p:bldP spid="23" grpId="1" animBg="1"/>
      <p:bldP spid="23" grpId="2" animBg="1"/>
      <p:bldP spid="24" grpId="0" animBg="1"/>
      <p:bldP spid="24" grpId="1" animBg="1"/>
      <p:bldP spid="24" grpId="2" animBg="1"/>
      <p:bldP spid="24" grpId="3" animBg="1"/>
      <p:bldP spid="32" grpId="0" animBg="1"/>
      <p:bldP spid="32" grpId="1" animBg="1"/>
      <p:bldP spid="32" grpId="2" animBg="1"/>
      <p:bldP spid="32" grpId="3" animBg="1"/>
      <p:bldP spid="33" grpId="0" animBg="1"/>
      <p:bldP spid="33" grpId="1" animBg="1"/>
      <p:bldP spid="33" grpId="2" animBg="1"/>
      <p:bldP spid="33" grpId="3" animBg="1"/>
      <p:bldP spid="34" grpId="0" animBg="1"/>
      <p:bldP spid="34" grpId="1" animBg="1"/>
      <p:bldP spid="34" grpId="2" animBg="1"/>
      <p:bldP spid="34" grpId="3" animBg="1"/>
      <p:bldP spid="35" grpId="0" animBg="1"/>
      <p:bldP spid="3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5867401" y="1142250"/>
            <a:ext cx="794343" cy="79434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2"/>
                </a:solidFill>
              </a:rPr>
              <a:t>01</a:t>
            </a:r>
            <a:endParaRPr lang="zh-CN" altLang="en-US" sz="2400" dirty="0">
              <a:solidFill>
                <a:schemeClr val="tx2"/>
              </a:solidFill>
            </a:endParaRPr>
          </a:p>
        </p:txBody>
      </p:sp>
      <p:sp>
        <p:nvSpPr>
          <p:cNvPr id="9" name="文本框 8"/>
          <p:cNvSpPr txBox="1"/>
          <p:nvPr/>
        </p:nvSpPr>
        <p:spPr>
          <a:xfrm>
            <a:off x="6789465" y="1037454"/>
            <a:ext cx="2027927" cy="461665"/>
          </a:xfrm>
          <a:prstGeom prst="rect">
            <a:avLst/>
          </a:prstGeom>
          <a:noFill/>
        </p:spPr>
        <p:txBody>
          <a:bodyPr wrap="none" rtlCol="0">
            <a:spAutoFit/>
          </a:bodyPr>
          <a:lstStyle/>
          <a:p>
            <a:r>
              <a:rPr lang="en-US" altLang="zh-CN" sz="2400" dirty="0">
                <a:solidFill>
                  <a:schemeClr val="tx2"/>
                </a:solidFill>
              </a:rPr>
              <a:t>Problem Setup</a:t>
            </a:r>
            <a:endParaRPr lang="zh-CN" altLang="en-US" sz="2400" dirty="0">
              <a:solidFill>
                <a:schemeClr val="tx2"/>
              </a:solidFill>
            </a:endParaRPr>
          </a:p>
        </p:txBody>
      </p:sp>
      <p:cxnSp>
        <p:nvCxnSpPr>
          <p:cNvPr id="15" name="直接连接符 14"/>
          <p:cNvCxnSpPr/>
          <p:nvPr/>
        </p:nvCxnSpPr>
        <p:spPr>
          <a:xfrm>
            <a:off x="6933688" y="1618144"/>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5867401" y="2424950"/>
            <a:ext cx="794343" cy="794343"/>
          </a:xfrm>
          <a:prstGeom prst="ellipse">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2"/>
                </a:solidFill>
              </a:rPr>
              <a:t>02</a:t>
            </a:r>
            <a:endParaRPr lang="zh-CN" altLang="en-US" sz="2400" dirty="0">
              <a:solidFill>
                <a:schemeClr val="tx2"/>
              </a:solidFill>
            </a:endParaRPr>
          </a:p>
        </p:txBody>
      </p:sp>
      <p:sp>
        <p:nvSpPr>
          <p:cNvPr id="27" name="文本框 26"/>
          <p:cNvSpPr txBox="1"/>
          <p:nvPr/>
        </p:nvSpPr>
        <p:spPr>
          <a:xfrm>
            <a:off x="6789465" y="2350931"/>
            <a:ext cx="4601196" cy="461665"/>
          </a:xfrm>
          <a:prstGeom prst="rect">
            <a:avLst/>
          </a:prstGeom>
          <a:noFill/>
        </p:spPr>
        <p:txBody>
          <a:bodyPr wrap="none" rtlCol="0">
            <a:spAutoFit/>
          </a:bodyPr>
          <a:lstStyle/>
          <a:p>
            <a:r>
              <a:rPr lang="en-US" altLang="zh-CN" sz="2400" dirty="0">
                <a:solidFill>
                  <a:schemeClr val="tx2"/>
                </a:solidFill>
              </a:rPr>
              <a:t>Trivial</a:t>
            </a:r>
            <a:r>
              <a:rPr lang="zh-CN" altLang="en-US" sz="2400" dirty="0">
                <a:solidFill>
                  <a:schemeClr val="tx2"/>
                </a:solidFill>
              </a:rPr>
              <a:t> </a:t>
            </a:r>
            <a:r>
              <a:rPr lang="en-US" altLang="zh-CN" sz="2400" dirty="0">
                <a:solidFill>
                  <a:schemeClr val="tx2"/>
                </a:solidFill>
              </a:rPr>
              <a:t>Methods and pre-knowledge</a:t>
            </a:r>
            <a:endParaRPr lang="zh-CN" altLang="en-US" sz="2400" dirty="0">
              <a:solidFill>
                <a:schemeClr val="tx2"/>
              </a:solidFill>
            </a:endParaRPr>
          </a:p>
        </p:txBody>
      </p:sp>
      <p:cxnSp>
        <p:nvCxnSpPr>
          <p:cNvPr id="29" name="直接连接符 28"/>
          <p:cNvCxnSpPr/>
          <p:nvPr/>
        </p:nvCxnSpPr>
        <p:spPr>
          <a:xfrm>
            <a:off x="6933688" y="2900844"/>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5867401" y="3707650"/>
            <a:ext cx="794343" cy="79434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2"/>
                </a:solidFill>
              </a:rPr>
              <a:t>03</a:t>
            </a:r>
            <a:endParaRPr lang="zh-CN" altLang="en-US" sz="2400" dirty="0">
              <a:solidFill>
                <a:schemeClr val="tx2"/>
              </a:solidFill>
            </a:endParaRPr>
          </a:p>
        </p:txBody>
      </p:sp>
      <p:sp>
        <p:nvSpPr>
          <p:cNvPr id="32" name="文本框 31"/>
          <p:cNvSpPr txBox="1"/>
          <p:nvPr/>
        </p:nvSpPr>
        <p:spPr>
          <a:xfrm>
            <a:off x="6789465" y="3602854"/>
            <a:ext cx="3069238" cy="461665"/>
          </a:xfrm>
          <a:prstGeom prst="rect">
            <a:avLst/>
          </a:prstGeom>
          <a:noFill/>
        </p:spPr>
        <p:txBody>
          <a:bodyPr wrap="none" rtlCol="0">
            <a:spAutoFit/>
          </a:bodyPr>
          <a:lstStyle/>
          <a:p>
            <a:r>
              <a:rPr lang="en-US" altLang="zh-CN" sz="2400" dirty="0">
                <a:solidFill>
                  <a:schemeClr val="tx2"/>
                </a:solidFill>
              </a:rPr>
              <a:t>Pollard’s</a:t>
            </a:r>
            <a:r>
              <a:rPr lang="zh-CN" altLang="en-US" sz="2400" dirty="0">
                <a:solidFill>
                  <a:schemeClr val="tx2"/>
                </a:solidFill>
              </a:rPr>
              <a:t> </a:t>
            </a:r>
            <a:r>
              <a:rPr lang="en-US" altLang="zh-CN" sz="2400" dirty="0">
                <a:solidFill>
                  <a:schemeClr val="tx2"/>
                </a:solidFill>
              </a:rPr>
              <a:t>Rho algorithm</a:t>
            </a:r>
            <a:endParaRPr lang="zh-CN" altLang="en-US" sz="2400" dirty="0">
              <a:solidFill>
                <a:schemeClr val="tx2"/>
              </a:solidFill>
            </a:endParaRPr>
          </a:p>
        </p:txBody>
      </p:sp>
      <p:cxnSp>
        <p:nvCxnSpPr>
          <p:cNvPr id="40" name="直接连接符 39"/>
          <p:cNvCxnSpPr/>
          <p:nvPr/>
        </p:nvCxnSpPr>
        <p:spPr>
          <a:xfrm>
            <a:off x="6933688" y="4183544"/>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椭圆 41"/>
          <p:cNvSpPr/>
          <p:nvPr/>
        </p:nvSpPr>
        <p:spPr>
          <a:xfrm>
            <a:off x="5867401" y="4990350"/>
            <a:ext cx="794343" cy="79434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2"/>
                </a:solidFill>
              </a:rPr>
              <a:t>04</a:t>
            </a:r>
            <a:endParaRPr lang="zh-CN" altLang="en-US" sz="2400" dirty="0">
              <a:solidFill>
                <a:schemeClr val="tx2"/>
              </a:solidFill>
            </a:endParaRPr>
          </a:p>
        </p:txBody>
      </p:sp>
      <p:sp>
        <p:nvSpPr>
          <p:cNvPr id="43" name="文本框 42"/>
          <p:cNvSpPr txBox="1"/>
          <p:nvPr/>
        </p:nvSpPr>
        <p:spPr>
          <a:xfrm>
            <a:off x="6789465" y="4885554"/>
            <a:ext cx="4368953" cy="461665"/>
          </a:xfrm>
          <a:prstGeom prst="rect">
            <a:avLst/>
          </a:prstGeom>
          <a:noFill/>
        </p:spPr>
        <p:txBody>
          <a:bodyPr wrap="none" rtlCol="0">
            <a:spAutoFit/>
          </a:bodyPr>
          <a:lstStyle/>
          <a:p>
            <a:r>
              <a:rPr lang="en-US" altLang="zh-CN" sz="2400" dirty="0">
                <a:solidFill>
                  <a:schemeClr val="tx2"/>
                </a:solidFill>
              </a:rPr>
              <a:t>Complexity</a:t>
            </a:r>
            <a:r>
              <a:rPr lang="zh-CN" altLang="en-US" sz="2400" dirty="0">
                <a:solidFill>
                  <a:schemeClr val="tx2"/>
                </a:solidFill>
              </a:rPr>
              <a:t> </a:t>
            </a:r>
            <a:r>
              <a:rPr lang="en-US" altLang="zh-CN" sz="2400" dirty="0">
                <a:solidFill>
                  <a:schemeClr val="tx2"/>
                </a:solidFill>
              </a:rPr>
              <a:t>Analysis &amp; Conclusion</a:t>
            </a:r>
          </a:p>
        </p:txBody>
      </p:sp>
      <p:cxnSp>
        <p:nvCxnSpPr>
          <p:cNvPr id="45" name="直接连接符 44"/>
          <p:cNvCxnSpPr/>
          <p:nvPr/>
        </p:nvCxnSpPr>
        <p:spPr>
          <a:xfrm>
            <a:off x="6933688" y="5466244"/>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696251" y="3925185"/>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787111" y="2812596"/>
            <a:ext cx="2114549" cy="1077218"/>
          </a:xfrm>
          <a:prstGeom prst="rect">
            <a:avLst/>
          </a:prstGeom>
        </p:spPr>
        <p:txBody>
          <a:bodyPr wrap="square">
            <a:spAutoFit/>
          </a:bodyPr>
          <a:lstStyle/>
          <a:p>
            <a:pPr lvl="0" algn="ctr"/>
            <a:r>
              <a:rPr lang="zh-CN" altLang="en-US" sz="3200" dirty="0">
                <a:solidFill>
                  <a:schemeClr val="tx2"/>
                </a:solidFill>
              </a:rPr>
              <a:t>目录</a:t>
            </a:r>
            <a:endParaRPr lang="en-US" altLang="zh-CN" sz="3200" dirty="0">
              <a:solidFill>
                <a:schemeClr val="tx2"/>
              </a:solidFill>
            </a:endParaRPr>
          </a:p>
          <a:p>
            <a:pPr lvl="0" algn="ctr"/>
            <a:r>
              <a:rPr lang="en-US" altLang="zh-CN" sz="3200" dirty="0"/>
              <a:t>CONTENT</a:t>
            </a:r>
            <a:endParaRPr lang="zh-CN" altLang="en-US" sz="3200" dirty="0"/>
          </a:p>
        </p:txBody>
      </p:sp>
      <p:sp>
        <p:nvSpPr>
          <p:cNvPr id="2" name="箭头: 下 1">
            <a:extLst>
              <a:ext uri="{FF2B5EF4-FFF2-40B4-BE49-F238E27FC236}">
                <a16:creationId xmlns:a16="http://schemas.microsoft.com/office/drawing/2014/main" id="{7C9A1296-5505-41A6-A9E1-B9B227DDEDAD}"/>
              </a:ext>
            </a:extLst>
          </p:cNvPr>
          <p:cNvSpPr/>
          <p:nvPr/>
        </p:nvSpPr>
        <p:spPr>
          <a:xfrm>
            <a:off x="7361640" y="3039576"/>
            <a:ext cx="441788" cy="623257"/>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902C4735-CD32-4A70-8CF4-87416A7511BA}"/>
              </a:ext>
            </a:extLst>
          </p:cNvPr>
          <p:cNvSpPr txBox="1"/>
          <p:nvPr/>
        </p:nvSpPr>
        <p:spPr>
          <a:xfrm>
            <a:off x="7965649" y="3114497"/>
            <a:ext cx="2439240" cy="369332"/>
          </a:xfrm>
          <a:prstGeom prst="rect">
            <a:avLst/>
          </a:prstGeom>
          <a:noFill/>
        </p:spPr>
        <p:txBody>
          <a:bodyPr wrap="square" rtlCol="0">
            <a:spAutoFit/>
          </a:bodyPr>
          <a:lstStyle/>
          <a:p>
            <a:r>
              <a:rPr lang="en-US" altLang="zh-CN" dirty="0"/>
              <a:t>An inspiring leading to</a:t>
            </a:r>
            <a:endParaRPr lang="zh-CN" altLang="en-US" dirty="0"/>
          </a:p>
        </p:txBody>
      </p:sp>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7"/>
          <p:cNvSpPr/>
          <p:nvPr/>
        </p:nvSpPr>
        <p:spPr>
          <a:xfrm>
            <a:off x="5600775" y="1918534"/>
            <a:ext cx="990448"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2"/>
                </a:solidFill>
              </a:rPr>
              <a:t>04</a:t>
            </a:r>
            <a:endParaRPr lang="zh-CN" altLang="en-US" sz="4000" b="1" dirty="0">
              <a:solidFill>
                <a:schemeClr val="tx2"/>
              </a:solidFill>
            </a:endParaRPr>
          </a:p>
        </p:txBody>
      </p:sp>
      <p:sp>
        <p:nvSpPr>
          <p:cNvPr id="6" name="文本框 5"/>
          <p:cNvSpPr txBox="1"/>
          <p:nvPr/>
        </p:nvSpPr>
        <p:spPr>
          <a:xfrm>
            <a:off x="3179376" y="3599982"/>
            <a:ext cx="5833265" cy="584775"/>
          </a:xfrm>
          <a:prstGeom prst="rect">
            <a:avLst/>
          </a:prstGeom>
          <a:noFill/>
        </p:spPr>
        <p:txBody>
          <a:bodyPr wrap="none" rtlCol="0">
            <a:spAutoFit/>
          </a:bodyPr>
          <a:lstStyle/>
          <a:p>
            <a:pPr algn="ctr"/>
            <a:r>
              <a:rPr lang="en-US" altLang="zh-CN" sz="3200" dirty="0">
                <a:solidFill>
                  <a:schemeClr val="tx2"/>
                </a:solidFill>
              </a:rPr>
              <a:t>Complexity analysis &amp; Conclusion </a:t>
            </a:r>
            <a:endParaRPr lang="zh-CN" altLang="en-US" sz="3200" dirty="0">
              <a:solidFill>
                <a:schemeClr val="tx2"/>
              </a:solidFill>
            </a:endParaRPr>
          </a:p>
        </p:txBody>
      </p:sp>
      <p:sp>
        <p:nvSpPr>
          <p:cNvPr id="7" name="矩形 6"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p:nvPr/>
        </p:nvSpPr>
        <p:spPr>
          <a:xfrm>
            <a:off x="3704857" y="4265363"/>
            <a:ext cx="4782288" cy="369332"/>
          </a:xfrm>
          <a:prstGeom prst="rect">
            <a:avLst/>
          </a:prstGeom>
        </p:spPr>
        <p:txBody>
          <a:bodyPr wrap="square">
            <a:spAutoFit/>
          </a:bodyPr>
          <a:lstStyle/>
          <a:p>
            <a:pPr lvl="0" algn="ctr"/>
            <a:r>
              <a:rPr lang="en-US" altLang="zh-CN" dirty="0">
                <a:latin typeface="Arial" panose="020B0604020202020204" pitchFamily="34" charset="0"/>
                <a:ea typeface="微软雅黑" panose="020B0503020204020204" pitchFamily="34" charset="-122"/>
                <a:cs typeface="+mn-ea"/>
                <a:sym typeface="Arial" panose="020B0604020202020204" pitchFamily="34" charset="0"/>
              </a:rPr>
              <a:t>Actually, we have done before</a:t>
            </a: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 name="直接连接符 7"/>
          <p:cNvCxnSpPr/>
          <p:nvPr/>
        </p:nvCxnSpPr>
        <p:spPr>
          <a:xfrm>
            <a:off x="5947866" y="4238960"/>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700084"/>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364400"/>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2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Lower correctness, double save</a:t>
            </a:r>
            <a:r>
              <a:rPr lang="zh-CN" altLang="en-US" sz="32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a:t>
            </a:r>
            <a:endParaRPr lang="en-US" sz="32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10E5438F-8EED-4900-8AA1-5471AE997F52}"/>
              </a:ext>
            </a:extLst>
          </p:cNvPr>
          <p:cNvSpPr txBox="1"/>
          <p:nvPr/>
        </p:nvSpPr>
        <p:spPr>
          <a:xfrm>
            <a:off x="996592" y="1315093"/>
            <a:ext cx="10301327" cy="1200329"/>
          </a:xfrm>
          <a:prstGeom prst="rect">
            <a:avLst/>
          </a:prstGeom>
          <a:noFill/>
        </p:spPr>
        <p:txBody>
          <a:bodyPr wrap="square" rtlCol="0">
            <a:spAutoFit/>
          </a:bodyPr>
          <a:lstStyle/>
          <a:p>
            <a:r>
              <a:rPr lang="en-US" altLang="zh-CN" sz="2400" b="0" i="0" dirty="0">
                <a:effectLst/>
                <a:latin typeface="Times New Roman" panose="02020603050405020304" pitchFamily="18" charset="0"/>
                <a:cs typeface="Times New Roman" panose="02020603050405020304" pitchFamily="18" charset="0"/>
              </a:rPr>
              <a:t>It is believed that the same analysis applies as well to the actual rho algorithm, </a:t>
            </a:r>
          </a:p>
          <a:p>
            <a:r>
              <a:rPr lang="en-US" altLang="zh-CN" sz="2400" b="0" i="0" dirty="0">
                <a:effectLst/>
                <a:latin typeface="Times New Roman" panose="02020603050405020304" pitchFamily="18" charset="0"/>
                <a:cs typeface="Times New Roman" panose="02020603050405020304" pitchFamily="18" charset="0"/>
              </a:rPr>
              <a:t>but this is a heuristic claim, and rigorous analysis of the algorithm remains open.</a:t>
            </a:r>
          </a:p>
          <a:p>
            <a:r>
              <a:rPr lang="en-US" altLang="zh-CN" sz="2400" dirty="0">
                <a:latin typeface="Times New Roman" panose="02020603050405020304" pitchFamily="18" charset="0"/>
                <a:cs typeface="Times New Roman" panose="02020603050405020304" pitchFamily="18" charset="0"/>
              </a:rPr>
              <a:t>                                                                                                        ——Wikipedia</a:t>
            </a:r>
            <a:endParaRPr lang="zh-CN" alt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19860D47-C8E2-4BF4-99F0-71AFAB7F9789}"/>
                  </a:ext>
                </a:extLst>
              </p:cNvPr>
              <p:cNvSpPr txBox="1"/>
              <p:nvPr/>
            </p:nvSpPr>
            <p:spPr>
              <a:xfrm>
                <a:off x="996592" y="2942998"/>
                <a:ext cx="11480800" cy="1017330"/>
              </a:xfrm>
              <a:prstGeom prst="rect">
                <a:avLst/>
              </a:prstGeom>
              <a:noFill/>
            </p:spPr>
            <p:txBody>
              <a:bodyPr wrap="square" rtlCol="0">
                <a:spAutoFit/>
              </a:bodyPr>
              <a:lstStyle/>
              <a:p>
                <a:r>
                  <a:rPr lang="en-US" altLang="zh-CN" sz="2400" dirty="0">
                    <a:solidFill>
                      <a:schemeClr val="tx2"/>
                    </a:solidFill>
                  </a:rPr>
                  <a:t>According to our analysis before, </a:t>
                </a:r>
              </a:p>
              <a:p>
                <a:r>
                  <a:rPr lang="en-US" altLang="zh-CN" sz="2400" dirty="0">
                    <a:solidFill>
                      <a:schemeClr val="tx2"/>
                    </a:solidFill>
                  </a:rPr>
                  <a:t>we expect </a:t>
                </a:r>
                <a14:m>
                  <m:oMath xmlns:m="http://schemas.openxmlformats.org/officeDocument/2006/math">
                    <m:r>
                      <a:rPr lang="en-US" altLang="zh-CN" sz="2400" b="0" i="1" smtClean="0">
                        <a:solidFill>
                          <a:schemeClr val="tx2"/>
                        </a:solidFill>
                        <a:latin typeface="Cambria Math" panose="02040503050406030204" pitchFamily="18" charset="0"/>
                      </a:rPr>
                      <m:t>𝑂</m:t>
                    </m:r>
                    <m:d>
                      <m:dPr>
                        <m:ctrlPr>
                          <a:rPr lang="en-US" altLang="zh-CN" sz="2400" b="0" i="1" smtClean="0">
                            <a:solidFill>
                              <a:schemeClr val="tx2"/>
                            </a:solidFill>
                            <a:latin typeface="Cambria Math" panose="02040503050406030204" pitchFamily="18" charset="0"/>
                          </a:rPr>
                        </m:ctrlPr>
                      </m:dPr>
                      <m:e>
                        <m:rad>
                          <m:radPr>
                            <m:degHide m:val="on"/>
                            <m:ctrlPr>
                              <a:rPr lang="en-US" altLang="zh-CN" sz="2400" b="0" i="1" smtClean="0">
                                <a:solidFill>
                                  <a:schemeClr val="tx2"/>
                                </a:solidFill>
                                <a:latin typeface="Cambria Math" panose="02040503050406030204" pitchFamily="18" charset="0"/>
                              </a:rPr>
                            </m:ctrlPr>
                          </m:radPr>
                          <m:deg/>
                          <m:e>
                            <m:r>
                              <a:rPr lang="en-US" altLang="zh-CN" sz="2400" b="0" i="1" smtClean="0">
                                <a:solidFill>
                                  <a:schemeClr val="tx2"/>
                                </a:solidFill>
                                <a:latin typeface="Cambria Math" panose="02040503050406030204" pitchFamily="18" charset="0"/>
                              </a:rPr>
                              <m:t>𝑝</m:t>
                            </m:r>
                          </m:e>
                        </m:rad>
                      </m:e>
                    </m:d>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𝑂</m:t>
                    </m:r>
                    <m:r>
                      <a:rPr lang="en-US" altLang="zh-CN" sz="2400" b="0" i="1" smtClean="0">
                        <a:solidFill>
                          <a:schemeClr val="tx2"/>
                        </a:solidFill>
                        <a:latin typeface="Cambria Math" panose="02040503050406030204" pitchFamily="18" charset="0"/>
                      </a:rPr>
                      <m:t>(</m:t>
                    </m:r>
                    <m:sSup>
                      <m:sSupPr>
                        <m:ctrlPr>
                          <a:rPr lang="en-US" altLang="zh-CN" sz="2400" b="0" i="1" smtClean="0">
                            <a:solidFill>
                              <a:schemeClr val="tx2"/>
                            </a:solidFill>
                            <a:latin typeface="Cambria Math" panose="02040503050406030204" pitchFamily="18" charset="0"/>
                          </a:rPr>
                        </m:ctrlPr>
                      </m:sSupPr>
                      <m:e>
                        <m:r>
                          <a:rPr lang="en-US" altLang="zh-CN" sz="2400" b="0" i="1" smtClean="0">
                            <a:solidFill>
                              <a:schemeClr val="tx2"/>
                            </a:solidFill>
                            <a:latin typeface="Cambria Math" panose="02040503050406030204" pitchFamily="18" charset="0"/>
                          </a:rPr>
                          <m:t>𝑁</m:t>
                        </m:r>
                      </m:e>
                      <m:sup>
                        <m:f>
                          <m:fPr>
                            <m:ctrlPr>
                              <a:rPr lang="en-US" altLang="zh-CN" sz="2400" b="0" i="1" smtClean="0">
                                <a:solidFill>
                                  <a:schemeClr val="tx2"/>
                                </a:solidFill>
                                <a:latin typeface="Cambria Math" panose="02040503050406030204" pitchFamily="18" charset="0"/>
                              </a:rPr>
                            </m:ctrlPr>
                          </m:fPr>
                          <m:num>
                            <m:r>
                              <a:rPr lang="en-US" altLang="zh-CN" sz="2400" b="0" i="1" smtClean="0">
                                <a:solidFill>
                                  <a:schemeClr val="tx2"/>
                                </a:solidFill>
                                <a:latin typeface="Cambria Math" panose="02040503050406030204" pitchFamily="18" charset="0"/>
                              </a:rPr>
                              <m:t>1</m:t>
                            </m:r>
                          </m:num>
                          <m:den>
                            <m:r>
                              <a:rPr lang="en-US" altLang="zh-CN" sz="2400" b="0" i="1" smtClean="0">
                                <a:solidFill>
                                  <a:schemeClr val="tx2"/>
                                </a:solidFill>
                                <a:latin typeface="Cambria Math" panose="02040503050406030204" pitchFamily="18" charset="0"/>
                              </a:rPr>
                              <m:t>4</m:t>
                            </m:r>
                          </m:den>
                        </m:f>
                      </m:sup>
                    </m:sSup>
                    <m:r>
                      <a:rPr lang="en-US" altLang="zh-CN" sz="2400" b="0" i="1" smtClean="0">
                        <a:solidFill>
                          <a:schemeClr val="tx2"/>
                        </a:solidFill>
                        <a:latin typeface="Cambria Math" panose="02040503050406030204" pitchFamily="18" charset="0"/>
                      </a:rPr>
                      <m:t>)</m:t>
                    </m:r>
                  </m:oMath>
                </a14:m>
                <a:r>
                  <a:rPr lang="en-US" altLang="zh-CN" sz="2400" dirty="0">
                    <a:solidFill>
                      <a:schemeClr val="tx2"/>
                    </a:solidFill>
                  </a:rPr>
                  <a:t> steps to be taken before we get the answer</a:t>
                </a:r>
                <a:endParaRPr lang="zh-CN" altLang="en-US" sz="2400" dirty="0">
                  <a:solidFill>
                    <a:schemeClr val="tx2"/>
                  </a:solidFill>
                </a:endParaRPr>
              </a:p>
            </p:txBody>
          </p:sp>
        </mc:Choice>
        <mc:Fallback xmlns="">
          <p:sp>
            <p:nvSpPr>
              <p:cNvPr id="3" name="文本框 2">
                <a:extLst>
                  <a:ext uri="{FF2B5EF4-FFF2-40B4-BE49-F238E27FC236}">
                    <a16:creationId xmlns:a16="http://schemas.microsoft.com/office/drawing/2014/main" id="{19860D47-C8E2-4BF4-99F0-71AFAB7F9789}"/>
                  </a:ext>
                </a:extLst>
              </p:cNvPr>
              <p:cNvSpPr txBox="1">
                <a:spLocks noRot="1" noChangeAspect="1" noMove="1" noResize="1" noEditPoints="1" noAdjustHandles="1" noChangeArrowheads="1" noChangeShapeType="1" noTextEdit="1"/>
              </p:cNvSpPr>
              <p:nvPr/>
            </p:nvSpPr>
            <p:spPr>
              <a:xfrm>
                <a:off x="996592" y="2942998"/>
                <a:ext cx="11480800" cy="1017330"/>
              </a:xfrm>
              <a:prstGeom prst="rect">
                <a:avLst/>
              </a:prstGeom>
              <a:blipFill>
                <a:blip r:embed="rId3"/>
                <a:stretch>
                  <a:fillRect l="-796" t="-4790" b="-898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1B716982-82EE-4BE0-AD28-6C411A021217}"/>
                  </a:ext>
                </a:extLst>
              </p:cNvPr>
              <p:cNvSpPr txBox="1"/>
              <p:nvPr/>
            </p:nvSpPr>
            <p:spPr>
              <a:xfrm>
                <a:off x="670560" y="4531361"/>
                <a:ext cx="5801360" cy="461665"/>
              </a:xfrm>
              <a:prstGeom prst="rect">
                <a:avLst/>
              </a:prstGeom>
              <a:noFill/>
            </p:spPr>
            <p:txBody>
              <a:bodyPr wrap="square" rtlCol="0">
                <a:spAutoFit/>
              </a:bodyPr>
              <a:lstStyle/>
              <a:p>
                <a:r>
                  <a:rPr lang="en-US" altLang="zh-CN" sz="2400" dirty="0"/>
                  <a:t>The cost of Euclid?</a:t>
                </a:r>
                <a:r>
                  <a:rPr lang="en-US" altLang="zh-CN" sz="2400" b="0" dirty="0">
                    <a:solidFill>
                      <a:schemeClr val="tx2"/>
                    </a:solidFill>
                  </a:rPr>
                  <a:t>     </a:t>
                </a:r>
                <a14:m>
                  <m:oMath xmlns:m="http://schemas.openxmlformats.org/officeDocument/2006/math">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𝑂</m:t>
                    </m:r>
                    <m:d>
                      <m:dPr>
                        <m:ctrlPr>
                          <a:rPr lang="en-US" altLang="zh-CN" sz="2400" b="0" i="1" smtClean="0">
                            <a:solidFill>
                              <a:schemeClr val="tx2"/>
                            </a:solidFill>
                            <a:latin typeface="Cambria Math" panose="02040503050406030204" pitchFamily="18" charset="0"/>
                          </a:rPr>
                        </m:ctrlPr>
                      </m:dPr>
                      <m:e>
                        <m:r>
                          <a:rPr lang="en-US" altLang="zh-CN" sz="2400" b="0" i="1" smtClean="0">
                            <a:solidFill>
                              <a:schemeClr val="tx2"/>
                            </a:solidFill>
                            <a:latin typeface="Cambria Math" panose="02040503050406030204" pitchFamily="18" charset="0"/>
                          </a:rPr>
                          <m:t>𝑙𝑔𝑁</m:t>
                        </m:r>
                      </m:e>
                    </m:d>
                  </m:oMath>
                </a14:m>
                <a:r>
                  <a:rPr lang="en-US" altLang="zh-CN" sz="2400" dirty="0"/>
                  <a:t>  every step </a:t>
                </a:r>
                <a:endParaRPr lang="zh-CN" altLang="en-US" sz="2400" dirty="0"/>
              </a:p>
            </p:txBody>
          </p:sp>
        </mc:Choice>
        <mc:Fallback xmlns="">
          <p:sp>
            <p:nvSpPr>
              <p:cNvPr id="4" name="文本框 3">
                <a:extLst>
                  <a:ext uri="{FF2B5EF4-FFF2-40B4-BE49-F238E27FC236}">
                    <a16:creationId xmlns:a16="http://schemas.microsoft.com/office/drawing/2014/main" id="{1B716982-82EE-4BE0-AD28-6C411A021217}"/>
                  </a:ext>
                </a:extLst>
              </p:cNvPr>
              <p:cNvSpPr txBox="1">
                <a:spLocks noRot="1" noChangeAspect="1" noMove="1" noResize="1" noEditPoints="1" noAdjustHandles="1" noChangeArrowheads="1" noChangeShapeType="1" noTextEdit="1"/>
              </p:cNvSpPr>
              <p:nvPr/>
            </p:nvSpPr>
            <p:spPr>
              <a:xfrm>
                <a:off x="670560" y="4531361"/>
                <a:ext cx="5801360" cy="461665"/>
              </a:xfrm>
              <a:prstGeom prst="rect">
                <a:avLst/>
              </a:prstGeom>
              <a:blipFill>
                <a:blip r:embed="rId4"/>
                <a:stretch>
                  <a:fillRect l="-1576" t="-10526" b="-2894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42715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364400"/>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2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Performance</a:t>
            </a: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a16="http://schemas.microsoft.com/office/drawing/2014/main" id="{73AF16CA-CB54-44AD-8150-C603A86B9109}"/>
              </a:ext>
            </a:extLst>
          </p:cNvPr>
          <p:cNvPicPr>
            <a:picLocks noChangeAspect="1"/>
          </p:cNvPicPr>
          <p:nvPr/>
        </p:nvPicPr>
        <p:blipFill>
          <a:blip r:embed="rId3"/>
          <a:stretch>
            <a:fillRect/>
          </a:stretch>
        </p:blipFill>
        <p:spPr>
          <a:xfrm>
            <a:off x="2441894" y="1414020"/>
            <a:ext cx="7308212" cy="3822569"/>
          </a:xfrm>
          <a:prstGeom prst="rect">
            <a:avLst/>
          </a:prstGeom>
        </p:spPr>
      </p:pic>
    </p:spTree>
    <p:extLst>
      <p:ext uri="{BB962C8B-B14F-4D97-AF65-F5344CB8AC3E}">
        <p14:creationId xmlns:p14="http://schemas.microsoft.com/office/powerpoint/2010/main" val="221834465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364400"/>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2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Conclusion</a:t>
            </a: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图片 5">
            <a:extLst>
              <a:ext uri="{FF2B5EF4-FFF2-40B4-BE49-F238E27FC236}">
                <a16:creationId xmlns:a16="http://schemas.microsoft.com/office/drawing/2014/main" id="{15711351-6DF2-478C-B4CB-067D42EB5F22}"/>
              </a:ext>
            </a:extLst>
          </p:cNvPr>
          <p:cNvPicPr>
            <a:picLocks noChangeAspect="1"/>
          </p:cNvPicPr>
          <p:nvPr/>
        </p:nvPicPr>
        <p:blipFill>
          <a:blip r:embed="rId3"/>
          <a:stretch>
            <a:fillRect/>
          </a:stretch>
        </p:blipFill>
        <p:spPr>
          <a:xfrm>
            <a:off x="2931692" y="1263193"/>
            <a:ext cx="6487796" cy="5367499"/>
          </a:xfrm>
          <a:prstGeom prst="rect">
            <a:avLst/>
          </a:prstGeom>
        </p:spPr>
      </p:pic>
    </p:spTree>
    <p:extLst>
      <p:ext uri="{BB962C8B-B14F-4D97-AF65-F5344CB8AC3E}">
        <p14:creationId xmlns:p14="http://schemas.microsoft.com/office/powerpoint/2010/main" val="280521530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364400"/>
            <a:ext cx="6487796" cy="584775"/>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2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Conclusion</a:t>
            </a: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6C1A3889-F737-499D-9AFF-48D896AA40B7}"/>
              </a:ext>
            </a:extLst>
          </p:cNvPr>
          <p:cNvSpPr txBox="1"/>
          <p:nvPr/>
        </p:nvSpPr>
        <p:spPr>
          <a:xfrm>
            <a:off x="1112363" y="1291472"/>
            <a:ext cx="10152668" cy="461665"/>
          </a:xfrm>
          <a:prstGeom prst="rect">
            <a:avLst/>
          </a:prstGeom>
          <a:noFill/>
        </p:spPr>
        <p:txBody>
          <a:bodyPr wrap="square" rtlCol="0">
            <a:spAutoFit/>
          </a:bodyPr>
          <a:lstStyle/>
          <a:p>
            <a:r>
              <a:rPr lang="en-US" altLang="zh-CN" sz="2400" dirty="0"/>
              <a:t>Is it bad news that we cannot factorize big number in an efficient way?</a:t>
            </a:r>
            <a:endParaRPr lang="zh-CN" altLang="en-US" sz="2400" dirty="0"/>
          </a:p>
        </p:txBody>
      </p:sp>
      <p:sp>
        <p:nvSpPr>
          <p:cNvPr id="4" name="文本框 3">
            <a:extLst>
              <a:ext uri="{FF2B5EF4-FFF2-40B4-BE49-F238E27FC236}">
                <a16:creationId xmlns:a16="http://schemas.microsoft.com/office/drawing/2014/main" id="{C0CE3FCE-E761-4431-A4B6-2D8DCB24881D}"/>
              </a:ext>
            </a:extLst>
          </p:cNvPr>
          <p:cNvSpPr txBox="1"/>
          <p:nvPr/>
        </p:nvSpPr>
        <p:spPr>
          <a:xfrm>
            <a:off x="1112363" y="2654126"/>
            <a:ext cx="10708850" cy="3046988"/>
          </a:xfrm>
          <a:prstGeom prst="rect">
            <a:avLst/>
          </a:prstGeom>
          <a:noFill/>
        </p:spPr>
        <p:txBody>
          <a:bodyPr wrap="square" rtlCol="0">
            <a:spAutoFit/>
          </a:bodyPr>
          <a:lstStyle/>
          <a:p>
            <a:r>
              <a:rPr lang="en-US" altLang="zh-CN" sz="2400" dirty="0">
                <a:solidFill>
                  <a:schemeClr val="tx2"/>
                </a:solidFill>
              </a:rPr>
              <a:t>For RSA,  good news!</a:t>
            </a:r>
          </a:p>
          <a:p>
            <a:r>
              <a:rPr lang="en-US" altLang="zh-CN" sz="2400" dirty="0">
                <a:solidFill>
                  <a:schemeClr val="tx2"/>
                </a:solidFill>
              </a:rPr>
              <a:t>The RSA public-key cryptosystem relies on the dramatic difference between the ease of finding large prime numbers and the difficulty of factoring the product of two large prime numbers. </a:t>
            </a:r>
          </a:p>
          <a:p>
            <a:r>
              <a:rPr lang="en-US" altLang="zh-CN" sz="2400" dirty="0"/>
              <a:t>Though it is not a difficult task to find two large random primes and multiply them together, factoring a </a:t>
            </a:r>
            <a:r>
              <a:rPr lang="en-US" altLang="zh-CN" sz="2400" b="1" dirty="0"/>
              <a:t>150-digit</a:t>
            </a:r>
            <a:r>
              <a:rPr lang="en-US" altLang="zh-CN" sz="2400" dirty="0"/>
              <a:t> number that is the product of two large primes would take </a:t>
            </a:r>
            <a:r>
              <a:rPr lang="en-US" altLang="zh-CN" sz="2400" b="1" dirty="0"/>
              <a:t>100 million </a:t>
            </a:r>
            <a:r>
              <a:rPr lang="en-US" altLang="zh-CN" sz="2400" dirty="0"/>
              <a:t>computers operating at </a:t>
            </a:r>
            <a:r>
              <a:rPr lang="en-US" altLang="zh-CN" sz="2400" b="1" dirty="0"/>
              <a:t>10 million </a:t>
            </a:r>
            <a:r>
              <a:rPr lang="en-US" altLang="zh-CN" sz="2400" dirty="0"/>
              <a:t>instructions per second about </a:t>
            </a:r>
            <a:r>
              <a:rPr lang="en-US" altLang="zh-CN" sz="2400" b="1" dirty="0"/>
              <a:t>50 million</a:t>
            </a:r>
            <a:r>
              <a:rPr lang="en-US" altLang="zh-CN" sz="2400" dirty="0"/>
              <a:t> years under the fastest algorithms available in the early 1990s.</a:t>
            </a:r>
            <a:endParaRPr lang="zh-CN" altLang="en-US" sz="2400" dirty="0"/>
          </a:p>
        </p:txBody>
      </p:sp>
      <p:pic>
        <p:nvPicPr>
          <p:cNvPr id="7" name="图片 6">
            <a:extLst>
              <a:ext uri="{FF2B5EF4-FFF2-40B4-BE49-F238E27FC236}">
                <a16:creationId xmlns:a16="http://schemas.microsoft.com/office/drawing/2014/main" id="{D7CE241D-E877-47D4-9CEC-0FD1756355EE}"/>
              </a:ext>
            </a:extLst>
          </p:cNvPr>
          <p:cNvPicPr>
            <a:picLocks noChangeAspect="1"/>
          </p:cNvPicPr>
          <p:nvPr/>
        </p:nvPicPr>
        <p:blipFill>
          <a:blip r:embed="rId3"/>
          <a:stretch>
            <a:fillRect/>
          </a:stretch>
        </p:blipFill>
        <p:spPr>
          <a:xfrm>
            <a:off x="793815" y="5762638"/>
            <a:ext cx="637095" cy="637095"/>
          </a:xfrm>
          <a:prstGeom prst="rect">
            <a:avLst/>
          </a:prstGeom>
        </p:spPr>
      </p:pic>
    </p:spTree>
    <p:extLst>
      <p:ext uri="{BB962C8B-B14F-4D97-AF65-F5344CB8AC3E}">
        <p14:creationId xmlns:p14="http://schemas.microsoft.com/office/powerpoint/2010/main" val="8443222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500307" y="2191927"/>
            <a:ext cx="3191386" cy="1323439"/>
          </a:xfrm>
          <a:prstGeom prst="rect">
            <a:avLst/>
          </a:prstGeom>
          <a:noFill/>
        </p:spPr>
        <p:txBody>
          <a:bodyPr wrap="none" rtlCol="0">
            <a:spAutoFit/>
          </a:bodyPr>
          <a:lstStyle/>
          <a:p>
            <a:pPr algn="ctr"/>
            <a:r>
              <a:rPr lang="en-US" altLang="zh-CN" sz="8000" b="1" dirty="0">
                <a:solidFill>
                  <a:schemeClr val="accent1"/>
                </a:solidFill>
              </a:rPr>
              <a:t>Thanks</a:t>
            </a:r>
            <a:endParaRPr lang="zh-CN" altLang="en-US" sz="8000" b="1" dirty="0">
              <a:solidFill>
                <a:schemeClr val="accent1"/>
              </a:solidFill>
            </a:endParaRPr>
          </a:p>
        </p:txBody>
      </p:sp>
      <p:sp>
        <p:nvSpPr>
          <p:cNvPr id="8" name="圆角矩形 64"/>
          <p:cNvSpPr/>
          <p:nvPr/>
        </p:nvSpPr>
        <p:spPr>
          <a:xfrm>
            <a:off x="5011220" y="4497710"/>
            <a:ext cx="1987400" cy="491319"/>
          </a:xfrm>
          <a:prstGeom prst="round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2"/>
                </a:solidFill>
              </a:rPr>
              <a:t>姚梦雨</a:t>
            </a:r>
          </a:p>
        </p:txBody>
      </p:sp>
      <p:sp>
        <p:nvSpPr>
          <p:cNvPr id="9" name="文本框 8">
            <a:extLst>
              <a:ext uri="{FF2B5EF4-FFF2-40B4-BE49-F238E27FC236}">
                <a16:creationId xmlns:a16="http://schemas.microsoft.com/office/drawing/2014/main" id="{D0C922CF-4625-4758-8DA8-65A8FF194309}"/>
              </a:ext>
            </a:extLst>
          </p:cNvPr>
          <p:cNvSpPr txBox="1"/>
          <p:nvPr/>
        </p:nvSpPr>
        <p:spPr>
          <a:xfrm>
            <a:off x="3932434" y="3330700"/>
            <a:ext cx="4769778" cy="369332"/>
          </a:xfrm>
          <a:prstGeom prst="rect">
            <a:avLst/>
          </a:prstGeom>
          <a:noFill/>
        </p:spPr>
        <p:txBody>
          <a:bodyPr wrap="square">
            <a:spAutoFit/>
          </a:bodyPr>
          <a:lstStyle/>
          <a:p>
            <a:r>
              <a:rPr lang="en-US" altLang="zh-CN" dirty="0"/>
              <a:t>We can definitely get lucky with some theories</a:t>
            </a:r>
            <a:endParaRPr lang="zh-CN" altLang="en-US" dirty="0"/>
          </a:p>
        </p:txBody>
      </p:sp>
      <p:sp>
        <p:nvSpPr>
          <p:cNvPr id="10" name="文本框 9">
            <a:extLst>
              <a:ext uri="{FF2B5EF4-FFF2-40B4-BE49-F238E27FC236}">
                <a16:creationId xmlns:a16="http://schemas.microsoft.com/office/drawing/2014/main" id="{7A5CB869-E91A-4B17-8AD4-FC80ACA4A143}"/>
              </a:ext>
            </a:extLst>
          </p:cNvPr>
          <p:cNvSpPr txBox="1"/>
          <p:nvPr/>
        </p:nvSpPr>
        <p:spPr>
          <a:xfrm>
            <a:off x="5011220" y="3806844"/>
            <a:ext cx="2083996" cy="369332"/>
          </a:xfrm>
          <a:prstGeom prst="rect">
            <a:avLst/>
          </a:prstGeom>
          <a:noFill/>
        </p:spPr>
        <p:txBody>
          <a:bodyPr wrap="square">
            <a:spAutoFit/>
          </a:bodyPr>
          <a:lstStyle/>
          <a:p>
            <a:r>
              <a:rPr lang="zh-CN" altLang="en-US" dirty="0"/>
              <a:t>感谢老师们的指导</a:t>
            </a: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7"/>
          <p:cNvSpPr/>
          <p:nvPr/>
        </p:nvSpPr>
        <p:spPr>
          <a:xfrm>
            <a:off x="5600775" y="1918534"/>
            <a:ext cx="990448"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2"/>
                </a:solidFill>
              </a:rPr>
              <a:t>01</a:t>
            </a:r>
            <a:endParaRPr lang="zh-CN" altLang="en-US" sz="4000" b="1" dirty="0">
              <a:solidFill>
                <a:schemeClr val="tx2"/>
              </a:solidFill>
            </a:endParaRPr>
          </a:p>
        </p:txBody>
      </p:sp>
      <p:sp>
        <p:nvSpPr>
          <p:cNvPr id="6" name="文本框 5"/>
          <p:cNvSpPr txBox="1"/>
          <p:nvPr/>
        </p:nvSpPr>
        <p:spPr>
          <a:xfrm>
            <a:off x="4772948" y="3599982"/>
            <a:ext cx="2646109" cy="584775"/>
          </a:xfrm>
          <a:prstGeom prst="rect">
            <a:avLst/>
          </a:prstGeom>
          <a:noFill/>
        </p:spPr>
        <p:txBody>
          <a:bodyPr wrap="none" rtlCol="0">
            <a:spAutoFit/>
          </a:bodyPr>
          <a:lstStyle/>
          <a:p>
            <a:pPr algn="ctr"/>
            <a:r>
              <a:rPr lang="en-US" altLang="zh-CN" sz="3200" dirty="0">
                <a:solidFill>
                  <a:schemeClr val="tx2"/>
                </a:solidFill>
              </a:rPr>
              <a:t>Problem</a:t>
            </a:r>
            <a:r>
              <a:rPr lang="zh-CN" altLang="en-US" sz="3200" dirty="0">
                <a:solidFill>
                  <a:schemeClr val="tx2"/>
                </a:solidFill>
              </a:rPr>
              <a:t> </a:t>
            </a:r>
            <a:r>
              <a:rPr lang="en-US" altLang="zh-CN" sz="3200" dirty="0">
                <a:solidFill>
                  <a:schemeClr val="tx2"/>
                </a:solidFill>
              </a:rPr>
              <a:t>Setup</a:t>
            </a:r>
            <a:endParaRPr lang="zh-CN" altLang="en-US" sz="3200" dirty="0">
              <a:solidFill>
                <a:schemeClr val="tx2"/>
              </a:solidFill>
            </a:endParaRPr>
          </a:p>
        </p:txBody>
      </p:sp>
      <p:sp>
        <p:nvSpPr>
          <p:cNvPr id="7" name="矩形 6"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p:nvPr/>
        </p:nvSpPr>
        <p:spPr>
          <a:xfrm>
            <a:off x="3704857" y="4265363"/>
            <a:ext cx="4782288" cy="369332"/>
          </a:xfrm>
          <a:prstGeom prst="rect">
            <a:avLst/>
          </a:prstGeom>
        </p:spPr>
        <p:txBody>
          <a:bodyPr wrap="square">
            <a:spAutoFit/>
          </a:bodyPr>
          <a:lstStyle/>
          <a:p>
            <a:pPr lvl="0" algn="ctr"/>
            <a:r>
              <a:rPr lang="en-US" altLang="zh-CN" dirty="0">
                <a:latin typeface="Arial" panose="020B0604020202020204" pitchFamily="34" charset="0"/>
                <a:ea typeface="微软雅黑" panose="020B0503020204020204" pitchFamily="34" charset="-122"/>
                <a:cs typeface="+mn-ea"/>
                <a:sym typeface="Arial" panose="020B0604020202020204" pitchFamily="34" charset="0"/>
              </a:rPr>
              <a:t>N=p*q</a:t>
            </a: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 name="直接连接符 7"/>
          <p:cNvCxnSpPr/>
          <p:nvPr/>
        </p:nvCxnSpPr>
        <p:spPr>
          <a:xfrm>
            <a:off x="5947866" y="4238960"/>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48"/>
          <p:cNvSpPr txBox="1"/>
          <p:nvPr/>
        </p:nvSpPr>
        <p:spPr>
          <a:xfrm>
            <a:off x="2318401" y="1137823"/>
            <a:ext cx="7555198" cy="589072"/>
          </a:xfrm>
          <a:prstGeom prst="rect">
            <a:avLst/>
          </a:prstGeom>
          <a:noFill/>
        </p:spPr>
        <p:txBody>
          <a:bodyPr wrap="square" rtlCol="0">
            <a:spAutoFit/>
          </a:bodyPr>
          <a:lstStyle/>
          <a:p>
            <a:pPr marL="0" marR="0" lvl="0" indent="0" algn="ctr" defTabSz="913765" rtl="0" eaLnBrk="1" fontAlgn="auto" latinLnBrk="0" hangingPunct="1">
              <a:lnSpc>
                <a:spcPct val="150000"/>
              </a:lnSpc>
              <a:spcBef>
                <a:spcPts val="0"/>
              </a:spcBef>
              <a:spcAft>
                <a:spcPts val="0"/>
              </a:spcAft>
              <a:buClrTx/>
              <a:buSzTx/>
              <a:buFontTx/>
              <a:buNone/>
              <a:defRPr/>
            </a:pPr>
            <a:r>
              <a:rPr lang="en-US" sz="2400" i="1" dirty="0">
                <a:latin typeface="Cambria Math" panose="02040503050406030204" pitchFamily="18" charset="0"/>
                <a:cs typeface="Times New Roman" panose="02020603050405020304" pitchFamily="18" charset="0"/>
                <a:sym typeface="Calibri" panose="020F0502020204030204" pitchFamily="34" charset="0"/>
              </a:rPr>
              <a:t>N=p*q</a:t>
            </a:r>
          </a:p>
        </p:txBody>
      </p:sp>
      <p:sp>
        <p:nvSpPr>
          <p:cNvPr id="18" name="TextBox 17"/>
          <p:cNvSpPr txBox="1"/>
          <p:nvPr/>
        </p:nvSpPr>
        <p:spPr>
          <a:xfrm>
            <a:off x="2852102" y="404308"/>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300" spc="300" dirty="0">
                <a:solidFill>
                  <a:srgbClr val="000000"/>
                </a:solidFill>
                <a:latin typeface="Calibri" panose="020F0502020204030204" pitchFamily="34" charset="0"/>
                <a:ea typeface="微软雅黑" panose="020B0503020204020204" pitchFamily="34" charset="-122"/>
                <a:cs typeface="Oswald" charset="0"/>
                <a:sym typeface="Calibri" panose="020F0502020204030204" pitchFamily="34" charset="0"/>
              </a:rPr>
              <a:t>Problem</a:t>
            </a:r>
            <a:r>
              <a:rPr lang="zh-CN" altLang="en-US" sz="3300" spc="300" dirty="0">
                <a:solidFill>
                  <a:srgbClr val="000000"/>
                </a:solidFill>
                <a:latin typeface="Calibri" panose="020F0502020204030204" pitchFamily="34" charset="0"/>
                <a:ea typeface="微软雅黑" panose="020B0503020204020204" pitchFamily="34" charset="-122"/>
                <a:cs typeface="Oswald" charset="0"/>
                <a:sym typeface="Calibri" panose="020F0502020204030204" pitchFamily="34" charset="0"/>
              </a:rPr>
              <a:t> </a:t>
            </a:r>
            <a:r>
              <a:rPr lang="en-US" altLang="zh-CN" sz="3300" spc="300" dirty="0">
                <a:solidFill>
                  <a:srgbClr val="000000"/>
                </a:solidFill>
                <a:latin typeface="Calibri" panose="020F0502020204030204" pitchFamily="34" charset="0"/>
                <a:ea typeface="微软雅黑" panose="020B0503020204020204" pitchFamily="34" charset="-122"/>
                <a:cs typeface="Oswald" charset="0"/>
                <a:sym typeface="Calibri" panose="020F0502020204030204" pitchFamily="34" charset="0"/>
              </a:rPr>
              <a:t>Setup</a:t>
            </a:r>
            <a:endParaRPr kumimoji="0" lang="en-US" sz="4800" b="0" i="0" u="none" strike="noStrike" kern="1200" cap="none" spc="300" normalizeH="0" baseline="0" noProof="0" dirty="0">
              <a:ln>
                <a:noFill/>
              </a:ln>
              <a:solidFill>
                <a:srgbClr val="000000"/>
              </a:solidFill>
              <a:effectLst/>
              <a:uLnTx/>
              <a:uFillTx/>
              <a:latin typeface="Calibri" panose="020F0502020204030204" pitchFamily="34" charset="0"/>
              <a:ea typeface="微软雅黑" panose="020B0503020204020204" pitchFamily="34" charset="-122"/>
              <a:cs typeface="Oswald" charset="0"/>
              <a:sym typeface="Calibri" panose="020F0502020204030204" pitchFamily="34" charset="0"/>
            </a:endParaRPr>
          </a:p>
        </p:txBody>
      </p:sp>
      <p:cxnSp>
        <p:nvCxnSpPr>
          <p:cNvPr id="19" name="直接连接符 18"/>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文本框 19">
                <a:extLst>
                  <a:ext uri="{FF2B5EF4-FFF2-40B4-BE49-F238E27FC236}">
                    <a16:creationId xmlns:a16="http://schemas.microsoft.com/office/drawing/2014/main" id="{74A068E8-6396-4687-BC9E-D537906EEB42}"/>
                  </a:ext>
                </a:extLst>
              </p:cNvPr>
              <p:cNvSpPr txBox="1"/>
              <p:nvPr/>
            </p:nvSpPr>
            <p:spPr>
              <a:xfrm>
                <a:off x="1045029" y="2037806"/>
                <a:ext cx="10598331" cy="1200329"/>
              </a:xfrm>
              <a:prstGeom prst="rect">
                <a:avLst/>
              </a:prstGeom>
              <a:noFill/>
            </p:spPr>
            <p:txBody>
              <a:bodyPr wrap="square" rtlCol="0">
                <a:spAutoFit/>
              </a:bodyPr>
              <a:lstStyle/>
              <a:p>
                <a:r>
                  <a:rPr lang="en-US" altLang="zh-CN" sz="2400" dirty="0">
                    <a:solidFill>
                      <a:schemeClr val="accent1"/>
                    </a:solidFill>
                    <a:latin typeface="Times New Roman" panose="02020603050405020304" pitchFamily="18" charset="0"/>
                    <a:cs typeface="Times New Roman" panose="02020603050405020304" pitchFamily="18" charset="0"/>
                  </a:rPr>
                  <a:t>Assume that </a:t>
                </a:r>
                <a14:m>
                  <m:oMath xmlns:m="http://schemas.openxmlformats.org/officeDocument/2006/math">
                    <m:r>
                      <a:rPr lang="en-US" altLang="zh-CN" sz="2400" i="1" dirty="0" smtClean="0">
                        <a:solidFill>
                          <a:schemeClr val="accent1"/>
                        </a:solidFill>
                        <a:latin typeface="Cambria Math" panose="02040503050406030204" pitchFamily="18" charset="0"/>
                        <a:cs typeface="Times New Roman" panose="02020603050405020304" pitchFamily="18" charset="0"/>
                      </a:rPr>
                      <m:t>𝑁</m:t>
                    </m:r>
                    <m:r>
                      <a:rPr lang="en-US" altLang="zh-CN" sz="2400" i="1" dirty="0" smtClean="0">
                        <a:solidFill>
                          <a:schemeClr val="accent1"/>
                        </a:solidFill>
                        <a:latin typeface="Cambria Math" panose="02040503050406030204" pitchFamily="18" charset="0"/>
                        <a:cs typeface="Times New Roman" panose="02020603050405020304" pitchFamily="18" charset="0"/>
                      </a:rPr>
                      <m:t>=</m:t>
                    </m:r>
                    <m:r>
                      <a:rPr lang="en-US" altLang="zh-CN" sz="2400" i="1" dirty="0" smtClean="0">
                        <a:solidFill>
                          <a:schemeClr val="accent1"/>
                        </a:solidFill>
                        <a:latin typeface="Cambria Math" panose="02040503050406030204" pitchFamily="18" charset="0"/>
                        <a:cs typeface="Times New Roman" panose="02020603050405020304" pitchFamily="18" charset="0"/>
                      </a:rPr>
                      <m:t>𝑝</m:t>
                    </m:r>
                    <m:r>
                      <a:rPr lang="en-US" altLang="zh-CN" sz="2400" i="1" dirty="0" smtClean="0">
                        <a:solidFill>
                          <a:schemeClr val="accent1"/>
                        </a:solidFill>
                        <a:latin typeface="Cambria Math" panose="02040503050406030204" pitchFamily="18" charset="0"/>
                        <a:cs typeface="Times New Roman" panose="02020603050405020304" pitchFamily="18" charset="0"/>
                      </a:rPr>
                      <m:t>∗</m:t>
                    </m:r>
                    <m:r>
                      <a:rPr lang="en-US" altLang="zh-CN" sz="2400" i="1" dirty="0" smtClean="0">
                        <a:solidFill>
                          <a:schemeClr val="accent1"/>
                        </a:solidFill>
                        <a:latin typeface="Cambria Math" panose="02040503050406030204" pitchFamily="18" charset="0"/>
                        <a:cs typeface="Times New Roman" panose="02020603050405020304" pitchFamily="18" charset="0"/>
                      </a:rPr>
                      <m:t>𝑞</m:t>
                    </m:r>
                  </m:oMath>
                </a14:m>
                <a:r>
                  <a:rPr lang="en-US" altLang="zh-CN" sz="2400" dirty="0">
                    <a:solidFill>
                      <a:schemeClr val="accent1"/>
                    </a:solidFill>
                    <a:latin typeface="Times New Roman" panose="02020603050405020304" pitchFamily="18" charset="0"/>
                    <a:cs typeface="Times New Roman" panose="02020603050405020304" pitchFamily="18" charset="0"/>
                  </a:rPr>
                  <a:t> where </a:t>
                </a:r>
                <a:r>
                  <a:rPr lang="en-US" altLang="zh-CN" sz="2400" i="1" dirty="0">
                    <a:solidFill>
                      <a:schemeClr val="accent1"/>
                    </a:solidFill>
                    <a:latin typeface="Cambria Math" panose="02040503050406030204" pitchFamily="18" charset="0"/>
                    <a:cs typeface="Times New Roman" panose="02020603050405020304" pitchFamily="18" charset="0"/>
                  </a:rPr>
                  <a:t>p</a:t>
                </a:r>
                <a:r>
                  <a:rPr lang="en-US" altLang="zh-CN" sz="2400" dirty="0">
                    <a:solidFill>
                      <a:schemeClr val="accent1"/>
                    </a:solidFill>
                    <a:latin typeface="Times New Roman" panose="02020603050405020304" pitchFamily="18" charset="0"/>
                    <a:cs typeface="Times New Roman" panose="02020603050405020304" pitchFamily="18" charset="0"/>
                  </a:rPr>
                  <a:t> and </a:t>
                </a:r>
                <a:r>
                  <a:rPr lang="en-US" altLang="zh-CN" sz="2400" i="1" dirty="0">
                    <a:solidFill>
                      <a:schemeClr val="accent1"/>
                    </a:solidFill>
                    <a:latin typeface="Cambria Math" panose="02040503050406030204" pitchFamily="18" charset="0"/>
                    <a:cs typeface="Times New Roman" panose="02020603050405020304" pitchFamily="18" charset="0"/>
                  </a:rPr>
                  <a:t>q</a:t>
                </a:r>
                <a:r>
                  <a:rPr lang="en-US" altLang="zh-CN" sz="2400" dirty="0">
                    <a:solidFill>
                      <a:schemeClr val="accent1"/>
                    </a:solidFill>
                    <a:latin typeface="Times New Roman" panose="02020603050405020304" pitchFamily="18" charset="0"/>
                    <a:cs typeface="Times New Roman" panose="02020603050405020304" pitchFamily="18" charset="0"/>
                  </a:rPr>
                  <a:t> are nontrivial factor of </a:t>
                </a:r>
                <a:r>
                  <a:rPr lang="en-US" altLang="zh-CN" sz="2400" i="1" dirty="0">
                    <a:solidFill>
                      <a:schemeClr val="accent1"/>
                    </a:solidFill>
                    <a:latin typeface="Cambria Math" panose="02040503050406030204" pitchFamily="18" charset="0"/>
                    <a:cs typeface="Times New Roman" panose="02020603050405020304" pitchFamily="18" charset="0"/>
                  </a:rPr>
                  <a:t>N</a:t>
                </a:r>
              </a:p>
              <a:p>
                <a:endParaRPr lang="en-US" altLang="zh-CN" sz="2400" dirty="0">
                  <a:solidFill>
                    <a:schemeClr val="accent1"/>
                  </a:solidFill>
                  <a:latin typeface="Times New Roman" panose="02020603050405020304" pitchFamily="18" charset="0"/>
                  <a:cs typeface="Times New Roman" panose="02020603050405020304" pitchFamily="18" charset="0"/>
                </a:endParaRPr>
              </a:p>
              <a:p>
                <a:r>
                  <a:rPr lang="en-US" altLang="zh-CN" sz="2400" dirty="0">
                    <a:solidFill>
                      <a:schemeClr val="accent1"/>
                    </a:solidFill>
                    <a:latin typeface="Times New Roman" panose="02020603050405020304" pitchFamily="18" charset="0"/>
                    <a:cs typeface="Times New Roman" panose="02020603050405020304" pitchFamily="18" charset="0"/>
                  </a:rPr>
                  <a:t>Our goal: Find </a:t>
                </a:r>
                <a:r>
                  <a:rPr lang="en-US" altLang="zh-CN" sz="2400" i="1" dirty="0">
                    <a:solidFill>
                      <a:schemeClr val="accent1"/>
                    </a:solidFill>
                    <a:latin typeface="Cambria Math" panose="02040503050406030204" pitchFamily="18" charset="0"/>
                    <a:cs typeface="Times New Roman" panose="02020603050405020304" pitchFamily="18" charset="0"/>
                  </a:rPr>
                  <a:t>p</a:t>
                </a:r>
                <a:r>
                  <a:rPr lang="en-US" altLang="zh-CN" sz="2400" dirty="0">
                    <a:solidFill>
                      <a:schemeClr val="accent1"/>
                    </a:solidFill>
                    <a:latin typeface="Times New Roman" panose="02020603050405020304" pitchFamily="18" charset="0"/>
                    <a:cs typeface="Times New Roman" panose="02020603050405020304" pitchFamily="18" charset="0"/>
                  </a:rPr>
                  <a:t> and </a:t>
                </a:r>
                <a:r>
                  <a:rPr lang="en-US" altLang="zh-CN" sz="2400" i="1" dirty="0">
                    <a:solidFill>
                      <a:schemeClr val="accent1"/>
                    </a:solidFill>
                    <a:latin typeface="Cambria Math" panose="02040503050406030204" pitchFamily="18" charset="0"/>
                    <a:cs typeface="Times New Roman" panose="02020603050405020304" pitchFamily="18" charset="0"/>
                  </a:rPr>
                  <a:t>q</a:t>
                </a:r>
                <a:endParaRPr lang="zh-CN" altLang="en-US" sz="2400" i="1" dirty="0">
                  <a:solidFill>
                    <a:schemeClr val="accent1"/>
                  </a:solidFill>
                  <a:latin typeface="Cambria Math" panose="02040503050406030204" pitchFamily="18" charset="0"/>
                  <a:cs typeface="Times New Roman" panose="02020603050405020304" pitchFamily="18" charset="0"/>
                </a:endParaRPr>
              </a:p>
            </p:txBody>
          </p:sp>
        </mc:Choice>
        <mc:Fallback xmlns="">
          <p:sp>
            <p:nvSpPr>
              <p:cNvPr id="20" name="文本框 19">
                <a:extLst>
                  <a:ext uri="{FF2B5EF4-FFF2-40B4-BE49-F238E27FC236}">
                    <a16:creationId xmlns:a16="http://schemas.microsoft.com/office/drawing/2014/main" id="{74A068E8-6396-4687-BC9E-D537906EEB42}"/>
                  </a:ext>
                </a:extLst>
              </p:cNvPr>
              <p:cNvSpPr txBox="1">
                <a:spLocks noRot="1" noChangeAspect="1" noMove="1" noResize="1" noEditPoints="1" noAdjustHandles="1" noChangeArrowheads="1" noChangeShapeType="1" noTextEdit="1"/>
              </p:cNvSpPr>
              <p:nvPr/>
            </p:nvSpPr>
            <p:spPr>
              <a:xfrm>
                <a:off x="1045029" y="2037806"/>
                <a:ext cx="10598331" cy="1200329"/>
              </a:xfrm>
              <a:prstGeom prst="rect">
                <a:avLst/>
              </a:prstGeom>
              <a:blipFill>
                <a:blip r:embed="rId3"/>
                <a:stretch>
                  <a:fillRect l="-863" t="-4569" b="-10660"/>
                </a:stretch>
              </a:blipFill>
            </p:spPr>
            <p:txBody>
              <a:bodyPr/>
              <a:lstStyle/>
              <a:p>
                <a:r>
                  <a:rPr lang="zh-CN" altLang="en-US">
                    <a:noFill/>
                  </a:rPr>
                  <a:t> </a:t>
                </a:r>
              </a:p>
            </p:txBody>
          </p:sp>
        </mc:Fallback>
      </mc:AlternateContent>
      <p:sp>
        <p:nvSpPr>
          <p:cNvPr id="21" name="矩形 20">
            <a:extLst>
              <a:ext uri="{FF2B5EF4-FFF2-40B4-BE49-F238E27FC236}">
                <a16:creationId xmlns:a16="http://schemas.microsoft.com/office/drawing/2014/main" id="{00318111-5E0A-491E-9E5D-C4FCA64C544E}"/>
              </a:ext>
            </a:extLst>
          </p:cNvPr>
          <p:cNvSpPr/>
          <p:nvPr/>
        </p:nvSpPr>
        <p:spPr>
          <a:xfrm>
            <a:off x="1580654" y="3619866"/>
            <a:ext cx="631904" cy="923330"/>
          </a:xfrm>
          <a:prstGeom prst="rect">
            <a:avLst/>
          </a:prstGeom>
          <a:noFill/>
        </p:spPr>
        <p:txBody>
          <a:bodyPr wrap="none" lIns="91440" tIns="45720" rIns="91440" bIns="45720">
            <a:spAutoFit/>
          </a:bodyPr>
          <a:lstStyle/>
          <a:p>
            <a:pPr algn="ctr"/>
            <a:r>
              <a:rPr lang="en-US" altLang="zh-CN"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a:t>
            </a:r>
            <a:endParaRPr lang="zh-CN"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24" name="箭头: 下弧形 23">
            <a:extLst>
              <a:ext uri="{FF2B5EF4-FFF2-40B4-BE49-F238E27FC236}">
                <a16:creationId xmlns:a16="http://schemas.microsoft.com/office/drawing/2014/main" id="{1DCB3F55-EDB4-4890-B65A-3CB83855C957}"/>
              </a:ext>
            </a:extLst>
          </p:cNvPr>
          <p:cNvSpPr/>
          <p:nvPr/>
        </p:nvSpPr>
        <p:spPr>
          <a:xfrm>
            <a:off x="2013734" y="4544783"/>
            <a:ext cx="1910994" cy="760288"/>
          </a:xfrm>
          <a:prstGeom prst="curvedUp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a:extLst>
              <a:ext uri="{FF2B5EF4-FFF2-40B4-BE49-F238E27FC236}">
                <a16:creationId xmlns:a16="http://schemas.microsoft.com/office/drawing/2014/main" id="{163810CF-54B6-4A3A-98F8-1BAC975A8F74}"/>
              </a:ext>
            </a:extLst>
          </p:cNvPr>
          <p:cNvSpPr/>
          <p:nvPr/>
        </p:nvSpPr>
        <p:spPr>
          <a:xfrm>
            <a:off x="3686828" y="3549046"/>
            <a:ext cx="1263487" cy="923330"/>
          </a:xfrm>
          <a:prstGeom prst="rect">
            <a:avLst/>
          </a:prstGeom>
          <a:noFill/>
        </p:spPr>
        <p:txBody>
          <a:bodyPr wrap="none" lIns="91440" tIns="45720" rIns="91440" bIns="45720">
            <a:spAutoFit/>
          </a:bodyPr>
          <a:lstStyle/>
          <a:p>
            <a:pPr algn="ctr"/>
            <a:r>
              <a:rPr lang="en-US" altLang="zh-CN" sz="5400" b="1" dirty="0">
                <a:ln w="6600">
                  <a:solidFill>
                    <a:schemeClr val="accent2"/>
                  </a:solidFill>
                  <a:prstDash val="solid"/>
                </a:ln>
                <a:solidFill>
                  <a:srgbClr val="FFFFFF"/>
                </a:solidFill>
                <a:effectLst>
                  <a:outerShdw dist="38100" dir="2700000" algn="tl" rotWithShape="0">
                    <a:schemeClr val="accent2"/>
                  </a:outerShdw>
                </a:effectLst>
              </a:rPr>
              <a:t>p</a:t>
            </a:r>
            <a:r>
              <a:rPr lang="en-US" altLang="zh-CN" sz="5400" b="1" cap="none" spc="0" dirty="0">
                <a:ln w="6600">
                  <a:solidFill>
                    <a:schemeClr val="accent2"/>
                  </a:solidFill>
                  <a:prstDash val="solid"/>
                </a:ln>
                <a:solidFill>
                  <a:srgbClr val="FFFFFF"/>
                </a:solidFill>
                <a:effectLst>
                  <a:outerShdw dist="38100" dir="2700000" algn="tl" rotWithShape="0">
                    <a:schemeClr val="accent2"/>
                  </a:outerShdw>
                </a:effectLst>
              </a:rPr>
              <a:t>, q</a:t>
            </a:r>
            <a:endParaRPr lang="zh-CN" alt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mc:AlternateContent xmlns:mc="http://schemas.openxmlformats.org/markup-compatibility/2006" xmlns:a14="http://schemas.microsoft.com/office/drawing/2010/main">
        <mc:Choice Requires="a14">
          <p:sp>
            <p:nvSpPr>
              <p:cNvPr id="26" name="文本框 25">
                <a:extLst>
                  <a:ext uri="{FF2B5EF4-FFF2-40B4-BE49-F238E27FC236}">
                    <a16:creationId xmlns:a16="http://schemas.microsoft.com/office/drawing/2014/main" id="{6A670A99-81C7-45C8-A855-29EC2FADE5F8}"/>
                  </a:ext>
                </a:extLst>
              </p:cNvPr>
              <p:cNvSpPr txBox="1"/>
              <p:nvPr/>
            </p:nvSpPr>
            <p:spPr>
              <a:xfrm>
                <a:off x="7344164" y="4401707"/>
                <a:ext cx="3267182"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0" i="1" dirty="0" smtClean="0">
                          <a:solidFill>
                            <a:schemeClr val="accent1"/>
                          </a:solidFill>
                          <a:latin typeface="Cambria Math" panose="02040503050406030204" pitchFamily="18" charset="0"/>
                          <a:cs typeface="Times New Roman" panose="02020603050405020304" pitchFamily="18" charset="0"/>
                        </a:rPr>
                        <m:t>𝑞</m:t>
                      </m:r>
                      <m:r>
                        <a:rPr lang="en-US" altLang="zh-CN" sz="2800" i="1" dirty="0" smtClean="0">
                          <a:solidFill>
                            <a:schemeClr val="accent1"/>
                          </a:solidFill>
                          <a:latin typeface="Cambria Math" panose="02040503050406030204" pitchFamily="18" charset="0"/>
                          <a:cs typeface="Times New Roman" panose="02020603050405020304" pitchFamily="18" charset="0"/>
                        </a:rPr>
                        <m:t>=</m:t>
                      </m:r>
                      <m:r>
                        <a:rPr lang="en-US" altLang="zh-CN" sz="2800" b="0" i="1" dirty="0" smtClean="0">
                          <a:solidFill>
                            <a:schemeClr val="accent1"/>
                          </a:solidFill>
                          <a:latin typeface="Cambria Math" panose="02040503050406030204" pitchFamily="18" charset="0"/>
                          <a:cs typeface="Times New Roman" panose="02020603050405020304" pitchFamily="18" charset="0"/>
                        </a:rPr>
                        <m:t>𝑁</m:t>
                      </m:r>
                      <m:r>
                        <a:rPr lang="en-US" altLang="zh-CN" sz="2800" b="0" i="1" dirty="0" smtClean="0">
                          <a:solidFill>
                            <a:schemeClr val="accent1"/>
                          </a:solidFill>
                          <a:latin typeface="Cambria Math" panose="02040503050406030204" pitchFamily="18" charset="0"/>
                          <a:cs typeface="Times New Roman" panose="02020603050405020304" pitchFamily="18" charset="0"/>
                        </a:rPr>
                        <m:t>/</m:t>
                      </m:r>
                      <m:r>
                        <a:rPr lang="en-US" altLang="zh-CN" sz="2800" b="0" i="1" dirty="0" smtClean="0">
                          <a:solidFill>
                            <a:schemeClr val="accent1"/>
                          </a:solidFill>
                          <a:latin typeface="Cambria Math" panose="02040503050406030204" pitchFamily="18" charset="0"/>
                          <a:cs typeface="Times New Roman" panose="02020603050405020304" pitchFamily="18" charset="0"/>
                        </a:rPr>
                        <m:t>𝑝</m:t>
                      </m:r>
                    </m:oMath>
                  </m:oMathPara>
                </a14:m>
                <a:endParaRPr lang="zh-CN" altLang="en-US" sz="2800" dirty="0"/>
              </a:p>
            </p:txBody>
          </p:sp>
        </mc:Choice>
        <mc:Fallback xmlns="">
          <p:sp>
            <p:nvSpPr>
              <p:cNvPr id="26" name="文本框 25">
                <a:extLst>
                  <a:ext uri="{FF2B5EF4-FFF2-40B4-BE49-F238E27FC236}">
                    <a16:creationId xmlns:a16="http://schemas.microsoft.com/office/drawing/2014/main" id="{6A670A99-81C7-45C8-A855-29EC2FADE5F8}"/>
                  </a:ext>
                </a:extLst>
              </p:cNvPr>
              <p:cNvSpPr txBox="1">
                <a:spLocks noRot="1" noChangeAspect="1" noMove="1" noResize="1" noEditPoints="1" noAdjustHandles="1" noChangeArrowheads="1" noChangeShapeType="1" noTextEdit="1"/>
              </p:cNvSpPr>
              <p:nvPr/>
            </p:nvSpPr>
            <p:spPr>
              <a:xfrm>
                <a:off x="7344164" y="4401707"/>
                <a:ext cx="3267182" cy="523220"/>
              </a:xfrm>
              <a:prstGeom prst="rect">
                <a:avLst/>
              </a:prstGeom>
              <a:blipFill>
                <a:blip r:embed="rId4"/>
                <a:stretch>
                  <a:fillRect/>
                </a:stretch>
              </a:blipFill>
            </p:spPr>
            <p:txBody>
              <a:bodyPr/>
              <a:lstStyle/>
              <a:p>
                <a:r>
                  <a:rPr lang="zh-CN" altLang="en-US">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7"/>
          <p:cNvSpPr/>
          <p:nvPr/>
        </p:nvSpPr>
        <p:spPr>
          <a:xfrm>
            <a:off x="5600775" y="1918534"/>
            <a:ext cx="990448"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chemeClr val="tx2"/>
                </a:solidFill>
              </a:rPr>
              <a:t>02</a:t>
            </a:r>
            <a:endParaRPr lang="zh-CN" altLang="en-US" sz="4000" b="1" dirty="0">
              <a:solidFill>
                <a:schemeClr val="tx2"/>
              </a:solidFill>
            </a:endParaRPr>
          </a:p>
        </p:txBody>
      </p:sp>
      <p:sp>
        <p:nvSpPr>
          <p:cNvPr id="6" name="文本框 5"/>
          <p:cNvSpPr txBox="1"/>
          <p:nvPr/>
        </p:nvSpPr>
        <p:spPr>
          <a:xfrm>
            <a:off x="3056329" y="3599982"/>
            <a:ext cx="6079357" cy="584775"/>
          </a:xfrm>
          <a:prstGeom prst="rect">
            <a:avLst/>
          </a:prstGeom>
          <a:noFill/>
        </p:spPr>
        <p:txBody>
          <a:bodyPr wrap="none" rtlCol="0">
            <a:spAutoFit/>
          </a:bodyPr>
          <a:lstStyle/>
          <a:p>
            <a:pPr algn="ctr"/>
            <a:r>
              <a:rPr lang="en-US" altLang="zh-CN" sz="3200" dirty="0">
                <a:solidFill>
                  <a:schemeClr val="tx2"/>
                </a:solidFill>
              </a:rPr>
              <a:t>Trivial</a:t>
            </a:r>
            <a:r>
              <a:rPr lang="zh-CN" altLang="en-US" sz="3200" dirty="0">
                <a:solidFill>
                  <a:schemeClr val="tx2"/>
                </a:solidFill>
              </a:rPr>
              <a:t> </a:t>
            </a:r>
            <a:r>
              <a:rPr lang="en-US" altLang="zh-CN" sz="3200" dirty="0">
                <a:solidFill>
                  <a:schemeClr val="tx2"/>
                </a:solidFill>
              </a:rPr>
              <a:t>Methods and pre-knowledge</a:t>
            </a:r>
            <a:endParaRPr lang="zh-CN" altLang="en-US" sz="3200" dirty="0">
              <a:solidFill>
                <a:schemeClr val="tx2"/>
              </a:solidFill>
            </a:endParaRPr>
          </a:p>
        </p:txBody>
      </p:sp>
      <p:sp>
        <p:nvSpPr>
          <p:cNvPr id="7" name="矩形 6"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p:nvPr/>
        </p:nvSpPr>
        <p:spPr>
          <a:xfrm>
            <a:off x="3704857" y="4265363"/>
            <a:ext cx="4782288" cy="369332"/>
          </a:xfrm>
          <a:prstGeom prst="rect">
            <a:avLst/>
          </a:prstGeom>
        </p:spPr>
        <p:txBody>
          <a:bodyPr wrap="square">
            <a:spAutoFit/>
          </a:bodyPr>
          <a:lstStyle/>
          <a:p>
            <a:pPr lvl="0" algn="ctr"/>
            <a:r>
              <a:rPr lang="en-US" altLang="zh-CN" dirty="0">
                <a:latin typeface="Arial" panose="020B0604020202020204" pitchFamily="34" charset="0"/>
                <a:ea typeface="微软雅黑" panose="020B0503020204020204" pitchFamily="34" charset="-122"/>
                <a:cs typeface="+mn-ea"/>
                <a:sym typeface="Arial" panose="020B0604020202020204" pitchFamily="34" charset="0"/>
              </a:rPr>
              <a:t>Are they really trivial?</a:t>
            </a: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 name="直接连接符 7"/>
          <p:cNvCxnSpPr/>
          <p:nvPr/>
        </p:nvCxnSpPr>
        <p:spPr>
          <a:xfrm>
            <a:off x="5947866" y="4238960"/>
            <a:ext cx="296269"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T</a:t>
            </a:r>
            <a:r>
              <a:rPr lang="en-US" altLang="zh-CN"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rivial!!</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图片 6">
            <a:extLst>
              <a:ext uri="{FF2B5EF4-FFF2-40B4-BE49-F238E27FC236}">
                <a16:creationId xmlns:a16="http://schemas.microsoft.com/office/drawing/2014/main" id="{3D1516A3-77DE-4D87-9D39-5B07FA025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07" y="3575033"/>
            <a:ext cx="625867" cy="612828"/>
          </a:xfrm>
          <a:prstGeom prst="rect">
            <a:avLst/>
          </a:prstGeom>
        </p:spPr>
      </p:pic>
      <p:sp>
        <p:nvSpPr>
          <p:cNvPr id="9" name="对话气泡: 椭圆形 8">
            <a:extLst>
              <a:ext uri="{FF2B5EF4-FFF2-40B4-BE49-F238E27FC236}">
                <a16:creationId xmlns:a16="http://schemas.microsoft.com/office/drawing/2014/main" id="{3C55D7D6-3689-4CBC-9340-EEB1475DB0C0}"/>
              </a:ext>
            </a:extLst>
          </p:cNvPr>
          <p:cNvSpPr/>
          <p:nvPr/>
        </p:nvSpPr>
        <p:spPr>
          <a:xfrm>
            <a:off x="1304819" y="2011167"/>
            <a:ext cx="2445249" cy="1417833"/>
          </a:xfrm>
          <a:prstGeom prst="wedgeEllipse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866115E0-D48C-4145-9B90-1E536E6573CF}"/>
              </a:ext>
            </a:extLst>
          </p:cNvPr>
          <p:cNvSpPr txBox="1"/>
          <p:nvPr/>
        </p:nvSpPr>
        <p:spPr>
          <a:xfrm>
            <a:off x="1520574" y="2404153"/>
            <a:ext cx="2229494" cy="707886"/>
          </a:xfrm>
          <a:prstGeom prst="rect">
            <a:avLst/>
          </a:prstGeom>
          <a:noFill/>
        </p:spPr>
        <p:txBody>
          <a:bodyPr wrap="square" rtlCol="0">
            <a:spAutoFit/>
          </a:bodyPr>
          <a:lstStyle/>
          <a:p>
            <a:r>
              <a:rPr lang="en-US" altLang="zh-CN" sz="2000" dirty="0"/>
              <a:t>Keep it simple and stupid! I can try!</a:t>
            </a:r>
            <a:endParaRPr lang="zh-CN" altLang="en-US" sz="2000" dirty="0"/>
          </a:p>
        </p:txBody>
      </p:sp>
      <p:pic>
        <p:nvPicPr>
          <p:cNvPr id="17" name="图片 16">
            <a:extLst>
              <a:ext uri="{FF2B5EF4-FFF2-40B4-BE49-F238E27FC236}">
                <a16:creationId xmlns:a16="http://schemas.microsoft.com/office/drawing/2014/main" id="{EA31A026-F1E3-4CD0-B4A9-63908691F2C9}"/>
              </a:ext>
            </a:extLst>
          </p:cNvPr>
          <p:cNvPicPr>
            <a:picLocks noChangeAspect="1"/>
          </p:cNvPicPr>
          <p:nvPr/>
        </p:nvPicPr>
        <p:blipFill>
          <a:blip r:embed="rId4"/>
          <a:stretch>
            <a:fillRect/>
          </a:stretch>
        </p:blipFill>
        <p:spPr>
          <a:xfrm>
            <a:off x="6467845" y="1765585"/>
            <a:ext cx="4718813" cy="2170654"/>
          </a:xfrm>
          <a:prstGeom prst="rect">
            <a:avLst/>
          </a:prstGeom>
        </p:spPr>
      </p:pic>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9CBAD3E8-544C-44F5-BD92-C2CB1137AB88}"/>
                  </a:ext>
                </a:extLst>
              </p:cNvPr>
              <p:cNvSpPr txBox="1"/>
              <p:nvPr/>
            </p:nvSpPr>
            <p:spPr>
              <a:xfrm>
                <a:off x="2721520" y="4305162"/>
                <a:ext cx="1311834" cy="13677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rPr>
                        <m:t>𝑂</m:t>
                      </m:r>
                      <m:d>
                        <m:dPr>
                          <m:ctrlPr>
                            <a:rPr lang="en-US" altLang="zh-CN" sz="2800" b="0" i="1" smtClean="0">
                              <a:latin typeface="Cambria Math" panose="02040503050406030204" pitchFamily="18" charset="0"/>
                            </a:rPr>
                          </m:ctrlPr>
                        </m:dPr>
                        <m:e>
                          <m:r>
                            <a:rPr lang="en-US" altLang="zh-CN" sz="2800" b="0" i="1" smtClean="0">
                              <a:latin typeface="Cambria Math" panose="02040503050406030204" pitchFamily="18" charset="0"/>
                            </a:rPr>
                            <m:t>𝑁</m:t>
                          </m:r>
                        </m:e>
                      </m:d>
                      <m:r>
                        <a:rPr lang="en-US" altLang="zh-CN" sz="2800" b="0" i="1" smtClean="0">
                          <a:latin typeface="Cambria Math" panose="02040503050406030204" pitchFamily="18" charset="0"/>
                        </a:rPr>
                        <m:t>?</m:t>
                      </m:r>
                    </m:oMath>
                  </m:oMathPara>
                </a14:m>
                <a:endParaRPr lang="en-US" altLang="zh-CN" sz="2800" i="1" dirty="0">
                  <a:latin typeface="Cambria Math" panose="02040503050406030204" pitchFamily="18" charset="0"/>
                </a:endParaRPr>
              </a:p>
              <a:p>
                <a:endParaRPr lang="en-US" altLang="zh-CN" sz="2800" i="1" dirty="0">
                  <a:latin typeface="Cambria Math" panose="02040503050406030204" pitchFamily="18" charset="0"/>
                </a:endParaRPr>
              </a:p>
              <a:p>
                <a:r>
                  <a:rPr lang="en-US" altLang="zh-CN" sz="2800" i="1" dirty="0">
                    <a:latin typeface="Cambria Math" panose="02040503050406030204" pitchFamily="18" charset="0"/>
                  </a:rPr>
                  <a:t> </a:t>
                </a:r>
                <a14:m>
                  <m:oMath xmlns:m="http://schemas.openxmlformats.org/officeDocument/2006/math">
                    <m:r>
                      <a:rPr lang="en-US" altLang="zh-CN" sz="2800" b="0" i="1" smtClean="0">
                        <a:latin typeface="Cambria Math" panose="02040503050406030204" pitchFamily="18" charset="0"/>
                      </a:rPr>
                      <m:t>𝑂</m:t>
                    </m:r>
                    <m:d>
                      <m:dPr>
                        <m:ctrlPr>
                          <a:rPr lang="en-US" altLang="zh-CN" sz="2800" b="0" i="1" smtClean="0">
                            <a:latin typeface="Cambria Math" panose="02040503050406030204" pitchFamily="18" charset="0"/>
                          </a:rPr>
                        </m:ctrlPr>
                      </m:dPr>
                      <m:e>
                        <m:rad>
                          <m:radPr>
                            <m:degHide m:val="on"/>
                            <m:ctrlPr>
                              <a:rPr lang="en-US" altLang="zh-CN" sz="2800" b="0" i="1" smtClean="0">
                                <a:latin typeface="Cambria Math" panose="02040503050406030204" pitchFamily="18" charset="0"/>
                              </a:rPr>
                            </m:ctrlPr>
                          </m:radPr>
                          <m:deg/>
                          <m:e>
                            <m:r>
                              <a:rPr lang="en-US" altLang="zh-CN" sz="2800" b="0" i="1" smtClean="0">
                                <a:latin typeface="Cambria Math" panose="02040503050406030204" pitchFamily="18" charset="0"/>
                              </a:rPr>
                              <m:t>𝑁</m:t>
                            </m:r>
                          </m:e>
                        </m:rad>
                      </m:e>
                    </m:d>
                    <m:r>
                      <a:rPr lang="en-US" altLang="zh-CN" sz="2800" b="0" i="1" smtClean="0">
                        <a:latin typeface="Cambria Math" panose="02040503050406030204" pitchFamily="18" charset="0"/>
                      </a:rPr>
                      <m:t>?</m:t>
                    </m:r>
                  </m:oMath>
                </a14:m>
                <a:endParaRPr lang="zh-CN" altLang="en-US" sz="2800" dirty="0"/>
              </a:p>
            </p:txBody>
          </p:sp>
        </mc:Choice>
        <mc:Fallback xmlns="">
          <p:sp>
            <p:nvSpPr>
              <p:cNvPr id="18" name="文本框 17">
                <a:extLst>
                  <a:ext uri="{FF2B5EF4-FFF2-40B4-BE49-F238E27FC236}">
                    <a16:creationId xmlns:a16="http://schemas.microsoft.com/office/drawing/2014/main" id="{9CBAD3E8-544C-44F5-BD92-C2CB1137AB88}"/>
                  </a:ext>
                </a:extLst>
              </p:cNvPr>
              <p:cNvSpPr txBox="1">
                <a:spLocks noRot="1" noChangeAspect="1" noMove="1" noResize="1" noEditPoints="1" noAdjustHandles="1" noChangeArrowheads="1" noChangeShapeType="1" noTextEdit="1"/>
              </p:cNvSpPr>
              <p:nvPr/>
            </p:nvSpPr>
            <p:spPr>
              <a:xfrm>
                <a:off x="2721520" y="4305162"/>
                <a:ext cx="1311834" cy="1367747"/>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a:extLst>
                  <a:ext uri="{FF2B5EF4-FFF2-40B4-BE49-F238E27FC236}">
                    <a16:creationId xmlns:a16="http://schemas.microsoft.com/office/drawing/2014/main" id="{DA8BCB82-4DE5-44E2-9735-E98705C26349}"/>
                  </a:ext>
                </a:extLst>
              </p:cNvPr>
              <p:cNvSpPr txBox="1"/>
              <p:nvPr/>
            </p:nvSpPr>
            <p:spPr>
              <a:xfrm>
                <a:off x="2280864" y="5939250"/>
                <a:ext cx="5753528" cy="738664"/>
              </a:xfrm>
              <a:prstGeom prst="rect">
                <a:avLst/>
              </a:prstGeom>
              <a:noFill/>
            </p:spPr>
            <p:txBody>
              <a:bodyPr wrap="square" rtlCol="0">
                <a:spAutoFit/>
              </a:bodyPr>
              <a:lstStyle/>
              <a:p>
                <a:r>
                  <a:rPr lang="en-US" altLang="zh-CN" sz="2400" dirty="0"/>
                  <a:t>When </a:t>
                </a:r>
                <a14:m>
                  <m:oMath xmlns:m="http://schemas.openxmlformats.org/officeDocument/2006/math">
                    <m:r>
                      <m:rPr>
                        <m:sty m:val="p"/>
                      </m:rPr>
                      <a:rPr lang="en-US" altLang="zh-CN" sz="2400" b="0" i="0" smtClean="0">
                        <a:latin typeface="Cambria Math" panose="02040503050406030204" pitchFamily="18" charset="0"/>
                      </a:rPr>
                      <m:t>N</m:t>
                    </m:r>
                    <m:r>
                      <a:rPr lang="en-US" altLang="zh-CN" sz="2400" i="1">
                        <a:latin typeface="Cambria Math" panose="02040503050406030204" pitchFamily="18" charset="0"/>
                      </a:rPr>
                      <m:t>∼</m:t>
                    </m:r>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10</m:t>
                        </m:r>
                      </m:e>
                      <m:sup>
                        <m:r>
                          <a:rPr lang="en-US" altLang="zh-CN" sz="2400" b="0" i="1" smtClean="0">
                            <a:latin typeface="Cambria Math" panose="02040503050406030204" pitchFamily="18" charset="0"/>
                          </a:rPr>
                          <m:t>30</m:t>
                        </m:r>
                      </m:sup>
                    </m:sSup>
                    <m:r>
                      <a:rPr lang="en-US" altLang="zh-CN" sz="2400" b="0" i="1" smtClean="0">
                        <a:latin typeface="Cambria Math" panose="02040503050406030204" pitchFamily="18" charset="0"/>
                      </a:rPr>
                      <m:t>?</m:t>
                    </m:r>
                  </m:oMath>
                </a14:m>
                <a:endParaRPr lang="en-US" altLang="zh-CN" sz="2400" b="0" dirty="0"/>
              </a:p>
              <a:p>
                <a:endParaRPr lang="zh-CN" altLang="en-US" dirty="0"/>
              </a:p>
            </p:txBody>
          </p:sp>
        </mc:Choice>
        <mc:Fallback xmlns="">
          <p:sp>
            <p:nvSpPr>
              <p:cNvPr id="19" name="文本框 18">
                <a:extLst>
                  <a:ext uri="{FF2B5EF4-FFF2-40B4-BE49-F238E27FC236}">
                    <a16:creationId xmlns:a16="http://schemas.microsoft.com/office/drawing/2014/main" id="{DA8BCB82-4DE5-44E2-9735-E98705C26349}"/>
                  </a:ext>
                </a:extLst>
              </p:cNvPr>
              <p:cNvSpPr txBox="1">
                <a:spLocks noRot="1" noChangeAspect="1" noMove="1" noResize="1" noEditPoints="1" noAdjustHandles="1" noChangeArrowheads="1" noChangeShapeType="1" noTextEdit="1"/>
              </p:cNvSpPr>
              <p:nvPr/>
            </p:nvSpPr>
            <p:spPr>
              <a:xfrm>
                <a:off x="2280864" y="5939250"/>
                <a:ext cx="5753528" cy="738664"/>
              </a:xfrm>
              <a:prstGeom prst="rect">
                <a:avLst/>
              </a:prstGeom>
              <a:blipFill>
                <a:blip r:embed="rId9"/>
                <a:stretch>
                  <a:fillRect l="-1589" t="-6612"/>
                </a:stretch>
              </a:blipFill>
            </p:spPr>
            <p:txBody>
              <a:bodyPr/>
              <a:lstStyle/>
              <a:p>
                <a:r>
                  <a:rPr lang="zh-CN" altLang="en-US">
                    <a:noFill/>
                  </a:rPr>
                  <a:t> </a:t>
                </a:r>
              </a:p>
            </p:txBody>
          </p:sp>
        </mc:Fallback>
      </mc:AlternateContent>
      <p:pic>
        <p:nvPicPr>
          <p:cNvPr id="21" name="图片 20" descr="图示&#10;&#10;描述已自动生成">
            <a:extLst>
              <a:ext uri="{FF2B5EF4-FFF2-40B4-BE49-F238E27FC236}">
                <a16:creationId xmlns:a16="http://schemas.microsoft.com/office/drawing/2014/main" id="{B4B07541-1DC1-434A-9C32-70072B876F4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77827" y="5602633"/>
            <a:ext cx="933049" cy="738664"/>
          </a:xfrm>
          <a:prstGeom prst="rect">
            <a:avLst/>
          </a:prstGeom>
        </p:spPr>
      </p:pic>
      <p:sp>
        <p:nvSpPr>
          <p:cNvPr id="22" name="对话气泡: 矩形 21">
            <a:extLst>
              <a:ext uri="{FF2B5EF4-FFF2-40B4-BE49-F238E27FC236}">
                <a16:creationId xmlns:a16="http://schemas.microsoft.com/office/drawing/2014/main" id="{F4F07D19-6FBE-484D-A830-31B20C01381E}"/>
              </a:ext>
            </a:extLst>
          </p:cNvPr>
          <p:cNvSpPr/>
          <p:nvPr/>
        </p:nvSpPr>
        <p:spPr>
          <a:xfrm>
            <a:off x="8959065" y="4613097"/>
            <a:ext cx="1972638" cy="989536"/>
          </a:xfrm>
          <a:prstGeom prst="wedge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a:extLst>
              <a:ext uri="{FF2B5EF4-FFF2-40B4-BE49-F238E27FC236}">
                <a16:creationId xmlns:a16="http://schemas.microsoft.com/office/drawing/2014/main" id="{B8D05429-71A6-416C-98F0-AF6B496C7148}"/>
              </a:ext>
            </a:extLst>
          </p:cNvPr>
          <p:cNvSpPr txBox="1"/>
          <p:nvPr/>
        </p:nvSpPr>
        <p:spPr>
          <a:xfrm>
            <a:off x="8987988" y="4863969"/>
            <a:ext cx="2198670" cy="461665"/>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No! You can’t!</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fade">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T</a:t>
            </a:r>
            <a:r>
              <a:rPr lang="en-US" altLang="zh-CN"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rivial!!</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文本框 18">
                <a:extLst>
                  <a:ext uri="{FF2B5EF4-FFF2-40B4-BE49-F238E27FC236}">
                    <a16:creationId xmlns:a16="http://schemas.microsoft.com/office/drawing/2014/main" id="{DA8BCB82-4DE5-44E2-9735-E98705C26349}"/>
                  </a:ext>
                </a:extLst>
              </p:cNvPr>
              <p:cNvSpPr txBox="1"/>
              <p:nvPr/>
            </p:nvSpPr>
            <p:spPr>
              <a:xfrm>
                <a:off x="2691830" y="4260746"/>
                <a:ext cx="5753528" cy="738664"/>
              </a:xfrm>
              <a:prstGeom prst="rect">
                <a:avLst/>
              </a:prstGeom>
              <a:noFill/>
            </p:spPr>
            <p:txBody>
              <a:bodyPr wrap="square" rtlCol="0">
                <a:spAutoFit/>
              </a:bodyPr>
              <a:lstStyle/>
              <a:p>
                <a:r>
                  <a:rPr lang="en-US" altLang="zh-CN" sz="2400" dirty="0"/>
                  <a:t>When </a:t>
                </a:r>
                <a14:m>
                  <m:oMath xmlns:m="http://schemas.openxmlformats.org/officeDocument/2006/math">
                    <m:r>
                      <m:rPr>
                        <m:sty m:val="p"/>
                      </m:rPr>
                      <a:rPr lang="en-US" altLang="zh-CN" sz="2400" b="0" i="0" smtClean="0">
                        <a:latin typeface="Cambria Math" panose="02040503050406030204" pitchFamily="18" charset="0"/>
                      </a:rPr>
                      <m:t>N</m:t>
                    </m:r>
                    <m:r>
                      <a:rPr lang="en-US" altLang="zh-CN" sz="2400" i="1">
                        <a:latin typeface="Cambria Math" panose="02040503050406030204" pitchFamily="18" charset="0"/>
                      </a:rPr>
                      <m:t>∼</m:t>
                    </m:r>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10</m:t>
                        </m:r>
                      </m:e>
                      <m:sup>
                        <m:r>
                          <a:rPr lang="en-US" altLang="zh-CN" sz="2400" b="0" i="1" smtClean="0">
                            <a:latin typeface="Cambria Math" panose="02040503050406030204" pitchFamily="18" charset="0"/>
                          </a:rPr>
                          <m:t>10</m:t>
                        </m:r>
                      </m:sup>
                    </m:sSup>
                  </m:oMath>
                </a14:m>
                <a:endParaRPr lang="en-US" altLang="zh-CN" sz="2400" b="0" dirty="0"/>
              </a:p>
              <a:p>
                <a:endParaRPr lang="zh-CN" altLang="en-US" dirty="0"/>
              </a:p>
            </p:txBody>
          </p:sp>
        </mc:Choice>
        <mc:Fallback xmlns="">
          <p:sp>
            <p:nvSpPr>
              <p:cNvPr id="19" name="文本框 18">
                <a:extLst>
                  <a:ext uri="{FF2B5EF4-FFF2-40B4-BE49-F238E27FC236}">
                    <a16:creationId xmlns:a16="http://schemas.microsoft.com/office/drawing/2014/main" id="{DA8BCB82-4DE5-44E2-9735-E98705C26349}"/>
                  </a:ext>
                </a:extLst>
              </p:cNvPr>
              <p:cNvSpPr txBox="1">
                <a:spLocks noRot="1" noChangeAspect="1" noMove="1" noResize="1" noEditPoints="1" noAdjustHandles="1" noChangeArrowheads="1" noChangeShapeType="1" noTextEdit="1"/>
              </p:cNvSpPr>
              <p:nvPr/>
            </p:nvSpPr>
            <p:spPr>
              <a:xfrm>
                <a:off x="2691830" y="4260746"/>
                <a:ext cx="5753528" cy="738664"/>
              </a:xfrm>
              <a:prstGeom prst="rect">
                <a:avLst/>
              </a:prstGeom>
              <a:blipFill>
                <a:blip r:embed="rId5"/>
                <a:stretch>
                  <a:fillRect l="-1697" t="-6612"/>
                </a:stretch>
              </a:blipFill>
            </p:spPr>
            <p:txBody>
              <a:bodyPr/>
              <a:lstStyle/>
              <a:p>
                <a:r>
                  <a:rPr lang="zh-CN" altLang="en-US">
                    <a:noFill/>
                  </a:rPr>
                  <a:t> </a:t>
                </a:r>
              </a:p>
            </p:txBody>
          </p:sp>
        </mc:Fallback>
      </mc:AlternateContent>
      <p:pic>
        <p:nvPicPr>
          <p:cNvPr id="3" name="图片 2">
            <a:extLst>
              <a:ext uri="{FF2B5EF4-FFF2-40B4-BE49-F238E27FC236}">
                <a16:creationId xmlns:a16="http://schemas.microsoft.com/office/drawing/2014/main" id="{94BF1B7B-C1F4-4BA1-8692-78E0297ECB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2039" y="2326346"/>
            <a:ext cx="550417" cy="550417"/>
          </a:xfrm>
          <a:prstGeom prst="rect">
            <a:avLst/>
          </a:prstGeom>
        </p:spPr>
      </p:pic>
      <p:sp>
        <p:nvSpPr>
          <p:cNvPr id="15" name="对话气泡: 椭圆形 14">
            <a:extLst>
              <a:ext uri="{FF2B5EF4-FFF2-40B4-BE49-F238E27FC236}">
                <a16:creationId xmlns:a16="http://schemas.microsoft.com/office/drawing/2014/main" id="{EF5D882E-A673-4B66-97F7-255FA1F9E01D}"/>
              </a:ext>
            </a:extLst>
          </p:cNvPr>
          <p:cNvSpPr/>
          <p:nvPr/>
        </p:nvSpPr>
        <p:spPr>
          <a:xfrm>
            <a:off x="1058239" y="757719"/>
            <a:ext cx="2445249" cy="1417833"/>
          </a:xfrm>
          <a:prstGeom prst="wedgeEllipse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FF3EA105-0FBB-4071-B8F8-A1960B25F72A}"/>
              </a:ext>
            </a:extLst>
          </p:cNvPr>
          <p:cNvSpPr txBox="1"/>
          <p:nvPr/>
        </p:nvSpPr>
        <p:spPr>
          <a:xfrm>
            <a:off x="1273994" y="1150705"/>
            <a:ext cx="2229494" cy="707886"/>
          </a:xfrm>
          <a:prstGeom prst="rect">
            <a:avLst/>
          </a:prstGeom>
          <a:noFill/>
        </p:spPr>
        <p:txBody>
          <a:bodyPr wrap="square" rtlCol="0">
            <a:spAutoFit/>
          </a:bodyPr>
          <a:lstStyle/>
          <a:p>
            <a:r>
              <a:rPr lang="zh-CN" altLang="en-US" sz="2000" dirty="0"/>
              <a:t>那怎么办？我随便选选看？</a:t>
            </a:r>
          </a:p>
        </p:txBody>
      </p:sp>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111A6CDC-AF56-40E6-B47E-FAFBC741C753}"/>
                  </a:ext>
                </a:extLst>
              </p:cNvPr>
              <p:cNvSpPr txBox="1"/>
              <p:nvPr/>
            </p:nvSpPr>
            <p:spPr>
              <a:xfrm>
                <a:off x="1372456" y="5069259"/>
                <a:ext cx="5311739"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000" smtClean="0">
                          <a:latin typeface="Cambria Math" panose="02040503050406030204" pitchFamily="18" charset="0"/>
                        </a:rPr>
                        <m:t>P</m:t>
                      </m:r>
                      <m:r>
                        <a:rPr lang="en-US" altLang="zh-CN" sz="2000" i="1">
                          <a:latin typeface="Cambria Math" panose="02040503050406030204" pitchFamily="18" charset="0"/>
                        </a:rPr>
                        <m:t>∼</m:t>
                      </m:r>
                      <m:f>
                        <m:fPr>
                          <m:ctrlPr>
                            <a:rPr lang="pt-BR" altLang="zh-CN" sz="2000" i="1">
                              <a:latin typeface="Cambria Math" panose="02040503050406030204" pitchFamily="18" charset="0"/>
                            </a:rPr>
                          </m:ctrlPr>
                        </m:fPr>
                        <m:num>
                          <m:r>
                            <a:rPr lang="en-US" altLang="zh-CN" sz="2000" b="0" i="1" smtClean="0">
                              <a:latin typeface="Cambria Math" panose="02040503050406030204" pitchFamily="18" charset="0"/>
                            </a:rPr>
                            <m:t>2</m:t>
                          </m:r>
                        </m:num>
                        <m:den>
                          <m:r>
                            <a:rPr lang="en-US" altLang="zh-CN" sz="2000" b="0" i="1" smtClean="0">
                              <a:latin typeface="Cambria Math" panose="02040503050406030204" pitchFamily="18" charset="0"/>
                            </a:rPr>
                            <m:t>𝑁</m:t>
                          </m:r>
                          <m:r>
                            <a:rPr lang="en-US" altLang="zh-CN" sz="2000" b="0" i="1" smtClean="0">
                              <a:latin typeface="Cambria Math" panose="02040503050406030204" pitchFamily="18" charset="0"/>
                            </a:rPr>
                            <m:t>−2</m:t>
                          </m:r>
                        </m:den>
                      </m:f>
                      <m:r>
                        <a:rPr lang="en-US" altLang="zh-CN" sz="2000" i="1">
                          <a:latin typeface="Cambria Math" panose="02040503050406030204" pitchFamily="18" charset="0"/>
                        </a:rPr>
                        <m:t>∼</m:t>
                      </m:r>
                      <m:f>
                        <m:fPr>
                          <m:ctrlPr>
                            <a:rPr lang="pt-BR" altLang="zh-CN" sz="2000" i="1">
                              <a:latin typeface="Cambria Math" panose="02040503050406030204" pitchFamily="18" charset="0"/>
                            </a:rPr>
                          </m:ctrlPr>
                        </m:fPr>
                        <m:num>
                          <m:r>
                            <a:rPr lang="en-US" altLang="zh-CN" sz="2000" b="0" i="1" smtClean="0">
                              <a:latin typeface="Cambria Math" panose="02040503050406030204" pitchFamily="18" charset="0"/>
                            </a:rPr>
                            <m:t>1</m:t>
                          </m:r>
                        </m:num>
                        <m:den>
                          <m:r>
                            <a:rPr lang="en-US" altLang="zh-CN" sz="2000" b="0" i="1" smtClean="0">
                              <a:latin typeface="Cambria Math" panose="02040503050406030204" pitchFamily="18" charset="0"/>
                            </a:rPr>
                            <m:t>5000000000</m:t>
                          </m:r>
                        </m:den>
                      </m:f>
                    </m:oMath>
                  </m:oMathPara>
                </a14:m>
                <a:endParaRPr lang="en-US" altLang="zh-CN" sz="2000" b="0" dirty="0"/>
              </a:p>
            </p:txBody>
          </p:sp>
        </mc:Choice>
        <mc:Fallback xmlns="">
          <p:sp>
            <p:nvSpPr>
              <p:cNvPr id="6" name="文本框 5">
                <a:extLst>
                  <a:ext uri="{FF2B5EF4-FFF2-40B4-BE49-F238E27FC236}">
                    <a16:creationId xmlns:a16="http://schemas.microsoft.com/office/drawing/2014/main" id="{111A6CDC-AF56-40E6-B47E-FAFBC741C753}"/>
                  </a:ext>
                </a:extLst>
              </p:cNvPr>
              <p:cNvSpPr txBox="1">
                <a:spLocks noRot="1" noChangeAspect="1" noMove="1" noResize="1" noEditPoints="1" noAdjustHandles="1" noChangeArrowheads="1" noChangeShapeType="1" noTextEdit="1"/>
              </p:cNvSpPr>
              <p:nvPr/>
            </p:nvSpPr>
            <p:spPr>
              <a:xfrm>
                <a:off x="1372456" y="5069259"/>
                <a:ext cx="5311739" cy="670568"/>
              </a:xfrm>
              <a:prstGeom prst="rect">
                <a:avLst/>
              </a:prstGeom>
              <a:blipFill>
                <a:blip r:embed="rId7"/>
                <a:stretch>
                  <a:fillRect/>
                </a:stretch>
              </a:blipFill>
            </p:spPr>
            <p:txBody>
              <a:bodyPr/>
              <a:lstStyle/>
              <a:p>
                <a:r>
                  <a:rPr lang="zh-CN" altLang="en-US">
                    <a:noFill/>
                  </a:rPr>
                  <a:t> </a:t>
                </a:r>
              </a:p>
            </p:txBody>
          </p:sp>
        </mc:Fallback>
      </mc:AlternateContent>
      <p:pic>
        <p:nvPicPr>
          <p:cNvPr id="8" name="图片 7">
            <a:extLst>
              <a:ext uri="{FF2B5EF4-FFF2-40B4-BE49-F238E27FC236}">
                <a16:creationId xmlns:a16="http://schemas.microsoft.com/office/drawing/2014/main" id="{398841B3-ADAD-4EF2-A3E9-5B3625DF1C18}"/>
              </a:ext>
            </a:extLst>
          </p:cNvPr>
          <p:cNvPicPr>
            <a:picLocks noChangeAspect="1"/>
          </p:cNvPicPr>
          <p:nvPr/>
        </p:nvPicPr>
        <p:blipFill>
          <a:blip r:embed="rId8"/>
          <a:stretch>
            <a:fillRect/>
          </a:stretch>
        </p:blipFill>
        <p:spPr>
          <a:xfrm>
            <a:off x="6357938" y="1743130"/>
            <a:ext cx="5172797" cy="2267266"/>
          </a:xfrm>
          <a:prstGeom prst="rect">
            <a:avLst/>
          </a:prstGeom>
        </p:spPr>
      </p:pic>
    </p:spTree>
    <p:extLst>
      <p:ext uri="{BB962C8B-B14F-4D97-AF65-F5344CB8AC3E}">
        <p14:creationId xmlns:p14="http://schemas.microsoft.com/office/powerpoint/2010/main" val="8972236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lang="en-US"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T</a:t>
            </a:r>
            <a:r>
              <a:rPr lang="en-US" altLang="zh-CN" sz="3300" spc="3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rivial!!</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文本框 16">
                <a:extLst>
                  <a:ext uri="{FF2B5EF4-FFF2-40B4-BE49-F238E27FC236}">
                    <a16:creationId xmlns:a16="http://schemas.microsoft.com/office/drawing/2014/main" id="{AD2C759D-95B1-4861-81EB-A1FC479E8B27}"/>
                  </a:ext>
                </a:extLst>
              </p:cNvPr>
              <p:cNvSpPr txBox="1"/>
              <p:nvPr/>
            </p:nvSpPr>
            <p:spPr>
              <a:xfrm>
                <a:off x="464270" y="2467712"/>
                <a:ext cx="5238946" cy="923330"/>
              </a:xfrm>
              <a:prstGeom prst="rect">
                <a:avLst/>
              </a:prstGeom>
              <a:noFill/>
            </p:spPr>
            <p:txBody>
              <a:bodyPr wrap="square">
                <a:spAutoFit/>
              </a:bodyPr>
              <a:lstStyle/>
              <a:p>
                <a:r>
                  <a:rPr lang="zh-CN" altLang="en-US" sz="1800" dirty="0">
                    <a:solidFill>
                      <a:schemeClr val="tx2"/>
                    </a:solidFill>
                  </a:rPr>
                  <a:t>可以通过</a:t>
                </a:r>
                <a14:m>
                  <m:oMath xmlns:m="http://schemas.openxmlformats.org/officeDocument/2006/math">
                    <m:r>
                      <a:rPr lang="en-US" altLang="zh-CN" sz="1800" b="0" i="1" smtClean="0">
                        <a:solidFill>
                          <a:schemeClr val="tx2"/>
                        </a:solidFill>
                        <a:latin typeface="Cambria Math" panose="02040503050406030204" pitchFamily="18" charset="0"/>
                      </a:rPr>
                      <m:t>𝑝</m:t>
                    </m:r>
                    <m:r>
                      <a:rPr lang="en-US" altLang="zh-CN" sz="1800" b="0" i="1" smtClean="0">
                        <a:solidFill>
                          <a:schemeClr val="tx2"/>
                        </a:solidFill>
                        <a:latin typeface="Cambria Math" panose="02040503050406030204" pitchFamily="18" charset="0"/>
                      </a:rPr>
                      <m:t>,2</m:t>
                    </m:r>
                    <m:r>
                      <a:rPr lang="en-US" altLang="zh-CN" sz="1800" b="0" i="1" smtClean="0">
                        <a:solidFill>
                          <a:schemeClr val="tx2"/>
                        </a:solidFill>
                        <a:latin typeface="Cambria Math" panose="02040503050406030204" pitchFamily="18" charset="0"/>
                      </a:rPr>
                      <m:t>𝑝</m:t>
                    </m:r>
                    <m:r>
                      <a:rPr lang="en-US" altLang="zh-CN" sz="1800" b="0" i="1" smtClean="0">
                        <a:solidFill>
                          <a:schemeClr val="tx2"/>
                        </a:solidFill>
                        <a:latin typeface="Cambria Math" panose="02040503050406030204" pitchFamily="18" charset="0"/>
                      </a:rPr>
                      <m:t>,3</m:t>
                    </m:r>
                    <m:r>
                      <a:rPr lang="en-US" altLang="zh-CN" sz="1800" b="0" i="1" smtClean="0">
                        <a:solidFill>
                          <a:schemeClr val="tx2"/>
                        </a:solidFill>
                        <a:latin typeface="Cambria Math" panose="02040503050406030204" pitchFamily="18" charset="0"/>
                      </a:rPr>
                      <m:t>𝑝</m:t>
                    </m:r>
                    <m:r>
                      <a:rPr lang="en-US" altLang="zh-CN" sz="1800" b="0" i="1" smtClean="0">
                        <a:solidFill>
                          <a:schemeClr val="tx2"/>
                        </a:solidFill>
                        <a:latin typeface="Cambria Math" panose="02040503050406030204" pitchFamily="18" charset="0"/>
                      </a:rPr>
                      <m:t>,…,</m:t>
                    </m:r>
                    <m:r>
                      <a:rPr lang="en-US" altLang="zh-CN" sz="1800" b="0" i="1" smtClean="0">
                        <a:solidFill>
                          <a:schemeClr val="tx2"/>
                        </a:solidFill>
                        <a:latin typeface="Cambria Math" panose="02040503050406030204" pitchFamily="18" charset="0"/>
                      </a:rPr>
                      <m:t>𝑝</m:t>
                    </m:r>
                    <m:d>
                      <m:dPr>
                        <m:ctrlPr>
                          <a:rPr lang="en-US" altLang="zh-CN" sz="1800" b="0" i="1" smtClean="0">
                            <a:solidFill>
                              <a:schemeClr val="tx2"/>
                            </a:solidFill>
                            <a:latin typeface="Cambria Math" panose="02040503050406030204" pitchFamily="18" charset="0"/>
                          </a:rPr>
                        </m:ctrlPr>
                      </m:dPr>
                      <m:e>
                        <m:r>
                          <a:rPr lang="en-US" altLang="zh-CN" sz="1800" b="0" i="1" smtClean="0">
                            <a:solidFill>
                              <a:schemeClr val="tx2"/>
                            </a:solidFill>
                            <a:latin typeface="Cambria Math" panose="02040503050406030204" pitchFamily="18" charset="0"/>
                          </a:rPr>
                          <m:t>𝑞</m:t>
                        </m:r>
                        <m:r>
                          <a:rPr lang="en-US" altLang="zh-CN" sz="1800" b="0" i="1" smtClean="0">
                            <a:solidFill>
                              <a:schemeClr val="tx2"/>
                            </a:solidFill>
                            <a:latin typeface="Cambria Math" panose="02040503050406030204" pitchFamily="18" charset="0"/>
                          </a:rPr>
                          <m:t>−1</m:t>
                        </m:r>
                      </m:e>
                    </m:d>
                    <m:r>
                      <a:rPr lang="en-US" altLang="zh-CN" sz="1800" b="0" i="1" smtClean="0">
                        <a:solidFill>
                          <a:schemeClr val="tx2"/>
                        </a:solidFill>
                        <a:latin typeface="Cambria Math" panose="02040503050406030204" pitchFamily="18" charset="0"/>
                      </a:rPr>
                      <m:t>,</m:t>
                    </m:r>
                    <m:r>
                      <a:rPr lang="en-US" altLang="zh-CN" sz="1800" b="0" i="1" smtClean="0">
                        <a:solidFill>
                          <a:schemeClr val="tx2"/>
                        </a:solidFill>
                        <a:latin typeface="Cambria Math" panose="02040503050406030204" pitchFamily="18" charset="0"/>
                      </a:rPr>
                      <m:t>𝑞</m:t>
                    </m:r>
                    <m:r>
                      <a:rPr lang="en-US" altLang="zh-CN" sz="1800" b="0" i="1" smtClean="0">
                        <a:solidFill>
                          <a:schemeClr val="tx2"/>
                        </a:solidFill>
                        <a:latin typeface="Cambria Math" panose="02040503050406030204" pitchFamily="18" charset="0"/>
                      </a:rPr>
                      <m:t>,2</m:t>
                    </m:r>
                    <m:r>
                      <a:rPr lang="en-US" altLang="zh-CN" sz="1800" b="0" i="1" smtClean="0">
                        <a:solidFill>
                          <a:schemeClr val="tx2"/>
                        </a:solidFill>
                        <a:latin typeface="Cambria Math" panose="02040503050406030204" pitchFamily="18" charset="0"/>
                      </a:rPr>
                      <m:t>𝑞</m:t>
                    </m:r>
                    <m:r>
                      <a:rPr lang="en-US" altLang="zh-CN" sz="1800" b="0" i="1" smtClean="0">
                        <a:solidFill>
                          <a:schemeClr val="tx2"/>
                        </a:solidFill>
                        <a:latin typeface="Cambria Math" panose="02040503050406030204" pitchFamily="18" charset="0"/>
                      </a:rPr>
                      <m:t>,…,</m:t>
                    </m:r>
                    <m:r>
                      <a:rPr lang="en-US" altLang="zh-CN" sz="1800" b="0" i="1" smtClean="0">
                        <a:solidFill>
                          <a:schemeClr val="tx2"/>
                        </a:solidFill>
                        <a:latin typeface="Cambria Math" panose="02040503050406030204" pitchFamily="18" charset="0"/>
                      </a:rPr>
                      <m:t>𝑞</m:t>
                    </m:r>
                    <m:d>
                      <m:dPr>
                        <m:ctrlPr>
                          <a:rPr lang="en-US" altLang="zh-CN" sz="1800" b="0" i="1" smtClean="0">
                            <a:solidFill>
                              <a:schemeClr val="tx2"/>
                            </a:solidFill>
                            <a:latin typeface="Cambria Math" panose="02040503050406030204" pitchFamily="18" charset="0"/>
                          </a:rPr>
                        </m:ctrlPr>
                      </m:dPr>
                      <m:e>
                        <m:r>
                          <a:rPr lang="en-US" altLang="zh-CN" sz="1800" b="0" i="1" smtClean="0">
                            <a:solidFill>
                              <a:schemeClr val="tx2"/>
                            </a:solidFill>
                            <a:latin typeface="Cambria Math" panose="02040503050406030204" pitchFamily="18" charset="0"/>
                          </a:rPr>
                          <m:t>𝑝</m:t>
                        </m:r>
                        <m:r>
                          <a:rPr lang="en-US" altLang="zh-CN" sz="1800" b="0" i="1" smtClean="0">
                            <a:solidFill>
                              <a:schemeClr val="tx2"/>
                            </a:solidFill>
                            <a:latin typeface="Cambria Math" panose="02040503050406030204" pitchFamily="18" charset="0"/>
                          </a:rPr>
                          <m:t>−1</m:t>
                        </m:r>
                      </m:e>
                    </m:d>
                  </m:oMath>
                </a14:m>
                <a:endParaRPr lang="en-US" altLang="zh-CN" sz="1800" b="0" dirty="0">
                  <a:solidFill>
                    <a:schemeClr val="tx2"/>
                  </a:solidFill>
                </a:endParaRPr>
              </a:p>
              <a:p>
                <a:r>
                  <a:rPr lang="zh-CN" altLang="en-US" sz="1800" dirty="0">
                    <a:solidFill>
                      <a:schemeClr val="tx2"/>
                    </a:solidFill>
                  </a:rPr>
                  <a:t>这</a:t>
                </a:r>
                <a14:m>
                  <m:oMath xmlns:m="http://schemas.openxmlformats.org/officeDocument/2006/math">
                    <m:r>
                      <a:rPr lang="en-US" altLang="zh-CN" sz="1800" i="1">
                        <a:solidFill>
                          <a:schemeClr val="tx2"/>
                        </a:solidFill>
                        <a:latin typeface="Cambria Math" panose="02040503050406030204" pitchFamily="18" charset="0"/>
                      </a:rPr>
                      <m:t>𝑝</m:t>
                    </m:r>
                    <m:r>
                      <a:rPr lang="en-US" altLang="zh-CN" sz="1800" b="0" i="1" smtClean="0">
                        <a:solidFill>
                          <a:schemeClr val="tx2"/>
                        </a:solidFill>
                        <a:latin typeface="Cambria Math" panose="02040503050406030204" pitchFamily="18" charset="0"/>
                      </a:rPr>
                      <m:t>+</m:t>
                    </m:r>
                    <m:r>
                      <a:rPr lang="en-US" altLang="zh-CN" sz="1800" b="0" i="1" smtClean="0">
                        <a:solidFill>
                          <a:schemeClr val="tx2"/>
                        </a:solidFill>
                        <a:latin typeface="Cambria Math" panose="02040503050406030204" pitchFamily="18" charset="0"/>
                      </a:rPr>
                      <m:t>𝑞</m:t>
                    </m:r>
                    <m:r>
                      <a:rPr lang="en-US" altLang="zh-CN" sz="1800" b="0" i="1" smtClean="0">
                        <a:solidFill>
                          <a:schemeClr val="tx2"/>
                        </a:solidFill>
                        <a:latin typeface="Cambria Math" panose="02040503050406030204" pitchFamily="18" charset="0"/>
                      </a:rPr>
                      <m:t>−2</m:t>
                    </m:r>
                  </m:oMath>
                </a14:m>
                <a:r>
                  <a:rPr lang="zh-CN" altLang="en-US" sz="1800" b="0" dirty="0">
                    <a:solidFill>
                      <a:schemeClr val="tx2"/>
                    </a:solidFill>
                  </a:rPr>
                  <a:t>个数</a:t>
                </a:r>
                <a:endParaRPr lang="en-US" altLang="zh-CN" sz="1800" b="0" dirty="0">
                  <a:solidFill>
                    <a:schemeClr val="tx2"/>
                  </a:solidFill>
                </a:endParaRPr>
              </a:p>
              <a:p>
                <a:r>
                  <a:rPr lang="zh-CN" altLang="en-US" sz="1800" dirty="0">
                    <a:solidFill>
                      <a:schemeClr val="tx2"/>
                    </a:solidFill>
                  </a:rPr>
                  <a:t>找到一个因子！</a:t>
                </a:r>
                <a:endParaRPr lang="en-US" altLang="zh-CN" sz="1800" dirty="0">
                  <a:solidFill>
                    <a:schemeClr val="tx2"/>
                  </a:solidFill>
                </a:endParaRPr>
              </a:p>
            </p:txBody>
          </p:sp>
        </mc:Choice>
        <mc:Fallback xmlns="">
          <p:sp>
            <p:nvSpPr>
              <p:cNvPr id="17" name="文本框 16">
                <a:extLst>
                  <a:ext uri="{FF2B5EF4-FFF2-40B4-BE49-F238E27FC236}">
                    <a16:creationId xmlns:a16="http://schemas.microsoft.com/office/drawing/2014/main" id="{AD2C759D-95B1-4861-81EB-A1FC479E8B27}"/>
                  </a:ext>
                </a:extLst>
              </p:cNvPr>
              <p:cNvSpPr txBox="1">
                <a:spLocks noRot="1" noChangeAspect="1" noMove="1" noResize="1" noEditPoints="1" noAdjustHandles="1" noChangeArrowheads="1" noChangeShapeType="1" noTextEdit="1"/>
              </p:cNvSpPr>
              <p:nvPr/>
            </p:nvSpPr>
            <p:spPr>
              <a:xfrm>
                <a:off x="464270" y="2467712"/>
                <a:ext cx="5238946" cy="923330"/>
              </a:xfrm>
              <a:prstGeom prst="rect">
                <a:avLst/>
              </a:prstGeom>
              <a:blipFill>
                <a:blip r:embed="rId4"/>
                <a:stretch>
                  <a:fillRect l="-930" t="-4636" b="-927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D4C60AC2-D60A-4AC6-AF2A-E4F6751A670A}"/>
                  </a:ext>
                </a:extLst>
              </p:cNvPr>
              <p:cNvSpPr txBox="1"/>
              <p:nvPr/>
            </p:nvSpPr>
            <p:spPr>
              <a:xfrm>
                <a:off x="6010065" y="4695193"/>
                <a:ext cx="5753528" cy="738664"/>
              </a:xfrm>
              <a:prstGeom prst="rect">
                <a:avLst/>
              </a:prstGeom>
              <a:noFill/>
            </p:spPr>
            <p:txBody>
              <a:bodyPr wrap="square" rtlCol="0">
                <a:spAutoFit/>
              </a:bodyPr>
              <a:lstStyle/>
              <a:p>
                <a:r>
                  <a:rPr lang="en-US" altLang="zh-CN" sz="2400" dirty="0"/>
                  <a:t>When </a:t>
                </a:r>
                <a14:m>
                  <m:oMath xmlns:m="http://schemas.openxmlformats.org/officeDocument/2006/math">
                    <m:r>
                      <m:rPr>
                        <m:sty m:val="p"/>
                      </m:rPr>
                      <a:rPr lang="en-US" altLang="zh-CN" sz="2400" b="0" i="0" smtClean="0">
                        <a:latin typeface="Cambria Math" panose="02040503050406030204" pitchFamily="18" charset="0"/>
                      </a:rPr>
                      <m:t>N</m:t>
                    </m:r>
                    <m:r>
                      <a:rPr lang="en-US" altLang="zh-CN" sz="2400" i="1">
                        <a:latin typeface="Cambria Math" panose="02040503050406030204" pitchFamily="18" charset="0"/>
                      </a:rPr>
                      <m:t>∼</m:t>
                    </m:r>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10</m:t>
                        </m:r>
                      </m:e>
                      <m:sup>
                        <m:r>
                          <a:rPr lang="en-US" altLang="zh-CN" sz="2400" b="0" i="1" smtClean="0">
                            <a:latin typeface="Cambria Math" panose="02040503050406030204" pitchFamily="18" charset="0"/>
                          </a:rPr>
                          <m:t>20</m:t>
                        </m:r>
                      </m:sup>
                    </m:sSup>
                  </m:oMath>
                </a14:m>
                <a:endParaRPr lang="en-US" altLang="zh-CN" sz="2400" b="0" dirty="0"/>
              </a:p>
              <a:p>
                <a:endParaRPr lang="zh-CN" altLang="en-US" dirty="0"/>
              </a:p>
            </p:txBody>
          </p:sp>
        </mc:Choice>
        <mc:Fallback xmlns="">
          <p:sp>
            <p:nvSpPr>
              <p:cNvPr id="18" name="文本框 17">
                <a:extLst>
                  <a:ext uri="{FF2B5EF4-FFF2-40B4-BE49-F238E27FC236}">
                    <a16:creationId xmlns:a16="http://schemas.microsoft.com/office/drawing/2014/main" id="{D4C60AC2-D60A-4AC6-AF2A-E4F6751A670A}"/>
                  </a:ext>
                </a:extLst>
              </p:cNvPr>
              <p:cNvSpPr txBox="1">
                <a:spLocks noRot="1" noChangeAspect="1" noMove="1" noResize="1" noEditPoints="1" noAdjustHandles="1" noChangeArrowheads="1" noChangeShapeType="1" noTextEdit="1"/>
              </p:cNvSpPr>
              <p:nvPr/>
            </p:nvSpPr>
            <p:spPr>
              <a:xfrm>
                <a:off x="6010065" y="4695193"/>
                <a:ext cx="5753528" cy="738664"/>
              </a:xfrm>
              <a:prstGeom prst="rect">
                <a:avLst/>
              </a:prstGeom>
              <a:blipFill>
                <a:blip r:embed="rId5"/>
                <a:stretch>
                  <a:fillRect l="-1695" t="-661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a:extLst>
                  <a:ext uri="{FF2B5EF4-FFF2-40B4-BE49-F238E27FC236}">
                    <a16:creationId xmlns:a16="http://schemas.microsoft.com/office/drawing/2014/main" id="{FE06CE39-BB99-4FFC-83CE-85254BF5A188}"/>
                  </a:ext>
                </a:extLst>
              </p:cNvPr>
              <p:cNvSpPr txBox="1"/>
              <p:nvPr/>
            </p:nvSpPr>
            <p:spPr>
              <a:xfrm>
                <a:off x="128118" y="3940563"/>
                <a:ext cx="5311739" cy="7546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000" smtClean="0">
                          <a:latin typeface="Cambria Math" panose="02040503050406030204" pitchFamily="18" charset="0"/>
                        </a:rPr>
                        <m:t>P</m:t>
                      </m:r>
                      <m:r>
                        <a:rPr lang="en-US" altLang="zh-CN" sz="2000" i="1">
                          <a:latin typeface="Cambria Math" panose="02040503050406030204" pitchFamily="18" charset="0"/>
                        </a:rPr>
                        <m:t>∼</m:t>
                      </m:r>
                      <m:f>
                        <m:fPr>
                          <m:ctrlPr>
                            <a:rPr lang="pt-BR" altLang="zh-CN" sz="2000" i="1">
                              <a:latin typeface="Cambria Math" panose="02040503050406030204" pitchFamily="18" charset="0"/>
                            </a:rPr>
                          </m:ctrlPr>
                        </m:fPr>
                        <m:num>
                          <m:r>
                            <a:rPr lang="en-US" altLang="zh-CN" sz="2000" b="0" i="1" smtClean="0">
                              <a:latin typeface="Cambria Math" panose="02040503050406030204" pitchFamily="18" charset="0"/>
                            </a:rPr>
                            <m:t>𝑝</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𝑞</m:t>
                          </m:r>
                          <m:r>
                            <a:rPr lang="en-US" altLang="zh-CN" sz="2000" b="0" i="1" smtClean="0">
                              <a:latin typeface="Cambria Math" panose="02040503050406030204" pitchFamily="18" charset="0"/>
                            </a:rPr>
                            <m:t>−2</m:t>
                          </m:r>
                        </m:num>
                        <m:den>
                          <m:r>
                            <a:rPr lang="en-US" altLang="zh-CN" sz="2000" b="0" i="1" smtClean="0">
                              <a:latin typeface="Cambria Math" panose="02040503050406030204" pitchFamily="18" charset="0"/>
                            </a:rPr>
                            <m:t>𝑁</m:t>
                          </m:r>
                          <m:r>
                            <a:rPr lang="en-US" altLang="zh-CN" sz="2000" b="0" i="1" smtClean="0">
                              <a:latin typeface="Cambria Math" panose="02040503050406030204" pitchFamily="18" charset="0"/>
                            </a:rPr>
                            <m:t>−2</m:t>
                          </m:r>
                        </m:den>
                      </m:f>
                      <m:r>
                        <a:rPr lang="en-US" altLang="zh-CN" sz="2000" i="1">
                          <a:latin typeface="Cambria Math" panose="02040503050406030204" pitchFamily="18" charset="0"/>
                        </a:rPr>
                        <m:t>∼</m:t>
                      </m:r>
                      <m:f>
                        <m:fPr>
                          <m:ctrlPr>
                            <a:rPr lang="pt-BR" altLang="zh-CN" sz="2000" i="1">
                              <a:latin typeface="Cambria Math" panose="02040503050406030204" pitchFamily="18" charset="0"/>
                            </a:rPr>
                          </m:ctrlPr>
                        </m:fPr>
                        <m:num>
                          <m:r>
                            <a:rPr lang="en-US" altLang="zh-CN" sz="2000" b="0" i="1" smtClean="0">
                              <a:latin typeface="Cambria Math" panose="02040503050406030204" pitchFamily="18" charset="0"/>
                            </a:rPr>
                            <m:t>2</m:t>
                          </m:r>
                        </m:num>
                        <m:den>
                          <m:rad>
                            <m:radPr>
                              <m:degHide m:val="on"/>
                              <m:ctrlPr>
                                <a:rPr lang="en-US" altLang="zh-CN" sz="2000" b="0" i="1" smtClean="0">
                                  <a:latin typeface="Cambria Math" panose="02040503050406030204" pitchFamily="18" charset="0"/>
                                </a:rPr>
                              </m:ctrlPr>
                            </m:radPr>
                            <m:deg/>
                            <m:e>
                              <m:r>
                                <a:rPr lang="en-US" altLang="zh-CN" sz="2000" b="0" i="1" smtClean="0">
                                  <a:latin typeface="Cambria Math" panose="02040503050406030204" pitchFamily="18" charset="0"/>
                                </a:rPr>
                                <m:t>𝑁</m:t>
                              </m:r>
                            </m:e>
                          </m:rad>
                        </m:den>
                      </m:f>
                    </m:oMath>
                  </m:oMathPara>
                </a14:m>
                <a:endParaRPr lang="en-US" altLang="zh-CN" sz="2000" b="0" dirty="0"/>
              </a:p>
            </p:txBody>
          </p:sp>
        </mc:Choice>
        <mc:Fallback xmlns="">
          <p:sp>
            <p:nvSpPr>
              <p:cNvPr id="20" name="文本框 19">
                <a:extLst>
                  <a:ext uri="{FF2B5EF4-FFF2-40B4-BE49-F238E27FC236}">
                    <a16:creationId xmlns:a16="http://schemas.microsoft.com/office/drawing/2014/main" id="{FE06CE39-BB99-4FFC-83CE-85254BF5A188}"/>
                  </a:ext>
                </a:extLst>
              </p:cNvPr>
              <p:cNvSpPr txBox="1">
                <a:spLocks noRot="1" noChangeAspect="1" noMove="1" noResize="1" noEditPoints="1" noAdjustHandles="1" noChangeArrowheads="1" noChangeShapeType="1" noTextEdit="1"/>
              </p:cNvSpPr>
              <p:nvPr/>
            </p:nvSpPr>
            <p:spPr>
              <a:xfrm>
                <a:off x="128118" y="3940563"/>
                <a:ext cx="5311739" cy="754630"/>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340B8EFE-A6BA-4CFC-A283-2DA8CBB27D7C}"/>
                  </a:ext>
                </a:extLst>
              </p:cNvPr>
              <p:cNvSpPr txBox="1"/>
              <p:nvPr/>
            </p:nvSpPr>
            <p:spPr>
              <a:xfrm>
                <a:off x="3716518" y="5378426"/>
                <a:ext cx="6905134" cy="612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𝑃</m:t>
                      </m:r>
                      <m:r>
                        <a:rPr lang="en-US" altLang="zh-CN" sz="1800" i="1" smtClean="0">
                          <a:latin typeface="Cambria Math" panose="02040503050406030204" pitchFamily="18" charset="0"/>
                        </a:rPr>
                        <m:t>∼</m:t>
                      </m:r>
                      <m:f>
                        <m:fPr>
                          <m:ctrlPr>
                            <a:rPr lang="pt-BR" altLang="zh-CN" sz="1800" i="1">
                              <a:latin typeface="Cambria Math" panose="02040503050406030204" pitchFamily="18" charset="0"/>
                            </a:rPr>
                          </m:ctrlPr>
                        </m:fPr>
                        <m:num>
                          <m:r>
                            <a:rPr lang="en-US" altLang="zh-CN" sz="1800" i="1">
                              <a:latin typeface="Cambria Math" panose="02040503050406030204" pitchFamily="18" charset="0"/>
                            </a:rPr>
                            <m:t>1</m:t>
                          </m:r>
                        </m:num>
                        <m:den>
                          <m:r>
                            <a:rPr lang="en-US" altLang="zh-CN" sz="1800" i="1">
                              <a:latin typeface="Cambria Math" panose="02040503050406030204" pitchFamily="18" charset="0"/>
                            </a:rPr>
                            <m:t>5000</m:t>
                          </m:r>
                          <m:r>
                            <a:rPr lang="en-US" altLang="zh-CN" sz="1800" b="0" i="1" smtClean="0">
                              <a:latin typeface="Cambria Math" panose="02040503050406030204" pitchFamily="18" charset="0"/>
                            </a:rPr>
                            <m:t>000000</m:t>
                          </m:r>
                        </m:den>
                      </m:f>
                    </m:oMath>
                  </m:oMathPara>
                </a14:m>
                <a:endParaRPr lang="zh-CN" altLang="en-US" dirty="0"/>
              </a:p>
            </p:txBody>
          </p:sp>
        </mc:Choice>
        <mc:Fallback xmlns="">
          <p:sp>
            <p:nvSpPr>
              <p:cNvPr id="21" name="文本框 20">
                <a:extLst>
                  <a:ext uri="{FF2B5EF4-FFF2-40B4-BE49-F238E27FC236}">
                    <a16:creationId xmlns:a16="http://schemas.microsoft.com/office/drawing/2014/main" id="{340B8EFE-A6BA-4CFC-A283-2DA8CBB27D7C}"/>
                  </a:ext>
                </a:extLst>
              </p:cNvPr>
              <p:cNvSpPr txBox="1">
                <a:spLocks noRot="1" noChangeAspect="1" noMove="1" noResize="1" noEditPoints="1" noAdjustHandles="1" noChangeArrowheads="1" noChangeShapeType="1" noTextEdit="1"/>
              </p:cNvSpPr>
              <p:nvPr/>
            </p:nvSpPr>
            <p:spPr>
              <a:xfrm>
                <a:off x="3716518" y="5378426"/>
                <a:ext cx="6905134" cy="612796"/>
              </a:xfrm>
              <a:prstGeom prst="rect">
                <a:avLst/>
              </a:prstGeom>
              <a:blipFill>
                <a:blip r:embed="rId7"/>
                <a:stretch>
                  <a:fillRect/>
                </a:stretch>
              </a:blipFill>
            </p:spPr>
            <p:txBody>
              <a:bodyPr/>
              <a:lstStyle/>
              <a:p>
                <a:r>
                  <a:rPr lang="zh-CN" altLang="en-US">
                    <a:noFill/>
                  </a:rPr>
                  <a:t> </a:t>
                </a:r>
              </a:p>
            </p:txBody>
          </p:sp>
        </mc:Fallback>
      </mc:AlternateContent>
      <p:pic>
        <p:nvPicPr>
          <p:cNvPr id="8" name="图片 7">
            <a:extLst>
              <a:ext uri="{FF2B5EF4-FFF2-40B4-BE49-F238E27FC236}">
                <a16:creationId xmlns:a16="http://schemas.microsoft.com/office/drawing/2014/main" id="{1A5E51C7-F6A9-423E-A600-9BF3E90B4148}"/>
              </a:ext>
            </a:extLst>
          </p:cNvPr>
          <p:cNvPicPr>
            <a:picLocks noChangeAspect="1"/>
          </p:cNvPicPr>
          <p:nvPr/>
        </p:nvPicPr>
        <p:blipFill>
          <a:blip r:embed="rId8"/>
          <a:stretch>
            <a:fillRect/>
          </a:stretch>
        </p:blipFill>
        <p:spPr>
          <a:xfrm>
            <a:off x="6488786" y="1425612"/>
            <a:ext cx="5477639" cy="2514951"/>
          </a:xfrm>
          <a:prstGeom prst="rect">
            <a:avLst/>
          </a:prstGeom>
        </p:spPr>
      </p:pic>
    </p:spTree>
    <p:extLst>
      <p:ext uri="{BB962C8B-B14F-4D97-AF65-F5344CB8AC3E}">
        <p14:creationId xmlns:p14="http://schemas.microsoft.com/office/powerpoint/2010/main" val="28774938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7"/>
          <p:cNvSpPr txBox="1"/>
          <p:nvPr/>
        </p:nvSpPr>
        <p:spPr>
          <a:xfrm>
            <a:off x="2852102" y="456084"/>
            <a:ext cx="6487796" cy="600164"/>
          </a:xfrm>
          <a:prstGeom prst="rect">
            <a:avLst/>
          </a:prstGeom>
          <a:noFill/>
        </p:spPr>
        <p:txBody>
          <a:bodyPr wrap="square" rtlCol="0">
            <a:sp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t>
            </a:r>
            <a:r>
              <a:rPr kumimoji="0" lang="en-US" altLang="zh-CN" sz="33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ow can I get lucky?</a:t>
            </a:r>
            <a:endParaRPr kumimoji="0" lang="en-US" sz="4800" b="0" i="0" u="none" strike="noStrike" kern="1200" cap="none" spc="30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cxnSp>
        <p:nvCxnSpPr>
          <p:cNvPr id="14" name="直接连接符 13"/>
          <p:cNvCxnSpPr/>
          <p:nvPr/>
        </p:nvCxnSpPr>
        <p:spPr>
          <a:xfrm>
            <a:off x="5834063" y="1071147"/>
            <a:ext cx="523875"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10E5438F-8EED-4900-8AA1-5471AE997F52}"/>
                  </a:ext>
                </a:extLst>
              </p:cNvPr>
              <p:cNvSpPr txBox="1"/>
              <p:nvPr/>
            </p:nvSpPr>
            <p:spPr>
              <a:xfrm>
                <a:off x="921178" y="1239067"/>
                <a:ext cx="7674796" cy="1938992"/>
              </a:xfrm>
              <a:prstGeom prst="rect">
                <a:avLst/>
              </a:prstGeom>
              <a:noFill/>
            </p:spPr>
            <p:txBody>
              <a:bodyPr wrap="square" rtlCol="0">
                <a:spAutoFit/>
              </a:bodyPr>
              <a:lstStyle/>
              <a:p>
                <a:r>
                  <a:rPr lang="en-US" altLang="zh-CN" sz="2400" dirty="0"/>
                  <a:t> Choosing one number is too far to our answer…</a:t>
                </a:r>
              </a:p>
              <a:p>
                <a:r>
                  <a:rPr lang="en-US" altLang="zh-CN" sz="2400" dirty="0"/>
                  <a:t> How about choosing two numbers?</a:t>
                </a:r>
              </a:p>
              <a:p>
                <a:r>
                  <a:rPr lang="en-US" altLang="zh-CN" sz="2400" dirty="0"/>
                  <a:t> And… get the differences between them?</a:t>
                </a:r>
              </a:p>
              <a:p>
                <a:r>
                  <a:rPr lang="en-US" altLang="zh-CN" sz="2400" dirty="0"/>
                  <a:t> That means</a:t>
                </a:r>
                <a14:m>
                  <m:oMath xmlns:m="http://schemas.openxmlformats.org/officeDocument/2006/math">
                    <m:r>
                      <a:rPr lang="en-US" altLang="zh-CN" sz="2400" b="0" i="0" smtClean="0">
                        <a:latin typeface="Cambria Math" panose="02040503050406030204" pitchFamily="18" charset="0"/>
                      </a:rPr>
                      <m:t> </m:t>
                    </m:r>
                    <m:d>
                      <m:dPr>
                        <m:begChr m:val="|"/>
                        <m:endChr m:val="|"/>
                        <m:ctrlPr>
                          <a:rPr lang="en-US" altLang="zh-CN" sz="2400" b="0" i="1" smtClean="0">
                            <a:latin typeface="Cambria Math" panose="02040503050406030204" pitchFamily="18" charset="0"/>
                          </a:rPr>
                        </m:ctrlPr>
                      </m:dPr>
                      <m:e>
                        <m:r>
                          <a:rPr lang="en-US" altLang="zh-CN" sz="2400" i="1">
                            <a:latin typeface="Cambria Math" panose="02040503050406030204" pitchFamily="18" charset="0"/>
                          </a:rPr>
                          <m:t>𝑎</m:t>
                        </m:r>
                        <m:r>
                          <a:rPr lang="en-US" altLang="zh-CN" sz="2400" b="0" i="1" smtClean="0">
                            <a:latin typeface="Cambria Math" panose="02040503050406030204" pitchFamily="18" charset="0"/>
                          </a:rPr>
                          <m:t>−</m:t>
                        </m:r>
                        <m:r>
                          <a:rPr lang="en-US" altLang="zh-CN" sz="2400" i="1">
                            <a:latin typeface="Cambria Math" panose="02040503050406030204" pitchFamily="18" charset="0"/>
                            <a:ea typeface="Cambria Math" panose="02040503050406030204" pitchFamily="18" charset="0"/>
                          </a:rPr>
                          <m:t>𝑏</m:t>
                        </m:r>
                      </m:e>
                    </m:d>
                    <m:r>
                      <a:rPr lang="en-US" altLang="zh-CN" sz="2400" i="1">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0 </m:t>
                    </m:r>
                    <m:r>
                      <a:rPr lang="en-US" altLang="zh-CN" sz="2400" i="1">
                        <a:latin typeface="Cambria Math" panose="02040503050406030204" pitchFamily="18" charset="0"/>
                        <a:ea typeface="Cambria Math" panose="02040503050406030204" pitchFamily="18" charset="0"/>
                      </a:rPr>
                      <m:t>𝑚𝑜𝑑</m:t>
                    </m:r>
                    <m:r>
                      <a:rPr lang="en-US" altLang="zh-CN" sz="2400" i="1">
                        <a:latin typeface="Cambria Math" panose="02040503050406030204" pitchFamily="18" charset="0"/>
                        <a:ea typeface="Cambria Math" panose="02040503050406030204" pitchFamily="18" charset="0"/>
                      </a:rPr>
                      <m:t> </m:t>
                    </m:r>
                    <m:r>
                      <a:rPr lang="en-US" altLang="zh-CN" sz="2400" i="1">
                        <a:latin typeface="Cambria Math" panose="02040503050406030204" pitchFamily="18" charset="0"/>
                        <a:ea typeface="Cambria Math" panose="02040503050406030204" pitchFamily="18" charset="0"/>
                      </a:rPr>
                      <m:t>𝑝</m:t>
                    </m:r>
                    <m:r>
                      <a:rPr lang="en-US" altLang="zh-CN" sz="2400" i="1">
                        <a:latin typeface="Cambria Math" panose="02040503050406030204" pitchFamily="18" charset="0"/>
                        <a:ea typeface="Cambria Math" panose="02040503050406030204" pitchFamily="18" charset="0"/>
                      </a:rPr>
                      <m:t> </m:t>
                    </m:r>
                    <m:d>
                      <m:dPr>
                        <m:ctrlPr>
                          <a:rPr lang="en-US" altLang="zh-CN" sz="2400" i="1">
                            <a:latin typeface="Cambria Math" panose="02040503050406030204" pitchFamily="18" charset="0"/>
                            <a:ea typeface="Cambria Math" panose="02040503050406030204" pitchFamily="18" charset="0"/>
                          </a:rPr>
                        </m:ctrlPr>
                      </m:dPr>
                      <m:e>
                        <m:r>
                          <a:rPr lang="en-US" altLang="zh-CN" sz="2400" i="1">
                            <a:latin typeface="Cambria Math" panose="02040503050406030204" pitchFamily="18" charset="0"/>
                            <a:ea typeface="Cambria Math" panose="02040503050406030204" pitchFamily="18" charset="0"/>
                          </a:rPr>
                          <m:t>𝑜𝑟</m:t>
                        </m:r>
                        <m:r>
                          <a:rPr lang="en-US" altLang="zh-CN" sz="2400" i="1">
                            <a:latin typeface="Cambria Math" panose="02040503050406030204" pitchFamily="18" charset="0"/>
                            <a:ea typeface="Cambria Math" panose="02040503050406030204" pitchFamily="18" charset="0"/>
                          </a:rPr>
                          <m:t> </m:t>
                        </m:r>
                        <m:r>
                          <a:rPr lang="en-US" altLang="zh-CN" sz="2400" i="1">
                            <a:latin typeface="Cambria Math" panose="02040503050406030204" pitchFamily="18" charset="0"/>
                            <a:ea typeface="Cambria Math" panose="02040503050406030204" pitchFamily="18" charset="0"/>
                          </a:rPr>
                          <m:t>𝑞</m:t>
                        </m:r>
                      </m:e>
                    </m:d>
                    <m:r>
                      <a:rPr lang="en-US" altLang="zh-CN" sz="2400" b="0" i="1" smtClean="0">
                        <a:latin typeface="Cambria Math" panose="02040503050406030204" pitchFamily="18" charset="0"/>
                        <a:ea typeface="Cambria Math" panose="02040503050406030204" pitchFamily="18" charset="0"/>
                      </a:rPr>
                      <m:t>,</m:t>
                    </m:r>
                  </m:oMath>
                </a14:m>
                <a:endParaRPr lang="en-US" altLang="zh-CN" sz="2400" b="0" i="1" dirty="0">
                  <a:latin typeface="Cambria Math" panose="02040503050406030204" pitchFamily="18" charset="0"/>
                  <a:ea typeface="Cambria Math" panose="02040503050406030204" pitchFamily="18" charset="0"/>
                </a:endParaRPr>
              </a:p>
              <a:p>
                <a:r>
                  <a:rPr lang="en-US" altLang="zh-CN" sz="2400" b="0" dirty="0"/>
                  <a:t>                                  </a:t>
                </a:r>
                <a14:m>
                  <m:oMath xmlns:m="http://schemas.openxmlformats.org/officeDocument/2006/math">
                    <m:r>
                      <a:rPr lang="en-US" altLang="zh-CN" sz="2400" b="0" i="1" smtClean="0">
                        <a:latin typeface="Cambria Math" panose="02040503050406030204" pitchFamily="18" charset="0"/>
                      </a:rPr>
                      <m:t>𝑎</m:t>
                    </m:r>
                    <m:r>
                      <a:rPr lang="en-US" altLang="zh-CN" sz="2400" b="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𝑏</m:t>
                    </m:r>
                    <m:r>
                      <a:rPr lang="en-US" altLang="zh-CN" sz="2400" b="0" i="1" smtClean="0">
                        <a:latin typeface="Cambria Math" panose="02040503050406030204" pitchFamily="18" charset="0"/>
                        <a:ea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𝑚𝑜𝑑</m:t>
                    </m:r>
                    <m:r>
                      <a:rPr lang="en-US" altLang="zh-CN" sz="2400" b="0" i="1" smtClean="0">
                        <a:latin typeface="Cambria Math" panose="02040503050406030204" pitchFamily="18" charset="0"/>
                        <a:ea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𝑝</m:t>
                    </m:r>
                    <m:r>
                      <a:rPr lang="en-US" altLang="zh-CN" sz="2400" b="0" i="1" smtClean="0">
                        <a:latin typeface="Cambria Math" panose="02040503050406030204" pitchFamily="18" charset="0"/>
                        <a:ea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𝑜𝑟</m:t>
                    </m:r>
                    <m:r>
                      <a:rPr lang="en-US" altLang="zh-CN" sz="2400" b="0" i="1" smtClean="0">
                        <a:latin typeface="Cambria Math" panose="02040503050406030204" pitchFamily="18" charset="0"/>
                        <a:ea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𝑞</m:t>
                    </m:r>
                    <m:r>
                      <a:rPr lang="en-US" altLang="zh-CN" sz="2400" b="0" i="1" smtClean="0">
                        <a:latin typeface="Cambria Math" panose="02040503050406030204" pitchFamily="18" charset="0"/>
                        <a:ea typeface="Cambria Math" panose="02040503050406030204" pitchFamily="18" charset="0"/>
                      </a:rPr>
                      <m:t>)</m:t>
                    </m:r>
                  </m:oMath>
                </a14:m>
                <a:r>
                  <a:rPr lang="en-US" altLang="zh-CN" sz="2400" dirty="0"/>
                  <a:t> </a:t>
                </a:r>
                <a:endParaRPr lang="zh-CN" altLang="en-US" sz="2400" dirty="0"/>
              </a:p>
            </p:txBody>
          </p:sp>
        </mc:Choice>
        <mc:Fallback xmlns="">
          <p:sp>
            <p:nvSpPr>
              <p:cNvPr id="2" name="文本框 1">
                <a:extLst>
                  <a:ext uri="{FF2B5EF4-FFF2-40B4-BE49-F238E27FC236}">
                    <a16:creationId xmlns:a16="http://schemas.microsoft.com/office/drawing/2014/main" id="{10E5438F-8EED-4900-8AA1-5471AE997F52}"/>
                  </a:ext>
                </a:extLst>
              </p:cNvPr>
              <p:cNvSpPr txBox="1">
                <a:spLocks noRot="1" noChangeAspect="1" noMove="1" noResize="1" noEditPoints="1" noAdjustHandles="1" noChangeArrowheads="1" noChangeShapeType="1" noTextEdit="1"/>
              </p:cNvSpPr>
              <p:nvPr/>
            </p:nvSpPr>
            <p:spPr>
              <a:xfrm>
                <a:off x="921178" y="1239067"/>
                <a:ext cx="7674796" cy="1938992"/>
              </a:xfrm>
              <a:prstGeom prst="rect">
                <a:avLst/>
              </a:prstGeom>
              <a:blipFill>
                <a:blip r:embed="rId3"/>
                <a:stretch>
                  <a:fillRect l="-318" t="-2516" b="-345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371473C5-7369-42FC-B4DC-F8F09DC6964D}"/>
                  </a:ext>
                </a:extLst>
              </p:cNvPr>
              <p:cNvSpPr txBox="1"/>
              <p:nvPr/>
            </p:nvSpPr>
            <p:spPr>
              <a:xfrm>
                <a:off x="821930" y="3521918"/>
                <a:ext cx="9503595" cy="2657972"/>
              </a:xfrm>
              <a:prstGeom prst="rect">
                <a:avLst/>
              </a:prstGeom>
              <a:noFill/>
            </p:spPr>
            <p:txBody>
              <a:bodyPr wrap="square" rtlCol="0">
                <a:spAutoFit/>
              </a:bodyPr>
              <a:lstStyle/>
              <a:p>
                <a:r>
                  <a:rPr lang="en-US" altLang="zh-CN" sz="2400" dirty="0">
                    <a:solidFill>
                      <a:schemeClr val="tx2"/>
                    </a:solidFill>
                  </a:rPr>
                  <a:t>Then the approximate possibility of getting the answer is:</a:t>
                </a:r>
              </a:p>
              <a:p>
                <a:pPr/>
                <a14:m>
                  <m:oMathPara xmlns:m="http://schemas.openxmlformats.org/officeDocument/2006/math">
                    <m:oMathParaPr>
                      <m:jc m:val="centerGroup"/>
                    </m:oMathParaPr>
                    <m:oMath xmlns:m="http://schemas.openxmlformats.org/officeDocument/2006/math">
                      <m:r>
                        <m:rPr>
                          <m:sty m:val="p"/>
                        </m:rPr>
                        <a:rPr lang="en-US" altLang="zh-CN" sz="2400" smtClean="0">
                          <a:solidFill>
                            <a:schemeClr val="tx2"/>
                          </a:solidFill>
                          <a:latin typeface="Cambria Math" panose="02040503050406030204" pitchFamily="18" charset="0"/>
                        </a:rPr>
                        <m:t>P</m:t>
                      </m:r>
                      <m:r>
                        <a:rPr lang="en-US" altLang="zh-CN" sz="2400" i="1">
                          <a:solidFill>
                            <a:schemeClr val="tx2"/>
                          </a:solidFill>
                          <a:latin typeface="Cambria Math" panose="02040503050406030204" pitchFamily="18" charset="0"/>
                        </a:rPr>
                        <m:t>∼</m:t>
                      </m:r>
                      <m:f>
                        <m:fPr>
                          <m:ctrlPr>
                            <a:rPr lang="pt-BR" altLang="zh-CN" sz="2400" i="1">
                              <a:solidFill>
                                <a:schemeClr val="tx2"/>
                              </a:solidFill>
                              <a:latin typeface="Cambria Math" panose="02040503050406030204" pitchFamily="18" charset="0"/>
                            </a:rPr>
                          </m:ctrlPr>
                        </m:fPr>
                        <m:num>
                          <m:r>
                            <a:rPr lang="en-US" altLang="zh-CN" sz="2400" b="0" i="1" smtClean="0">
                              <a:solidFill>
                                <a:schemeClr val="tx2"/>
                              </a:solidFill>
                              <a:latin typeface="Cambria Math" panose="02040503050406030204" pitchFamily="18" charset="0"/>
                            </a:rPr>
                            <m:t>2×</m:t>
                          </m:r>
                          <m:d>
                            <m:dPr>
                              <m:ctrlPr>
                                <a:rPr lang="en-US" altLang="zh-CN" sz="2400" b="0" i="1" smtClean="0">
                                  <a:solidFill>
                                    <a:schemeClr val="tx2"/>
                                  </a:solidFill>
                                  <a:latin typeface="Cambria Math" panose="02040503050406030204" pitchFamily="18" charset="0"/>
                                </a:rPr>
                              </m:ctrlPr>
                            </m:dPr>
                            <m:e>
                              <m:d>
                                <m:dPr>
                                  <m:ctrlPr>
                                    <a:rPr lang="en-US" altLang="zh-CN" sz="2400" b="0" i="1" smtClean="0">
                                      <a:solidFill>
                                        <a:schemeClr val="tx2"/>
                                      </a:solidFill>
                                      <a:latin typeface="Cambria Math" panose="02040503050406030204" pitchFamily="18" charset="0"/>
                                    </a:rPr>
                                  </m:ctrlPr>
                                </m:dPr>
                                <m:e>
                                  <m:nary>
                                    <m:naryPr>
                                      <m:chr m:val="∑"/>
                                      <m:ctrlPr>
                                        <a:rPr lang="en-US" altLang="zh-CN" sz="2400" b="0" i="1" smtClean="0">
                                          <a:solidFill>
                                            <a:schemeClr val="tx2"/>
                                          </a:solidFill>
                                          <a:latin typeface="Cambria Math" panose="02040503050406030204" pitchFamily="18" charset="0"/>
                                        </a:rPr>
                                      </m:ctrlPr>
                                    </m:naryPr>
                                    <m:sub>
                                      <m:r>
                                        <m:rPr>
                                          <m:brk m:alnAt="23"/>
                                        </m:rPr>
                                        <a:rPr lang="en-US" altLang="zh-CN" sz="2400" b="0" i="1" smtClean="0">
                                          <a:solidFill>
                                            <a:schemeClr val="tx2"/>
                                          </a:solidFill>
                                          <a:latin typeface="Cambria Math" panose="02040503050406030204" pitchFamily="18" charset="0"/>
                                        </a:rPr>
                                        <m:t>𝑖</m:t>
                                      </m:r>
                                      <m:r>
                                        <a:rPr lang="en-US" altLang="zh-CN" sz="2400" b="0" i="1" smtClean="0">
                                          <a:solidFill>
                                            <a:schemeClr val="tx2"/>
                                          </a:solidFill>
                                          <a:latin typeface="Cambria Math" panose="02040503050406030204" pitchFamily="18" charset="0"/>
                                        </a:rPr>
                                        <m:t>=1</m:t>
                                      </m:r>
                                    </m:sub>
                                    <m:sup>
                                      <m:r>
                                        <a:rPr lang="en-US" altLang="zh-CN" sz="2400" b="0" i="1" smtClean="0">
                                          <a:solidFill>
                                            <a:schemeClr val="tx2"/>
                                          </a:solidFill>
                                          <a:latin typeface="Cambria Math" panose="02040503050406030204" pitchFamily="18" charset="0"/>
                                        </a:rPr>
                                        <m:t>𝑞</m:t>
                                      </m:r>
                                      <m:r>
                                        <a:rPr lang="en-US" altLang="zh-CN" sz="2400" b="0" i="1" smtClean="0">
                                          <a:solidFill>
                                            <a:schemeClr val="tx2"/>
                                          </a:solidFill>
                                          <a:latin typeface="Cambria Math" panose="02040503050406030204" pitchFamily="18" charset="0"/>
                                        </a:rPr>
                                        <m:t>−1</m:t>
                                      </m:r>
                                    </m:sup>
                                    <m:e>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𝑁</m:t>
                                      </m:r>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𝑝𝑖</m:t>
                                      </m:r>
                                      <m:r>
                                        <a:rPr lang="en-US" altLang="zh-CN" sz="2400" b="0" i="1" smtClean="0">
                                          <a:solidFill>
                                            <a:schemeClr val="tx2"/>
                                          </a:solidFill>
                                          <a:latin typeface="Cambria Math" panose="02040503050406030204" pitchFamily="18" charset="0"/>
                                        </a:rPr>
                                        <m:t>)</m:t>
                                      </m:r>
                                    </m:e>
                                  </m:nary>
                                </m:e>
                              </m:d>
                              <m:r>
                                <a:rPr lang="en-US" altLang="zh-CN" sz="2400" b="0" i="1" smtClean="0">
                                  <a:solidFill>
                                    <a:schemeClr val="tx2"/>
                                  </a:solidFill>
                                  <a:latin typeface="Cambria Math" panose="02040503050406030204" pitchFamily="18" charset="0"/>
                                </a:rPr>
                                <m:t>+</m:t>
                              </m:r>
                              <m:d>
                                <m:dPr>
                                  <m:ctrlPr>
                                    <a:rPr lang="en-US" altLang="zh-CN" sz="2400" b="0" i="1" smtClean="0">
                                      <a:solidFill>
                                        <a:schemeClr val="tx2"/>
                                      </a:solidFill>
                                      <a:latin typeface="Cambria Math" panose="02040503050406030204" pitchFamily="18" charset="0"/>
                                    </a:rPr>
                                  </m:ctrlPr>
                                </m:dPr>
                                <m:e>
                                  <m:nary>
                                    <m:naryPr>
                                      <m:chr m:val="∑"/>
                                      <m:ctrlPr>
                                        <a:rPr lang="en-US" altLang="zh-CN" sz="2400" i="1">
                                          <a:solidFill>
                                            <a:schemeClr val="tx2"/>
                                          </a:solidFill>
                                          <a:latin typeface="Cambria Math" panose="02040503050406030204" pitchFamily="18" charset="0"/>
                                        </a:rPr>
                                      </m:ctrlPr>
                                    </m:naryPr>
                                    <m:sub>
                                      <m:r>
                                        <a:rPr lang="en-US" altLang="zh-CN" sz="2400" b="0" i="1" smtClean="0">
                                          <a:solidFill>
                                            <a:schemeClr val="tx2"/>
                                          </a:solidFill>
                                          <a:latin typeface="Cambria Math" panose="02040503050406030204" pitchFamily="18" charset="0"/>
                                        </a:rPr>
                                        <m:t>𝑗</m:t>
                                      </m:r>
                                      <m:r>
                                        <a:rPr lang="en-US" altLang="zh-CN" sz="2400" i="1">
                                          <a:solidFill>
                                            <a:schemeClr val="tx2"/>
                                          </a:solidFill>
                                          <a:latin typeface="Cambria Math" panose="02040503050406030204" pitchFamily="18" charset="0"/>
                                        </a:rPr>
                                        <m:t>=1</m:t>
                                      </m:r>
                                    </m:sub>
                                    <m:sup>
                                      <m:r>
                                        <a:rPr lang="en-US" altLang="zh-CN" sz="2400" b="0" i="1" smtClean="0">
                                          <a:solidFill>
                                            <a:schemeClr val="tx2"/>
                                          </a:solidFill>
                                          <a:latin typeface="Cambria Math" panose="02040503050406030204" pitchFamily="18" charset="0"/>
                                        </a:rPr>
                                        <m:t>𝑝</m:t>
                                      </m:r>
                                      <m:r>
                                        <a:rPr lang="en-US" altLang="zh-CN" sz="2400" b="0" i="1" smtClean="0">
                                          <a:solidFill>
                                            <a:schemeClr val="tx2"/>
                                          </a:solidFill>
                                          <a:latin typeface="Cambria Math" panose="02040503050406030204" pitchFamily="18" charset="0"/>
                                        </a:rPr>
                                        <m:t>−1</m:t>
                                      </m:r>
                                    </m:sup>
                                    <m:e>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𝑁</m:t>
                                      </m:r>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𝑞𝑗</m:t>
                                      </m:r>
                                      <m:r>
                                        <a:rPr lang="en-US" altLang="zh-CN" sz="2400" b="0" i="1" smtClean="0">
                                          <a:solidFill>
                                            <a:schemeClr val="tx2"/>
                                          </a:solidFill>
                                          <a:latin typeface="Cambria Math" panose="02040503050406030204" pitchFamily="18" charset="0"/>
                                        </a:rPr>
                                        <m:t>)</m:t>
                                      </m:r>
                                    </m:e>
                                  </m:nary>
                                </m:e>
                              </m:d>
                            </m:e>
                          </m:d>
                        </m:num>
                        <m:den>
                          <m:r>
                            <a:rPr lang="en-US" altLang="zh-CN" sz="2400" b="0" i="1" smtClean="0">
                              <a:solidFill>
                                <a:schemeClr val="tx2"/>
                              </a:solidFill>
                              <a:latin typeface="Cambria Math" panose="02040503050406030204" pitchFamily="18" charset="0"/>
                            </a:rPr>
                            <m:t>𝑁</m:t>
                          </m:r>
                          <m:r>
                            <a:rPr lang="en-US" altLang="zh-CN" sz="2400" b="0" i="1" smtClean="0">
                              <a:solidFill>
                                <a:schemeClr val="tx2"/>
                              </a:solidFill>
                              <a:latin typeface="Cambria Math" panose="02040503050406030204" pitchFamily="18" charset="0"/>
                            </a:rPr>
                            <m:t>×</m:t>
                          </m:r>
                          <m:r>
                            <a:rPr lang="en-US" altLang="zh-CN" sz="2400" b="0" i="1" smtClean="0">
                              <a:solidFill>
                                <a:schemeClr val="tx2"/>
                              </a:solidFill>
                              <a:latin typeface="Cambria Math" panose="02040503050406030204" pitchFamily="18" charset="0"/>
                            </a:rPr>
                            <m:t>𝑁</m:t>
                          </m:r>
                        </m:den>
                      </m:f>
                      <m:r>
                        <a:rPr lang="en-US" altLang="zh-CN" sz="2400" i="1">
                          <a:solidFill>
                            <a:schemeClr val="tx2"/>
                          </a:solidFill>
                          <a:latin typeface="Cambria Math" panose="02040503050406030204" pitchFamily="18" charset="0"/>
                        </a:rPr>
                        <m:t>∼</m:t>
                      </m:r>
                      <m:f>
                        <m:fPr>
                          <m:ctrlPr>
                            <a:rPr lang="pt-BR" altLang="zh-CN" sz="2400" i="1">
                              <a:solidFill>
                                <a:schemeClr val="tx2"/>
                              </a:solidFill>
                              <a:latin typeface="Cambria Math" panose="02040503050406030204" pitchFamily="18" charset="0"/>
                            </a:rPr>
                          </m:ctrlPr>
                        </m:fPr>
                        <m:num>
                          <m:r>
                            <a:rPr lang="en-US" altLang="zh-CN" sz="2400" b="0" i="1" smtClean="0">
                              <a:solidFill>
                                <a:schemeClr val="tx2"/>
                              </a:solidFill>
                              <a:latin typeface="Cambria Math" panose="02040503050406030204" pitchFamily="18" charset="0"/>
                            </a:rPr>
                            <m:t>2</m:t>
                          </m:r>
                          <m:r>
                            <a:rPr lang="en-US" altLang="zh-CN" sz="2400" b="0" i="1" smtClean="0">
                              <a:solidFill>
                                <a:schemeClr val="tx2"/>
                              </a:solidFill>
                              <a:latin typeface="Cambria Math" panose="02040503050406030204" pitchFamily="18" charset="0"/>
                            </a:rPr>
                            <m:t>𝑁</m:t>
                          </m:r>
                          <m:rad>
                            <m:radPr>
                              <m:degHide m:val="on"/>
                              <m:ctrlPr>
                                <a:rPr lang="en-US" altLang="zh-CN" sz="2400" b="0" i="1" smtClean="0">
                                  <a:solidFill>
                                    <a:schemeClr val="tx2"/>
                                  </a:solidFill>
                                  <a:latin typeface="Cambria Math" panose="02040503050406030204" pitchFamily="18" charset="0"/>
                                </a:rPr>
                              </m:ctrlPr>
                            </m:radPr>
                            <m:deg/>
                            <m:e>
                              <m:r>
                                <a:rPr lang="en-US" altLang="zh-CN" sz="2400" b="0" i="1" smtClean="0">
                                  <a:solidFill>
                                    <a:schemeClr val="tx2"/>
                                  </a:solidFill>
                                  <a:latin typeface="Cambria Math" panose="02040503050406030204" pitchFamily="18" charset="0"/>
                                </a:rPr>
                                <m:t>𝑁</m:t>
                              </m:r>
                            </m:e>
                          </m:rad>
                        </m:num>
                        <m:den>
                          <m:r>
                            <a:rPr lang="en-US" altLang="zh-CN" sz="2400" i="1">
                              <a:solidFill>
                                <a:schemeClr val="tx2"/>
                              </a:solidFill>
                              <a:latin typeface="Cambria Math" panose="02040503050406030204" pitchFamily="18" charset="0"/>
                            </a:rPr>
                            <m:t>𝑁</m:t>
                          </m:r>
                          <m:r>
                            <a:rPr lang="en-US" altLang="zh-CN" sz="2400" i="1">
                              <a:solidFill>
                                <a:schemeClr val="tx2"/>
                              </a:solidFill>
                              <a:latin typeface="Cambria Math" panose="02040503050406030204" pitchFamily="18" charset="0"/>
                            </a:rPr>
                            <m:t>×</m:t>
                          </m:r>
                          <m:r>
                            <a:rPr lang="en-US" altLang="zh-CN" sz="2400" i="1">
                              <a:solidFill>
                                <a:schemeClr val="tx2"/>
                              </a:solidFill>
                              <a:latin typeface="Cambria Math" panose="02040503050406030204" pitchFamily="18" charset="0"/>
                            </a:rPr>
                            <m:t>𝑁</m:t>
                          </m:r>
                        </m:den>
                      </m:f>
                    </m:oMath>
                  </m:oMathPara>
                </a14:m>
                <a:endParaRPr lang="en-US" altLang="zh-CN" sz="2400" dirty="0">
                  <a:solidFill>
                    <a:schemeClr val="tx2"/>
                  </a:solidFill>
                </a:endParaRPr>
              </a:p>
              <a:p>
                <a:endParaRPr lang="en-US" altLang="zh-CN" sz="2400" b="0" dirty="0">
                  <a:solidFill>
                    <a:schemeClr val="tx2"/>
                  </a:solidFill>
                </a:endParaRPr>
              </a:p>
              <a:p>
                <a:endParaRPr lang="en-US" altLang="zh-CN" dirty="0"/>
              </a:p>
              <a:p>
                <a:endParaRPr lang="en-US" altLang="zh-CN" dirty="0"/>
              </a:p>
              <a:p>
                <a:endParaRPr lang="zh-CN" altLang="en-US" dirty="0"/>
              </a:p>
            </p:txBody>
          </p:sp>
        </mc:Choice>
        <mc:Fallback xmlns="">
          <p:sp>
            <p:nvSpPr>
              <p:cNvPr id="4" name="文本框 3">
                <a:extLst>
                  <a:ext uri="{FF2B5EF4-FFF2-40B4-BE49-F238E27FC236}">
                    <a16:creationId xmlns:a16="http://schemas.microsoft.com/office/drawing/2014/main" id="{371473C5-7369-42FC-B4DC-F8F09DC6964D}"/>
                  </a:ext>
                </a:extLst>
              </p:cNvPr>
              <p:cNvSpPr txBox="1">
                <a:spLocks noRot="1" noChangeAspect="1" noMove="1" noResize="1" noEditPoints="1" noAdjustHandles="1" noChangeArrowheads="1" noChangeShapeType="1" noTextEdit="1"/>
              </p:cNvSpPr>
              <p:nvPr/>
            </p:nvSpPr>
            <p:spPr>
              <a:xfrm>
                <a:off x="821930" y="3521918"/>
                <a:ext cx="9503595" cy="2657972"/>
              </a:xfrm>
              <a:prstGeom prst="rect">
                <a:avLst/>
              </a:prstGeom>
              <a:blipFill>
                <a:blip r:embed="rId4"/>
                <a:stretch>
                  <a:fillRect l="-1026" t="-1835"/>
                </a:stretch>
              </a:blipFill>
            </p:spPr>
            <p:txBody>
              <a:bodyPr/>
              <a:lstStyle/>
              <a:p>
                <a:r>
                  <a:rPr lang="zh-CN" altLang="en-US">
                    <a:noFill/>
                  </a:rPr>
                  <a:t> </a:t>
                </a:r>
              </a:p>
            </p:txBody>
          </p:sp>
        </mc:Fallback>
      </mc:AlternateContent>
      <p:sp>
        <p:nvSpPr>
          <p:cNvPr id="7" name="文本框 6">
            <a:extLst>
              <a:ext uri="{FF2B5EF4-FFF2-40B4-BE49-F238E27FC236}">
                <a16:creationId xmlns:a16="http://schemas.microsoft.com/office/drawing/2014/main" id="{06241C72-64A4-47B8-ADC3-F569599677A9}"/>
              </a:ext>
            </a:extLst>
          </p:cNvPr>
          <p:cNvSpPr txBox="1"/>
          <p:nvPr/>
        </p:nvSpPr>
        <p:spPr>
          <a:xfrm>
            <a:off x="1089057" y="5264990"/>
            <a:ext cx="8969339" cy="707886"/>
          </a:xfrm>
          <a:prstGeom prst="rect">
            <a:avLst/>
          </a:prstGeom>
          <a:noFill/>
        </p:spPr>
        <p:txBody>
          <a:bodyPr wrap="square" rtlCol="0">
            <a:spAutoFit/>
          </a:bodyPr>
          <a:lstStyle/>
          <a:p>
            <a:r>
              <a:rPr lang="zh-CN" altLang="en-US" sz="2000" dirty="0">
                <a:solidFill>
                  <a:schemeClr val="tx2"/>
                </a:solidFill>
              </a:rPr>
              <a:t>在多项式意义上没有任何进展</a:t>
            </a:r>
            <a:endParaRPr lang="en-US" altLang="zh-CN" sz="2000" dirty="0">
              <a:solidFill>
                <a:schemeClr val="tx2"/>
              </a:solidFill>
            </a:endParaRPr>
          </a:p>
          <a:p>
            <a:r>
              <a:rPr lang="zh-CN" altLang="en-US" sz="2000" dirty="0">
                <a:solidFill>
                  <a:schemeClr val="tx2"/>
                </a:solidFill>
              </a:rPr>
              <a:t>那么如果随机选择</a:t>
            </a:r>
            <a:r>
              <a:rPr lang="en-US" altLang="zh-CN" sz="2000" dirty="0">
                <a:solidFill>
                  <a:schemeClr val="tx2"/>
                </a:solidFill>
              </a:rPr>
              <a:t>3</a:t>
            </a:r>
            <a:r>
              <a:rPr lang="zh-CN" altLang="en-US" sz="2000" dirty="0">
                <a:solidFill>
                  <a:schemeClr val="tx2"/>
                </a:solidFill>
              </a:rPr>
              <a:t>个数求两两之间的差呢？</a:t>
            </a:r>
            <a:r>
              <a:rPr lang="en-US" altLang="zh-CN" sz="2000" dirty="0">
                <a:solidFill>
                  <a:schemeClr val="tx2"/>
                </a:solidFill>
              </a:rPr>
              <a:t>k</a:t>
            </a:r>
            <a:r>
              <a:rPr lang="zh-CN" altLang="en-US" sz="2000" dirty="0">
                <a:solidFill>
                  <a:schemeClr val="tx2"/>
                </a:solidFill>
              </a:rPr>
              <a:t>个数呢？</a:t>
            </a:r>
          </a:p>
        </p:txBody>
      </p:sp>
      <p:sp>
        <p:nvSpPr>
          <p:cNvPr id="8" name="文本框 7">
            <a:extLst>
              <a:ext uri="{FF2B5EF4-FFF2-40B4-BE49-F238E27FC236}">
                <a16:creationId xmlns:a16="http://schemas.microsoft.com/office/drawing/2014/main" id="{B279257D-886F-4B79-AFAC-8573E2118925}"/>
              </a:ext>
            </a:extLst>
          </p:cNvPr>
          <p:cNvSpPr txBox="1"/>
          <p:nvPr/>
        </p:nvSpPr>
        <p:spPr>
          <a:xfrm>
            <a:off x="921178" y="3151416"/>
            <a:ext cx="7855176" cy="369332"/>
          </a:xfrm>
          <a:prstGeom prst="rect">
            <a:avLst/>
          </a:prstGeom>
          <a:noFill/>
        </p:spPr>
        <p:txBody>
          <a:bodyPr wrap="square" rtlCol="0">
            <a:spAutoFit/>
          </a:bodyPr>
          <a:lstStyle/>
          <a:p>
            <a:r>
              <a:rPr lang="zh-CN" altLang="en-US" dirty="0"/>
              <a:t>这里由于两个随机数相等的概率较小，我们没有考虑分离这种特殊情况</a:t>
            </a:r>
          </a:p>
        </p:txBody>
      </p:sp>
    </p:spTree>
    <p:extLst>
      <p:ext uri="{BB962C8B-B14F-4D97-AF65-F5344CB8AC3E}">
        <p14:creationId xmlns:p14="http://schemas.microsoft.com/office/powerpoint/2010/main" val="17202052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theme/theme1.xml><?xml version="1.0" encoding="utf-8"?>
<a:theme xmlns:a="http://schemas.openxmlformats.org/drawingml/2006/main" name="2_Office 主题​​">
  <a:themeElements>
    <a:clrScheme name="自定义 97">
      <a:dk1>
        <a:srgbClr val="080808"/>
      </a:dk1>
      <a:lt1>
        <a:srgbClr val="FFFFFF"/>
      </a:lt1>
      <a:dk2>
        <a:srgbClr val="080808"/>
      </a:dk2>
      <a:lt2>
        <a:srgbClr val="FFFFFF"/>
      </a:lt2>
      <a:accent1>
        <a:srgbClr val="087AB4"/>
      </a:accent1>
      <a:accent2>
        <a:srgbClr val="454545"/>
      </a:accent2>
      <a:accent3>
        <a:srgbClr val="087AB4"/>
      </a:accent3>
      <a:accent4>
        <a:srgbClr val="454545"/>
      </a:accent4>
      <a:accent5>
        <a:srgbClr val="087AB4"/>
      </a:accent5>
      <a:accent6>
        <a:srgbClr val="454545"/>
      </a:accent6>
      <a:hlink>
        <a:srgbClr val="8064A1"/>
      </a:hlink>
      <a:folHlink>
        <a:srgbClr val="9BBB58"/>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3A3A3A"/>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Exchange - Light Version 7">
      <a:dk1>
        <a:srgbClr val="445469"/>
      </a:dk1>
      <a:lt1>
        <a:sysClr val="window" lastClr="FFFFFF"/>
      </a:lt1>
      <a:dk2>
        <a:srgbClr val="445469"/>
      </a:dk2>
      <a:lt2>
        <a:srgbClr val="FFFFFF"/>
      </a:lt2>
      <a:accent1>
        <a:srgbClr val="209072"/>
      </a:accent1>
      <a:accent2>
        <a:srgbClr val="7EB739"/>
      </a:accent2>
      <a:accent3>
        <a:srgbClr val="202D3A"/>
      </a:accent3>
      <a:accent4>
        <a:srgbClr val="EC8921"/>
      </a:accent4>
      <a:accent5>
        <a:srgbClr val="AE2724"/>
      </a:accent5>
      <a:accent6>
        <a:srgbClr val="A1A1A1"/>
      </a:accent6>
      <a:hlink>
        <a:srgbClr val="F33B48"/>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eme-yellow">
  <a:themeElements>
    <a:clrScheme name="Color-Light">
      <a:dk1>
        <a:srgbClr val="445469"/>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Custom 2">
      <a:majorFont>
        <a:latin typeface="Bebas Neue"/>
        <a:ea typeface=""/>
        <a:cs typeface=""/>
      </a:majorFont>
      <a:minorFont>
        <a:latin typeface="Open Sans"/>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PC - Color Mix">
      <a:dk1>
        <a:srgbClr val="44546A"/>
      </a:dk1>
      <a:lt1>
        <a:srgbClr val="FFFFFF"/>
      </a:lt1>
      <a:dk2>
        <a:srgbClr val="44546A"/>
      </a:dk2>
      <a:lt2>
        <a:srgbClr val="E7E6E6"/>
      </a:lt2>
      <a:accent1>
        <a:srgbClr val="6A71E6"/>
      </a:accent1>
      <a:accent2>
        <a:srgbClr val="0192FF"/>
      </a:accent2>
      <a:accent3>
        <a:srgbClr val="2DBAE7"/>
      </a:accent3>
      <a:accent4>
        <a:srgbClr val="61D2FE"/>
      </a:accent4>
      <a:accent5>
        <a:srgbClr val="48DC6C"/>
      </a:accent5>
      <a:accent6>
        <a:srgbClr val="FE4A65"/>
      </a:accent6>
      <a:hlink>
        <a:srgbClr val="F833A5"/>
      </a:hlink>
      <a:folHlink>
        <a:srgbClr val="BFBFB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efault Theme">
  <a:themeElements>
    <a:clrScheme name="Nova 1">
      <a:dk1>
        <a:srgbClr val="7F7F7F"/>
      </a:dk1>
      <a:lt1>
        <a:srgbClr val="FFFFFF"/>
      </a:lt1>
      <a:dk2>
        <a:srgbClr val="000000"/>
      </a:dk2>
      <a:lt2>
        <a:srgbClr val="FFFFFF"/>
      </a:lt2>
      <a:accent1>
        <a:srgbClr val="000000"/>
      </a:accent1>
      <a:accent2>
        <a:srgbClr val="D6AE7E"/>
      </a:accent2>
      <a:accent3>
        <a:srgbClr val="484F6F"/>
      </a:accent3>
      <a:accent4>
        <a:srgbClr val="91969B"/>
      </a:accent4>
      <a:accent5>
        <a:srgbClr val="4B5050"/>
      </a:accent5>
      <a:accent6>
        <a:srgbClr val="91969B"/>
      </a:accent6>
      <a:hlink>
        <a:srgbClr val="4B5050"/>
      </a:hlink>
      <a:folHlink>
        <a:srgbClr val="19BB9B"/>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6833</TotalTime>
  <Words>2146</Words>
  <Application>Microsoft Office PowerPoint</Application>
  <PresentationFormat>宽屏</PresentationFormat>
  <Paragraphs>220</Paragraphs>
  <Slides>25</Slides>
  <Notes>21</Notes>
  <HiddenSlides>0</HiddenSlides>
  <MMClips>0</MMClips>
  <ScaleCrop>false</ScaleCrop>
  <HeadingPairs>
    <vt:vector size="6" baseType="variant">
      <vt:variant>
        <vt:lpstr>已用的字体</vt:lpstr>
      </vt:variant>
      <vt:variant>
        <vt:i4>17</vt:i4>
      </vt:variant>
      <vt:variant>
        <vt:lpstr>主题</vt:lpstr>
      </vt:variant>
      <vt:variant>
        <vt:i4>5</vt:i4>
      </vt:variant>
      <vt:variant>
        <vt:lpstr>幻灯片标题</vt:lpstr>
      </vt:variant>
      <vt:variant>
        <vt:i4>25</vt:i4>
      </vt:variant>
    </vt:vector>
  </HeadingPairs>
  <TitlesOfParts>
    <vt:vector size="47" baseType="lpstr">
      <vt:lpstr>Arial Unicode MS</vt:lpstr>
      <vt:lpstr>Helvetica Neue</vt:lpstr>
      <vt:lpstr>Lato Regular</vt:lpstr>
      <vt:lpstr>Montserrat Hairline</vt:lpstr>
      <vt:lpstr>Montserrat Light</vt:lpstr>
      <vt:lpstr>Roboto</vt:lpstr>
      <vt:lpstr>Roboto Black</vt:lpstr>
      <vt:lpstr>等线</vt:lpstr>
      <vt:lpstr>Arial</vt:lpstr>
      <vt:lpstr>Calibri</vt:lpstr>
      <vt:lpstr>Calibri Light</vt:lpstr>
      <vt:lpstr>Cambria Math</vt:lpstr>
      <vt:lpstr>Corbel</vt:lpstr>
      <vt:lpstr>Georgia</vt:lpstr>
      <vt:lpstr>Source Sans Pro</vt:lpstr>
      <vt:lpstr>Source Sans Pro Light</vt:lpstr>
      <vt:lpstr>Times New Roman</vt:lpstr>
      <vt:lpstr>2_Office 主题​​</vt:lpstr>
      <vt:lpstr>Custom Design</vt:lpstr>
      <vt:lpstr>Theme-yellow</vt:lpstr>
      <vt:lpstr>Office Theme</vt:lpstr>
      <vt:lpstr>Default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Eric羊</dc:creator>
  <cp:lastModifiedBy>姚梦雨</cp:lastModifiedBy>
  <cp:revision>175</cp:revision>
  <dcterms:created xsi:type="dcterms:W3CDTF">2017-05-02T06:39:00Z</dcterms:created>
  <dcterms:modified xsi:type="dcterms:W3CDTF">2021-04-07T07:48:44Z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