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0"/>
  </p:notesMasterIdLst>
  <p:sldIdLst>
    <p:sldId id="256" r:id="rId2"/>
    <p:sldId id="306" r:id="rId3"/>
    <p:sldId id="275" r:id="rId4"/>
    <p:sldId id="310" r:id="rId5"/>
    <p:sldId id="277" r:id="rId6"/>
    <p:sldId id="279" r:id="rId7"/>
    <p:sldId id="311" r:id="rId8"/>
    <p:sldId id="318" r:id="rId9"/>
    <p:sldId id="282" r:id="rId10"/>
    <p:sldId id="312" r:id="rId11"/>
    <p:sldId id="313" r:id="rId12"/>
    <p:sldId id="314" r:id="rId13"/>
    <p:sldId id="307" r:id="rId14"/>
    <p:sldId id="285" r:id="rId15"/>
    <p:sldId id="315" r:id="rId16"/>
    <p:sldId id="287" r:id="rId17"/>
    <p:sldId id="289" r:id="rId18"/>
    <p:sldId id="299" r:id="rId19"/>
    <p:sldId id="300" r:id="rId20"/>
    <p:sldId id="301" r:id="rId21"/>
    <p:sldId id="290" r:id="rId22"/>
    <p:sldId id="304" r:id="rId23"/>
    <p:sldId id="308" r:id="rId24"/>
    <p:sldId id="302" r:id="rId25"/>
    <p:sldId id="295" r:id="rId26"/>
    <p:sldId id="316" r:id="rId27"/>
    <p:sldId id="317" r:id="rId28"/>
    <p:sldId id="273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D3672C9-4940-479F-B23A-896B6515842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6195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631FC5BA-BF40-4648-8EF6-4DA7E7FE74C0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26540669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7AAAC-0BDF-4C06-BC37-15D909E3D1A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187747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7A0C-F72D-491B-8917-BF3C43889A3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561761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4B332-0DE6-4D2C-BE35-88CDD7EC7A7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2605838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271E9-772F-4CED-803C-193E3BBD4FA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7075583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ACAFA-D66F-4474-BC2D-044FDC0696A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0166451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7C30-098A-41D9-8531-578B25BDC68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402181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98E2-F2E5-408C-98C6-A24FC82B437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2705620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732E-0014-488F-A301-ECAFC297F20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3338301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A07C-2663-4F5C-A2DD-7D0432634AB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8741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9F5F-ABDD-4950-A21F-2716B027C69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5502232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ECA76CD-D343-4E9C-AA80-38585A9D580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5.png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2.emf"/><Relationship Id="rId11" Type="http://schemas.openxmlformats.org/officeDocument/2006/relationships/image" Target="../media/image38.w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0.emf"/><Relationship Id="rId9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890587"/>
          </a:xfrm>
        </p:spPr>
        <p:txBody>
          <a:bodyPr/>
          <a:lstStyle/>
          <a:p>
            <a:pPr eaLnBrk="1" hangingPunct="1"/>
            <a:r>
              <a:rPr lang="zh-CN" altLang="zh-CN" sz="3200" b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计算机问题求解</a:t>
            </a:r>
            <a:r>
              <a:rPr lang="zh-CN" altLang="en-US" sz="3200" b="0"/>
              <a:t> </a:t>
            </a:r>
            <a:r>
              <a:rPr lang="en-US" altLang="zh-CN" sz="3200" b="0"/>
              <a:t>–</a:t>
            </a:r>
            <a:r>
              <a:rPr lang="zh-CN" altLang="en-US" sz="3200" b="0"/>
              <a:t> </a:t>
            </a:r>
            <a:r>
              <a:rPr lang="zh-CN" altLang="en-US" sz="3200" b="0">
                <a:latin typeface="楷体" pitchFamily="49" charset="-122"/>
                <a:ea typeface="楷体" pitchFamily="49" charset="-122"/>
              </a:rPr>
              <a:t>论题</a:t>
            </a:r>
            <a:r>
              <a:rPr lang="en-US" altLang="zh-CN" sz="3200" b="0">
                <a:latin typeface="楷体" pitchFamily="49" charset="-122"/>
                <a:ea typeface="楷体" pitchFamily="49" charset="-122"/>
              </a:rPr>
              <a:t>3-15</a:t>
            </a:r>
            <a:br>
              <a:rPr lang="zh-CN" altLang="zh-CN" sz="3200" b="0"/>
            </a:br>
            <a:r>
              <a:rPr lang="zh-CN" altLang="zh-CN" sz="3600" b="0"/>
              <a:t>    -  </a:t>
            </a:r>
            <a:r>
              <a:rPr lang="zh-CN" altLang="en-US" sz="3600" b="0">
                <a:latin typeface="楷体" pitchFamily="49" charset="-122"/>
                <a:ea typeface="楷体" pitchFamily="49" charset="-122"/>
              </a:rPr>
              <a:t>代数编码</a:t>
            </a:r>
            <a:endParaRPr lang="zh-CN" altLang="zh-CN" sz="3600" b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445125"/>
            <a:ext cx="6400800" cy="482600"/>
          </a:xfrm>
        </p:spPr>
        <p:txBody>
          <a:bodyPr/>
          <a:lstStyle/>
          <a:p>
            <a:pPr eaLnBrk="1" hangingPunct="1"/>
            <a:r>
              <a:rPr lang="zh-CN" altLang="zh-CN" sz="2000" dirty="0"/>
              <a:t>20</a:t>
            </a:r>
            <a:r>
              <a:rPr lang="en-US" altLang="zh-CN" sz="2000" dirty="0"/>
              <a:t>21</a:t>
            </a:r>
            <a:r>
              <a:rPr lang="zh-CN" altLang="zh-CN" sz="2000" dirty="0"/>
              <a:t>年</a:t>
            </a:r>
            <a:r>
              <a:rPr lang="en-US" altLang="zh-CN" sz="2000" dirty="0"/>
              <a:t>12</a:t>
            </a:r>
            <a:r>
              <a:rPr lang="zh-CN" altLang="en-US" sz="2000" dirty="0"/>
              <a:t>月</a:t>
            </a:r>
            <a:r>
              <a:rPr lang="en-US" altLang="zh-CN" sz="2000" dirty="0"/>
              <a:t>06</a:t>
            </a:r>
            <a:r>
              <a:rPr lang="zh-CN" altLang="zh-CN" sz="2000" dirty="0"/>
              <a:t>日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27168" cy="940966"/>
          </a:xfrm>
        </p:spPr>
        <p:txBody>
          <a:bodyPr/>
          <a:lstStyle/>
          <a:p>
            <a:r>
              <a:rPr lang="zh-CN" altLang="en-US" dirty="0"/>
              <a:t>“群码”是“好”编码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编码函数</a:t>
            </a:r>
            <a:r>
              <a:rPr lang="en-US" altLang="zh-CN" sz="2000" i="1" dirty="0">
                <a:latin typeface="+mn-lt"/>
              </a:rPr>
              <a:t>E</a:t>
            </a:r>
            <a:r>
              <a:rPr lang="zh-CN" altLang="en-US" sz="2000" dirty="0"/>
              <a:t>的“</a:t>
            </a:r>
            <a:r>
              <a:rPr lang="en-US" altLang="zh-CN" sz="2000" dirty="0">
                <a:latin typeface="+mn-lt"/>
              </a:rPr>
              <a:t>image</a:t>
            </a:r>
            <a:r>
              <a:rPr lang="zh-CN" altLang="en-US" sz="2000" dirty="0"/>
              <a:t>”是</a:t>
            </a:r>
            <a:r>
              <a:rPr lang="en-US" altLang="zh-CN" sz="2000" i="1" dirty="0">
                <a:latin typeface="+mn-lt"/>
              </a:rPr>
              <a:t>Z</a:t>
            </a:r>
            <a:r>
              <a:rPr lang="en-US" altLang="zh-CN" sz="2000" baseline="-25000" dirty="0">
                <a:latin typeface="+mn-lt"/>
              </a:rPr>
              <a:t>2</a:t>
            </a:r>
            <a:r>
              <a:rPr lang="en-US" altLang="zh-CN" sz="2000" i="1" baseline="30000" dirty="0">
                <a:latin typeface="+mn-lt"/>
              </a:rPr>
              <a:t>n</a:t>
            </a:r>
            <a:r>
              <a:rPr lang="zh-CN" altLang="en-US" sz="2000" dirty="0"/>
              <a:t>的子集，如果这个子集也是</a:t>
            </a:r>
            <a:r>
              <a:rPr lang="en-US" altLang="zh-CN" sz="2000" i="1" dirty="0">
                <a:latin typeface="+mn-lt"/>
              </a:rPr>
              <a:t>Z</a:t>
            </a:r>
            <a:r>
              <a:rPr lang="en-US" altLang="zh-CN" sz="2000" baseline="-25000" dirty="0">
                <a:latin typeface="+mn-lt"/>
              </a:rPr>
              <a:t>2</a:t>
            </a:r>
            <a:r>
              <a:rPr lang="en-US" altLang="zh-CN" sz="2000" i="1" baseline="30000" dirty="0">
                <a:latin typeface="+mn-lt"/>
              </a:rPr>
              <a:t>n</a:t>
            </a:r>
            <a:r>
              <a:rPr lang="zh-CN" altLang="en-US" sz="2000" dirty="0"/>
              <a:t>的子群，这就称为“群码”。</a:t>
            </a:r>
            <a:r>
              <a:rPr lang="en-US" altLang="zh-CN" sz="1600" dirty="0">
                <a:solidFill>
                  <a:srgbClr val="006600"/>
                </a:solidFill>
                <a:latin typeface="+mj-ea"/>
                <a:ea typeface="+mj-ea"/>
              </a:rPr>
              <a:t>(</a:t>
            </a:r>
            <a:r>
              <a:rPr lang="zh-CN" altLang="en-US" sz="1600" dirty="0">
                <a:solidFill>
                  <a:srgbClr val="006600"/>
                </a:solidFill>
                <a:latin typeface="+mj-ea"/>
                <a:ea typeface="+mj-ea"/>
              </a:rPr>
              <a:t>只要该子集封闭即子群，</a:t>
            </a:r>
            <a:r>
              <a:rPr lang="zh-CN" altLang="en-US" sz="1600" b="1" dirty="0">
                <a:solidFill>
                  <a:srgbClr val="C00000"/>
                </a:solidFill>
                <a:latin typeface="+mj-ea"/>
                <a:ea typeface="+mj-ea"/>
              </a:rPr>
              <a:t>为什么</a:t>
            </a:r>
            <a:r>
              <a:rPr lang="zh-CN" altLang="en-US" sz="1600" dirty="0">
                <a:solidFill>
                  <a:srgbClr val="006600"/>
                </a:solidFill>
                <a:latin typeface="+mj-ea"/>
                <a:ea typeface="+mj-ea"/>
              </a:rPr>
              <a:t>？</a:t>
            </a:r>
            <a:r>
              <a:rPr lang="en-US" altLang="zh-CN" sz="1600" dirty="0">
                <a:solidFill>
                  <a:srgbClr val="006600"/>
                </a:solidFill>
                <a:latin typeface="+mj-ea"/>
                <a:ea typeface="+mj-ea"/>
              </a:rPr>
              <a:t>)</a:t>
            </a:r>
            <a:endParaRPr lang="zh-CN" altLang="en-US" sz="1600" dirty="0">
              <a:solidFill>
                <a:srgbClr val="0066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56490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+mj-ea"/>
                <a:ea typeface="+mj-ea"/>
              </a:rPr>
              <a:t>如果</a:t>
            </a:r>
            <a:r>
              <a:rPr lang="en-US" altLang="zh-CN" sz="2000" i="1" dirty="0">
                <a:latin typeface="+mn-lt"/>
              </a:rPr>
              <a:t>C</a:t>
            </a:r>
            <a:r>
              <a:rPr lang="zh-CN" altLang="en-US" sz="2000" dirty="0">
                <a:latin typeface="+mj-ea"/>
                <a:ea typeface="+mj-ea"/>
              </a:rPr>
              <a:t>是群码，我们很容易计算最小码距：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72172"/>
            <a:ext cx="3970459" cy="7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24" y="3600633"/>
            <a:ext cx="4705158" cy="200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3123" y="3882264"/>
            <a:ext cx="413688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问题</a:t>
            </a:r>
            <a:r>
              <a:rPr lang="en-US" altLang="zh-CN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r>
              <a:rPr lang="zh-CN" alt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：</a:t>
            </a:r>
            <a:endParaRPr lang="en-US" altLang="zh-CN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zh-CN" altLang="en-US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你能解释右边的证明吗，特别是最后一步？</a:t>
            </a:r>
            <a:endParaRPr lang="en-US" altLang="zh-CN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599782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矩阵计算与群码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134076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类似与向量计算的方式定义 </a:t>
            </a:r>
            <a:r>
              <a:rPr lang="en-US" altLang="zh-CN" sz="2000" dirty="0">
                <a:latin typeface="+mn-lt"/>
              </a:rPr>
              <a:t>the </a:t>
            </a:r>
            <a:r>
              <a:rPr lang="en-US" altLang="zh-CN" sz="2000" i="1" dirty="0">
                <a:solidFill>
                  <a:srgbClr val="C00000"/>
                </a:solidFill>
                <a:latin typeface="+mn-lt"/>
              </a:rPr>
              <a:t>inner product </a:t>
            </a:r>
            <a:r>
              <a:rPr lang="en-US" altLang="zh-CN" sz="2000" dirty="0">
                <a:latin typeface="+mn-lt"/>
              </a:rPr>
              <a:t>of two binary </a:t>
            </a:r>
            <a:r>
              <a:rPr lang="en-US" altLang="zh-CN" sz="2000" i="1" dirty="0">
                <a:latin typeface="+mn-lt"/>
              </a:rPr>
              <a:t>n</a:t>
            </a:r>
            <a:r>
              <a:rPr lang="en-US" altLang="zh-CN" sz="2000" dirty="0">
                <a:latin typeface="+mn-lt"/>
              </a:rPr>
              <a:t>-tuples</a:t>
            </a:r>
          </a:p>
          <a:p>
            <a:pPr algn="ctr"/>
            <a:r>
              <a:rPr lang="en-US" altLang="zh-CN" sz="2000" b="1" i="1" dirty="0">
                <a:latin typeface="+mn-lt"/>
              </a:rPr>
              <a:t>x </a:t>
            </a:r>
            <a:r>
              <a:rPr lang="en-US" altLang="zh-CN" sz="2000" b="1" dirty="0">
                <a:latin typeface="+mn-lt"/>
                <a:sym typeface="Symbol"/>
              </a:rPr>
              <a:t></a:t>
            </a: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b="1" i="1" dirty="0">
                <a:latin typeface="+mn-lt"/>
              </a:rPr>
              <a:t>y</a:t>
            </a: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dirty="0">
                <a:latin typeface="+mn-lt"/>
              </a:rPr>
              <a:t>= </a:t>
            </a:r>
            <a:r>
              <a:rPr lang="en-US" altLang="zh-CN" sz="2000" i="1" dirty="0">
                <a:latin typeface="+mn-lt"/>
              </a:rPr>
              <a:t>x</a:t>
            </a:r>
            <a:r>
              <a:rPr lang="en-US" altLang="zh-CN" sz="2000" baseline="-25000" dirty="0">
                <a:latin typeface="+mn-lt"/>
              </a:rPr>
              <a:t>1</a:t>
            </a:r>
            <a:r>
              <a:rPr lang="en-US" altLang="zh-CN" sz="2000" i="1" dirty="0">
                <a:latin typeface="+mn-lt"/>
              </a:rPr>
              <a:t>y</a:t>
            </a:r>
            <a:r>
              <a:rPr lang="en-US" altLang="zh-CN" sz="2000" baseline="-25000" dirty="0">
                <a:latin typeface="+mn-lt"/>
              </a:rPr>
              <a:t>1</a:t>
            </a:r>
            <a:r>
              <a:rPr lang="en-US" altLang="zh-CN" sz="2000" dirty="0">
                <a:latin typeface="+mn-lt"/>
              </a:rPr>
              <a:t> + </a:t>
            </a:r>
            <a:r>
              <a:rPr lang="en-US" altLang="zh-CN" sz="2000" i="1" dirty="0">
                <a:latin typeface="+mn-lt"/>
              </a:rPr>
              <a:t>x</a:t>
            </a:r>
            <a:r>
              <a:rPr lang="en-US" altLang="zh-CN" sz="2000" baseline="-25000" dirty="0">
                <a:latin typeface="+mn-lt"/>
              </a:rPr>
              <a:t>2</a:t>
            </a:r>
            <a:r>
              <a:rPr lang="en-US" altLang="zh-CN" sz="2000" i="1" dirty="0">
                <a:latin typeface="+mn-lt"/>
              </a:rPr>
              <a:t>y</a:t>
            </a:r>
            <a:r>
              <a:rPr lang="en-US" altLang="zh-CN" sz="2000" baseline="-25000" dirty="0">
                <a:latin typeface="+mn-lt"/>
              </a:rPr>
              <a:t>2</a:t>
            </a:r>
            <a:r>
              <a:rPr lang="en-US" altLang="zh-CN" sz="2000" dirty="0">
                <a:latin typeface="+mn-lt"/>
              </a:rPr>
              <a:t> + … + </a:t>
            </a:r>
            <a:r>
              <a:rPr lang="en-US" altLang="zh-CN" sz="2000" i="1" dirty="0" err="1">
                <a:latin typeface="+mn-lt"/>
              </a:rPr>
              <a:t>x</a:t>
            </a:r>
            <a:r>
              <a:rPr lang="en-US" altLang="zh-CN" sz="2000" i="1" baseline="-25000" dirty="0" err="1">
                <a:latin typeface="+mn-lt"/>
              </a:rPr>
              <a:t>n</a:t>
            </a:r>
            <a:r>
              <a:rPr lang="en-US" altLang="zh-CN" sz="2000" i="1" dirty="0" err="1">
                <a:latin typeface="+mn-lt"/>
              </a:rPr>
              <a:t>y</a:t>
            </a:r>
            <a:r>
              <a:rPr lang="en-US" altLang="zh-CN" sz="2000" i="1" baseline="-25000" dirty="0" err="1">
                <a:latin typeface="+mn-lt"/>
              </a:rPr>
              <a:t>n</a:t>
            </a:r>
            <a:r>
              <a:rPr lang="en-US" altLang="zh-CN" sz="2000" i="1" dirty="0">
                <a:latin typeface="+mn-lt"/>
              </a:rPr>
              <a:t>   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(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类似与向量内积</a:t>
            </a:r>
            <a:r>
              <a:rPr lang="en-US" altLang="zh-CN" b="1" dirty="0" err="1">
                <a:latin typeface="+mn-lt"/>
              </a:rPr>
              <a:t>x</a:t>
            </a:r>
            <a:r>
              <a:rPr lang="en-US" altLang="zh-CN" sz="1600" baseline="30000" dirty="0" err="1">
                <a:latin typeface="+mn-lt"/>
              </a:rPr>
              <a:t>T</a:t>
            </a:r>
            <a:r>
              <a:rPr lang="en-US" altLang="zh-CN" b="1" i="1" dirty="0" err="1">
                <a:latin typeface="+mn-lt"/>
              </a:rPr>
              <a:t>y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r>
              <a:rPr lang="en-US" altLang="zh-CN" sz="16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680" y="22768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对任意</a:t>
            </a:r>
            <a:r>
              <a:rPr lang="en-US" altLang="zh-CN" sz="2000" i="1" dirty="0" err="1">
                <a:latin typeface="+mn-lt"/>
              </a:rPr>
              <a:t>m</a:t>
            </a:r>
            <a:r>
              <a:rPr lang="en-US" altLang="zh-CN" sz="2000" dirty="0" err="1">
                <a:latin typeface="+mn-lt"/>
                <a:sym typeface="Symbol"/>
              </a:rPr>
              <a:t></a:t>
            </a:r>
            <a:r>
              <a:rPr lang="en-US" altLang="zh-CN" sz="2000" i="1" dirty="0" err="1">
                <a:latin typeface="+mn-lt"/>
                <a:sym typeface="Symbol"/>
              </a:rPr>
              <a:t>n</a:t>
            </a:r>
            <a:r>
              <a:rPr lang="zh-CN" altLang="en-US" sz="2000" dirty="0"/>
              <a:t>布尔矩阵</a:t>
            </a:r>
            <a:r>
              <a:rPr lang="en-US" altLang="zh-CN" sz="2000" i="1" dirty="0">
                <a:latin typeface="+mn-lt"/>
              </a:rPr>
              <a:t>H</a:t>
            </a:r>
            <a:r>
              <a:rPr lang="zh-CN" altLang="en-US" sz="2000" dirty="0"/>
              <a:t>，所有满足</a:t>
            </a:r>
            <a:r>
              <a:rPr lang="en-US" altLang="zh-CN" sz="2000" i="1" dirty="0" err="1">
                <a:latin typeface="+mn-lt"/>
              </a:rPr>
              <a:t>H</a:t>
            </a:r>
            <a:r>
              <a:rPr lang="en-US" altLang="zh-CN" sz="2000" b="1" i="1" dirty="0" err="1">
                <a:latin typeface="+mn-lt"/>
              </a:rPr>
              <a:t>x</a:t>
            </a:r>
            <a:r>
              <a:rPr lang="en-US" altLang="zh-CN" sz="2000" dirty="0">
                <a:latin typeface="+mn-lt"/>
              </a:rPr>
              <a:t>=</a:t>
            </a:r>
            <a:r>
              <a:rPr lang="en-US" altLang="zh-CN" sz="2000" b="1" dirty="0">
                <a:latin typeface="+mn-lt"/>
              </a:rPr>
              <a:t>0</a:t>
            </a:r>
            <a:r>
              <a:rPr lang="zh-CN" altLang="en-US" sz="2000" dirty="0"/>
              <a:t>的向量构成</a:t>
            </a:r>
            <a:r>
              <a:rPr lang="en-US" altLang="zh-CN" sz="2000" i="1" dirty="0">
                <a:latin typeface="+mn-lt"/>
              </a:rPr>
              <a:t>H</a:t>
            </a:r>
            <a:r>
              <a:rPr lang="zh-CN" altLang="en-US" sz="2000" dirty="0"/>
              <a:t>的</a:t>
            </a:r>
            <a:r>
              <a:rPr lang="en-US" altLang="zh-CN" sz="2000" dirty="0">
                <a:solidFill>
                  <a:srgbClr val="C00000"/>
                </a:solidFill>
                <a:latin typeface="+mn-lt"/>
              </a:rPr>
              <a:t>null space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( </a:t>
            </a:r>
            <a:r>
              <a:rPr lang="en-US" altLang="zh-CN" sz="1600" b="1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一定是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元向量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15616" y="3212976"/>
            <a:ext cx="6593670" cy="1625612"/>
            <a:chOff x="1115616" y="3212976"/>
            <a:chExt cx="6593670" cy="1625612"/>
          </a:xfrm>
        </p:grpSpPr>
        <p:sp>
          <p:nvSpPr>
            <p:cNvPr id="5" name="TextBox 4"/>
            <p:cNvSpPr txBox="1"/>
            <p:nvPr/>
          </p:nvSpPr>
          <p:spPr>
            <a:xfrm>
              <a:off x="1259632" y="321297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006600"/>
                  </a:solidFill>
                  <a:latin typeface="+mj-ea"/>
                  <a:ea typeface="+mj-ea"/>
                </a:rPr>
                <a:t>一个例子：</a:t>
              </a:r>
            </a:p>
          </p:txBody>
        </p:sp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3603588"/>
              <a:ext cx="2858958" cy="123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3378579"/>
              <a:ext cx="3209294" cy="1451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255568" y="339764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 err="1">
                  <a:solidFill>
                    <a:srgbClr val="006600"/>
                  </a:solidFill>
                  <a:latin typeface="+mn-lt"/>
                </a:rPr>
                <a:t>H</a:t>
              </a:r>
              <a:r>
                <a:rPr lang="en-US" altLang="zh-CN" sz="1600" b="1" i="1" dirty="0" err="1">
                  <a:solidFill>
                    <a:srgbClr val="006600"/>
                  </a:solidFill>
                  <a:latin typeface="+mn-lt"/>
                </a:rPr>
                <a:t>x</a:t>
              </a:r>
              <a:r>
                <a:rPr lang="en-US" altLang="zh-CN" sz="1600" dirty="0">
                  <a:solidFill>
                    <a:srgbClr val="006600"/>
                  </a:solidFill>
                  <a:latin typeface="+mn-lt"/>
                </a:rPr>
                <a:t>=</a:t>
              </a:r>
              <a:r>
                <a:rPr lang="en-US" altLang="zh-CN" sz="1600" b="1" dirty="0">
                  <a:solidFill>
                    <a:srgbClr val="006600"/>
                  </a:solidFill>
                  <a:latin typeface="+mn-lt"/>
                </a:rPr>
                <a:t>0</a:t>
              </a:r>
              <a:r>
                <a:rPr lang="zh-CN" altLang="en-US" sz="1600" dirty="0">
                  <a:solidFill>
                    <a:srgbClr val="006600"/>
                  </a:solidFill>
                </a:rPr>
                <a:t>等价于</a:t>
              </a:r>
              <a:r>
                <a:rPr lang="zh-CN" altLang="en-US" dirty="0"/>
                <a:t>：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75656" y="522919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+mn-lt"/>
              </a:rPr>
              <a:t>Null(</a:t>
            </a:r>
            <a:r>
              <a:rPr lang="en-US" altLang="zh-CN" sz="24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zh-CN" sz="2400" dirty="0">
                <a:solidFill>
                  <a:srgbClr val="C00000"/>
                </a:solidFill>
                <a:latin typeface="+mn-lt"/>
              </a:rPr>
              <a:t>) = { (00000), (11110), (10101), (01011) }</a:t>
            </a:r>
            <a:endParaRPr lang="zh-CN" alt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121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40966"/>
          </a:xfrm>
        </p:spPr>
        <p:txBody>
          <a:bodyPr/>
          <a:lstStyle/>
          <a:p>
            <a:r>
              <a:rPr lang="zh-CN" altLang="en-US" dirty="0"/>
              <a:t>线性码：</a:t>
            </a:r>
            <a:r>
              <a:rPr lang="en-US" altLang="zh-CN" dirty="0">
                <a:latin typeface="+mn-lt"/>
              </a:rPr>
              <a:t>Null(</a:t>
            </a:r>
            <a:r>
              <a:rPr lang="en-US" altLang="zh-CN" i="1" dirty="0">
                <a:latin typeface="+mn-lt"/>
              </a:rPr>
              <a:t>H</a:t>
            </a:r>
            <a:r>
              <a:rPr lang="en-US" altLang="zh-CN" dirty="0">
                <a:latin typeface="+mn-lt"/>
              </a:rPr>
              <a:t>)</a:t>
            </a:r>
            <a:r>
              <a:rPr lang="zh-CN" altLang="en-US" dirty="0"/>
              <a:t>决定的</a:t>
            </a:r>
            <a:r>
              <a:rPr lang="en-US" altLang="zh-CN" dirty="0">
                <a:latin typeface="+mn-lt"/>
              </a:rPr>
              <a:t>Code</a:t>
            </a:r>
            <a:endParaRPr lang="zh-CN" altLang="en-US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31640" y="1668208"/>
            <a:ext cx="6205015" cy="1016656"/>
            <a:chOff x="1331640" y="1668208"/>
            <a:chExt cx="6205015" cy="1016656"/>
          </a:xfrm>
        </p:grpSpPr>
        <p:pic>
          <p:nvPicPr>
            <p:cNvPr id="3379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668208"/>
              <a:ext cx="3399374" cy="465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7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6071" y="2104135"/>
              <a:ext cx="6170584" cy="580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2039485" y="2861368"/>
            <a:ext cx="4823756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问题</a:t>
            </a:r>
            <a:r>
              <a:rPr lang="en-US" altLang="zh-CN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：</a:t>
            </a:r>
            <a:endParaRPr lang="en-US" altLang="zh-CN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zh-CN" altLang="en-US" sz="3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为什么</a:t>
            </a:r>
            <a:r>
              <a:rPr lang="en-US" altLang="zh-CN" sz="3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Null(</a:t>
            </a:r>
            <a:r>
              <a:rPr lang="en-US" altLang="zh-CN" sz="3200" b="1" i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H</a:t>
            </a:r>
            <a:r>
              <a:rPr lang="en-US" altLang="zh-CN" sz="3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)</a:t>
            </a:r>
            <a:r>
              <a:rPr lang="zh-CN" altLang="en-US" sz="3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一定是群？</a:t>
            </a:r>
            <a:endParaRPr lang="en-US" altLang="zh-CN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43608" y="4252481"/>
            <a:ext cx="6825762" cy="1944806"/>
            <a:chOff x="1043608" y="4252481"/>
            <a:chExt cx="6825762" cy="1944806"/>
          </a:xfrm>
        </p:grpSpPr>
        <p:sp>
          <p:nvSpPr>
            <p:cNvPr id="6" name="TextBox 5"/>
            <p:cNvSpPr txBox="1"/>
            <p:nvPr/>
          </p:nvSpPr>
          <p:spPr>
            <a:xfrm>
              <a:off x="1209728" y="4252481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006600"/>
                  </a:solidFill>
                  <a:latin typeface="+mj-ea"/>
                  <a:ea typeface="+mj-ea"/>
                </a:rPr>
                <a:t>线性码如何发现错？</a:t>
              </a:r>
            </a:p>
          </p:txBody>
        </p:sp>
        <p:pic>
          <p:nvPicPr>
            <p:cNvPr id="3379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825" y="5086277"/>
              <a:ext cx="2604173" cy="936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43608" y="4725144"/>
              <a:ext cx="30464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楷体" pitchFamily="49" charset="-122"/>
                  <a:ea typeface="楷体" pitchFamily="49" charset="-122"/>
                </a:rPr>
                <a:t>生成线性码的矩阵是：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0216" y="4761260"/>
              <a:ext cx="3250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楷体" pitchFamily="49" charset="-122"/>
                  <a:ea typeface="楷体" pitchFamily="49" charset="-122"/>
                </a:rPr>
                <a:t>如何收到的字是</a:t>
              </a:r>
              <a:r>
                <a:rPr lang="en-US" altLang="zh-CN" sz="1600" b="1" i="1" dirty="0">
                  <a:latin typeface="+mn-lt"/>
                  <a:ea typeface="楷体" pitchFamily="49" charset="-122"/>
                </a:rPr>
                <a:t>x</a:t>
              </a:r>
              <a:r>
                <a:rPr lang="en-US" altLang="zh-CN" sz="1600" dirty="0">
                  <a:latin typeface="+mn-lt"/>
                  <a:ea typeface="楷体" pitchFamily="49" charset="-122"/>
                </a:rPr>
                <a:t>=</a:t>
              </a:r>
              <a:r>
                <a:rPr lang="en-US" altLang="zh-CN" sz="1600" dirty="0">
                  <a:latin typeface="楷体" pitchFamily="49" charset="-122"/>
                  <a:ea typeface="楷体" pitchFamily="49" charset="-122"/>
                </a:rPr>
                <a:t>(010011),</a:t>
              </a:r>
              <a:r>
                <a:rPr lang="zh-CN" altLang="en-US" sz="1600" dirty="0">
                  <a:latin typeface="楷体" pitchFamily="49" charset="-122"/>
                  <a:ea typeface="楷体" pitchFamily="49" charset="-122"/>
                </a:rPr>
                <a:t>此时：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860032" y="5130713"/>
                  <a:ext cx="3009338" cy="10665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i="1" dirty="0">
                      <a:solidFill>
                        <a:srgbClr val="C00000"/>
                      </a:solidFill>
                      <a:latin typeface="+mn-lt"/>
                    </a:rPr>
                    <a:t>H</a:t>
                  </a:r>
                  <a:r>
                    <a:rPr lang="en-US" altLang="zh-CN" sz="2400" b="1" i="1" dirty="0">
                      <a:solidFill>
                        <a:srgbClr val="C00000"/>
                      </a:solidFill>
                      <a:latin typeface="+mn-lt"/>
                    </a:rPr>
                    <a:t>x</a:t>
                  </a:r>
                  <a:r>
                    <a:rPr lang="en-US" altLang="zh-CN" sz="2400" dirty="0">
                      <a:solidFill>
                        <a:srgbClr val="C00000"/>
                      </a:solidFill>
                      <a:latin typeface="+mn-lt"/>
                    </a:rPr>
                    <a:t> =</a:t>
                  </a:r>
                  <a:r>
                    <a:rPr lang="en-US" altLang="zh-CN" sz="2400" dirty="0">
                      <a:solidFill>
                        <a:srgbClr val="C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 </m:t>
                      </m:r>
                      <m:r>
                        <a:rPr lang="en-US" altLang="zh-CN" sz="2400" b="1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𝟎</m:t>
                      </m:r>
                    </m:oMath>
                  </a14:m>
                  <a:endParaRPr lang="zh-CN" altLang="en-US" sz="24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5130713"/>
                  <a:ext cx="3009338" cy="106657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0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76475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2120" y="2636912"/>
            <a:ext cx="435888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II</a:t>
            </a:r>
          </a:p>
          <a:p>
            <a:pPr algn="ctr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编码方案实现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484784"/>
            <a:ext cx="7128792" cy="233910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8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问题</a:t>
            </a:r>
            <a:r>
              <a:rPr lang="en-US" altLang="zh-CN" sz="48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接下来书上列了“一堆”定理？它们要回答什么问题？</a:t>
            </a:r>
            <a:endParaRPr lang="en-US" altLang="zh-CN" sz="4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755650" y="4308475"/>
            <a:ext cx="741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 dirty="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什么样的矩阵</a:t>
            </a:r>
            <a:r>
              <a:rPr lang="en-US" altLang="zh-CN" sz="2000" i="1" dirty="0">
                <a:solidFill>
                  <a:srgbClr val="008000"/>
                </a:solidFill>
                <a:latin typeface="Lucida Bright" pitchFamily="18" charset="0"/>
                <a:ea typeface="微软雅黑" pitchFamily="34" charset="-122"/>
              </a:rPr>
              <a:t>H</a:t>
            </a:r>
            <a:r>
              <a:rPr lang="en-US" altLang="zh-CN" sz="2000" dirty="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 其</a:t>
            </a:r>
            <a:r>
              <a:rPr lang="en-US" altLang="zh-CN" sz="2000" i="1" dirty="0">
                <a:solidFill>
                  <a:srgbClr val="008000"/>
                </a:solidFill>
                <a:latin typeface="Lucida Bright" pitchFamily="18" charset="0"/>
                <a:ea typeface="微软雅黑" pitchFamily="34" charset="-122"/>
              </a:rPr>
              <a:t>null space</a:t>
            </a:r>
            <a:r>
              <a:rPr lang="en-US" altLang="zh-CN" sz="2000" dirty="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就是需要的线性码，能方便地编码 </a:t>
            </a:r>
            <a:r>
              <a:rPr lang="en-US" altLang="zh-CN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定理 </a:t>
            </a:r>
            <a:r>
              <a:rPr lang="en-US" altLang="zh-CN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25-28)</a:t>
            </a:r>
            <a:r>
              <a:rPr lang="zh-CN" altLang="en-US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；又能方便的解码，包括纠错（定理 </a:t>
            </a:r>
            <a:r>
              <a:rPr lang="en-US" altLang="zh-CN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36</a:t>
            </a:r>
            <a:r>
              <a:rPr lang="zh-CN" altLang="en-US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，</a:t>
            </a:r>
            <a:r>
              <a:rPr lang="en-US" altLang="zh-CN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37</a:t>
            </a:r>
            <a:r>
              <a:rPr lang="zh-CN" altLang="en-US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）</a:t>
            </a:r>
            <a:r>
              <a:rPr lang="en-US" altLang="zh-CN" sz="2000" dirty="0">
                <a:solidFill>
                  <a:srgbClr val="008000"/>
                </a:solidFill>
                <a:ea typeface="微软雅黑" pitchFamily="34" charset="-122"/>
                <a:cs typeface="Times New Roman" pitchFamily="18" charset="0"/>
              </a:rPr>
              <a:t> ?</a:t>
            </a:r>
            <a:endParaRPr lang="en-US" altLang="zh-CN" sz="2000" dirty="0">
              <a:solidFill>
                <a:srgbClr val="008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527490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定理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31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和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34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分别给出能判别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位错或者能纠正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位错的编码对应的矩阵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H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的特征。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420688"/>
            <a:ext cx="8229600" cy="1063625"/>
          </a:xfrm>
        </p:spPr>
        <p:txBody>
          <a:bodyPr/>
          <a:lstStyle/>
          <a:p>
            <a:pPr eaLnBrk="1" hangingPunct="1"/>
            <a:r>
              <a:rPr lang="zh-CN" altLang="en-US" dirty="0"/>
              <a:t>两种特殊的矩阵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126706"/>
            <a:ext cx="362743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95043"/>
            <a:ext cx="20177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126706"/>
            <a:ext cx="35290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63" y="4491831"/>
            <a:ext cx="2174875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68538" y="5472906"/>
            <a:ext cx="3743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</a:rPr>
              <a:t>H</a:t>
            </a:r>
            <a:r>
              <a:rPr lang="zh-CN" altLang="en-US" sz="2000">
                <a:solidFill>
                  <a:srgbClr val="C00000"/>
                </a:solidFill>
                <a:latin typeface="Arial" charset="0"/>
              </a:rPr>
              <a:t>是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</a:rPr>
              <a:t>m</a:t>
            </a:r>
            <a:r>
              <a:rPr lang="en-US" altLang="zh-CN" sz="2000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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n</a:t>
            </a:r>
            <a:r>
              <a:rPr lang="zh-CN" altLang="en-US" sz="2000">
                <a:solidFill>
                  <a:srgbClr val="C00000"/>
                </a:solidFill>
                <a:latin typeface="Arial" charset="0"/>
                <a:sym typeface="Symbol" pitchFamily="18" charset="2"/>
              </a:rPr>
              <a:t>矩阵</a:t>
            </a:r>
            <a:r>
              <a:rPr lang="en-US" altLang="zh-CN" sz="2000">
                <a:solidFill>
                  <a:srgbClr val="C00000"/>
                </a:solidFill>
                <a:latin typeface="Arial" charset="0"/>
                <a:sym typeface="Symbol" pitchFamily="18" charset="2"/>
              </a:rPr>
              <a:t>;</a:t>
            </a:r>
            <a:r>
              <a:rPr lang="zh-CN" altLang="en-US" sz="2000">
                <a:solidFill>
                  <a:srgbClr val="C0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G</a:t>
            </a:r>
            <a:r>
              <a:rPr lang="zh-CN" altLang="en-US" sz="2000">
                <a:solidFill>
                  <a:srgbClr val="C00000"/>
                </a:solidFill>
                <a:latin typeface="Arial" charset="0"/>
                <a:sym typeface="Symbol" pitchFamily="18" charset="2"/>
              </a:rPr>
              <a:t>是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n</a:t>
            </a:r>
            <a:r>
              <a:rPr lang="en-US" altLang="zh-CN" sz="2000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(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n</a:t>
            </a:r>
            <a:r>
              <a:rPr lang="en-US" altLang="zh-CN" sz="2000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-</a:t>
            </a:r>
            <a:r>
              <a:rPr lang="en-US" altLang="zh-CN" sz="2000" i="1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m</a:t>
            </a:r>
            <a:r>
              <a:rPr lang="en-US" altLang="zh-CN" sz="2000">
                <a:solidFill>
                  <a:srgbClr val="C00000"/>
                </a:solidFill>
                <a:latin typeface="Lucida Bright" pitchFamily="18" charset="0"/>
                <a:sym typeface="Symbol" pitchFamily="18" charset="2"/>
              </a:rPr>
              <a:t>)</a:t>
            </a:r>
            <a:r>
              <a:rPr lang="zh-CN" altLang="en-US" sz="2000">
                <a:solidFill>
                  <a:srgbClr val="C00000"/>
                </a:solidFill>
                <a:latin typeface="Arial" charset="0"/>
                <a:sym typeface="Symbol" pitchFamily="18" charset="2"/>
              </a:rPr>
              <a:t>矩阵</a:t>
            </a:r>
            <a:endParaRPr lang="zh-CN" altLang="en-US" sz="2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4569618"/>
            <a:ext cx="1986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顾名思义，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+mj-ea"/>
              </a:rPr>
              <a:t>null(</a:t>
            </a:r>
            <a:r>
              <a:rPr lang="en-US" altLang="zh-CN" sz="1600" i="1" dirty="0">
                <a:solidFill>
                  <a:schemeClr val="bg1">
                    <a:lumMod val="50000"/>
                  </a:schemeClr>
                </a:solidFill>
                <a:latin typeface="+mn-lt"/>
                <a:ea typeface="+mj-ea"/>
              </a:rPr>
              <a:t>H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+mj-ea"/>
              </a:rPr>
              <a:t>)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是我们希望的编码，而</a:t>
            </a:r>
            <a:r>
              <a:rPr lang="en-US" altLang="zh-CN" sz="16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G 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能直接生成它。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3441539"/>
            <a:ext cx="137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</a:rPr>
              <a:t>记住：</a:t>
            </a:r>
            <a:r>
              <a:rPr lang="en-US" altLang="zh-CN" i="1" dirty="0">
                <a:solidFill>
                  <a:srgbClr val="006600"/>
                </a:solidFill>
                <a:latin typeface="+mn-lt"/>
              </a:rPr>
              <a:t>n</a:t>
            </a:r>
            <a:r>
              <a:rPr lang="en-US" altLang="zh-CN" dirty="0">
                <a:solidFill>
                  <a:srgbClr val="006600"/>
                </a:solidFill>
                <a:latin typeface="+mn-lt"/>
              </a:rPr>
              <a:t>&gt;</a:t>
            </a:r>
            <a:r>
              <a:rPr lang="en-US" altLang="zh-CN" i="1" dirty="0">
                <a:solidFill>
                  <a:srgbClr val="006600"/>
                </a:solidFill>
                <a:latin typeface="+mn-lt"/>
              </a:rPr>
              <a:t>m</a:t>
            </a:r>
            <a:endParaRPr lang="zh-CN" altLang="en-US" i="1" dirty="0">
              <a:solidFill>
                <a:srgbClr val="006600"/>
              </a:solidFill>
              <a:latin typeface="+mn-lt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30" y="1772816"/>
            <a:ext cx="3474595" cy="163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86165"/>
            <a:ext cx="2191481" cy="154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8876" y="13245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CN" sz="2400" i="1" baseline="-25000" dirty="0">
                <a:solidFill>
                  <a:srgbClr val="C00000"/>
                </a:solidFill>
                <a:latin typeface="+mn-lt"/>
              </a:rPr>
              <a:t>m</a:t>
            </a:r>
            <a:r>
              <a:rPr lang="en-US" altLang="zh-CN" sz="2400" baseline="-25000" dirty="0">
                <a:solidFill>
                  <a:srgbClr val="C00000"/>
                </a:solidFill>
                <a:latin typeface="+mn-lt"/>
                <a:sym typeface="Symbol"/>
              </a:rPr>
              <a:t>(</a:t>
            </a:r>
            <a:r>
              <a:rPr lang="en-US" altLang="zh-CN" sz="2400" i="1" baseline="-25000" dirty="0">
                <a:solidFill>
                  <a:srgbClr val="C00000"/>
                </a:solidFill>
                <a:latin typeface="+mn-lt"/>
                <a:sym typeface="Symbol"/>
              </a:rPr>
              <a:t>n</a:t>
            </a:r>
            <a:r>
              <a:rPr lang="en-US" altLang="zh-CN" sz="2400" baseline="-25000" dirty="0">
                <a:solidFill>
                  <a:srgbClr val="C00000"/>
                </a:solidFill>
                <a:latin typeface="+mn-lt"/>
                <a:sym typeface="Symbol"/>
              </a:rPr>
              <a:t>-</a:t>
            </a:r>
            <a:r>
              <a:rPr lang="en-US" altLang="zh-CN" sz="2400" i="1" baseline="-25000" dirty="0">
                <a:solidFill>
                  <a:srgbClr val="C00000"/>
                </a:solidFill>
                <a:latin typeface="+mn-lt"/>
                <a:sym typeface="Symbol"/>
              </a:rPr>
              <a:t>m</a:t>
            </a:r>
            <a:r>
              <a:rPr lang="en-US" altLang="zh-CN" sz="2400" baseline="-25000" dirty="0">
                <a:solidFill>
                  <a:srgbClr val="C00000"/>
                </a:solidFill>
                <a:latin typeface="+mn-lt"/>
                <a:sym typeface="Symbol"/>
              </a:rPr>
              <a:t>)</a:t>
            </a:r>
            <a:endParaRPr lang="zh-CN" alt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1818" y="1324500"/>
            <a:ext cx="22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CN" sz="2400" i="1" baseline="-25000" dirty="0" err="1">
                <a:solidFill>
                  <a:srgbClr val="C00000"/>
                </a:solidFill>
                <a:latin typeface="+mn-lt"/>
              </a:rPr>
              <a:t>m</a:t>
            </a:r>
            <a:r>
              <a:rPr lang="en-US" altLang="zh-CN" sz="2400" baseline="-25000" dirty="0" err="1">
                <a:solidFill>
                  <a:srgbClr val="C00000"/>
                </a:solidFill>
                <a:latin typeface="+mn-lt"/>
                <a:sym typeface="Symbol"/>
              </a:rPr>
              <a:t></a:t>
            </a:r>
            <a:r>
              <a:rPr lang="en-US" altLang="zh-CN" sz="2400" i="1" baseline="-25000" dirty="0" err="1">
                <a:solidFill>
                  <a:srgbClr val="C00000"/>
                </a:solidFill>
                <a:latin typeface="+mn-lt"/>
                <a:sym typeface="Symbol"/>
              </a:rPr>
              <a:t>m</a:t>
            </a:r>
            <a:r>
              <a:rPr lang="en-US" altLang="zh-CN" sz="2400" dirty="0">
                <a:solidFill>
                  <a:srgbClr val="C00000"/>
                </a:solidFill>
                <a:latin typeface="+mn-lt"/>
                <a:sym typeface="Symbol"/>
              </a:rPr>
              <a:t>: </a:t>
            </a:r>
            <a:r>
              <a:rPr lang="zh-CN" altLang="en-US" dirty="0">
                <a:solidFill>
                  <a:srgbClr val="C00000"/>
                </a:solidFill>
                <a:latin typeface="+mn-lt"/>
                <a:sym typeface="Symbol"/>
              </a:rPr>
              <a:t>单元对角阵</a:t>
            </a:r>
            <a:endParaRPr lang="zh-CN" altLang="en-US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" name="Straight Arrow Connector 6"/>
          <p:cNvCxnSpPr>
            <a:endCxn id="19462" idx="0"/>
          </p:cNvCxnSpPr>
          <p:nvPr/>
        </p:nvCxnSpPr>
        <p:spPr>
          <a:xfrm flipH="1">
            <a:off x="2367419" y="3441539"/>
            <a:ext cx="103525" cy="1318351"/>
          </a:xfrm>
          <a:prstGeom prst="straightConnector1">
            <a:avLst/>
          </a:prstGeom>
          <a:ln>
            <a:solidFill>
              <a:srgbClr val="FF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943616" y="3335535"/>
            <a:ext cx="2852520" cy="1474460"/>
          </a:xfrm>
          <a:prstGeom prst="straightConnector1">
            <a:avLst/>
          </a:prstGeom>
          <a:ln>
            <a:solidFill>
              <a:srgbClr val="FF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531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8772" y="1052736"/>
            <a:ext cx="6871841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构造出这样的矩阵</a:t>
            </a:r>
            <a:r>
              <a:rPr lang="en-US" altLang="zh-CN" sz="4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是为了什么</a:t>
            </a: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21163"/>
            <a:ext cx="7920037" cy="12239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20716437">
            <a:off x="3369514" y="3683011"/>
            <a:ext cx="3207193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rgbClr val="8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例</a:t>
            </a:r>
            <a:r>
              <a:rPr lang="en-US" altLang="zh-CN" sz="3200" dirty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23</a:t>
            </a:r>
            <a:r>
              <a:rPr lang="zh-CN" altLang="en-US" sz="3200" dirty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就干这件事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2275" y="4638675"/>
            <a:ext cx="423863" cy="3460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07" name="Title 4"/>
          <p:cNvSpPr>
            <a:spLocks noGrp="1"/>
          </p:cNvSpPr>
          <p:nvPr>
            <p:ph type="title"/>
          </p:nvPr>
        </p:nvSpPr>
        <p:spPr>
          <a:xfrm>
            <a:off x="450850" y="48736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/>
              <a:t>第一步：构造那两个矩阵</a:t>
            </a:r>
          </a:p>
        </p:txBody>
      </p:sp>
      <p:pic>
        <p:nvPicPr>
          <p:cNvPr id="2150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487488"/>
            <a:ext cx="8280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4222750"/>
            <a:ext cx="23749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4770438"/>
            <a:ext cx="30146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TextBox 5"/>
          <p:cNvSpPr txBox="1">
            <a:spLocks noChangeArrowheads="1"/>
          </p:cNvSpPr>
          <p:nvPr/>
        </p:nvSpPr>
        <p:spPr bwMode="auto">
          <a:xfrm>
            <a:off x="4522788" y="5072063"/>
            <a:ext cx="503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>
                <a:latin typeface="Arial" charset="0"/>
              </a:rPr>
              <a:t>和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52650" y="4883150"/>
            <a:ext cx="936625" cy="11033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" name="Straight Arrow Connector 11"/>
          <p:cNvCxnSpPr>
            <a:endCxn id="21510" idx="0"/>
          </p:cNvCxnSpPr>
          <p:nvPr/>
        </p:nvCxnSpPr>
        <p:spPr>
          <a:xfrm flipH="1">
            <a:off x="2724150" y="3430588"/>
            <a:ext cx="1506538" cy="133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5210175"/>
            <a:ext cx="963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5026025" y="3646488"/>
            <a:ext cx="1200150" cy="165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89275" y="4883150"/>
            <a:ext cx="1008063" cy="110331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13463" y="4222750"/>
            <a:ext cx="1146175" cy="104933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2300" y="1487488"/>
            <a:ext cx="1601788" cy="3587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906533" y="2414533"/>
            <a:ext cx="3017395" cy="2031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latin typeface="+mn-lt"/>
              </a:rPr>
              <a:t>书上这段话是什么意思？</a:t>
            </a:r>
            <a:endParaRPr lang="en-US" altLang="zh-CN" dirty="0">
              <a:latin typeface="+mn-lt"/>
            </a:endParaRPr>
          </a:p>
          <a:p>
            <a:pPr>
              <a:defRPr/>
            </a:pPr>
            <a:r>
              <a:rPr lang="en-US" altLang="zh-CN" dirty="0">
                <a:latin typeface="+mn-lt"/>
              </a:rPr>
              <a:t>Observe that the rows in </a:t>
            </a:r>
            <a:r>
              <a:rPr lang="en-US" altLang="zh-CN" i="1" dirty="0">
                <a:latin typeface="+mn-lt"/>
              </a:rPr>
              <a:t>H </a:t>
            </a:r>
            <a:r>
              <a:rPr lang="en-US" altLang="zh-CN" dirty="0">
                <a:latin typeface="+mn-lt"/>
              </a:rPr>
              <a:t>represent the parity checks on certain bit positions in a 6-tuple. The 1s in the identity matrix serve as parity checks for the 1s in the same row.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38138" y="6207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第二步：确定 </a:t>
            </a:r>
            <a:r>
              <a:rPr lang="en-US" altLang="zh-CN" dirty="0" err="1">
                <a:latin typeface="+mn-lt"/>
              </a:rPr>
              <a:t>codeword</a:t>
            </a:r>
            <a:endParaRPr lang="zh-CN" altLang="en-US" dirty="0">
              <a:latin typeface="+mn-lt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3138488" y="1452563"/>
            <a:ext cx="532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注意：按照书上的上下文，下面的</a:t>
            </a:r>
            <a:r>
              <a:rPr lang="en-US" altLang="zh-CN" sz="1800" i="1">
                <a:solidFill>
                  <a:srgbClr val="C00000"/>
                </a:solidFill>
                <a:ea typeface="楷体" pitchFamily="49" charset="-122"/>
                <a:cs typeface="Times New Roman" pitchFamily="18" charset="0"/>
              </a:rPr>
              <a:t>x</a:t>
            </a:r>
            <a:r>
              <a:rPr lang="zh-CN" altLang="en-US" sz="180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应该是</a:t>
            </a:r>
            <a:r>
              <a:rPr lang="en-US" altLang="zh-CN" sz="1800">
                <a:solidFill>
                  <a:srgbClr val="C00000"/>
                </a:solidFill>
                <a:ea typeface="楷体" pitchFamily="49" charset="-122"/>
              </a:rPr>
              <a:t>y</a:t>
            </a:r>
            <a:r>
              <a:rPr lang="en-US" altLang="zh-CN" sz="180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!</a:t>
            </a:r>
            <a:endParaRPr lang="zh-CN" altLang="en-US" sz="180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2006600"/>
            <a:ext cx="2968625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2006600"/>
            <a:ext cx="2147888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triped Right Arrow 3"/>
          <p:cNvSpPr/>
          <p:nvPr/>
        </p:nvSpPr>
        <p:spPr>
          <a:xfrm>
            <a:off x="3930650" y="2486025"/>
            <a:ext cx="719138" cy="360363"/>
          </a:xfrm>
          <a:prstGeom prst="striped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2535" name="Group 5"/>
          <p:cNvGrpSpPr>
            <a:grpSpLocks/>
          </p:cNvGrpSpPr>
          <p:nvPr/>
        </p:nvGrpSpPr>
        <p:grpSpPr bwMode="auto">
          <a:xfrm>
            <a:off x="833438" y="3484563"/>
            <a:ext cx="7632700" cy="1797050"/>
            <a:chOff x="827584" y="3459398"/>
            <a:chExt cx="7632848" cy="1797819"/>
          </a:xfrm>
        </p:grpSpPr>
        <p:pic>
          <p:nvPicPr>
            <p:cNvPr id="2253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3459398"/>
              <a:ext cx="7632848" cy="1797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827584" y="3459398"/>
              <a:ext cx="3619570" cy="3239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1290638" y="4140200"/>
            <a:ext cx="46085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69286" y="5343824"/>
            <a:ext cx="5234125" cy="10926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：</a:t>
            </a:r>
            <a:endParaRPr lang="en-US" altLang="zh-CN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你能解释这个是怎么得到的吗？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-7938" y="476250"/>
            <a:ext cx="64436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latin typeface="+mn-lt"/>
              </a:rPr>
              <a:t>“An even easier way…”</a:t>
            </a:r>
            <a:endParaRPr lang="zh-CN" altLang="en-US" dirty="0">
              <a:latin typeface="+mn-lt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32924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4211638" y="1484313"/>
          <a:ext cx="42545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4" imgW="2120900" imgH="1625600" progId="Equation.3">
                  <p:embed/>
                </p:oleObj>
              </mc:Choice>
              <mc:Fallback>
                <p:oleObj name="Equation" r:id="rId4" imgW="2120900" imgH="162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484313"/>
                        <a:ext cx="42545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815138" y="3249613"/>
            <a:ext cx="2160587" cy="717550"/>
            <a:chOff x="6809945" y="3162336"/>
            <a:chExt cx="2160240" cy="71689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189296" y="3162336"/>
              <a:ext cx="55712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7189296" y="3162336"/>
              <a:ext cx="279355" cy="3473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5" name="TextBox 8"/>
            <p:cNvSpPr txBox="1">
              <a:spLocks noChangeArrowheads="1"/>
            </p:cNvSpPr>
            <p:nvPr/>
          </p:nvSpPr>
          <p:spPr bwMode="auto">
            <a:xfrm>
              <a:off x="6809945" y="3509900"/>
              <a:ext cx="21602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1800">
                  <a:solidFill>
                    <a:srgbClr val="006600"/>
                  </a:solidFill>
                  <a:latin typeface="楷体" pitchFamily="49" charset="-122"/>
                  <a:ea typeface="楷体" pitchFamily="49" charset="-122"/>
                </a:rPr>
                <a:t>前</a:t>
              </a:r>
              <a:r>
                <a:rPr lang="en-US" altLang="zh-CN" sz="1800" i="1">
                  <a:solidFill>
                    <a:srgbClr val="006600"/>
                  </a:solidFill>
                  <a:ea typeface="楷体" pitchFamily="49" charset="-122"/>
                  <a:cs typeface="Times New Roman" pitchFamily="18" charset="0"/>
                </a:rPr>
                <a:t>m</a:t>
              </a:r>
              <a:r>
                <a:rPr lang="zh-CN" altLang="en-US" sz="1800">
                  <a:solidFill>
                    <a:srgbClr val="006600"/>
                  </a:solidFill>
                  <a:latin typeface="楷体" pitchFamily="49" charset="-122"/>
                  <a:ea typeface="楷体" pitchFamily="49" charset="-122"/>
                </a:rPr>
                <a:t>项一定是</a:t>
              </a:r>
              <a:r>
                <a:rPr lang="en-US" altLang="zh-CN" sz="1800" i="1">
                  <a:solidFill>
                    <a:srgbClr val="006600"/>
                  </a:solidFill>
                  <a:ea typeface="楷体" pitchFamily="49" charset="-122"/>
                </a:rPr>
                <a:t>x</a:t>
              </a:r>
              <a:r>
                <a:rPr lang="zh-CN" altLang="en-US" sz="1800">
                  <a:solidFill>
                    <a:srgbClr val="006600"/>
                  </a:solidFill>
                  <a:latin typeface="楷体" pitchFamily="49" charset="-122"/>
                  <a:ea typeface="楷体" pitchFamily="49" charset="-122"/>
                </a:rPr>
                <a:t>。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041525" y="2349500"/>
            <a:ext cx="6073775" cy="3743325"/>
            <a:chOff x="2041663" y="2348880"/>
            <a:chExt cx="6074379" cy="3744416"/>
          </a:xfrm>
        </p:grpSpPr>
        <p:graphicFrame>
          <p:nvGraphicFramePr>
            <p:cNvPr id="23559" name="Object 9"/>
            <p:cNvGraphicFramePr>
              <a:graphicFrameLocks noChangeAspect="1"/>
            </p:cNvGraphicFramePr>
            <p:nvPr/>
          </p:nvGraphicFramePr>
          <p:xfrm>
            <a:off x="4860032" y="4437112"/>
            <a:ext cx="3256010" cy="1656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7" name="Equation" r:id="rId6" imgW="2120900" imgH="1371600" progId="Equation.3">
                    <p:embed/>
                  </p:oleObj>
                </mc:Choice>
                <mc:Fallback>
                  <p:oleObj name="Equation" r:id="rId6" imgW="2120900" imgH="1371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032" y="4437112"/>
                          <a:ext cx="3256010" cy="1656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ounded Rectangle 10"/>
            <p:cNvSpPr/>
            <p:nvPr/>
          </p:nvSpPr>
          <p:spPr>
            <a:xfrm>
              <a:off x="2411588" y="2348880"/>
              <a:ext cx="1079607" cy="252009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Striped Right Arrow 11"/>
            <p:cNvSpPr/>
            <p:nvPr/>
          </p:nvSpPr>
          <p:spPr>
            <a:xfrm rot="1441543">
              <a:off x="3726168" y="4845157"/>
              <a:ext cx="811293" cy="360468"/>
            </a:xfrm>
            <a:prstGeom prst="stripedRight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2" name="TextBox 12"/>
            <p:cNvSpPr txBox="1">
              <a:spLocks noChangeArrowheads="1"/>
            </p:cNvSpPr>
            <p:nvPr/>
          </p:nvSpPr>
          <p:spPr bwMode="auto">
            <a:xfrm>
              <a:off x="2041663" y="5285151"/>
              <a:ext cx="258433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很容易验证，这就是</a:t>
              </a:r>
              <a:r>
                <a:rPr lang="en-US" altLang="zh-CN" sz="2000" i="1">
                  <a:solidFill>
                    <a:srgbClr val="C00000"/>
                  </a:solidFill>
                  <a:cs typeface="Times New Roman" pitchFamily="18" charset="0"/>
                </a:rPr>
                <a:t>H </a:t>
              </a:r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en-US" altLang="zh-CN" sz="2000">
                  <a:solidFill>
                    <a:srgbClr val="C00000"/>
                  </a:solidFill>
                  <a:cs typeface="Times New Roman" pitchFamily="18" charset="0"/>
                </a:rPr>
                <a:t>null space </a:t>
              </a:r>
              <a:r>
                <a:rPr lang="zh-CN" altLang="en-US" sz="2000">
                  <a:solidFill>
                    <a:srgbClr val="C00000"/>
                  </a:solidFill>
                  <a:cs typeface="Times New Roman" pitchFamily="18" charset="0"/>
                </a:rPr>
                <a:t>。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44208" y="47667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注意：这个例子中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itchFamily="49" charset="-122"/>
              </a:rPr>
              <a:t>n=2m</a:t>
            </a:r>
            <a:r>
              <a:rPr lang="zh-CN" altLang="en-US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不是常态</a:t>
            </a:r>
            <a:r>
              <a:rPr lang="zh-CN" altLang="en-US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299" y="2636912"/>
            <a:ext cx="4815742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</a:t>
            </a:r>
          </a:p>
          <a:p>
            <a:pPr algn="ctr"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编码方案与查错能力</a:t>
            </a:r>
            <a:endParaRPr lang="en-US" altLang="zh-CN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060848"/>
            <a:ext cx="7641836" cy="19082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问题</a:t>
            </a: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</a:t>
            </a: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：</a:t>
            </a:r>
            <a:endParaRPr lang="en-US" altLang="zh-CN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那个矩阵</a:t>
            </a:r>
            <a:r>
              <a:rPr lang="en-US" altLang="zh-CN" sz="54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是怎么来的？</a:t>
            </a:r>
            <a:endParaRPr lang="en-US" altLang="zh-CN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08400" y="4365625"/>
            <a:ext cx="3816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你换一个试试看。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0110" y="4941168"/>
                <a:ext cx="7200800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+mj-ea"/>
                    <a:ea typeface="+mj-ea"/>
                  </a:rPr>
                  <a:t>例如，换成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，</a:t>
                </a:r>
                <a:r>
                  <a:rPr lang="zh-CN" altLang="en-US" dirty="0">
                    <a:latin typeface="+mj-ea"/>
                    <a:ea typeface="+mj-ea"/>
                  </a:rPr>
                  <a:t>注意保持</a:t>
                </a:r>
                <a:r>
                  <a:rPr lang="en-US" altLang="zh-CN" i="1" dirty="0">
                    <a:latin typeface="+mn-lt"/>
                  </a:rPr>
                  <a:t>H </a:t>
                </a:r>
                <a:r>
                  <a:rPr lang="zh-CN" altLang="en-US" dirty="0">
                    <a:latin typeface="+mj-ea"/>
                    <a:ea typeface="+mj-ea"/>
                  </a:rPr>
                  <a:t>中没有</a:t>
                </a:r>
                <a:r>
                  <a:rPr lang="en-US" altLang="zh-CN" b="1" dirty="0">
                    <a:latin typeface="+mn-lt"/>
                  </a:rPr>
                  <a:t>0</a:t>
                </a:r>
                <a:r>
                  <a:rPr lang="zh-CN" altLang="en-US" dirty="0">
                    <a:latin typeface="+mj-ea"/>
                    <a:ea typeface="+mj-ea"/>
                  </a:rPr>
                  <a:t>列向量，也没有两列相同</a:t>
                </a:r>
                <a:r>
                  <a:rPr lang="zh-CN" altLang="en-US" dirty="0"/>
                  <a:t>。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110" y="4941168"/>
                <a:ext cx="7200800" cy="824906"/>
              </a:xfrm>
              <a:prstGeom prst="rect">
                <a:avLst/>
              </a:prstGeom>
              <a:blipFill>
                <a:blip r:embed="rId2"/>
                <a:stretch>
                  <a:fillRect l="-762" r="-38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latin typeface="+mn-lt"/>
              </a:rPr>
              <a:t>Null(</a:t>
            </a:r>
            <a:r>
              <a:rPr lang="en-US" altLang="zh-CN" i="1" dirty="0">
                <a:latin typeface="+mn-lt"/>
              </a:rPr>
              <a:t>H</a:t>
            </a:r>
            <a:r>
              <a:rPr lang="en-US" altLang="zh-CN" dirty="0">
                <a:latin typeface="+mn-lt"/>
              </a:rPr>
              <a:t>) </a:t>
            </a:r>
            <a:r>
              <a:rPr lang="zh-CN" altLang="en-US" dirty="0"/>
              <a:t>和 </a:t>
            </a:r>
            <a:r>
              <a:rPr lang="en-US" altLang="zh-CN" dirty="0">
                <a:latin typeface="+mn-lt"/>
              </a:rPr>
              <a:t>Block Code</a:t>
            </a:r>
            <a:endParaRPr lang="zh-CN" altLang="en-US" dirty="0">
              <a:latin typeface="+mn-lt"/>
            </a:endParaRPr>
          </a:p>
        </p:txBody>
      </p:sp>
      <p:pic>
        <p:nvPicPr>
          <p:cNvPr id="2560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628775"/>
            <a:ext cx="87725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87778" y="3284984"/>
            <a:ext cx="3211855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：</a:t>
            </a:r>
            <a:endParaRPr lang="en-US" altLang="zh-CN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你能解释一下，对任意的</a:t>
            </a:r>
            <a:r>
              <a:rPr lang="en-US" altLang="zh-CN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位二进串是如何编码的吗？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35500" y="3326735"/>
            <a:ext cx="4040956" cy="2671246"/>
            <a:chOff x="4635500" y="3326735"/>
            <a:chExt cx="4040956" cy="2671246"/>
          </a:xfrm>
        </p:grpSpPr>
        <p:grpSp>
          <p:nvGrpSpPr>
            <p:cNvPr id="7" name="Group 6"/>
            <p:cNvGrpSpPr/>
            <p:nvPr/>
          </p:nvGrpSpPr>
          <p:grpSpPr>
            <a:xfrm>
              <a:off x="4740883" y="3326735"/>
              <a:ext cx="2588876" cy="941169"/>
              <a:chOff x="4740883" y="3326735"/>
              <a:chExt cx="2588876" cy="941169"/>
            </a:xfrm>
          </p:grpSpPr>
          <p:pic>
            <p:nvPicPr>
              <p:cNvPr id="2969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3268" y="3326735"/>
                <a:ext cx="1283753" cy="9411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4740883" y="3560490"/>
                <a:ext cx="2097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rgbClr val="006600"/>
                    </a:solidFill>
                    <a:latin typeface="+mj-ea"/>
                    <a:ea typeface="+mj-ea"/>
                  </a:rPr>
                  <a:t>考察：</a:t>
                </a:r>
                <a:r>
                  <a:rPr lang="en-US" altLang="zh-CN" sz="2400" b="1" i="1" dirty="0">
                    <a:latin typeface="+mn-lt"/>
                    <a:ea typeface="+mj-ea"/>
                  </a:rPr>
                  <a:t>y </a:t>
                </a:r>
                <a:r>
                  <a:rPr lang="en-US" altLang="zh-CN" sz="2000" b="1" i="1" dirty="0">
                    <a:latin typeface="+mn-lt"/>
                    <a:ea typeface="+mj-ea"/>
                  </a:rPr>
                  <a:t>= </a:t>
                </a:r>
                <a:endParaRPr lang="zh-CN" altLang="en-US" sz="2000" b="1" i="1" dirty="0">
                  <a:latin typeface="+mn-lt"/>
                  <a:ea typeface="+mj-ea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7029336" y="3500235"/>
                <a:ext cx="3004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i="1" dirty="0">
                    <a:latin typeface="+mn-lt"/>
                  </a:rPr>
                  <a:t>x</a:t>
                </a:r>
                <a:endParaRPr lang="zh-CN" altLang="en-US" sz="2400" b="1" i="1" dirty="0">
                  <a:latin typeface="+mn-lt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635500" y="4243655"/>
              <a:ext cx="404095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这里是</a:t>
              </a:r>
              <a:r>
                <a:rPr lang="en-US" altLang="zh-CN" i="1" dirty="0">
                  <a:latin typeface="+mn-lt"/>
                </a:rPr>
                <a:t>n</a:t>
              </a:r>
              <a:r>
                <a:rPr lang="en-US" altLang="zh-CN" dirty="0">
                  <a:latin typeface="+mn-lt"/>
                  <a:sym typeface="Symbol"/>
                </a:rPr>
                <a:t>(</a:t>
              </a:r>
              <a:r>
                <a:rPr lang="en-US" altLang="zh-CN" i="1" dirty="0">
                  <a:latin typeface="+mn-lt"/>
                  <a:sym typeface="Symbol"/>
                </a:rPr>
                <a:t>n</a:t>
              </a:r>
              <a:r>
                <a:rPr lang="en-US" altLang="zh-CN" dirty="0">
                  <a:latin typeface="+mn-lt"/>
                  <a:sym typeface="Symbol"/>
                </a:rPr>
                <a:t>-</a:t>
              </a:r>
              <a:r>
                <a:rPr lang="en-US" altLang="zh-CN" i="1" dirty="0">
                  <a:latin typeface="+mn-lt"/>
                  <a:sym typeface="Symbol"/>
                </a:rPr>
                <a:t>m</a:t>
              </a:r>
              <a:r>
                <a:rPr lang="en-US" altLang="zh-CN" dirty="0">
                  <a:latin typeface="+mn-lt"/>
                  <a:sym typeface="Symbol"/>
                </a:rPr>
                <a:t>)</a:t>
              </a:r>
              <a:r>
                <a:rPr lang="zh-CN" altLang="en-US" dirty="0">
                  <a:sym typeface="Symbol"/>
                </a:rPr>
                <a:t>矩阵乘以</a:t>
              </a:r>
              <a:r>
                <a:rPr lang="en-US" altLang="zh-CN" i="1" dirty="0">
                  <a:latin typeface="+mn-lt"/>
                  <a:sym typeface="Symbol"/>
                </a:rPr>
                <a:t>n</a:t>
              </a:r>
              <a:r>
                <a:rPr lang="en-US" altLang="zh-CN" dirty="0">
                  <a:latin typeface="+mn-lt"/>
                  <a:sym typeface="Symbol"/>
                </a:rPr>
                <a:t>-</a:t>
              </a:r>
              <a:r>
                <a:rPr lang="en-US" altLang="zh-CN" i="1" dirty="0">
                  <a:latin typeface="+mn-lt"/>
                  <a:sym typeface="Symbol"/>
                </a:rPr>
                <a:t>m</a:t>
              </a:r>
              <a:r>
                <a:rPr lang="zh-CN" altLang="en-US" dirty="0">
                  <a:sym typeface="Symbol"/>
                </a:rPr>
                <a:t>元向量，结果是</a:t>
              </a:r>
              <a:r>
                <a:rPr lang="en-US" altLang="zh-CN" i="1" dirty="0">
                  <a:latin typeface="+mn-lt"/>
                  <a:sym typeface="Symbol"/>
                </a:rPr>
                <a:t>n</a:t>
              </a:r>
              <a:r>
                <a:rPr lang="zh-CN" altLang="en-US" dirty="0">
                  <a:sym typeface="Symbol"/>
                </a:rPr>
                <a:t>元向量。因为矩阵上部</a:t>
              </a:r>
              <a:r>
                <a:rPr lang="en-US" altLang="zh-CN" i="1" dirty="0">
                  <a:latin typeface="+mn-lt"/>
                  <a:sym typeface="Symbol"/>
                </a:rPr>
                <a:t>n</a:t>
              </a:r>
              <a:r>
                <a:rPr lang="en-US" altLang="zh-CN" dirty="0">
                  <a:latin typeface="+mn-lt"/>
                  <a:sym typeface="Symbol"/>
                </a:rPr>
                <a:t>-</a:t>
              </a:r>
              <a:r>
                <a:rPr lang="en-US" altLang="zh-CN" i="1" dirty="0">
                  <a:latin typeface="+mn-lt"/>
                  <a:sym typeface="Symbol"/>
                </a:rPr>
                <a:t>m</a:t>
              </a:r>
              <a:r>
                <a:rPr lang="zh-CN" altLang="en-US" dirty="0">
                  <a:sym typeface="Symbol"/>
                </a:rPr>
                <a:t>行是单元对角阵，所以</a:t>
              </a:r>
              <a:r>
                <a:rPr lang="en-US" altLang="zh-CN" b="1" i="1" dirty="0">
                  <a:latin typeface="+mn-lt"/>
                  <a:sym typeface="Symbol"/>
                </a:rPr>
                <a:t>y</a:t>
              </a:r>
              <a:r>
                <a:rPr lang="zh-CN" altLang="en-US" dirty="0">
                  <a:sym typeface="Symbol"/>
                </a:rPr>
                <a:t>的前</a:t>
              </a:r>
              <a:r>
                <a:rPr lang="en-US" altLang="zh-CN" i="1" dirty="0">
                  <a:latin typeface="+mn-lt"/>
                  <a:sym typeface="Symbol"/>
                </a:rPr>
                <a:t>n</a:t>
              </a:r>
              <a:r>
                <a:rPr lang="en-US" altLang="zh-CN" dirty="0">
                  <a:latin typeface="+mn-lt"/>
                  <a:sym typeface="Symbol"/>
                </a:rPr>
                <a:t>-</a:t>
              </a:r>
              <a:r>
                <a:rPr lang="en-US" altLang="zh-CN" i="1" dirty="0">
                  <a:latin typeface="+mn-lt"/>
                  <a:sym typeface="Symbol"/>
                </a:rPr>
                <a:t>m</a:t>
              </a:r>
              <a:r>
                <a:rPr lang="zh-CN" altLang="en-US" dirty="0">
                  <a:sym typeface="Symbol"/>
                </a:rPr>
                <a:t>位即待编码的字符串</a:t>
              </a:r>
              <a:r>
                <a:rPr lang="en-US" altLang="zh-CN" b="1" i="1" dirty="0">
                  <a:latin typeface="+mn-lt"/>
                  <a:sym typeface="Symbol"/>
                </a:rPr>
                <a:t>x </a:t>
              </a:r>
              <a:r>
                <a:rPr lang="en-US" altLang="zh-CN" dirty="0">
                  <a:latin typeface="+mn-lt"/>
                  <a:sym typeface="Symbol"/>
                </a:rPr>
                <a:t>(</a:t>
              </a:r>
              <a:r>
                <a:rPr lang="zh-CN" altLang="en-US" dirty="0">
                  <a:latin typeface="+mn-lt"/>
                  <a:sym typeface="Symbol"/>
                </a:rPr>
                <a:t>内容当然是任意的</a:t>
              </a:r>
              <a:r>
                <a:rPr lang="en-US" altLang="zh-CN" dirty="0">
                  <a:latin typeface="+mn-lt"/>
                  <a:sym typeface="Symbol"/>
                </a:rPr>
                <a:t>)</a:t>
              </a:r>
              <a:r>
                <a:rPr lang="zh-CN" altLang="en-US" dirty="0">
                  <a:sym typeface="Symbol"/>
                </a:rPr>
                <a:t>。而后面的各位则必须保证相应乘积中</a:t>
              </a:r>
              <a:r>
                <a:rPr lang="en-US" altLang="zh-CN" dirty="0">
                  <a:latin typeface="+mn-lt"/>
                  <a:sym typeface="Symbol"/>
                </a:rPr>
                <a:t>1</a:t>
              </a:r>
              <a:r>
                <a:rPr lang="zh-CN" altLang="en-US" dirty="0">
                  <a:latin typeface="+mn-lt"/>
                  <a:sym typeface="Symbol"/>
                </a:rPr>
                <a:t>的个数</a:t>
              </a:r>
              <a:r>
                <a:rPr lang="zh-CN" altLang="en-US" dirty="0">
                  <a:sym typeface="Symbol"/>
                </a:rPr>
                <a:t>为偶数，才能使结果为</a:t>
              </a:r>
              <a:r>
                <a:rPr lang="en-US" altLang="zh-CN" b="1" dirty="0">
                  <a:latin typeface="+mn-lt"/>
                  <a:sym typeface="Symbol"/>
                </a:rPr>
                <a:t>0</a:t>
              </a:r>
              <a:r>
                <a:rPr lang="zh-CN" altLang="en-US" dirty="0">
                  <a:sym typeface="Symbol"/>
                </a:rPr>
                <a:t>。</a:t>
              </a:r>
              <a:endParaRPr lang="zh-CN" altLang="en-US" dirty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i="1" dirty="0">
                <a:latin typeface="+mn-lt"/>
              </a:rPr>
              <a:t>G</a:t>
            </a:r>
            <a:r>
              <a:rPr lang="en-US" altLang="zh-CN" dirty="0">
                <a:latin typeface="+mn-lt"/>
              </a:rPr>
              <a:t> </a:t>
            </a:r>
            <a:r>
              <a:rPr lang="zh-CN" altLang="en-US" dirty="0"/>
              <a:t>和群码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096963"/>
            <a:ext cx="871537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6642100" y="2813050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封闭性（是子群）</a:t>
            </a:r>
          </a:p>
        </p:txBody>
      </p:sp>
      <p:sp>
        <p:nvSpPr>
          <p:cNvPr id="26629" name="TextBox 16"/>
          <p:cNvSpPr txBox="1">
            <a:spLocks noChangeArrowheads="1"/>
          </p:cNvSpPr>
          <p:nvPr/>
        </p:nvSpPr>
        <p:spPr bwMode="auto">
          <a:xfrm>
            <a:off x="6143625" y="4279900"/>
            <a:ext cx="229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一对一（是编码）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7688" cy="993775"/>
          </a:xfrm>
        </p:spPr>
        <p:txBody>
          <a:bodyPr/>
          <a:lstStyle/>
          <a:p>
            <a:pPr>
              <a:defRPr/>
            </a:pPr>
            <a:r>
              <a:rPr lang="en-US" altLang="zh-CN" sz="4400" i="1" dirty="0">
                <a:latin typeface="+mn-lt"/>
              </a:rPr>
              <a:t>HG </a:t>
            </a:r>
            <a:r>
              <a:rPr lang="zh-CN" altLang="en-US" sz="4400" dirty="0">
                <a:latin typeface="+mn-lt"/>
              </a:rPr>
              <a:t>是零矩阵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196975"/>
            <a:ext cx="83597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37623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2532063"/>
            <a:ext cx="4433887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9413" y="2205038"/>
            <a:ext cx="4433887" cy="3649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765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5422900"/>
            <a:ext cx="1841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TextBox 3"/>
          <p:cNvSpPr txBox="1">
            <a:spLocks noChangeArrowheads="1"/>
          </p:cNvSpPr>
          <p:nvPr/>
        </p:nvSpPr>
        <p:spPr bwMode="auto">
          <a:xfrm>
            <a:off x="2520950" y="5324475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其中</a:t>
            </a:r>
          </a:p>
        </p:txBody>
      </p:sp>
      <p:sp>
        <p:nvSpPr>
          <p:cNvPr id="27657" name="TextBox 4"/>
          <p:cNvSpPr txBox="1">
            <a:spLocks noChangeArrowheads="1"/>
          </p:cNvSpPr>
          <p:nvPr/>
        </p:nvSpPr>
        <p:spPr bwMode="auto">
          <a:xfrm>
            <a:off x="5076825" y="2205038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/>
              <a:t>一个例子：</a:t>
            </a:r>
          </a:p>
        </p:txBody>
      </p:sp>
      <p:pic>
        <p:nvPicPr>
          <p:cNvPr id="2765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2068513"/>
            <a:ext cx="2133600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659" name="Object 6"/>
          <p:cNvGraphicFramePr>
            <a:graphicFrameLocks noChangeAspect="1"/>
          </p:cNvGraphicFramePr>
          <p:nvPr/>
        </p:nvGraphicFramePr>
        <p:xfrm>
          <a:off x="6443663" y="3068638"/>
          <a:ext cx="1081087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8" imgW="749160" imgH="1143000" progId="Equation.KSEE3">
                  <p:embed/>
                </p:oleObj>
              </mc:Choice>
              <mc:Fallback>
                <p:oleObj name="Equation" r:id="rId8" imgW="749160" imgH="1143000" progId="Equation.KSEE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068638"/>
                        <a:ext cx="1081087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7"/>
          <p:cNvGraphicFramePr>
            <a:graphicFrameLocks noChangeAspect="1"/>
          </p:cNvGraphicFramePr>
          <p:nvPr/>
        </p:nvGraphicFramePr>
        <p:xfrm>
          <a:off x="5214938" y="4729163"/>
          <a:ext cx="3470275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10" imgW="2539800" imgH="1143000" progId="Equation.KSEE3">
                  <p:embed/>
                </p:oleObj>
              </mc:Choice>
              <mc:Fallback>
                <p:oleObj name="Equation" r:id="rId10" imgW="2539800" imgH="1143000" progId="Equation.KSEE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729163"/>
                        <a:ext cx="3470275" cy="156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1138" y="757238"/>
            <a:ext cx="19875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dirty="0">
                <a:solidFill>
                  <a:srgbClr val="C00000"/>
                </a:solidFill>
              </a:rPr>
              <a:t>这意味着</a:t>
            </a:r>
            <a:r>
              <a:rPr lang="en-US" altLang="zh-CN" sz="2000" i="1" dirty="0" err="1">
                <a:solidFill>
                  <a:srgbClr val="C00000"/>
                </a:solidFill>
                <a:latin typeface="+mn-lt"/>
              </a:rPr>
              <a:t>Hy</a:t>
            </a:r>
            <a:r>
              <a:rPr lang="en-US" altLang="zh-CN" sz="2000" dirty="0">
                <a:solidFill>
                  <a:srgbClr val="C00000"/>
                </a:solidFill>
                <a:latin typeface="+mn-lt"/>
              </a:rPr>
              <a:t>=</a:t>
            </a:r>
            <a:r>
              <a:rPr lang="en-US" altLang="zh-CN" sz="2000" b="1" dirty="0">
                <a:solidFill>
                  <a:srgbClr val="C00000"/>
                </a:solidFill>
                <a:latin typeface="+mn-lt"/>
              </a:rPr>
              <a:t>0</a:t>
            </a:r>
            <a:endParaRPr lang="zh-CN" altLang="en-US" sz="20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051050" y="4797425"/>
            <a:ext cx="469900" cy="896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7655" idx="0"/>
          </p:cNvCxnSpPr>
          <p:nvPr/>
        </p:nvCxnSpPr>
        <p:spPr>
          <a:xfrm flipV="1">
            <a:off x="3370263" y="4797425"/>
            <a:ext cx="265112" cy="6254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64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2844800"/>
            <a:ext cx="105251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5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808288"/>
            <a:ext cx="1235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2595563" y="2808288"/>
            <a:ext cx="2481262" cy="454025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835150" y="3138488"/>
            <a:ext cx="892175" cy="506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3613" y="3138488"/>
            <a:ext cx="131762" cy="506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449513" y="5245100"/>
            <a:ext cx="1841500" cy="1041400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14112F53-44A3-4AA2-8C62-0769B6FE0EF1}"/>
              </a:ext>
            </a:extLst>
          </p:cNvPr>
          <p:cNvSpPr/>
          <p:nvPr/>
        </p:nvSpPr>
        <p:spPr>
          <a:xfrm>
            <a:off x="6944829" y="2080591"/>
            <a:ext cx="503582" cy="795131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FBABD96A-B384-4335-A8DE-F213A842C2E0}"/>
              </a:ext>
            </a:extLst>
          </p:cNvPr>
          <p:cNvSpPr/>
          <p:nvPr/>
        </p:nvSpPr>
        <p:spPr>
          <a:xfrm>
            <a:off x="6811617" y="3048000"/>
            <a:ext cx="675861" cy="649357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F876443-2BA6-4E96-AE9F-11FC47A9E6C5}"/>
              </a:ext>
            </a:extLst>
          </p:cNvPr>
          <p:cNvSpPr/>
          <p:nvPr/>
        </p:nvSpPr>
        <p:spPr>
          <a:xfrm>
            <a:off x="6811617" y="3717995"/>
            <a:ext cx="636794" cy="998468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02863CAF-61A1-47CA-8D63-78683734FE60}"/>
              </a:ext>
            </a:extLst>
          </p:cNvPr>
          <p:cNvSpPr/>
          <p:nvPr/>
        </p:nvSpPr>
        <p:spPr>
          <a:xfrm>
            <a:off x="7487478" y="2068513"/>
            <a:ext cx="834887" cy="795131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54025" y="269875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i="1" dirty="0">
                <a:latin typeface="+mn-lt"/>
              </a:rPr>
              <a:t>G </a:t>
            </a:r>
            <a:r>
              <a:rPr lang="zh-CN" altLang="en-US" dirty="0"/>
              <a:t>生成的即为 </a:t>
            </a:r>
            <a:r>
              <a:rPr lang="en-US" altLang="zh-CN" i="1" dirty="0">
                <a:latin typeface="+mn-lt"/>
              </a:rPr>
              <a:t>H </a:t>
            </a:r>
            <a:r>
              <a:rPr lang="zh-CN" altLang="en-US" dirty="0"/>
              <a:t>的线性码</a:t>
            </a:r>
          </a:p>
        </p:txBody>
      </p:sp>
      <p:pic>
        <p:nvPicPr>
          <p:cNvPr id="2867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63118"/>
            <a:ext cx="6696075" cy="386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738688" y="3279775"/>
            <a:ext cx="649287" cy="1208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5387975" y="3883025"/>
            <a:ext cx="647700" cy="47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02448B70-F95F-4181-8956-C2852530A95D}"/>
              </a:ext>
            </a:extLst>
          </p:cNvPr>
          <p:cNvSpPr txBox="1"/>
          <p:nvPr/>
        </p:nvSpPr>
        <p:spPr>
          <a:xfrm>
            <a:off x="674688" y="1023035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2400" b="1" i="1" u="none" strike="noStrike" baseline="0" dirty="0">
                <a:latin typeface="+mn-lt"/>
              </a:rPr>
              <a:t>y</a:t>
            </a:r>
            <a:r>
              <a:rPr lang="en-US" altLang="zh-CN" sz="2400" b="1" i="0" u="none" strike="noStrike" baseline="0" dirty="0">
                <a:latin typeface="+mn-lt"/>
              </a:rPr>
              <a:t> </a:t>
            </a:r>
            <a:r>
              <a:rPr lang="en-US" altLang="zh-CN" sz="2400" b="0" i="1" u="none" strike="noStrike" baseline="0" dirty="0">
                <a:latin typeface="+mn-lt"/>
              </a:rPr>
              <a:t>is in C if and only if H</a:t>
            </a:r>
            <a:r>
              <a:rPr lang="en-US" altLang="zh-CN" sz="2400" b="1" i="0" u="none" strike="noStrike" baseline="0" dirty="0">
                <a:latin typeface="+mn-lt"/>
              </a:rPr>
              <a:t>y </a:t>
            </a:r>
            <a:r>
              <a:rPr lang="en-US" altLang="zh-CN" sz="2400" b="0" i="0" u="none" strike="noStrike" baseline="0" dirty="0">
                <a:latin typeface="+mn-lt"/>
              </a:rPr>
              <a:t>= </a:t>
            </a:r>
            <a:r>
              <a:rPr lang="en-US" altLang="zh-CN" sz="2400" b="1" i="0" u="none" strike="noStrike" baseline="0" dirty="0">
                <a:latin typeface="+mn-lt"/>
              </a:rPr>
              <a:t>0</a:t>
            </a:r>
            <a:r>
              <a:rPr lang="en-US" altLang="zh-CN" sz="2400" b="0" i="1" u="none" strike="noStrike" baseline="0" dirty="0">
                <a:latin typeface="+mn-lt"/>
              </a:rPr>
              <a:t>. In particular, 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</a:rPr>
              <a:t>C is a linear code with canonical parity-check matrix H</a:t>
            </a:r>
            <a:r>
              <a:rPr lang="en-US" altLang="zh-CN" sz="2400" b="0" i="1" u="none" strike="noStrike" baseline="0" dirty="0">
                <a:latin typeface="+mn-lt"/>
              </a:rPr>
              <a:t>.</a:t>
            </a:r>
            <a:endParaRPr lang="zh-CN" altLang="en-US" sz="2400" dirty="0">
              <a:latin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BFD6900-E8FF-4B3C-814A-508C70A603B5}"/>
              </a:ext>
            </a:extLst>
          </p:cNvPr>
          <p:cNvSpPr txBox="1"/>
          <p:nvPr/>
        </p:nvSpPr>
        <p:spPr>
          <a:xfrm>
            <a:off x="674688" y="1942986"/>
            <a:ext cx="788193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若</a:t>
            </a:r>
            <a:r>
              <a:rPr lang="en-US" altLang="zh-CN" sz="2000" b="1" i="1" dirty="0" err="1">
                <a:latin typeface="+mn-lt"/>
              </a:rPr>
              <a:t>y</a:t>
            </a:r>
            <a:r>
              <a:rPr lang="en-US" altLang="zh-CN" sz="2000" dirty="0" err="1"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C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即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G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由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HG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b="1" dirty="0">
                <a:latin typeface="+mn-lt"/>
                <a:sym typeface="Symbol" panose="05050102010706020507" pitchFamily="18" charset="2"/>
              </a:rPr>
              <a:t>0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H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HG</a:t>
            </a:r>
            <a:r>
              <a:rPr lang="en-US" altLang="zh-CN" sz="2000" b="1" i="1" dirty="0" err="1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b="1" dirty="0">
                <a:latin typeface="+mn-lt"/>
                <a:sym typeface="Symbol" panose="05050102010706020507" pitchFamily="18" charset="2"/>
              </a:rPr>
              <a:t>0</a:t>
            </a:r>
            <a:r>
              <a:rPr lang="zh-CN" altLang="en-US" sz="2000" dirty="0">
                <a:sym typeface="Symbol" panose="05050102010706020507" pitchFamily="18" charset="2"/>
              </a:rPr>
              <a:t>。</a:t>
            </a:r>
            <a:endParaRPr lang="en-US" altLang="zh-CN" sz="2000" dirty="0">
              <a:sym typeface="Symbol" panose="05050102010706020507" pitchFamily="18" charset="2"/>
            </a:endParaRPr>
          </a:p>
          <a:p>
            <a:r>
              <a:rPr lang="zh-CN" altLang="en-US" sz="2000" dirty="0">
                <a:sym typeface="Symbol" panose="05050102010706020507" pitchFamily="18" charset="2"/>
              </a:rPr>
              <a:t>反之，若</a:t>
            </a:r>
            <a:r>
              <a:rPr lang="en-US" altLang="zh-CN" sz="2000" b="1" i="1" dirty="0" err="1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dirty="0" err="1">
                <a:latin typeface="+mn-lt"/>
                <a:sym typeface="Symbol" panose="05050102010706020507" pitchFamily="18" charset="2"/>
              </a:rPr>
              <a:t>Null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H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要找 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baseline="-25000" dirty="0">
                <a:latin typeface="+mn-lt"/>
                <a:sym typeface="Symbol" panose="05050102010706020507" pitchFamily="18" charset="2"/>
              </a:rPr>
              <a:t>1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,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, …, 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baseline="-25000" dirty="0" err="1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baseline="-25000" dirty="0">
                <a:latin typeface="+mn-lt"/>
                <a:sym typeface="Symbol" panose="05050102010706020507" pitchFamily="18" charset="2"/>
              </a:rPr>
              <a:t>-m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满足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G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baseline="-25000" dirty="0">
                <a:latin typeface="+mn-lt"/>
                <a:sym typeface="Symbol" panose="05050102010706020507" pitchFamily="18" charset="2"/>
              </a:rPr>
              <a:t>1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,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,…,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i="1" baseline="-25000" dirty="0" err="1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H</a:t>
            </a:r>
            <a:r>
              <a:rPr lang="en-US" altLang="zh-CN" sz="2000" b="1" i="1" dirty="0">
                <a:latin typeface="+mn-lt"/>
                <a:sym typeface="Symbol" panose="05050102010706020507" pitchFamily="18" charset="2"/>
              </a:rPr>
              <a:t>y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=0, </a:t>
            </a:r>
            <a:r>
              <a:rPr lang="zh-CN" altLang="en-US" sz="2000" dirty="0">
                <a:latin typeface="+mn-lt"/>
                <a:sym typeface="Symbol" panose="05050102010706020507" pitchFamily="18" charset="2"/>
              </a:rPr>
              <a:t>即：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14C0E46-3550-4210-B5E5-95237E5F2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372" y="3092826"/>
            <a:ext cx="4980385" cy="182487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3A58274-E526-4A3E-BBFE-C95050C1D1A1}"/>
              </a:ext>
            </a:extLst>
          </p:cNvPr>
          <p:cNvSpPr txBox="1"/>
          <p:nvPr/>
        </p:nvSpPr>
        <p:spPr>
          <a:xfrm>
            <a:off x="3246239" y="4005262"/>
            <a:ext cx="461665" cy="4826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800" dirty="0"/>
              <a:t>… </a:t>
            </a:r>
            <a:endParaRPr lang="zh-CN" altLang="en-US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05EC993-3E6F-4384-AE5A-9D7EE4E60069}"/>
              </a:ext>
            </a:extLst>
          </p:cNvPr>
          <p:cNvSpPr txBox="1"/>
          <p:nvPr/>
        </p:nvSpPr>
        <p:spPr>
          <a:xfrm>
            <a:off x="6111799" y="2990362"/>
            <a:ext cx="1290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atin typeface="+mn-lt"/>
              </a:rPr>
              <a:t>y</a:t>
            </a:r>
            <a:r>
              <a:rPr lang="en-US" altLang="zh-CN" sz="2200" i="1" baseline="-25000" dirty="0">
                <a:latin typeface="+mn-lt"/>
              </a:rPr>
              <a:t>n</a:t>
            </a:r>
            <a:r>
              <a:rPr lang="en-US" altLang="zh-CN" sz="2200" baseline="-25000" dirty="0">
                <a:latin typeface="+mn-lt"/>
              </a:rPr>
              <a:t>-</a:t>
            </a:r>
            <a:r>
              <a:rPr lang="en-US" altLang="zh-CN" sz="2200" i="1" baseline="-25000" dirty="0">
                <a:latin typeface="+mn-lt"/>
              </a:rPr>
              <a:t>m</a:t>
            </a:r>
            <a:r>
              <a:rPr lang="en-US" altLang="zh-CN" sz="2200" baseline="-25000" dirty="0">
                <a:latin typeface="+mn-lt"/>
              </a:rPr>
              <a:t>+1</a:t>
            </a:r>
            <a:r>
              <a:rPr lang="en-US" altLang="zh-CN" sz="2200" dirty="0">
                <a:latin typeface="+mn-lt"/>
              </a:rPr>
              <a:t> = </a:t>
            </a:r>
            <a:r>
              <a:rPr lang="en-US" altLang="zh-CN" sz="2200" b="1" dirty="0">
                <a:latin typeface="+mn-lt"/>
              </a:rPr>
              <a:t>0</a:t>
            </a:r>
            <a:endParaRPr lang="zh-CN" altLang="en-US" sz="2200" b="1" dirty="0">
              <a:latin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C7FFA35-D8EA-44E9-A9C0-6421F0381E57}"/>
              </a:ext>
            </a:extLst>
          </p:cNvPr>
          <p:cNvSpPr txBox="1"/>
          <p:nvPr/>
        </p:nvSpPr>
        <p:spPr>
          <a:xfrm>
            <a:off x="6111798" y="3400471"/>
            <a:ext cx="1290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atin typeface="+mn-lt"/>
              </a:rPr>
              <a:t>y</a:t>
            </a:r>
            <a:r>
              <a:rPr lang="en-US" altLang="zh-CN" sz="2200" i="1" baseline="-25000" dirty="0">
                <a:latin typeface="+mn-lt"/>
              </a:rPr>
              <a:t>n</a:t>
            </a:r>
            <a:r>
              <a:rPr lang="en-US" altLang="zh-CN" sz="2200" baseline="-25000" dirty="0">
                <a:latin typeface="+mn-lt"/>
              </a:rPr>
              <a:t>-</a:t>
            </a:r>
            <a:r>
              <a:rPr lang="en-US" altLang="zh-CN" sz="2200" i="1" baseline="-25000" dirty="0">
                <a:latin typeface="+mn-lt"/>
              </a:rPr>
              <a:t>m</a:t>
            </a:r>
            <a:r>
              <a:rPr lang="en-US" altLang="zh-CN" sz="2200" baseline="-25000" dirty="0">
                <a:latin typeface="+mn-lt"/>
              </a:rPr>
              <a:t>+2</a:t>
            </a:r>
            <a:r>
              <a:rPr lang="en-US" altLang="zh-CN" sz="2200" dirty="0">
                <a:latin typeface="+mn-lt"/>
              </a:rPr>
              <a:t> = </a:t>
            </a:r>
            <a:r>
              <a:rPr lang="en-US" altLang="zh-CN" sz="2200" b="1" dirty="0">
                <a:latin typeface="+mn-lt"/>
              </a:rPr>
              <a:t>0</a:t>
            </a:r>
            <a:endParaRPr lang="zh-CN" altLang="en-US" sz="2200" b="1" dirty="0">
              <a:latin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EAFCC41-9E14-482F-80A1-9A45EF127023}"/>
              </a:ext>
            </a:extLst>
          </p:cNvPr>
          <p:cNvSpPr txBox="1"/>
          <p:nvPr/>
        </p:nvSpPr>
        <p:spPr>
          <a:xfrm>
            <a:off x="6111797" y="4470348"/>
            <a:ext cx="1290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 err="1">
                <a:latin typeface="+mn-lt"/>
              </a:rPr>
              <a:t>y</a:t>
            </a:r>
            <a:r>
              <a:rPr lang="en-US" altLang="zh-CN" sz="2200" i="1" baseline="-25000" dirty="0" err="1">
                <a:latin typeface="+mn-lt"/>
              </a:rPr>
              <a:t>n</a:t>
            </a:r>
            <a:r>
              <a:rPr lang="en-US" altLang="zh-CN" sz="2200" baseline="-25000" dirty="0" err="1">
                <a:latin typeface="+mn-lt"/>
              </a:rPr>
              <a:t>-</a:t>
            </a:r>
            <a:r>
              <a:rPr lang="en-US" altLang="zh-CN" sz="2200" i="1" baseline="-25000" dirty="0" err="1">
                <a:latin typeface="+mn-lt"/>
              </a:rPr>
              <a:t>m</a:t>
            </a:r>
            <a:r>
              <a:rPr lang="en-US" altLang="zh-CN" sz="2200" baseline="-25000" dirty="0" err="1">
                <a:latin typeface="+mn-lt"/>
              </a:rPr>
              <a:t>+</a:t>
            </a:r>
            <a:r>
              <a:rPr lang="en-US" altLang="zh-CN" sz="2200" i="1" baseline="-25000" dirty="0" err="1">
                <a:latin typeface="+mn-lt"/>
              </a:rPr>
              <a:t>m</a:t>
            </a:r>
            <a:r>
              <a:rPr lang="en-US" altLang="zh-CN" sz="2200" dirty="0">
                <a:latin typeface="+mn-lt"/>
              </a:rPr>
              <a:t> = </a:t>
            </a:r>
            <a:r>
              <a:rPr lang="en-US" altLang="zh-CN" sz="2200" b="1" dirty="0">
                <a:latin typeface="+mn-lt"/>
              </a:rPr>
              <a:t>0</a:t>
            </a:r>
            <a:endParaRPr lang="zh-CN" altLang="en-US" sz="2200" b="1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4B2B260-1935-4486-819A-297A924C1E42}"/>
              </a:ext>
            </a:extLst>
          </p:cNvPr>
          <p:cNvSpPr txBox="1"/>
          <p:nvPr/>
        </p:nvSpPr>
        <p:spPr>
          <a:xfrm>
            <a:off x="827584" y="5085184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这也就意味着</a:t>
            </a:r>
            <a:r>
              <a:rPr lang="zh-CN" altLang="en-US" dirty="0"/>
              <a:t>：</a:t>
            </a:r>
            <a:r>
              <a:rPr lang="en-US" altLang="zh-CN" sz="2200" i="1" dirty="0" err="1">
                <a:latin typeface="+mn-lt"/>
              </a:rPr>
              <a:t>y</a:t>
            </a:r>
            <a:r>
              <a:rPr lang="en-US" altLang="zh-CN" sz="2200" i="1" baseline="-25000" dirty="0" err="1">
                <a:latin typeface="+mn-lt"/>
              </a:rPr>
              <a:t>n</a:t>
            </a:r>
            <a:r>
              <a:rPr lang="en-US" altLang="zh-CN" sz="2200" baseline="-25000" dirty="0" err="1">
                <a:latin typeface="+mn-lt"/>
              </a:rPr>
              <a:t>-</a:t>
            </a:r>
            <a:r>
              <a:rPr lang="en-US" altLang="zh-CN" sz="2200" i="1" baseline="-25000" dirty="0" err="1">
                <a:latin typeface="+mn-lt"/>
              </a:rPr>
              <a:t>m</a:t>
            </a:r>
            <a:r>
              <a:rPr lang="en-US" altLang="zh-CN" sz="2200" baseline="-25000" dirty="0" err="1">
                <a:latin typeface="+mn-lt"/>
              </a:rPr>
              <a:t>+k</a:t>
            </a:r>
            <a:r>
              <a:rPr lang="en-US" altLang="zh-CN" sz="2200" dirty="0">
                <a:latin typeface="+mn-lt"/>
              </a:rPr>
              <a:t> = 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i="1" baseline="-25000" dirty="0">
                <a:latin typeface="+mn-lt"/>
              </a:rPr>
              <a:t>k</a:t>
            </a:r>
            <a:r>
              <a:rPr lang="en-US" altLang="zh-CN" sz="2200" baseline="-25000" dirty="0">
                <a:latin typeface="+mn-lt"/>
              </a:rPr>
              <a:t>,1</a:t>
            </a:r>
            <a:r>
              <a:rPr lang="en-US" altLang="zh-CN" sz="2200" i="1" dirty="0">
                <a:latin typeface="+mn-lt"/>
              </a:rPr>
              <a:t>y</a:t>
            </a:r>
            <a:r>
              <a:rPr lang="en-US" altLang="zh-CN" sz="2200" baseline="-25000" dirty="0">
                <a:latin typeface="+mn-lt"/>
              </a:rPr>
              <a:t>1</a:t>
            </a:r>
            <a:r>
              <a:rPr lang="en-US" altLang="zh-CN" sz="2200" dirty="0">
                <a:latin typeface="+mn-lt"/>
              </a:rPr>
              <a:t>+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i="1" baseline="-25000" dirty="0">
                <a:latin typeface="+mn-lt"/>
              </a:rPr>
              <a:t>k</a:t>
            </a:r>
            <a:r>
              <a:rPr lang="en-US" altLang="zh-CN" sz="2200" baseline="-25000" dirty="0">
                <a:latin typeface="+mn-lt"/>
              </a:rPr>
              <a:t>2</a:t>
            </a:r>
            <a:r>
              <a:rPr lang="en-US" altLang="zh-CN" sz="2200" i="1" dirty="0">
                <a:latin typeface="+mn-lt"/>
              </a:rPr>
              <a:t>y</a:t>
            </a:r>
            <a:r>
              <a:rPr lang="en-US" altLang="zh-CN" sz="2200" baseline="-25000" dirty="0">
                <a:latin typeface="+mn-lt"/>
              </a:rPr>
              <a:t>2</a:t>
            </a:r>
            <a:r>
              <a:rPr lang="en-US" altLang="zh-CN" sz="2200" dirty="0">
                <a:latin typeface="+mn-lt"/>
              </a:rPr>
              <a:t>+…+</a:t>
            </a:r>
            <a:r>
              <a:rPr lang="en-US" altLang="zh-CN" sz="2200" i="1" dirty="0" err="1">
                <a:latin typeface="+mn-lt"/>
              </a:rPr>
              <a:t>a</a:t>
            </a:r>
            <a:r>
              <a:rPr lang="en-US" altLang="zh-CN" sz="2200" i="1" baseline="-25000" dirty="0" err="1">
                <a:latin typeface="+mn-lt"/>
              </a:rPr>
              <a:t>k</a:t>
            </a:r>
            <a:r>
              <a:rPr lang="en-US" altLang="zh-CN" sz="2200" baseline="-25000" dirty="0" err="1">
                <a:latin typeface="+mn-lt"/>
              </a:rPr>
              <a:t>,</a:t>
            </a:r>
            <a:r>
              <a:rPr lang="en-US" altLang="zh-CN" sz="2200" i="1" baseline="-25000" dirty="0" err="1">
                <a:latin typeface="+mn-lt"/>
              </a:rPr>
              <a:t>n</a:t>
            </a:r>
            <a:r>
              <a:rPr lang="en-US" altLang="zh-CN" sz="2200" baseline="-25000" dirty="0">
                <a:latin typeface="+mn-lt"/>
              </a:rPr>
              <a:t>-</a:t>
            </a:r>
            <a:r>
              <a:rPr lang="en-US" altLang="zh-CN" sz="2200" i="1" baseline="-25000" dirty="0" err="1">
                <a:latin typeface="+mn-lt"/>
              </a:rPr>
              <a:t>m</a:t>
            </a:r>
            <a:r>
              <a:rPr lang="en-US" altLang="zh-CN" sz="2200" i="1" dirty="0" err="1">
                <a:latin typeface="+mn-lt"/>
              </a:rPr>
              <a:t>y</a:t>
            </a:r>
            <a:r>
              <a:rPr lang="en-US" altLang="zh-CN" sz="2200" i="1" baseline="-25000" dirty="0" err="1">
                <a:latin typeface="+mn-lt"/>
              </a:rPr>
              <a:t>n</a:t>
            </a:r>
            <a:r>
              <a:rPr lang="en-US" altLang="zh-CN" sz="2200" baseline="-25000" dirty="0">
                <a:latin typeface="+mn-lt"/>
              </a:rPr>
              <a:t>-</a:t>
            </a:r>
            <a:r>
              <a:rPr lang="en-US" altLang="zh-CN" sz="2200" i="1" baseline="-25000" dirty="0">
                <a:latin typeface="+mn-lt"/>
              </a:rPr>
              <a:t>m </a:t>
            </a:r>
            <a:r>
              <a:rPr lang="en-US" altLang="zh-CN" sz="2200" i="1" dirty="0">
                <a:latin typeface="+mn-lt"/>
              </a:rPr>
              <a:t>,   k=</a:t>
            </a:r>
            <a:r>
              <a:rPr lang="en-US" altLang="zh-CN" sz="2200" dirty="0">
                <a:latin typeface="+mn-lt"/>
              </a:rPr>
              <a:t>1,2,…</a:t>
            </a:r>
            <a:r>
              <a:rPr lang="en-US" altLang="zh-CN" sz="2200" i="1" dirty="0">
                <a:latin typeface="+mn-lt"/>
              </a:rPr>
              <a:t>m</a:t>
            </a:r>
          </a:p>
          <a:p>
            <a:pPr>
              <a:spcBef>
                <a:spcPts val="1200"/>
              </a:spcBef>
            </a:pPr>
            <a:r>
              <a:rPr lang="zh-CN" altLang="en-US" dirty="0">
                <a:latin typeface="+mj-ea"/>
                <a:ea typeface="+mj-ea"/>
              </a:rPr>
              <a:t>所以：只需令：</a:t>
            </a:r>
            <a:r>
              <a:rPr lang="en-US" altLang="zh-CN" i="1" dirty="0">
                <a:latin typeface="+mj-ea"/>
                <a:ea typeface="+mj-ea"/>
              </a:rPr>
              <a:t> </a:t>
            </a:r>
            <a:endParaRPr lang="zh-CN" altLang="en-US" i="1" baseline="-25000" dirty="0">
              <a:latin typeface="+mj-ea"/>
              <a:ea typeface="+mj-ea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66DFC3D-2120-46DA-9ABF-E41618E4A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679" y="5504793"/>
            <a:ext cx="3631773" cy="4935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5656" y="1700808"/>
            <a:ext cx="3278462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12</a:t>
            </a: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怎么解码？</a:t>
            </a:r>
            <a:endParaRPr lang="en-US" altLang="zh-CN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4270375"/>
            <a:ext cx="4464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如果只有一个错，利用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syndrome: 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Hx</a:t>
            </a:r>
            <a:r>
              <a:rPr lang="zh-CN" altLang="en-US" sz="2000" i="1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可以判断错在哪里。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54563" y="2881313"/>
            <a:ext cx="370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latin typeface="Arial" charset="0"/>
              </a:rPr>
              <a:t>将收到的串与所有的</a:t>
            </a:r>
            <a:r>
              <a:rPr lang="en-US" altLang="zh-CN" sz="1800">
                <a:latin typeface="Arial" charset="0"/>
              </a:rPr>
              <a:t>codeword</a:t>
            </a:r>
            <a:r>
              <a:rPr lang="zh-CN" altLang="en-US" sz="1800">
                <a:latin typeface="Arial" charset="0"/>
              </a:rPr>
              <a:t>比，看最接近哪一个显然不是办法。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D0BC225B-89EF-42D0-84BC-99D7F59E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现在该考虑解码了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18988"/>
            <a:ext cx="8229600" cy="11430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1</a:t>
            </a:r>
            <a:r>
              <a:rPr lang="zh-CN" altLang="en-US" dirty="0"/>
              <a:t>位误码的特征量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3608" y="1396881"/>
            <a:ext cx="5001400" cy="745454"/>
            <a:chOff x="1043608" y="1268760"/>
            <a:chExt cx="5001400" cy="745454"/>
          </a:xfrm>
        </p:grpSpPr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1268760"/>
              <a:ext cx="4251027" cy="386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941" y="1634107"/>
              <a:ext cx="4973067" cy="380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050438" y="131133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就像疾病的“症候”一样，能帮我们判断“ 病”在哪里。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6779" y="242088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假设传输的码字是</a:t>
            </a:r>
            <a:r>
              <a:rPr lang="en-US" altLang="zh-CN" b="1" i="1" dirty="0">
                <a:latin typeface="+mn-lt"/>
                <a:ea typeface="+mj-ea"/>
              </a:rPr>
              <a:t>c </a:t>
            </a:r>
            <a:r>
              <a:rPr lang="en-US" altLang="zh-CN" dirty="0">
                <a:latin typeface="+mj-ea"/>
                <a:ea typeface="+mj-ea"/>
              </a:rPr>
              <a:t>(</a:t>
            </a:r>
            <a:r>
              <a:rPr lang="zh-CN" altLang="en-US" dirty="0">
                <a:latin typeface="+mj-ea"/>
                <a:ea typeface="+mj-ea"/>
              </a:rPr>
              <a:t>即</a:t>
            </a:r>
            <a:r>
              <a:rPr lang="en-US" altLang="zh-CN" b="1" i="1" dirty="0">
                <a:latin typeface="+mn-lt"/>
                <a:ea typeface="+mj-ea"/>
              </a:rPr>
              <a:t>c</a:t>
            </a:r>
            <a:r>
              <a:rPr lang="zh-CN" altLang="en-US" dirty="0">
                <a:latin typeface="+mj-ea"/>
                <a:ea typeface="+mj-ea"/>
              </a:rPr>
              <a:t>是原字</a:t>
            </a:r>
            <a:r>
              <a:rPr lang="en-US" altLang="zh-CN" b="1" i="1" dirty="0">
                <a:latin typeface="+mn-lt"/>
                <a:ea typeface="+mj-ea"/>
              </a:rPr>
              <a:t>x</a:t>
            </a:r>
            <a:r>
              <a:rPr lang="zh-CN" altLang="en-US" dirty="0">
                <a:latin typeface="+mj-ea"/>
                <a:ea typeface="+mj-ea"/>
              </a:rPr>
              <a:t>的正确编码</a:t>
            </a:r>
            <a:r>
              <a:rPr lang="en-US" altLang="zh-CN" dirty="0">
                <a:latin typeface="+mj-ea"/>
                <a:ea typeface="+mj-ea"/>
              </a:rPr>
              <a:t>)</a:t>
            </a:r>
            <a:r>
              <a:rPr lang="zh-CN" altLang="en-US" dirty="0">
                <a:latin typeface="+mj-ea"/>
                <a:ea typeface="+mj-ea"/>
              </a:rPr>
              <a:t>，传输过程中如果发生</a:t>
            </a:r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en-US" dirty="0">
                <a:latin typeface="+mj-ea"/>
                <a:ea typeface="+mj-ea"/>
              </a:rPr>
              <a:t>位错，则收到应该是</a:t>
            </a:r>
            <a:r>
              <a:rPr lang="en-US" altLang="zh-CN" b="1" i="1" dirty="0" err="1">
                <a:latin typeface="+mn-lt"/>
                <a:ea typeface="+mj-ea"/>
              </a:rPr>
              <a:t>c</a:t>
            </a:r>
            <a:r>
              <a:rPr lang="en-US" altLang="zh-CN" b="1" dirty="0" err="1">
                <a:latin typeface="+mn-lt"/>
                <a:ea typeface="+mj-ea"/>
              </a:rPr>
              <a:t>+</a:t>
            </a:r>
            <a:r>
              <a:rPr lang="en-US" altLang="zh-CN" b="1" i="1" dirty="0" err="1">
                <a:latin typeface="+mn-lt"/>
                <a:ea typeface="+mj-ea"/>
              </a:rPr>
              <a:t>e</a:t>
            </a:r>
            <a:r>
              <a:rPr lang="zh-CN" altLang="en-US" dirty="0">
                <a:latin typeface="+mj-ea"/>
                <a:ea typeface="+mj-ea"/>
              </a:rPr>
              <a:t>，这里的</a:t>
            </a:r>
            <a:r>
              <a:rPr lang="en-US" altLang="zh-CN" i="1" dirty="0">
                <a:latin typeface="+mj-ea"/>
                <a:ea typeface="+mj-ea"/>
              </a:rPr>
              <a:t>e</a:t>
            </a:r>
            <a:r>
              <a:rPr lang="zh-CN" altLang="en-US" dirty="0">
                <a:latin typeface="+mj-ea"/>
                <a:ea typeface="+mj-ea"/>
              </a:rPr>
              <a:t>是对应位的单元向量。</a:t>
            </a:r>
            <a:r>
              <a:rPr lang="en-US" altLang="zh-CN" sz="1600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为什么这可以表示误码？</a:t>
            </a:r>
            <a:r>
              <a:rPr lang="en-US" altLang="zh-CN" sz="1600" dirty="0">
                <a:solidFill>
                  <a:srgbClr val="C00000"/>
                </a:solidFill>
                <a:latin typeface="+mj-ea"/>
                <a:ea typeface="+mj-ea"/>
              </a:rPr>
              <a:t>)</a:t>
            </a:r>
            <a:r>
              <a:rPr lang="en-US" altLang="zh-CN" sz="1600" dirty="0">
                <a:latin typeface="+mj-ea"/>
                <a:ea typeface="+mj-ea"/>
              </a:rPr>
              <a:t> </a:t>
            </a:r>
            <a:r>
              <a:rPr lang="zh-CN" altLang="en-US" sz="1600" dirty="0">
                <a:latin typeface="+mj-ea"/>
                <a:ea typeface="+mj-ea"/>
              </a:rPr>
              <a:t>由于</a:t>
            </a:r>
            <a:r>
              <a:rPr lang="en-US" altLang="zh-CN" sz="1600" i="1" dirty="0" err="1">
                <a:latin typeface="+mn-lt"/>
                <a:ea typeface="+mj-ea"/>
              </a:rPr>
              <a:t>H</a:t>
            </a:r>
            <a:r>
              <a:rPr lang="en-US" altLang="zh-CN" sz="1600" b="1" i="1" dirty="0" err="1">
                <a:latin typeface="+mn-lt"/>
                <a:ea typeface="+mj-ea"/>
              </a:rPr>
              <a:t>c</a:t>
            </a:r>
            <a:r>
              <a:rPr lang="en-US" altLang="zh-CN" sz="1600" dirty="0">
                <a:latin typeface="+mn-lt"/>
                <a:ea typeface="+mj-ea"/>
              </a:rPr>
              <a:t>=</a:t>
            </a:r>
            <a:r>
              <a:rPr lang="en-US" altLang="zh-CN" sz="1600" b="1" dirty="0">
                <a:latin typeface="+mn-lt"/>
                <a:ea typeface="+mj-ea"/>
              </a:rPr>
              <a:t>0</a:t>
            </a:r>
            <a:r>
              <a:rPr lang="en-US" altLang="zh-CN" sz="1600" dirty="0">
                <a:latin typeface="+mj-ea"/>
                <a:ea typeface="+mj-ea"/>
              </a:rPr>
              <a:t>, </a:t>
            </a:r>
            <a:r>
              <a:rPr lang="zh-CN" altLang="en-US" sz="1600" dirty="0">
                <a:latin typeface="+mj-ea"/>
                <a:ea typeface="+mj-ea"/>
              </a:rPr>
              <a:t>显然</a:t>
            </a:r>
            <a:r>
              <a:rPr lang="en-US" altLang="zh-CN" sz="1600" i="1" dirty="0">
                <a:latin typeface="+mn-lt"/>
                <a:ea typeface="+mj-ea"/>
              </a:rPr>
              <a:t>x</a:t>
            </a:r>
            <a:r>
              <a:rPr lang="zh-CN" altLang="en-US" sz="1600" dirty="0">
                <a:latin typeface="+mj-ea"/>
                <a:ea typeface="+mj-ea"/>
              </a:rPr>
              <a:t>的</a:t>
            </a:r>
            <a:r>
              <a:rPr lang="en-US" altLang="zh-CN" sz="1600" dirty="0">
                <a:latin typeface="+mn-lt"/>
                <a:ea typeface="+mj-ea"/>
              </a:rPr>
              <a:t>syndrome</a:t>
            </a:r>
            <a:r>
              <a:rPr lang="zh-CN" altLang="en-US" sz="1600" dirty="0">
                <a:latin typeface="+mj-ea"/>
                <a:ea typeface="+mj-ea"/>
              </a:rPr>
              <a:t>完全有错码</a:t>
            </a:r>
            <a:r>
              <a:rPr lang="en-US" altLang="zh-CN" sz="1600" i="1" dirty="0">
                <a:latin typeface="+mn-lt"/>
                <a:ea typeface="+mj-ea"/>
              </a:rPr>
              <a:t>e</a:t>
            </a:r>
            <a:r>
              <a:rPr lang="zh-CN" altLang="en-US" sz="1600" dirty="0">
                <a:latin typeface="+mj-ea"/>
                <a:ea typeface="+mj-ea"/>
              </a:rPr>
              <a:t>决定，与</a:t>
            </a:r>
            <a:r>
              <a:rPr lang="en-US" altLang="zh-CN" sz="1600" b="1" i="1" dirty="0">
                <a:latin typeface="+mn-lt"/>
                <a:ea typeface="+mj-ea"/>
              </a:rPr>
              <a:t>c</a:t>
            </a:r>
            <a:r>
              <a:rPr lang="zh-CN" altLang="en-US" sz="1600" dirty="0">
                <a:latin typeface="+mj-ea"/>
                <a:ea typeface="+mj-ea"/>
              </a:rPr>
              <a:t>无关。</a:t>
            </a:r>
            <a:endParaRPr lang="zh-CN" altLang="en-US" sz="1600" i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06225"/>
            <a:ext cx="8393847" cy="135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接收码的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+mj-ea"/>
              </a:rPr>
              <a:t>syndrome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如果非</a:t>
            </a:r>
            <a:r>
              <a:rPr lang="en-US" altLang="zh-CN" b="1" dirty="0">
                <a:solidFill>
                  <a:srgbClr val="C00000"/>
                </a:solidFill>
                <a:latin typeface="+mn-lt"/>
                <a:ea typeface="+mj-ea"/>
              </a:rPr>
              <a:t>0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，其对应的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+mj-ea"/>
              </a:rPr>
              <a:t>H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列号即出错的位号。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49C0621-0163-4E87-8B8C-42A680647869}"/>
              </a:ext>
            </a:extLst>
          </p:cNvPr>
          <p:cNvCxnSpPr/>
          <p:nvPr/>
        </p:nvCxnSpPr>
        <p:spPr>
          <a:xfrm>
            <a:off x="3499385" y="2115831"/>
            <a:ext cx="12241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60508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一个例子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3532474" cy="142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27809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收到的信息如下：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2" y="2716518"/>
            <a:ext cx="4931145" cy="49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810" y="3429000"/>
            <a:ext cx="4226879" cy="116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987824" y="2420888"/>
            <a:ext cx="4649111" cy="1080120"/>
            <a:chOff x="2987824" y="2420888"/>
            <a:chExt cx="4649111" cy="1080120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987824" y="2420888"/>
              <a:ext cx="185588" cy="1008112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3491880" y="2420888"/>
              <a:ext cx="2520280" cy="1080120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933439" y="2805980"/>
              <a:ext cx="144016" cy="369332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492919" y="2795542"/>
              <a:ext cx="144016" cy="369332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95378" y="4528916"/>
            <a:ext cx="1943606" cy="401184"/>
            <a:chOff x="3695378" y="4528916"/>
            <a:chExt cx="1943606" cy="4011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695378" y="4528916"/>
              <a:ext cx="1296144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51920" y="4591546"/>
              <a:ext cx="1787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C00000"/>
                  </a:solidFill>
                </a:rPr>
                <a:t>误码多于</a:t>
              </a:r>
              <a:r>
                <a:rPr lang="en-US" altLang="zh-CN" sz="1600" dirty="0">
                  <a:solidFill>
                    <a:srgbClr val="C00000"/>
                  </a:solidFill>
                  <a:latin typeface="+mn-lt"/>
                </a:rPr>
                <a:t>1</a:t>
              </a:r>
              <a:r>
                <a:rPr lang="zh-CN" altLang="en-US" sz="1600" dirty="0">
                  <a:solidFill>
                    <a:srgbClr val="C00000"/>
                  </a:solidFill>
                </a:rPr>
                <a:t>个！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815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课外作业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/>
            <a:r>
              <a:rPr lang="en-US" altLang="zh-CN"/>
              <a:t>TJ Ex.pp.136-</a:t>
            </a:r>
          </a:p>
          <a:p>
            <a:pPr lvl="1" eaLnBrk="1" hangingPunct="1"/>
            <a:r>
              <a:rPr lang="en-US" altLang="zh-CN"/>
              <a:t>6-9; </a:t>
            </a:r>
          </a:p>
          <a:p>
            <a:pPr lvl="1" eaLnBrk="1" hangingPunct="1"/>
            <a:r>
              <a:rPr lang="en-US" altLang="zh-CN"/>
              <a:t>11, 13;</a:t>
            </a:r>
          </a:p>
          <a:p>
            <a:pPr lvl="1" eaLnBrk="1" hangingPunct="1"/>
            <a:r>
              <a:rPr lang="en-US" altLang="zh-CN"/>
              <a:t>18, 19;</a:t>
            </a:r>
          </a:p>
          <a:p>
            <a:pPr lvl="1" eaLnBrk="1" hangingPunct="1"/>
            <a:r>
              <a:rPr lang="en-US" altLang="zh-CN"/>
              <a:t>21-23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数据传输的基本模型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386" y="1332037"/>
            <a:ext cx="506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  <a:latin typeface="+mj-ea"/>
                <a:ea typeface="+mj-ea"/>
              </a:rPr>
              <a:t>我们不妨假设在对称信道上传输的二进制数据串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5213" y="181277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原报文：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  <a:ea typeface="楷体" pitchFamily="49" charset="-122"/>
              </a:rPr>
              <a:t>m </a:t>
            </a:r>
            <a:r>
              <a:rPr lang="zh-CN" altLang="en-US" sz="16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2042" y="2539902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zh-CN" dirty="0"/>
              <a:t>       </a:t>
            </a:r>
            <a:r>
              <a:rPr lang="zh-CN" altLang="en-US" sz="1600" dirty="0">
                <a:latin typeface="楷体" pitchFamily="49" charset="-122"/>
                <a:ea typeface="楷体" pitchFamily="49" charset="-122"/>
              </a:rPr>
              <a:t>编码器      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03848" y="2170211"/>
            <a:ext cx="11151" cy="379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7188" y="3494434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zh-CN" dirty="0"/>
              <a:t>       </a:t>
            </a:r>
            <a:r>
              <a:rPr lang="zh-CN" altLang="en-US" sz="1600" dirty="0">
                <a:latin typeface="楷体" pitchFamily="49" charset="-122"/>
                <a:ea typeface="楷体" pitchFamily="49" charset="-122"/>
              </a:rPr>
              <a:t>发送器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7188" y="4448966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zh-CN" dirty="0"/>
              <a:t>       </a:t>
            </a:r>
            <a:r>
              <a:rPr lang="zh-CN" altLang="en-US" sz="1600" dirty="0">
                <a:latin typeface="楷体" pitchFamily="49" charset="-122"/>
                <a:ea typeface="楷体" pitchFamily="49" charset="-122"/>
              </a:rPr>
              <a:t>接收器 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7188" y="5403498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zh-CN" dirty="0"/>
              <a:t>       </a:t>
            </a:r>
            <a:r>
              <a:rPr lang="zh-CN" altLang="en-US" sz="1600" dirty="0">
                <a:latin typeface="楷体" pitchFamily="49" charset="-122"/>
                <a:ea typeface="楷体" pitchFamily="49" charset="-122"/>
              </a:rPr>
              <a:t>解码器       </a:t>
            </a:r>
          </a:p>
        </p:txBody>
      </p:sp>
      <p:cxnSp>
        <p:nvCxnSpPr>
          <p:cNvPr id="14" name="Straight Arrow Connector 13"/>
          <p:cNvCxnSpPr>
            <a:stCxn id="6" idx="2"/>
            <a:endCxn id="18" idx="0"/>
          </p:cNvCxnSpPr>
          <p:nvPr/>
        </p:nvCxnSpPr>
        <p:spPr>
          <a:xfrm>
            <a:off x="2008146" y="2909234"/>
            <a:ext cx="6853" cy="589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9342" y="3047202"/>
            <a:ext cx="10772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码字：</a:t>
            </a:r>
            <a:r>
              <a:rPr lang="en-US" altLang="zh-CN" sz="1400" i="1" dirty="0">
                <a:solidFill>
                  <a:srgbClr val="C00000"/>
                </a:solidFill>
                <a:latin typeface="+mn-lt"/>
                <a:ea typeface="楷体" pitchFamily="49" charset="-122"/>
              </a:rPr>
              <a:t>n </a:t>
            </a:r>
            <a:r>
              <a:rPr lang="zh-CN" altLang="en-US" sz="14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位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77666" y="3845406"/>
            <a:ext cx="6853" cy="589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71967" y="4009499"/>
            <a:ext cx="1307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有噪声的信道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960248" y="4820766"/>
            <a:ext cx="6853" cy="589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34455" y="4966068"/>
            <a:ext cx="1307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收到的</a:t>
            </a:r>
            <a:r>
              <a:rPr lang="en-US" altLang="zh-CN" sz="1400" i="1" dirty="0">
                <a:solidFill>
                  <a:srgbClr val="C00000"/>
                </a:solidFill>
                <a:latin typeface="+mn-lt"/>
                <a:ea typeface="楷体" pitchFamily="49" charset="-122"/>
              </a:rPr>
              <a:t>n</a:t>
            </a:r>
            <a:r>
              <a:rPr lang="zh-CN" altLang="en-US" sz="14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位字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949097" y="5772830"/>
            <a:ext cx="11151" cy="379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5238" y="6142832"/>
            <a:ext cx="1307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我们期望什么？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499992" y="2042185"/>
            <a:ext cx="3534022" cy="1636915"/>
            <a:chOff x="4067944" y="2189305"/>
            <a:chExt cx="3534022" cy="1636915"/>
          </a:xfrm>
        </p:grpSpPr>
        <p:sp>
          <p:nvSpPr>
            <p:cNvPr id="15" name="TextBox 14"/>
            <p:cNvSpPr txBox="1"/>
            <p:nvPr/>
          </p:nvSpPr>
          <p:spPr>
            <a:xfrm>
              <a:off x="4499992" y="2189305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008000"/>
                  </a:solidFill>
                </a:rPr>
                <a:t>传输</a:t>
              </a:r>
              <a:r>
                <a:rPr lang="en-US" altLang="zh-CN" dirty="0">
                  <a:solidFill>
                    <a:srgbClr val="008000"/>
                  </a:solidFill>
                  <a:latin typeface="+mn-lt"/>
                </a:rPr>
                <a:t>1</a:t>
              </a:r>
              <a:r>
                <a:rPr lang="zh-CN" altLang="en-US" dirty="0">
                  <a:solidFill>
                    <a:srgbClr val="008000"/>
                  </a:solidFill>
                </a:rPr>
                <a:t>个</a:t>
              </a:r>
              <a:r>
                <a:rPr lang="en-US" altLang="zh-CN" dirty="0">
                  <a:solidFill>
                    <a:srgbClr val="008000"/>
                  </a:solidFill>
                  <a:latin typeface="+mn-lt"/>
                </a:rPr>
                <a:t>bit</a:t>
              </a:r>
              <a:r>
                <a:rPr lang="zh-CN" altLang="en-US" dirty="0">
                  <a:solidFill>
                    <a:srgbClr val="008000"/>
                  </a:solidFill>
                </a:rPr>
                <a:t>的误码模型：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7944" y="3076032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solidFill>
                    <a:srgbClr val="C00000"/>
                  </a:solidFill>
                  <a:latin typeface="+mn-lt"/>
                </a:rPr>
                <a:t>A</a:t>
              </a:r>
              <a:r>
                <a:rPr lang="zh-CN" altLang="en-US" sz="1600" dirty="0">
                  <a:solidFill>
                    <a:srgbClr val="C00000"/>
                  </a:solidFill>
                </a:rPr>
                <a:t>发送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37870" y="3075369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solidFill>
                    <a:srgbClr val="C00000"/>
                  </a:solidFill>
                  <a:latin typeface="+mn-lt"/>
                </a:rPr>
                <a:t>B</a:t>
              </a:r>
              <a:r>
                <a:rPr lang="zh-CN" altLang="en-US" sz="1600" dirty="0">
                  <a:solidFill>
                    <a:srgbClr val="C00000"/>
                  </a:solidFill>
                </a:rPr>
                <a:t>接收</a:t>
              </a:r>
            </a:p>
          </p:txBody>
        </p:sp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4654" y="2624738"/>
              <a:ext cx="1844930" cy="1201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Rectangle 21"/>
          <p:cNvSpPr/>
          <p:nvPr/>
        </p:nvSpPr>
        <p:spPr>
          <a:xfrm>
            <a:off x="4741644" y="3758280"/>
            <a:ext cx="2935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还记得这两个概念吗</a:t>
            </a:r>
            <a:r>
              <a:rPr lang="en-US" altLang="zh-CN" sz="2000" b="1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?</a:t>
            </a:r>
          </a:p>
          <a:p>
            <a:r>
              <a:rPr lang="en-US" altLang="zh-CN" sz="20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Bernoulli trial process</a:t>
            </a:r>
          </a:p>
          <a:p>
            <a:r>
              <a:rPr lang="en-US" altLang="zh-CN" sz="20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Binomial probability</a:t>
            </a:r>
            <a:endParaRPr lang="zh-CN" altLang="en-US" sz="2000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82116" y="5006260"/>
                <a:ext cx="4254102" cy="923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+mj-ea"/>
                    <a:ea typeface="+mj-ea"/>
                  </a:rPr>
                  <a:t>在上述模型中</a:t>
                </a:r>
                <a:r>
                  <a:rPr lang="en-US" altLang="zh-CN" dirty="0">
                    <a:latin typeface="+mj-ea"/>
                    <a:ea typeface="+mj-ea"/>
                  </a:rPr>
                  <a:t>,</a:t>
                </a:r>
                <a:r>
                  <a:rPr lang="zh-CN" altLang="en-US" dirty="0">
                    <a:latin typeface="+mj-ea"/>
                    <a:ea typeface="+mj-ea"/>
                  </a:rPr>
                  <a:t>传输长度为</a:t>
                </a:r>
                <a:r>
                  <a:rPr lang="en-US" altLang="zh-CN" i="1" dirty="0">
                    <a:latin typeface="+mn-lt"/>
                    <a:ea typeface="+mj-ea"/>
                  </a:rPr>
                  <a:t>n</a:t>
                </a:r>
                <a:r>
                  <a:rPr lang="zh-CN" altLang="en-US" dirty="0">
                    <a:latin typeface="+mj-ea"/>
                    <a:ea typeface="+mj-ea"/>
                  </a:rPr>
                  <a:t>的二进报文，恰好有</a:t>
                </a:r>
                <a:r>
                  <a:rPr lang="en-US" altLang="zh-CN" i="1" dirty="0">
                    <a:latin typeface="+mn-lt"/>
                    <a:ea typeface="+mj-ea"/>
                  </a:rPr>
                  <a:t>k</a:t>
                </a:r>
                <a:r>
                  <a:rPr lang="zh-CN" altLang="en-US" dirty="0">
                    <a:latin typeface="+mj-ea"/>
                    <a:ea typeface="+mj-ea"/>
                  </a:rPr>
                  <a:t>位出错的概率是</a:t>
                </a:r>
                <a:r>
                  <a:rPr lang="en-US" altLang="zh-CN" dirty="0">
                    <a:latin typeface="+mj-ea"/>
                    <a:ea typeface="+mj-ea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+mj-ea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+mj-ea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+mj-ea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altLang="zh-CN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𝑞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𝑝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𝑛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−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j-ea"/>
                          </a:rPr>
                          <m:t>𝑘</m:t>
                        </m:r>
                      </m:sup>
                    </m:sSup>
                  </m:oMath>
                </a14:m>
                <a:endParaRPr lang="zh-CN" altLang="en-US" sz="2400" dirty="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16" y="5006260"/>
                <a:ext cx="4254102" cy="923779"/>
              </a:xfrm>
              <a:prstGeom prst="rect">
                <a:avLst/>
              </a:prstGeom>
              <a:blipFill>
                <a:blip r:embed="rId3"/>
                <a:stretch>
                  <a:fillRect l="-1291" t="-3289" r="-12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741644" y="607483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  <a:latin typeface="+mj-ea"/>
                <a:ea typeface="+mj-ea"/>
              </a:rPr>
              <a:t>这里对误码有什么假设条件？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04664"/>
            <a:ext cx="7488832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：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zh-CN" alt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如果我们希望通过编码方案的设计降低传输出错的影响，对“误码”我们应该做出怎样的基本假设？</a:t>
            </a:r>
            <a:endParaRPr lang="en-US" altLang="zh-CN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0880" y="2996952"/>
            <a:ext cx="78486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/>
              <a:t>在前面的模型上，假如传输</a:t>
            </a:r>
            <a:r>
              <a:rPr lang="en-US" altLang="zh-CN" dirty="0"/>
              <a:t>1</a:t>
            </a:r>
            <a:r>
              <a:rPr lang="zh-CN" altLang="en-US" dirty="0"/>
              <a:t>个</a:t>
            </a:r>
            <a:r>
              <a:rPr lang="en-US" altLang="zh-CN" dirty="0">
                <a:latin typeface="+mn-lt"/>
              </a:rPr>
              <a:t>bit</a:t>
            </a:r>
            <a:r>
              <a:rPr lang="en-US" altLang="zh-CN" dirty="0"/>
              <a:t>, </a:t>
            </a:r>
            <a:r>
              <a:rPr lang="zh-CN" altLang="en-US" dirty="0"/>
              <a:t>出错率是</a:t>
            </a:r>
            <a:r>
              <a:rPr lang="en-US" altLang="zh-CN" b="1" dirty="0">
                <a:solidFill>
                  <a:srgbClr val="C00000"/>
                </a:solidFill>
                <a:latin typeface="+mn-lt"/>
                <a:ea typeface="+mn-ea"/>
              </a:rPr>
              <a:t>0.5%</a:t>
            </a:r>
            <a:r>
              <a:rPr lang="zh-CN" altLang="en-US" dirty="0"/>
              <a:t>，传</a:t>
            </a:r>
            <a:r>
              <a:rPr lang="en-US" altLang="zh-CN" dirty="0">
                <a:latin typeface="+mn-lt"/>
              </a:rPr>
              <a:t>500</a:t>
            </a:r>
            <a:r>
              <a:rPr lang="zh-CN" altLang="en-US" dirty="0"/>
              <a:t>个</a:t>
            </a:r>
            <a:r>
              <a:rPr lang="en-US" altLang="zh-CN" dirty="0">
                <a:latin typeface="+mn-lt"/>
              </a:rPr>
              <a:t>bits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spcBef>
                <a:spcPts val="600"/>
              </a:spcBef>
              <a:defRPr/>
            </a:pPr>
            <a:r>
              <a:rPr lang="zh-CN" altLang="en-US" dirty="0"/>
              <a:t>不出错的概率是：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8.2%</a:t>
            </a:r>
            <a:r>
              <a:rPr lang="en-US" altLang="zh-CN" dirty="0"/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zh-CN" altLang="en-US" dirty="0"/>
              <a:t>有一位错的概率是：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20.4</a:t>
            </a:r>
            <a:r>
              <a:rPr lang="en-US" altLang="zh-CN" dirty="0">
                <a:solidFill>
                  <a:srgbClr val="C00000"/>
                </a:solidFill>
              </a:rPr>
              <a:t>%</a:t>
            </a:r>
            <a:r>
              <a:rPr lang="en-US" altLang="zh-CN" dirty="0"/>
              <a:t>; </a:t>
            </a:r>
            <a:r>
              <a:rPr lang="zh-CN" altLang="en-US" dirty="0"/>
              <a:t>有两位错的概率约为；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25.4</a:t>
            </a:r>
            <a:r>
              <a:rPr lang="en-US" altLang="zh-CN" dirty="0">
                <a:solidFill>
                  <a:srgbClr val="C00000"/>
                </a:solidFill>
              </a:rPr>
              <a:t>%</a:t>
            </a:r>
            <a:r>
              <a:rPr lang="zh-CN" altLang="en-US" dirty="0"/>
              <a:t>；</a:t>
            </a:r>
            <a:endParaRPr lang="en-US" altLang="zh-CN" dirty="0"/>
          </a:p>
          <a:p>
            <a:pPr>
              <a:spcBef>
                <a:spcPts val="600"/>
              </a:spcBef>
              <a:defRPr/>
            </a:pPr>
            <a:r>
              <a:rPr lang="zh-CN" altLang="en-US" dirty="0"/>
              <a:t>而两位以上错误的概率约为：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45.7%</a:t>
            </a:r>
          </a:p>
          <a:p>
            <a:pPr>
              <a:spcBef>
                <a:spcPts val="600"/>
              </a:spcBef>
              <a:defRPr/>
            </a:pPr>
            <a:r>
              <a:rPr lang="zh-CN" altLang="en-US" dirty="0">
                <a:latin typeface="+mn-lt"/>
              </a:rPr>
              <a:t>当</a:t>
            </a:r>
            <a:r>
              <a:rPr lang="en-US" altLang="zh-CN" dirty="0">
                <a:latin typeface="+mn-lt"/>
              </a:rPr>
              <a:t>k&gt;2</a:t>
            </a:r>
            <a:r>
              <a:rPr lang="zh-CN" altLang="en-US" dirty="0">
                <a:latin typeface="+mn-lt"/>
              </a:rPr>
              <a:t>，出错率随着</a:t>
            </a:r>
            <a:r>
              <a:rPr lang="en-US" altLang="zh-CN" dirty="0">
                <a:latin typeface="+mn-lt"/>
              </a:rPr>
              <a:t>k</a:t>
            </a:r>
            <a:r>
              <a:rPr lang="zh-CN" altLang="en-US" dirty="0">
                <a:latin typeface="+mn-lt"/>
              </a:rPr>
              <a:t>增大将下降，有</a:t>
            </a:r>
            <a:r>
              <a:rPr lang="en-US" altLang="zh-CN" dirty="0">
                <a:latin typeface="+mn-lt"/>
              </a:rPr>
              <a:t>5</a:t>
            </a:r>
            <a:r>
              <a:rPr lang="zh-CN" altLang="en-US" dirty="0">
                <a:latin typeface="+mn-lt"/>
              </a:rPr>
              <a:t>个错的概率约为为</a:t>
            </a:r>
            <a:r>
              <a:rPr lang="en-US" altLang="zh-CN" dirty="0">
                <a:latin typeface="+mn-lt"/>
              </a:rPr>
              <a:t>0.067</a:t>
            </a:r>
            <a:r>
              <a:rPr lang="zh-CN" altLang="en-US" dirty="0">
                <a:latin typeface="+mn-lt"/>
              </a:rPr>
              <a:t>，而</a:t>
            </a:r>
            <a:r>
              <a:rPr lang="en-US" altLang="zh-CN" dirty="0">
                <a:latin typeface="+mn-lt"/>
              </a:rPr>
              <a:t>500</a:t>
            </a:r>
            <a:r>
              <a:rPr lang="zh-CN" altLang="en-US" dirty="0">
                <a:latin typeface="+mn-lt"/>
              </a:rPr>
              <a:t>位中错大于</a:t>
            </a:r>
            <a:r>
              <a:rPr lang="en-US" altLang="zh-CN" dirty="0">
                <a:latin typeface="+mn-lt"/>
              </a:rPr>
              <a:t>5</a:t>
            </a:r>
            <a:r>
              <a:rPr lang="zh-CN" altLang="en-US" dirty="0">
                <a:latin typeface="+mn-lt"/>
              </a:rPr>
              <a:t>个的概率小于</a:t>
            </a:r>
            <a:r>
              <a:rPr lang="en-US" altLang="zh-CN" dirty="0">
                <a:latin typeface="+mn-lt"/>
              </a:rPr>
              <a:t>1/8</a:t>
            </a:r>
            <a:r>
              <a:rPr lang="zh-CN" altLang="en-US" dirty="0">
                <a:latin typeface="+mn-lt"/>
              </a:rPr>
              <a:t>。</a:t>
            </a:r>
            <a:endParaRPr lang="en-US" altLang="zh-CN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422" y="5215247"/>
            <a:ext cx="6151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不能假设不会出错，但也可以假设“ 错不会太多”，否则就没法考虑纠错方案了。</a:t>
            </a:r>
          </a:p>
        </p:txBody>
      </p:sp>
    </p:spTree>
    <p:extLst>
      <p:ext uri="{BB962C8B-B14F-4D97-AF65-F5344CB8AC3E}">
        <p14:creationId xmlns:p14="http://schemas.microsoft.com/office/powerpoint/2010/main" val="767051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7791523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问题</a:t>
            </a:r>
            <a:r>
              <a:rPr lang="en-US" altLang="zh-CN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  <a:r>
              <a:rPr lang="zh-CN" alt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：</a:t>
            </a:r>
            <a:endParaRPr lang="en-US" altLang="zh-CN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要发现甚至纠正收到的报文中的错误，最“</a:t>
            </a:r>
            <a:r>
              <a:rPr lang="en-US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straightforward”</a:t>
            </a: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的方法是什么？</a:t>
            </a:r>
            <a:endParaRPr lang="en-US" altLang="zh-CN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50627" y="4712512"/>
            <a:ext cx="1793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重复，冗余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174177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你知道什么是“奇偶校验码”吗？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55439" y="620688"/>
            <a:ext cx="8433122" cy="84613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altLang="zh-CN" i="1" dirty="0" err="1">
                <a:solidFill>
                  <a:srgbClr val="C00000"/>
                </a:solidFill>
                <a:latin typeface="+mn-lt"/>
              </a:rPr>
              <a:t>n</a:t>
            </a:r>
            <a:r>
              <a:rPr lang="en-US" altLang="zh-CN" dirty="0" err="1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CN" i="1" dirty="0" err="1">
                <a:solidFill>
                  <a:srgbClr val="C00000"/>
                </a:solidFill>
                <a:latin typeface="+mn-lt"/>
              </a:rPr>
              <a:t>m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) block code</a:t>
            </a:r>
            <a:r>
              <a:rPr lang="zh-CN" altLang="en-US" dirty="0"/>
              <a:t>：集合与函数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63827" y="3235345"/>
            <a:ext cx="28686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C00000"/>
                </a:solidFill>
              </a:rPr>
              <a:t>顺便问一句：</a:t>
            </a:r>
            <a:r>
              <a:rPr lang="en-US" altLang="zh-CN" i="1" dirty="0" err="1">
                <a:solidFill>
                  <a:srgbClr val="C00000"/>
                </a:solidFill>
                <a:latin typeface="+mn-lt"/>
              </a:rPr>
              <a:t>m,n</a:t>
            </a:r>
            <a:r>
              <a:rPr lang="zh-CN" altLang="en-US" dirty="0">
                <a:solidFill>
                  <a:srgbClr val="C00000"/>
                </a:solidFill>
              </a:rPr>
              <a:t>那个大？</a:t>
            </a:r>
          </a:p>
        </p:txBody>
      </p:sp>
      <p:sp>
        <p:nvSpPr>
          <p:cNvPr id="4" name="Rectangle 3"/>
          <p:cNvSpPr/>
          <p:nvPr/>
        </p:nvSpPr>
        <p:spPr>
          <a:xfrm>
            <a:off x="553602" y="1556792"/>
            <a:ext cx="79788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+mj-ea"/>
                <a:ea typeface="+mj-ea"/>
              </a:rPr>
              <a:t>如果需传输的信息可以划分为由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m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个二进字符组成的“块”，每个块可以编码为由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n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的二进字符组成的“块”，这就称为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ea typeface="+mj-ea"/>
              </a:rPr>
              <a:t>(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  <a:ea typeface="+mj-ea"/>
              </a:rPr>
              <a:t>n,m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)</a:t>
            </a:r>
            <a:r>
              <a:rPr lang="en-US" altLang="zh-CN" sz="2000" dirty="0">
                <a:solidFill>
                  <a:srgbClr val="006600"/>
                </a:solidFill>
                <a:latin typeface="+mj-ea"/>
                <a:ea typeface="+mj-ea"/>
              </a:rPr>
              <a:t>-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块编码。</a:t>
            </a:r>
            <a:r>
              <a:rPr lang="zh-CN" altLang="en-US" sz="2000" dirty="0">
                <a:latin typeface="+mj-ea"/>
                <a:ea typeface="+mj-ea"/>
              </a:rPr>
              <a:t>这些块的集合分别为：</a:t>
            </a:r>
            <a:r>
              <a:rPr lang="en-US" altLang="zh-CN" sz="2000" i="1" dirty="0">
                <a:latin typeface="+mn-lt"/>
                <a:ea typeface="+mj-ea"/>
              </a:rPr>
              <a:t>Z</a:t>
            </a:r>
            <a:r>
              <a:rPr lang="en-US" altLang="zh-CN" sz="2000" i="1" baseline="-25000" dirty="0">
                <a:latin typeface="+mn-lt"/>
                <a:ea typeface="+mj-ea"/>
              </a:rPr>
              <a:t>2</a:t>
            </a:r>
            <a:r>
              <a:rPr lang="en-US" altLang="zh-CN" sz="2000" i="1" baseline="30000" dirty="0">
                <a:latin typeface="+mn-lt"/>
                <a:ea typeface="+mj-ea"/>
              </a:rPr>
              <a:t>m  </a:t>
            </a:r>
            <a:r>
              <a:rPr lang="zh-CN" altLang="en-US" sz="2000" dirty="0">
                <a:latin typeface="+mn-lt"/>
                <a:ea typeface="+mj-ea"/>
              </a:rPr>
              <a:t>和 </a:t>
            </a:r>
            <a:r>
              <a:rPr lang="en-US" altLang="zh-CN" sz="2000" i="1" dirty="0">
                <a:latin typeface="+mn-lt"/>
                <a:ea typeface="+mj-ea"/>
              </a:rPr>
              <a:t>Z</a:t>
            </a:r>
            <a:r>
              <a:rPr lang="en-US" altLang="zh-CN" sz="2000" baseline="-25000" dirty="0">
                <a:latin typeface="+mn-lt"/>
                <a:ea typeface="+mj-ea"/>
              </a:rPr>
              <a:t>2</a:t>
            </a:r>
            <a:r>
              <a:rPr lang="en-US" altLang="zh-CN" sz="2000" i="1" baseline="30000" dirty="0">
                <a:latin typeface="+mn-lt"/>
                <a:ea typeface="+mj-ea"/>
              </a:rPr>
              <a:t>n </a:t>
            </a:r>
            <a:r>
              <a:rPr lang="zh-CN" altLang="en-US" sz="2000" dirty="0">
                <a:latin typeface="+mn-lt"/>
                <a:ea typeface="+mj-ea"/>
              </a:rPr>
              <a:t>。</a:t>
            </a:r>
            <a:endParaRPr lang="en-US" altLang="zh-CN" sz="2000" dirty="0">
              <a:latin typeface="+mn-lt"/>
              <a:ea typeface="+mj-e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03648" y="2696578"/>
            <a:ext cx="3849061" cy="1513604"/>
            <a:chOff x="1403648" y="2696578"/>
            <a:chExt cx="3849061" cy="1513604"/>
          </a:xfrm>
        </p:grpSpPr>
        <p:sp>
          <p:nvSpPr>
            <p:cNvPr id="5" name="TextBox 4"/>
            <p:cNvSpPr txBox="1"/>
            <p:nvPr/>
          </p:nvSpPr>
          <p:spPr>
            <a:xfrm>
              <a:off x="1403648" y="2856015"/>
              <a:ext cx="1434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编码函数：</a:t>
              </a:r>
            </a:p>
          </p:txBody>
        </p:sp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7953" y="2696578"/>
              <a:ext cx="2348683" cy="688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403648" y="3717032"/>
              <a:ext cx="1434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解码函数：</a:t>
              </a:r>
            </a:p>
          </p:txBody>
        </p:sp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1959" y="3593214"/>
              <a:ext cx="2390750" cy="616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1661118" y="4382750"/>
            <a:ext cx="57638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问题</a:t>
            </a:r>
            <a:r>
              <a:rPr lang="en-US" altLang="zh-CN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r>
              <a:rPr lang="zh-CN" alt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：</a:t>
            </a:r>
            <a:endParaRPr lang="en-US" altLang="zh-CN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zh-CN" alt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这两个函数应该满足什么条件，为什么？</a:t>
            </a:r>
            <a:endParaRPr lang="zh-CN" alt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</a:rPr>
              <a:t>Hamming Distance: </a:t>
            </a:r>
            <a:r>
              <a:rPr lang="zh-CN" altLang="en-US" dirty="0"/>
              <a:t>度量差别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45673" y="1443369"/>
            <a:ext cx="7344816" cy="2286467"/>
            <a:chOff x="845673" y="1443369"/>
            <a:chExt cx="7344816" cy="2286467"/>
          </a:xfrm>
        </p:grpSpPr>
        <p:sp>
          <p:nvSpPr>
            <p:cNvPr id="3" name="Rectangle 2"/>
            <p:cNvSpPr/>
            <p:nvPr/>
          </p:nvSpPr>
          <p:spPr>
            <a:xfrm>
              <a:off x="845673" y="1443369"/>
              <a:ext cx="7344816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+mn-lt"/>
                </a:rPr>
                <a:t>Let 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and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be words of length </a:t>
              </a:r>
              <a:r>
                <a:rPr lang="en-US" altLang="zh-CN" sz="2000" i="1" dirty="0">
                  <a:latin typeface="+mn-lt"/>
                </a:rPr>
                <a:t>n </a:t>
              </a:r>
              <a:r>
                <a:rPr lang="en-US" altLang="zh-CN" sz="2000" dirty="0">
                  <a:latin typeface="+mn-lt"/>
                </a:rPr>
                <a:t>over an alphabet </a:t>
              </a:r>
              <a:r>
                <a:rPr lang="en-US" altLang="zh-CN" sz="2000" i="1" dirty="0">
                  <a:latin typeface="+mn-lt"/>
                </a:rPr>
                <a:t>A</a:t>
              </a:r>
              <a:r>
                <a:rPr lang="en-US" altLang="zh-CN" sz="2000" dirty="0">
                  <a:latin typeface="+mn-lt"/>
                </a:rPr>
                <a:t>. The </a:t>
              </a:r>
              <a:r>
                <a:rPr lang="en-US" altLang="zh-CN" sz="2000" i="1" dirty="0">
                  <a:latin typeface="+mn-lt"/>
                </a:rPr>
                <a:t>Hamming</a:t>
              </a:r>
              <a:r>
                <a:rPr lang="en-US" altLang="zh-CN" sz="2000" dirty="0">
                  <a:latin typeface="+mn-lt"/>
                </a:rPr>
                <a:t> </a:t>
              </a:r>
              <a:r>
                <a:rPr lang="en-US" altLang="zh-CN" sz="2000" i="1" dirty="0">
                  <a:latin typeface="+mn-lt"/>
                </a:rPr>
                <a:t>distance </a:t>
              </a:r>
              <a:r>
                <a:rPr lang="en-US" altLang="zh-CN" sz="2000" dirty="0">
                  <a:latin typeface="+mn-lt"/>
                </a:rPr>
                <a:t>from 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to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dirty="0">
                  <a:latin typeface="+mn-lt"/>
                </a:rPr>
                <a:t>, denoted by </a:t>
              </a:r>
              <a:r>
                <a:rPr lang="en-US" altLang="zh-CN" sz="2000" i="1" dirty="0">
                  <a:latin typeface="+mn-lt"/>
                </a:rPr>
                <a:t>d</a:t>
              </a:r>
              <a:r>
                <a:rPr lang="en-US" altLang="zh-CN" sz="2000" dirty="0">
                  <a:latin typeface="+mn-lt"/>
                </a:rPr>
                <a:t>(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i="1" dirty="0">
                  <a:latin typeface="+mn-lt"/>
                </a:rPr>
                <a:t>,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dirty="0">
                  <a:latin typeface="+mn-lt"/>
                </a:rPr>
                <a:t>), is defined to be the number of places at which 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and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differ. If 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= </a:t>
              </a:r>
              <a:r>
                <a:rPr lang="en-US" altLang="zh-CN" sz="2000" i="1" dirty="0">
                  <a:latin typeface="+mn-lt"/>
                </a:rPr>
                <a:t>x</a:t>
              </a:r>
              <a:r>
                <a:rPr lang="en-US" altLang="zh-CN" sz="2000" baseline="-25000" dirty="0">
                  <a:latin typeface="+mn-lt"/>
                </a:rPr>
                <a:t>1</a:t>
              </a:r>
              <a:r>
                <a:rPr lang="en-US" altLang="zh-CN" sz="2000" dirty="0">
                  <a:latin typeface="+mn-lt"/>
                </a:rPr>
                <a:t>, …, </a:t>
              </a:r>
              <a:r>
                <a:rPr lang="en-US" altLang="zh-CN" sz="2000" i="1" dirty="0" err="1">
                  <a:latin typeface="+mn-lt"/>
                </a:rPr>
                <a:t>x</a:t>
              </a:r>
              <a:r>
                <a:rPr lang="en-US" altLang="zh-CN" sz="2000" i="1" baseline="-25000" dirty="0" err="1">
                  <a:latin typeface="+mn-lt"/>
                </a:rPr>
                <a:t>n</a:t>
              </a:r>
              <a:r>
                <a:rPr lang="en-US" altLang="zh-CN" sz="2000" i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and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b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= </a:t>
              </a:r>
              <a:r>
                <a:rPr lang="en-US" altLang="zh-CN" sz="2000" i="1" dirty="0">
                  <a:latin typeface="+mn-lt"/>
                </a:rPr>
                <a:t>y</a:t>
              </a:r>
              <a:r>
                <a:rPr lang="en-US" altLang="zh-CN" sz="2000" baseline="-25000" dirty="0">
                  <a:latin typeface="+mn-lt"/>
                </a:rPr>
                <a:t>1</a:t>
              </a:r>
              <a:r>
                <a:rPr lang="en-US" altLang="zh-CN" sz="2000" dirty="0">
                  <a:latin typeface="+mn-lt"/>
                </a:rPr>
                <a:t>, …, </a:t>
              </a:r>
              <a:r>
                <a:rPr lang="en-US" altLang="zh-CN" sz="2000" i="1" dirty="0" err="1">
                  <a:latin typeface="+mn-lt"/>
                </a:rPr>
                <a:t>y</a:t>
              </a:r>
              <a:r>
                <a:rPr lang="en-US" altLang="zh-CN" sz="2000" i="1" baseline="-25000" dirty="0" err="1">
                  <a:latin typeface="+mn-lt"/>
                </a:rPr>
                <a:t>n</a:t>
              </a:r>
              <a:r>
                <a:rPr lang="en-US" altLang="zh-CN" sz="2000" dirty="0">
                  <a:latin typeface="+mn-lt"/>
                </a:rPr>
                <a:t>, then </a:t>
              </a:r>
              <a:r>
                <a:rPr lang="en-US" altLang="zh-CN" sz="2000" i="1" dirty="0">
                  <a:latin typeface="+mn-lt"/>
                </a:rPr>
                <a:t>d</a:t>
              </a:r>
              <a:r>
                <a:rPr lang="en-US" altLang="zh-CN" sz="2000" dirty="0">
                  <a:latin typeface="+mn-lt"/>
                </a:rPr>
                <a:t>(</a:t>
              </a:r>
              <a:r>
                <a:rPr lang="en-US" altLang="zh-CN" sz="2000" b="1" i="1" dirty="0">
                  <a:latin typeface="+mn-lt"/>
                </a:rPr>
                <a:t>x</a:t>
              </a:r>
              <a:r>
                <a:rPr lang="en-US" altLang="zh-CN" sz="2000" i="1" dirty="0">
                  <a:latin typeface="+mn-lt"/>
                </a:rPr>
                <a:t>, </a:t>
              </a:r>
              <a:r>
                <a:rPr lang="en-US" altLang="zh-CN" sz="2000" b="1" i="1" dirty="0">
                  <a:latin typeface="+mn-lt"/>
                </a:rPr>
                <a:t>y</a:t>
              </a:r>
              <a:r>
                <a:rPr lang="en-US" altLang="zh-CN" sz="2000" dirty="0">
                  <a:latin typeface="+mn-lt"/>
                </a:rPr>
                <a:t>) = </a:t>
              </a:r>
              <a:r>
                <a:rPr lang="en-US" altLang="zh-CN" sz="2000" i="1" dirty="0">
                  <a:latin typeface="+mn-lt"/>
                </a:rPr>
                <a:t>d</a:t>
              </a:r>
              <a:r>
                <a:rPr lang="en-US" altLang="zh-CN" sz="2000" dirty="0">
                  <a:latin typeface="+mn-lt"/>
                </a:rPr>
                <a:t>(</a:t>
              </a:r>
              <a:r>
                <a:rPr lang="en-US" altLang="zh-CN" sz="2000" i="1" dirty="0">
                  <a:latin typeface="+mn-lt"/>
                </a:rPr>
                <a:t>x</a:t>
              </a:r>
              <a:r>
                <a:rPr lang="en-US" altLang="zh-CN" sz="2000" baseline="-25000" dirty="0">
                  <a:latin typeface="+mn-lt"/>
                </a:rPr>
                <a:t>1</a:t>
              </a:r>
              <a:r>
                <a:rPr lang="en-US" altLang="zh-CN" sz="2000" i="1" dirty="0">
                  <a:latin typeface="+mn-lt"/>
                </a:rPr>
                <a:t>, y</a:t>
              </a:r>
              <a:r>
                <a:rPr lang="en-US" altLang="zh-CN" sz="2000" baseline="-25000" dirty="0">
                  <a:latin typeface="+mn-lt"/>
                </a:rPr>
                <a:t>1</a:t>
              </a:r>
              <a:r>
                <a:rPr lang="en-US" altLang="zh-CN" sz="2000" dirty="0">
                  <a:latin typeface="+mn-lt"/>
                </a:rPr>
                <a:t>) + … + </a:t>
              </a:r>
              <a:r>
                <a:rPr lang="en-US" altLang="zh-CN" sz="2000" i="1" dirty="0">
                  <a:latin typeface="+mn-lt"/>
                </a:rPr>
                <a:t>d</a:t>
              </a:r>
              <a:r>
                <a:rPr lang="en-US" altLang="zh-CN" sz="2000" dirty="0">
                  <a:latin typeface="+mn-lt"/>
                </a:rPr>
                <a:t>(</a:t>
              </a:r>
              <a:r>
                <a:rPr lang="en-US" altLang="zh-CN" sz="2000" i="1" dirty="0" err="1">
                  <a:latin typeface="+mn-lt"/>
                </a:rPr>
                <a:t>x</a:t>
              </a:r>
              <a:r>
                <a:rPr lang="en-US" altLang="zh-CN" sz="2000" i="1" baseline="-25000" dirty="0" err="1">
                  <a:latin typeface="+mn-lt"/>
                </a:rPr>
                <a:t>n</a:t>
              </a:r>
              <a:r>
                <a:rPr lang="en-US" altLang="zh-CN" sz="2000" i="1" dirty="0">
                  <a:latin typeface="+mn-lt"/>
                </a:rPr>
                <a:t>, </a:t>
              </a:r>
              <a:r>
                <a:rPr lang="en-US" altLang="zh-CN" sz="2000" i="1" dirty="0" err="1">
                  <a:latin typeface="+mn-lt"/>
                </a:rPr>
                <a:t>y</a:t>
              </a:r>
              <a:r>
                <a:rPr lang="en-US" altLang="zh-CN" sz="2000" i="1" baseline="-25000" dirty="0" err="1">
                  <a:latin typeface="+mn-lt"/>
                </a:rPr>
                <a:t>n</a:t>
              </a:r>
              <a:r>
                <a:rPr lang="en-US" altLang="zh-CN" sz="2000" dirty="0">
                  <a:latin typeface="+mn-lt"/>
                </a:rPr>
                <a:t>), where </a:t>
              </a:r>
              <a:r>
                <a:rPr lang="en-US" altLang="zh-CN" sz="2000" i="1" dirty="0">
                  <a:latin typeface="+mn-lt"/>
                </a:rPr>
                <a:t>x</a:t>
              </a:r>
              <a:r>
                <a:rPr lang="en-US" altLang="zh-CN" sz="2000" i="1" baseline="-25000" dirty="0">
                  <a:latin typeface="+mn-lt"/>
                </a:rPr>
                <a:t>i</a:t>
              </a:r>
              <a:r>
                <a:rPr lang="en-US" altLang="zh-CN" sz="2000" i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and </a:t>
              </a:r>
              <a:r>
                <a:rPr lang="en-US" altLang="zh-CN" sz="2000" i="1" dirty="0" err="1">
                  <a:latin typeface="+mn-lt"/>
                </a:rPr>
                <a:t>y</a:t>
              </a:r>
              <a:r>
                <a:rPr lang="en-US" altLang="zh-CN" sz="2000" i="1" baseline="-25000" dirty="0" err="1">
                  <a:latin typeface="+mn-lt"/>
                </a:rPr>
                <a:t>i</a:t>
              </a:r>
              <a:r>
                <a:rPr lang="en-US" altLang="zh-CN" sz="2000" i="1" dirty="0">
                  <a:latin typeface="+mn-lt"/>
                </a:rPr>
                <a:t> </a:t>
              </a:r>
              <a:r>
                <a:rPr lang="en-US" altLang="zh-CN" sz="2000" dirty="0">
                  <a:latin typeface="+mn-lt"/>
                </a:rPr>
                <a:t>are regarded as words of length 1, and</a:t>
              </a:r>
              <a:endParaRPr lang="zh-CN" altLang="en-US" sz="2000" dirty="0">
                <a:latin typeface="+mn-lt"/>
              </a:endParaRPr>
            </a:p>
          </p:txBody>
        </p:sp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2841481"/>
              <a:ext cx="2903605" cy="888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6" y="4092376"/>
            <a:ext cx="3960440" cy="227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1723" y="409237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>
                <a:solidFill>
                  <a:srgbClr val="006600"/>
                </a:solidFill>
                <a:latin typeface="+mn-lt"/>
              </a:rPr>
              <a:t>w(x</a:t>
            </a:r>
            <a:r>
              <a:rPr lang="en-US" altLang="zh-CN" sz="1600" dirty="0">
                <a:solidFill>
                  <a:srgbClr val="006600"/>
                </a:solidFill>
              </a:rPr>
              <a:t>)</a:t>
            </a:r>
            <a:r>
              <a:rPr lang="zh-CN" altLang="en-US" sz="1600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称为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</a:rPr>
              <a:t>x</a:t>
            </a:r>
            <a:r>
              <a:rPr lang="zh-CN" altLang="en-US" sz="1600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的权值，也就是包含的</a:t>
            </a:r>
            <a:r>
              <a:rPr lang="en-US" altLang="zh-CN" sz="1600" dirty="0">
                <a:solidFill>
                  <a:srgbClr val="006600"/>
                </a:solidFill>
                <a:latin typeface="+mn-lt"/>
              </a:rPr>
              <a:t>1</a:t>
            </a:r>
            <a:r>
              <a:rPr lang="zh-CN" altLang="en-US" sz="1600" dirty="0">
                <a:solidFill>
                  <a:srgbClr val="006600"/>
                </a:solidFill>
                <a:latin typeface="楷体" pitchFamily="49" charset="-122"/>
                <a:ea typeface="楷体" pitchFamily="49" charset="-122"/>
              </a:rPr>
              <a:t>的个数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C1ADA4-6363-4C4E-A747-3E7BDA72D39A}"/>
              </a:ext>
            </a:extLst>
          </p:cNvPr>
          <p:cNvSpPr/>
          <p:nvPr/>
        </p:nvSpPr>
        <p:spPr>
          <a:xfrm>
            <a:off x="4716016" y="4520974"/>
            <a:ext cx="4021868" cy="18928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问题</a:t>
            </a:r>
            <a:r>
              <a:rPr lang="en-US" altLang="zh-C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endParaRPr lang="en-US" altLang="zh-CN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zh-CN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采用“最大相似”纠码方案，码字间的距离为什么很关键？</a:t>
            </a:r>
          </a:p>
        </p:txBody>
      </p:sp>
    </p:spTree>
    <p:extLst>
      <p:ext uri="{BB962C8B-B14F-4D97-AF65-F5344CB8AC3E}">
        <p14:creationId xmlns:p14="http://schemas.microsoft.com/office/powerpoint/2010/main" val="4198473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90525" y="266711"/>
            <a:ext cx="8074025" cy="1008063"/>
          </a:xfrm>
        </p:spPr>
        <p:txBody>
          <a:bodyPr/>
          <a:lstStyle/>
          <a:p>
            <a:pPr eaLnBrk="1" hangingPunct="1"/>
            <a:r>
              <a:rPr lang="zh-CN" altLang="en-US" dirty="0"/>
              <a:t>最小码距与容错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84AD516-FDFD-4B95-B454-F134F530AB97}"/>
              </a:ext>
            </a:extLst>
          </p:cNvPr>
          <p:cNvSpPr txBox="1"/>
          <p:nvPr/>
        </p:nvSpPr>
        <p:spPr>
          <a:xfrm>
            <a:off x="860223" y="1387264"/>
            <a:ext cx="778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采用“最大相似”方案。如果编码 </a:t>
            </a:r>
            <a:r>
              <a:rPr lang="en-US" altLang="zh-CN" sz="2000" i="1" dirty="0">
                <a:solidFill>
                  <a:srgbClr val="C00000"/>
                </a:solidFill>
                <a:latin typeface="+mn-lt"/>
                <a:ea typeface="+mj-ea"/>
              </a:rPr>
              <a:t>C </a:t>
            </a:r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的最小码距  </a:t>
            </a:r>
            <a:r>
              <a:rPr lang="en-US" altLang="zh-CN" sz="2000" i="1" dirty="0" err="1">
                <a:solidFill>
                  <a:srgbClr val="C00000"/>
                </a:solidFill>
                <a:latin typeface="+mn-lt"/>
                <a:ea typeface="+mj-ea"/>
              </a:rPr>
              <a:t>d</a:t>
            </a:r>
            <a:r>
              <a:rPr lang="en-US" altLang="zh-CN" sz="2000" baseline="-25000" dirty="0" err="1">
                <a:solidFill>
                  <a:srgbClr val="C00000"/>
                </a:solidFill>
                <a:latin typeface="+mn-lt"/>
                <a:ea typeface="+mj-ea"/>
              </a:rPr>
              <a:t>min</a:t>
            </a:r>
            <a:r>
              <a:rPr lang="en-US" altLang="zh-CN" sz="2000" dirty="0">
                <a:solidFill>
                  <a:srgbClr val="C00000"/>
                </a:solidFill>
                <a:latin typeface="+mn-lt"/>
                <a:ea typeface="+mj-ea"/>
              </a:rPr>
              <a:t> = 2</a:t>
            </a:r>
            <a:r>
              <a:rPr lang="en-US" altLang="zh-CN" sz="2000" i="1" dirty="0">
                <a:solidFill>
                  <a:srgbClr val="C00000"/>
                </a:solidFill>
                <a:latin typeface="+mn-lt"/>
                <a:ea typeface="+mj-ea"/>
              </a:rPr>
              <a:t>n</a:t>
            </a:r>
            <a:r>
              <a:rPr lang="en-US" altLang="zh-CN" sz="2000" dirty="0">
                <a:solidFill>
                  <a:srgbClr val="C00000"/>
                </a:solidFill>
                <a:latin typeface="+mn-lt"/>
                <a:ea typeface="+mj-ea"/>
              </a:rPr>
              <a:t>+1</a:t>
            </a:r>
            <a:r>
              <a:rPr lang="en-US" altLang="zh-CN" sz="2000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则不多于</a:t>
            </a:r>
            <a:r>
              <a:rPr lang="en-US" altLang="zh-CN" sz="2000" i="1" dirty="0">
                <a:solidFill>
                  <a:srgbClr val="C00000"/>
                </a:solidFill>
                <a:latin typeface="+mn-lt"/>
                <a:ea typeface="+mj-ea"/>
              </a:rPr>
              <a:t>n</a:t>
            </a:r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个错码能被自动纠正，而不多于</a:t>
            </a:r>
            <a:r>
              <a:rPr lang="en-US" altLang="zh-CN" sz="2000" dirty="0">
                <a:solidFill>
                  <a:srgbClr val="C00000"/>
                </a:solidFill>
                <a:latin typeface="+mn-lt"/>
                <a:ea typeface="+mj-ea"/>
              </a:rPr>
              <a:t>2</a:t>
            </a:r>
            <a:r>
              <a:rPr lang="en-US" altLang="zh-CN" sz="2000" i="1" dirty="0">
                <a:solidFill>
                  <a:srgbClr val="C00000"/>
                </a:solidFill>
                <a:latin typeface="+mn-lt"/>
                <a:ea typeface="+mj-ea"/>
              </a:rPr>
              <a:t>n</a:t>
            </a:r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个错码能被发现。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FF81C54-7712-4FA1-9014-8ADDBA368838}"/>
              </a:ext>
            </a:extLst>
          </p:cNvPr>
          <p:cNvSpPr txBox="1"/>
          <p:nvPr/>
        </p:nvSpPr>
        <p:spPr>
          <a:xfrm>
            <a:off x="860223" y="2172530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+mj-ea"/>
                <a:ea typeface="+mj-ea"/>
              </a:rPr>
              <a:t>假设发送的码字是</a:t>
            </a:r>
            <a:r>
              <a:rPr lang="en-US" altLang="zh-CN" sz="2000" b="1" i="1" dirty="0">
                <a:latin typeface="+mn-lt"/>
                <a:ea typeface="+mj-ea"/>
              </a:rPr>
              <a:t>x</a:t>
            </a:r>
            <a:r>
              <a:rPr lang="en-US" altLang="zh-CN" sz="2000" dirty="0">
                <a:latin typeface="+mj-ea"/>
                <a:ea typeface="+mj-ea"/>
              </a:rPr>
              <a:t>, </a:t>
            </a:r>
            <a:r>
              <a:rPr lang="zh-CN" altLang="en-US" sz="2000" dirty="0">
                <a:latin typeface="+mj-ea"/>
                <a:ea typeface="+mj-ea"/>
              </a:rPr>
              <a:t>接收的是最多有</a:t>
            </a:r>
            <a:r>
              <a:rPr lang="en-US" altLang="zh-CN" sz="2000" i="1" dirty="0">
                <a:latin typeface="+mn-lt"/>
                <a:ea typeface="+mj-ea"/>
              </a:rPr>
              <a:t>n</a:t>
            </a:r>
            <a:r>
              <a:rPr lang="zh-CN" altLang="en-US" sz="2000" dirty="0">
                <a:latin typeface="+mj-ea"/>
                <a:ea typeface="+mj-ea"/>
              </a:rPr>
              <a:t>个错码的字</a:t>
            </a:r>
            <a:r>
              <a:rPr lang="en-US" altLang="zh-CN" sz="2000" b="1" i="1" dirty="0">
                <a:latin typeface="+mn-lt"/>
                <a:ea typeface="+mj-ea"/>
              </a:rPr>
              <a:t>y</a:t>
            </a:r>
            <a:r>
              <a:rPr lang="en-US" altLang="zh-CN" sz="2000" dirty="0">
                <a:latin typeface="+mj-ea"/>
                <a:ea typeface="+mj-ea"/>
              </a:rPr>
              <a:t>, </a:t>
            </a:r>
            <a:r>
              <a:rPr lang="zh-CN" altLang="en-US" sz="2000" dirty="0">
                <a:latin typeface="+mj-ea"/>
                <a:ea typeface="+mj-ea"/>
              </a:rPr>
              <a:t>则</a:t>
            </a:r>
            <a:r>
              <a:rPr lang="en-US" altLang="zh-CN" sz="2000" i="1" dirty="0">
                <a:latin typeface="+mn-lt"/>
                <a:ea typeface="+mj-ea"/>
              </a:rPr>
              <a:t>d</a:t>
            </a:r>
            <a:r>
              <a:rPr lang="en-US" altLang="zh-CN" sz="2000" dirty="0">
                <a:latin typeface="+mn-lt"/>
                <a:ea typeface="+mj-ea"/>
              </a:rPr>
              <a:t>(</a:t>
            </a:r>
            <a:r>
              <a:rPr lang="en-US" altLang="zh-CN" sz="2000" b="1" i="1" dirty="0" err="1">
                <a:latin typeface="+mn-lt"/>
                <a:ea typeface="+mj-ea"/>
              </a:rPr>
              <a:t>x</a:t>
            </a:r>
            <a:r>
              <a:rPr lang="en-US" altLang="zh-CN" sz="2000" dirty="0" err="1">
                <a:latin typeface="+mn-lt"/>
                <a:ea typeface="+mj-ea"/>
              </a:rPr>
              <a:t>,</a:t>
            </a:r>
            <a:r>
              <a:rPr lang="en-US" altLang="zh-CN" sz="2000" b="1" i="1" dirty="0" err="1">
                <a:latin typeface="+mn-lt"/>
                <a:ea typeface="+mj-ea"/>
              </a:rPr>
              <a:t>y</a:t>
            </a:r>
            <a:r>
              <a:rPr lang="en-US" altLang="zh-CN" sz="2000" dirty="0">
                <a:latin typeface="+mn-lt"/>
                <a:ea typeface="+mj-ea"/>
              </a:rPr>
              <a:t>)</a:t>
            </a:r>
            <a:r>
              <a:rPr lang="en-US" altLang="zh-CN" sz="2000" dirty="0">
                <a:latin typeface="+mn-lt"/>
                <a:ea typeface="+mj-ea"/>
                <a:sym typeface="Symbol" panose="05050102010706020507" pitchFamily="18" charset="2"/>
              </a:rPr>
              <a:t></a:t>
            </a:r>
            <a:r>
              <a:rPr lang="en-US" altLang="zh-CN" sz="2000" i="1" dirty="0">
                <a:latin typeface="+mn-lt"/>
                <a:ea typeface="+mj-ea"/>
                <a:sym typeface="Symbol" panose="05050102010706020507" pitchFamily="18" charset="2"/>
              </a:rPr>
              <a:t>n</a:t>
            </a: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。</a:t>
            </a:r>
            <a:endParaRPr lang="en-US" altLang="zh-CN" sz="2000" dirty="0">
              <a:latin typeface="+mj-ea"/>
              <a:ea typeface="+mj-ea"/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假设</a:t>
            </a:r>
            <a:r>
              <a:rPr lang="en-US" altLang="zh-CN" sz="2000" b="1" i="1" dirty="0">
                <a:latin typeface="+mn-lt"/>
                <a:ea typeface="+mj-ea"/>
                <a:sym typeface="Symbol" panose="05050102010706020507" pitchFamily="18" charset="2"/>
              </a:rPr>
              <a:t>z</a:t>
            </a: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是除</a:t>
            </a:r>
            <a:r>
              <a:rPr lang="en-US" altLang="zh-CN" sz="2000" b="1" i="1" dirty="0">
                <a:latin typeface="+mn-lt"/>
                <a:ea typeface="+mj-ea"/>
                <a:sym typeface="Symbol" panose="05050102010706020507" pitchFamily="18" charset="2"/>
              </a:rPr>
              <a:t>x</a:t>
            </a: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外的任一码字，</a:t>
            </a:r>
            <a:r>
              <a:rPr lang="en-US" altLang="zh-CN" sz="2000" i="1" dirty="0">
                <a:latin typeface="+mn-lt"/>
                <a:ea typeface="+mj-ea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+mj-ea"/>
                <a:sym typeface="Symbol" panose="05050102010706020507" pitchFamily="18" charset="2"/>
              </a:rPr>
              <a:t>(</a:t>
            </a:r>
            <a:r>
              <a:rPr lang="en-US" altLang="zh-CN" sz="2000" b="1" i="1" dirty="0" err="1">
                <a:latin typeface="+mn-lt"/>
                <a:ea typeface="+mj-ea"/>
                <a:sym typeface="Symbol" panose="05050102010706020507" pitchFamily="18" charset="2"/>
              </a:rPr>
              <a:t>x</a:t>
            </a:r>
            <a:r>
              <a:rPr lang="en-US" altLang="zh-CN" sz="2000" dirty="0" err="1">
                <a:latin typeface="+mn-lt"/>
                <a:ea typeface="+mj-ea"/>
                <a:sym typeface="Symbol" panose="05050102010706020507" pitchFamily="18" charset="2"/>
              </a:rPr>
              <a:t>,</a:t>
            </a:r>
            <a:r>
              <a:rPr lang="en-US" altLang="zh-CN" sz="2000" b="1" i="1" dirty="0" err="1">
                <a:latin typeface="+mn-lt"/>
                <a:ea typeface="+mj-ea"/>
                <a:sym typeface="Symbol" panose="05050102010706020507" pitchFamily="18" charset="2"/>
              </a:rPr>
              <a:t>z</a:t>
            </a:r>
            <a:r>
              <a:rPr lang="en-US" altLang="zh-CN" sz="2000" dirty="0">
                <a:latin typeface="+mn-lt"/>
                <a:ea typeface="+mj-ea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不可能小于最小码距</a:t>
            </a:r>
            <a:r>
              <a:rPr lang="en-US" altLang="zh-CN" sz="2000" dirty="0">
                <a:latin typeface="+mn-lt"/>
                <a:ea typeface="+mj-ea"/>
                <a:sym typeface="Symbol" panose="05050102010706020507" pitchFamily="18" charset="2"/>
              </a:rPr>
              <a:t>2</a:t>
            </a:r>
            <a:r>
              <a:rPr lang="en-US" altLang="zh-CN" sz="2000" i="1" dirty="0">
                <a:latin typeface="+mn-lt"/>
                <a:ea typeface="+mj-ea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ea typeface="+mj-ea"/>
                <a:sym typeface="Symbol" panose="05050102010706020507" pitchFamily="18" charset="2"/>
              </a:rPr>
              <a:t>+1</a:t>
            </a:r>
            <a:r>
              <a:rPr lang="en-US" altLang="zh-CN" sz="2000" dirty="0">
                <a:latin typeface="+mj-ea"/>
                <a:ea typeface="+mj-ea"/>
                <a:sym typeface="Symbol" panose="05050102010706020507" pitchFamily="18" charset="2"/>
              </a:rPr>
              <a:t>: </a:t>
            </a:r>
            <a:endParaRPr lang="zh-CN" altLang="en-US" sz="2000" dirty="0">
              <a:latin typeface="+mj-ea"/>
              <a:ea typeface="+mj-ea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14A7883-70F9-4017-898C-0CCD658E7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325" y="3027912"/>
            <a:ext cx="5949995" cy="38400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C23049B-F1F4-414D-958C-D0F919B23EDB}"/>
              </a:ext>
            </a:extLst>
          </p:cNvPr>
          <p:cNvSpPr txBox="1"/>
          <p:nvPr/>
        </p:nvSpPr>
        <p:spPr>
          <a:xfrm>
            <a:off x="951915" y="3520363"/>
            <a:ext cx="70174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+mj-ea"/>
                <a:ea typeface="+mj-ea"/>
              </a:rPr>
              <a:t>所以：</a:t>
            </a:r>
            <a:r>
              <a:rPr lang="en-US" altLang="zh-CN" sz="2000" i="1" dirty="0">
                <a:latin typeface="+mn-lt"/>
                <a:ea typeface="+mj-ea"/>
              </a:rPr>
              <a:t>d</a:t>
            </a:r>
            <a:r>
              <a:rPr lang="en-US" altLang="zh-CN" sz="2000" dirty="0">
                <a:latin typeface="+mn-lt"/>
                <a:ea typeface="+mj-ea"/>
              </a:rPr>
              <a:t>(</a:t>
            </a:r>
            <a:r>
              <a:rPr lang="en-US" altLang="zh-CN" sz="2000" b="1" i="1" dirty="0" err="1">
                <a:latin typeface="+mn-lt"/>
                <a:ea typeface="+mj-ea"/>
              </a:rPr>
              <a:t>y</a:t>
            </a:r>
            <a:r>
              <a:rPr lang="en-US" altLang="zh-CN" sz="2000" dirty="0" err="1">
                <a:latin typeface="+mn-lt"/>
                <a:ea typeface="+mj-ea"/>
              </a:rPr>
              <a:t>,</a:t>
            </a:r>
            <a:r>
              <a:rPr lang="en-US" altLang="zh-CN" sz="2000" b="1" i="1" dirty="0" err="1">
                <a:latin typeface="+mn-lt"/>
                <a:ea typeface="+mj-ea"/>
              </a:rPr>
              <a:t>z</a:t>
            </a:r>
            <a:r>
              <a:rPr lang="en-US" altLang="zh-CN" sz="2000" dirty="0">
                <a:latin typeface="+mn-lt"/>
                <a:ea typeface="+mj-ea"/>
              </a:rPr>
              <a:t>)&gt;</a:t>
            </a:r>
            <a:r>
              <a:rPr lang="en-US" altLang="zh-CN" sz="2000" i="1" dirty="0">
                <a:latin typeface="+mn-lt"/>
                <a:ea typeface="+mj-ea"/>
              </a:rPr>
              <a:t>n</a:t>
            </a:r>
            <a:r>
              <a:rPr lang="en-US" altLang="zh-CN" sz="2000" dirty="0">
                <a:latin typeface="+mj-ea"/>
                <a:ea typeface="+mj-ea"/>
              </a:rPr>
              <a:t>, </a:t>
            </a:r>
            <a:r>
              <a:rPr lang="en-US" altLang="zh-CN" sz="2000" b="1" i="1" dirty="0">
                <a:latin typeface="+mn-lt"/>
                <a:ea typeface="+mj-ea"/>
              </a:rPr>
              <a:t>y</a:t>
            </a:r>
            <a:r>
              <a:rPr lang="zh-CN" altLang="en-US" sz="2000" dirty="0">
                <a:latin typeface="+mj-ea"/>
                <a:ea typeface="+mj-ea"/>
              </a:rPr>
              <a:t>一定会正确解码为</a:t>
            </a:r>
            <a:r>
              <a:rPr lang="en-US" altLang="zh-CN" sz="2000" b="1" i="1" dirty="0">
                <a:latin typeface="+mn-lt"/>
                <a:ea typeface="+mj-ea"/>
              </a:rPr>
              <a:t>x</a:t>
            </a:r>
            <a:r>
              <a:rPr lang="zh-CN" altLang="en-US" sz="2000" dirty="0">
                <a:latin typeface="+mj-ea"/>
                <a:ea typeface="+mj-ea"/>
              </a:rPr>
              <a:t>。</a:t>
            </a:r>
            <a:endParaRPr lang="en-US" altLang="zh-CN" sz="2000" dirty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+mj-ea"/>
                <a:ea typeface="+mj-ea"/>
              </a:rPr>
              <a:t>另外，如果接收的</a:t>
            </a:r>
            <a:r>
              <a:rPr lang="en-US" altLang="zh-CN" sz="2000" b="1" i="1" dirty="0">
                <a:latin typeface="+mn-lt"/>
                <a:ea typeface="+mj-ea"/>
              </a:rPr>
              <a:t>y</a:t>
            </a:r>
            <a:r>
              <a:rPr lang="zh-CN" altLang="en-US" sz="2000" dirty="0">
                <a:latin typeface="+mj-ea"/>
                <a:ea typeface="+mj-ea"/>
              </a:rPr>
              <a:t>可能包含的错码数为</a:t>
            </a:r>
            <a:r>
              <a:rPr lang="en-US" altLang="zh-CN" sz="2000" dirty="0">
                <a:latin typeface="+mn-lt"/>
                <a:ea typeface="+mj-ea"/>
              </a:rPr>
              <a:t>1,2,…, 2</a:t>
            </a:r>
            <a:r>
              <a:rPr lang="en-US" altLang="zh-CN" sz="2000" i="1" dirty="0">
                <a:latin typeface="+mn-lt"/>
                <a:ea typeface="+mj-ea"/>
              </a:rPr>
              <a:t>n</a:t>
            </a:r>
            <a:r>
              <a:rPr lang="zh-CN" altLang="en-US" sz="2000" dirty="0">
                <a:latin typeface="+mj-ea"/>
                <a:ea typeface="+mj-ea"/>
              </a:rPr>
              <a:t>。即：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5CA54AF-7F2E-490A-A095-154F97DB1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4398022"/>
            <a:ext cx="1887217" cy="32466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2F15566B-D650-4041-B657-36D8255398FF}"/>
              </a:ext>
            </a:extLst>
          </p:cNvPr>
          <p:cNvSpPr txBox="1"/>
          <p:nvPr/>
        </p:nvSpPr>
        <p:spPr>
          <a:xfrm>
            <a:off x="856843" y="4891617"/>
            <a:ext cx="757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+mj-ea"/>
                <a:ea typeface="+mj-ea"/>
              </a:rPr>
              <a:t>由于最小非零码距是</a:t>
            </a:r>
            <a:r>
              <a:rPr lang="en-US" altLang="zh-CN" sz="2000" dirty="0">
                <a:latin typeface="+mn-lt"/>
                <a:ea typeface="+mj-ea"/>
              </a:rPr>
              <a:t>2</a:t>
            </a:r>
            <a:r>
              <a:rPr lang="en-US" altLang="zh-CN" sz="2000" i="1" dirty="0">
                <a:latin typeface="+mn-lt"/>
                <a:ea typeface="+mj-ea"/>
              </a:rPr>
              <a:t>n</a:t>
            </a:r>
            <a:r>
              <a:rPr lang="en-US" altLang="zh-CN" sz="2000" dirty="0">
                <a:latin typeface="+mn-lt"/>
                <a:ea typeface="+mj-ea"/>
              </a:rPr>
              <a:t>+1</a:t>
            </a:r>
            <a:r>
              <a:rPr lang="en-US" altLang="zh-CN" sz="2000" dirty="0">
                <a:latin typeface="+mj-ea"/>
                <a:ea typeface="+mj-ea"/>
              </a:rPr>
              <a:t>, </a:t>
            </a:r>
            <a:r>
              <a:rPr lang="zh-CN" altLang="en-US" sz="2000" dirty="0">
                <a:latin typeface="+mj-ea"/>
                <a:ea typeface="+mj-ea"/>
              </a:rPr>
              <a:t>上述范围内不可能有码字，所以</a:t>
            </a:r>
            <a:r>
              <a:rPr lang="en-US" altLang="zh-CN" sz="2000" b="1" i="1" dirty="0">
                <a:latin typeface="+mn-lt"/>
                <a:ea typeface="+mj-ea"/>
              </a:rPr>
              <a:t>y</a:t>
            </a:r>
            <a:r>
              <a:rPr lang="zh-CN" altLang="en-US" sz="2000" dirty="0">
                <a:latin typeface="+mj-ea"/>
                <a:ea typeface="+mj-ea"/>
              </a:rPr>
              <a:t>不可能是码字。</a:t>
            </a:r>
          </a:p>
        </p:txBody>
      </p:sp>
    </p:spTree>
    <p:extLst>
      <p:ext uri="{BB962C8B-B14F-4D97-AF65-F5344CB8AC3E}">
        <p14:creationId xmlns:p14="http://schemas.microsoft.com/office/powerpoint/2010/main" val="103452495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844823"/>
            <a:ext cx="756084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问题</a:t>
            </a:r>
            <a:r>
              <a:rPr lang="en-US" altLang="zh-CN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：</a:t>
            </a:r>
            <a:endParaRPr lang="en-US" altLang="zh-CN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在设计编码时怎么能比较方便地“控制”最小码距呢？</a:t>
            </a:r>
            <a:endParaRPr lang="en-US" altLang="zh-CN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486916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  <a:latin typeface="+mj-ea"/>
                <a:ea typeface="+mj-ea"/>
              </a:rPr>
              <a:t>对给定的编码方案，找到“最小码距”直观上就得计算任何两个码字之间的距离。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1985</TotalTime>
  <Pages>0</Pages>
  <Words>1728</Words>
  <Characters>0</Characters>
  <Application>Microsoft Office PowerPoint</Application>
  <DocSecurity>0</DocSecurity>
  <PresentationFormat>全屏显示(4:3)</PresentationFormat>
  <Lines>0</Lines>
  <Paragraphs>151</Paragraphs>
  <Slides>28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华文行楷</vt:lpstr>
      <vt:lpstr>华文新魏</vt:lpstr>
      <vt:lpstr>楷体</vt:lpstr>
      <vt:lpstr>微软雅黑</vt:lpstr>
      <vt:lpstr>Arial</vt:lpstr>
      <vt:lpstr>Cambria Math</vt:lpstr>
      <vt:lpstr>Impact</vt:lpstr>
      <vt:lpstr>Lucida Bright</vt:lpstr>
      <vt:lpstr>Times New Roman</vt:lpstr>
      <vt:lpstr>Wingdings</vt:lpstr>
      <vt:lpstr>Theme1</vt:lpstr>
      <vt:lpstr>Equation</vt:lpstr>
      <vt:lpstr>计算机问题求解 – 论题3-15     -  代数编码</vt:lpstr>
      <vt:lpstr>PowerPoint 演示文稿</vt:lpstr>
      <vt:lpstr>数据传输的基本模型</vt:lpstr>
      <vt:lpstr>PowerPoint 演示文稿</vt:lpstr>
      <vt:lpstr>PowerPoint 演示文稿</vt:lpstr>
      <vt:lpstr>(n,m) block code：集合与函数</vt:lpstr>
      <vt:lpstr>Hamming Distance: 度量差别</vt:lpstr>
      <vt:lpstr>最小码距与容错</vt:lpstr>
      <vt:lpstr>PowerPoint 演示文稿</vt:lpstr>
      <vt:lpstr>“群码”是“好”编码</vt:lpstr>
      <vt:lpstr>矩阵计算与群码</vt:lpstr>
      <vt:lpstr>线性码：Null(H)决定的Code</vt:lpstr>
      <vt:lpstr>PowerPoint 演示文稿</vt:lpstr>
      <vt:lpstr>PowerPoint 演示文稿</vt:lpstr>
      <vt:lpstr>两种特殊的矩阵</vt:lpstr>
      <vt:lpstr>PowerPoint 演示文稿</vt:lpstr>
      <vt:lpstr>第一步：构造那两个矩阵</vt:lpstr>
      <vt:lpstr>第二步：确定 codeword</vt:lpstr>
      <vt:lpstr>“An even easier way…”</vt:lpstr>
      <vt:lpstr>PowerPoint 演示文稿</vt:lpstr>
      <vt:lpstr>Null(H) 和 Block Code</vt:lpstr>
      <vt:lpstr>G 和群码</vt:lpstr>
      <vt:lpstr>HG 是零矩阵</vt:lpstr>
      <vt:lpstr>G 生成的即为 H 的线性码</vt:lpstr>
      <vt:lpstr>现在该考虑解码了</vt:lpstr>
      <vt:lpstr>1位误码的特征量</vt:lpstr>
      <vt:lpstr>一个例子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Chen Daoxu</cp:lastModifiedBy>
  <cp:revision>146</cp:revision>
  <cp:lastPrinted>1601-01-01T00:00:00Z</cp:lastPrinted>
  <dcterms:created xsi:type="dcterms:W3CDTF">2010-10-07T02:50:25Z</dcterms:created>
  <dcterms:modified xsi:type="dcterms:W3CDTF">2021-12-06T01:57:48Z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