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  <p:sldMasterId id="2147483684" r:id="rId2"/>
  </p:sldMasterIdLst>
  <p:notesMasterIdLst>
    <p:notesMasterId r:id="rId41"/>
  </p:notesMasterIdLst>
  <p:sldIdLst>
    <p:sldId id="256" r:id="rId3"/>
    <p:sldId id="257" r:id="rId4"/>
    <p:sldId id="259" r:id="rId5"/>
    <p:sldId id="261" r:id="rId6"/>
    <p:sldId id="274" r:id="rId7"/>
    <p:sldId id="262" r:id="rId8"/>
    <p:sldId id="260" r:id="rId9"/>
    <p:sldId id="263" r:id="rId10"/>
    <p:sldId id="264" r:id="rId11"/>
    <p:sldId id="276" r:id="rId12"/>
    <p:sldId id="265" r:id="rId13"/>
    <p:sldId id="267" r:id="rId14"/>
    <p:sldId id="268" r:id="rId15"/>
    <p:sldId id="269" r:id="rId16"/>
    <p:sldId id="271" r:id="rId17"/>
    <p:sldId id="277" r:id="rId18"/>
    <p:sldId id="278" r:id="rId19"/>
    <p:sldId id="275" r:id="rId20"/>
    <p:sldId id="279" r:id="rId21"/>
    <p:sldId id="281" r:id="rId22"/>
    <p:sldId id="282" r:id="rId23"/>
    <p:sldId id="280" r:id="rId24"/>
    <p:sldId id="284" r:id="rId25"/>
    <p:sldId id="293" r:id="rId26"/>
    <p:sldId id="285" r:id="rId27"/>
    <p:sldId id="288" r:id="rId28"/>
    <p:sldId id="290" r:id="rId29"/>
    <p:sldId id="301" r:id="rId30"/>
    <p:sldId id="302" r:id="rId31"/>
    <p:sldId id="300" r:id="rId32"/>
    <p:sldId id="291" r:id="rId33"/>
    <p:sldId id="295" r:id="rId34"/>
    <p:sldId id="292" r:id="rId35"/>
    <p:sldId id="299" r:id="rId36"/>
    <p:sldId id="298" r:id="rId37"/>
    <p:sldId id="294" r:id="rId38"/>
    <p:sldId id="297" r:id="rId39"/>
    <p:sldId id="296" r:id="rId40"/>
  </p:sldIdLst>
  <p:sldSz cx="12192000" cy="6858000"/>
  <p:notesSz cx="6858000" cy="9144000"/>
  <p:embeddedFontLst>
    <p:embeddedFont>
      <p:font typeface="苹方 常规" panose="020B0300000000000000" pitchFamily="34" charset="-122"/>
      <p:regular r:id="rId42"/>
    </p:embeddedFont>
    <p:embeddedFont>
      <p:font typeface="Adobe Clean" panose="020B0503020404020204" pitchFamily="34" charset="0"/>
      <p:regular r:id="rId43"/>
      <p:bold r:id="rId44"/>
      <p:italic r:id="rId45"/>
      <p:boldItalic r:id="rId46"/>
    </p:embeddedFont>
    <p:embeddedFont>
      <p:font typeface="Adobe Clean Light" panose="020B0303020404020204" pitchFamily="34" charset="0"/>
      <p:regular r:id="rId47"/>
      <p:italic r:id="rId48"/>
    </p:embeddedFont>
    <p:embeddedFont>
      <p:font typeface="Calibri" panose="020F0502020204030204" pitchFamily="34" charset="0"/>
      <p:regular r:id="rId49"/>
      <p:bold r:id="rId50"/>
      <p:italic r:id="rId51"/>
      <p:boldItalic r:id="rId52"/>
    </p:embeddedFont>
    <p:embeddedFont>
      <p:font typeface="Calibri Light" panose="020F0302020204030204" pitchFamily="34" charset="0"/>
      <p:regular r:id="rId53"/>
      <p:italic r:id="rId54"/>
    </p:embeddedFont>
    <p:embeddedFont>
      <p:font typeface="Cambria Math" panose="02040503050406030204" pitchFamily="18" charset="0"/>
      <p:regular r:id="rId55"/>
    </p:embeddedFont>
    <p:embeddedFont>
      <p:font typeface="Consolas" panose="020B0609020204030204" pitchFamily="49" charset="0"/>
      <p:regular r:id="rId56"/>
      <p:bold r:id="rId57"/>
      <p:italic r:id="rId58"/>
      <p:boldItalic r:id="rId5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FF0066"/>
    <a:srgbClr val="FF9933"/>
    <a:srgbClr val="00CCFF"/>
    <a:srgbClr val="9966FF"/>
    <a:srgbClr val="FF0909"/>
    <a:srgbClr val="6666FF"/>
    <a:srgbClr val="0099FF"/>
    <a:srgbClr val="9933FF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38" autoAdjust="0"/>
    <p:restoredTop sz="94660"/>
  </p:normalViewPr>
  <p:slideViewPr>
    <p:cSldViewPr snapToGrid="0">
      <p:cViewPr varScale="1">
        <p:scale>
          <a:sx n="81" d="100"/>
          <a:sy n="81" d="100"/>
        </p:scale>
        <p:origin x="4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font" Target="fonts/font14.fntdata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font" Target="fonts/font17.fntdata"/><Relationship Id="rId5" Type="http://schemas.openxmlformats.org/officeDocument/2006/relationships/slide" Target="slides/slide3.xml"/><Relationship Id="rId61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font" Target="fonts/font15.fntdata"/><Relationship Id="rId8" Type="http://schemas.openxmlformats.org/officeDocument/2006/relationships/slide" Target="slides/slide6.xml"/><Relationship Id="rId51" Type="http://schemas.openxmlformats.org/officeDocument/2006/relationships/font" Target="fonts/font10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5.fntdata"/><Relationship Id="rId59" Type="http://schemas.openxmlformats.org/officeDocument/2006/relationships/font" Target="fonts/font18.fntdata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Relationship Id="rId54" Type="http://schemas.openxmlformats.org/officeDocument/2006/relationships/font" Target="fonts/font13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8.fntdata"/><Relationship Id="rId57" Type="http://schemas.openxmlformats.org/officeDocument/2006/relationships/font" Target="fonts/font16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AC912-B5B2-4BD2-86B5-F259D3ECC4F5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431602-8B59-4BEF-98A2-CC4BB2903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814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+</a:t>
            </a:r>
            <a:r>
              <a:rPr lang="zh-CN" altLang="en-US" dirty="0"/>
              <a:t>例子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431602-8B59-4BEF-98A2-CC4BB290394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6370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“循环”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431602-8B59-4BEF-98A2-CC4BB290394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498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431602-8B59-4BEF-98A2-CC4BB290394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68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初始： </a:t>
            </a:r>
            <a:r>
              <a:rPr lang="en-US" altLang="zh-CN" dirty="0"/>
              <a:t>x</a:t>
            </a:r>
            <a:r>
              <a:rPr lang="zh-CN" altLang="en-US" dirty="0"/>
              <a:t>自由出现 </a:t>
            </a:r>
            <a:r>
              <a:rPr lang="en-US" altLang="zh-CN" dirty="0"/>
              <a:t>x</a:t>
            </a:r>
            <a:r>
              <a:rPr lang="zh-CN" altLang="en-US" dirty="0"/>
              <a:t>约束出现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431602-8B59-4BEF-98A2-CC4BB290394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43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FV </a:t>
            </a:r>
            <a:r>
              <a:rPr lang="zh-CN" altLang="en-US" dirty="0"/>
              <a:t>自由变量集合</a:t>
            </a:r>
            <a:endParaRPr lang="en-US" altLang="zh-CN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431602-8B59-4BEF-98A2-CC4BB290394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35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431602-8B59-4BEF-98A2-CC4BB290394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812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“解压”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431602-8B59-4BEF-98A2-CC4BB290394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769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431602-8B59-4BEF-98A2-CC4BB290394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607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431602-8B59-4BEF-98A2-CC4BB290394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792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431602-8B59-4BEF-98A2-CC4BB290394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598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431602-8B59-4BEF-98A2-CC4BB290394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575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F4F5-4BE5-4281-AEAF-70C5367607BD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A6BF-7A58-40DE-A5E9-4DE0A2F7B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407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F4F5-4BE5-4281-AEAF-70C5367607BD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A6BF-7A58-40DE-A5E9-4DE0A2F7B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496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F4F5-4BE5-4281-AEAF-70C5367607BD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A6BF-7A58-40DE-A5E9-4DE0A2F7B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779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F4F5-4BE5-4281-AEAF-70C5367607BD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A6BF-7A58-40DE-A5E9-4DE0A2F7B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251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F4F5-4BE5-4281-AEAF-70C5367607BD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A6BF-7A58-40DE-A5E9-4DE0A2F7B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685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F4F5-4BE5-4281-AEAF-70C5367607BD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A6BF-7A58-40DE-A5E9-4DE0A2F7B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426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F4F5-4BE5-4281-AEAF-70C5367607BD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A6BF-7A58-40DE-A5E9-4DE0A2F7B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453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F4F5-4BE5-4281-AEAF-70C5367607BD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A6BF-7A58-40DE-A5E9-4DE0A2F7B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923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F4F5-4BE5-4281-AEAF-70C5367607BD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A6BF-7A58-40DE-A5E9-4DE0A2F7B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875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F4F5-4BE5-4281-AEAF-70C5367607BD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A6BF-7A58-40DE-A5E9-4DE0A2F7B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5132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F4F5-4BE5-4281-AEAF-70C5367607BD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A6BF-7A58-40DE-A5E9-4DE0A2F7B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1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F4F5-4BE5-4281-AEAF-70C5367607BD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A6BF-7A58-40DE-A5E9-4DE0A2F7B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5483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F4F5-4BE5-4281-AEAF-70C5367607BD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A6BF-7A58-40DE-A5E9-4DE0A2F7B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2795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F4F5-4BE5-4281-AEAF-70C5367607BD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A6BF-7A58-40DE-A5E9-4DE0A2F7B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8481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F4F5-4BE5-4281-AEAF-70C5367607BD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A6BF-7A58-40DE-A5E9-4DE0A2F7B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998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F4F5-4BE5-4281-AEAF-70C5367607BD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A6BF-7A58-40DE-A5E9-4DE0A2F7B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541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F4F5-4BE5-4281-AEAF-70C5367607BD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A6BF-7A58-40DE-A5E9-4DE0A2F7B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05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F4F5-4BE5-4281-AEAF-70C5367607BD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A6BF-7A58-40DE-A5E9-4DE0A2F7B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992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F4F5-4BE5-4281-AEAF-70C5367607BD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A6BF-7A58-40DE-A5E9-4DE0A2F7B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30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F4F5-4BE5-4281-AEAF-70C5367607BD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A6BF-7A58-40DE-A5E9-4DE0A2F7B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660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F4F5-4BE5-4281-AEAF-70C5367607BD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A6BF-7A58-40DE-A5E9-4DE0A2F7B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618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F4F5-4BE5-4281-AEAF-70C5367607BD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A6BF-7A58-40DE-A5E9-4DE0A2F7B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448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AF4F5-4BE5-4281-AEAF-70C5367607BD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4A6BF-7A58-40DE-A5E9-4DE0A2F7B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410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AF4F5-4BE5-4281-AEAF-70C5367607BD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4A6BF-7A58-40DE-A5E9-4DE0A2F7B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406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C5E33-8A8F-4B9C-A0C8-D4B7F7A756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6" y="1111097"/>
            <a:ext cx="568169" cy="2387600"/>
          </a:xfrm>
        </p:spPr>
        <p:txBody>
          <a:bodyPr/>
          <a:lstStyle/>
          <a:p>
            <a:pPr algn="l"/>
            <a:r>
              <a:rPr lang="el-GR" dirty="0">
                <a:latin typeface="Adobe Clean Light" panose="020B0303020404020204" pitchFamily="34" charset="0"/>
              </a:rPr>
              <a:t>λ</a:t>
            </a:r>
            <a:endParaRPr lang="en-US" dirty="0">
              <a:latin typeface="Adobe Clean Light" panose="020B0303020404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9C6E10D-3066-4E8E-9604-BEB146426129}"/>
              </a:ext>
            </a:extLst>
          </p:cNvPr>
          <p:cNvSpPr txBox="1">
            <a:spLocks/>
          </p:cNvSpPr>
          <p:nvPr/>
        </p:nvSpPr>
        <p:spPr>
          <a:xfrm>
            <a:off x="5242165" y="2254928"/>
            <a:ext cx="2768353" cy="12437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>
                <a:latin typeface="Adobe Clean Light" panose="020B0303020404020204" pitchFamily="34" charset="0"/>
              </a:rPr>
              <a:t>calculus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608320-233C-40CC-81AA-2A1CA608692B}"/>
              </a:ext>
            </a:extLst>
          </p:cNvPr>
          <p:cNvSpPr txBox="1"/>
          <p:nvPr/>
        </p:nvSpPr>
        <p:spPr>
          <a:xfrm>
            <a:off x="4647558" y="3267864"/>
            <a:ext cx="3362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dobe Clean Light" panose="020B0303020404020204" pitchFamily="34" charset="0"/>
              </a:rPr>
              <a:t>Lambda </a:t>
            </a:r>
            <a:r>
              <a:rPr lang="zh-CN" altLang="en-US" sz="2400" dirty="0">
                <a:latin typeface="苹方 常规" panose="020B0300000000000000" pitchFamily="34" charset="-122"/>
                <a:ea typeface="苹方 常规" panose="020B0300000000000000" pitchFamily="34" charset="-122"/>
              </a:rPr>
              <a:t>演算</a:t>
            </a:r>
            <a:endParaRPr lang="en-US" sz="2400" dirty="0"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38DD31-D7B9-490A-8105-2C8DA2F8DE37}"/>
              </a:ext>
            </a:extLst>
          </p:cNvPr>
          <p:cNvSpPr txBox="1"/>
          <p:nvPr/>
        </p:nvSpPr>
        <p:spPr>
          <a:xfrm>
            <a:off x="4141777" y="5285238"/>
            <a:ext cx="4374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50000"/>
                  </a:schemeClr>
                </a:solidFill>
                <a:latin typeface="Adobe Clean Light" panose="020B0303020404020204" pitchFamily="34" charset="0"/>
              </a:rPr>
              <a:t>计算机科学与技术系 李松原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253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-0.07917 -1.11111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5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6.25E-7 -3.7037E-6 L -6.25E-7 0.06736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5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6.25E-7 1.48148E-6 L -6.25E-7 0.06736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5" grpId="1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C46D1-7D3A-4F8D-B952-C47C9FBDE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65880" cy="1325563"/>
          </a:xfrm>
        </p:spPr>
        <p:txBody>
          <a:bodyPr>
            <a:normAutofit/>
          </a:bodyPr>
          <a:lstStyle/>
          <a:p>
            <a:r>
              <a:rPr lang="zh-CN" altLang="en-US" spc="300" dirty="0"/>
              <a:t>柯里化</a:t>
            </a:r>
            <a:endParaRPr lang="en-US" spc="3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46A78B4-6B00-4ACA-BBF3-2F1FA660BA42}"/>
              </a:ext>
            </a:extLst>
          </p:cNvPr>
          <p:cNvSpPr txBox="1">
            <a:spLocks/>
          </p:cNvSpPr>
          <p:nvPr/>
        </p:nvSpPr>
        <p:spPr>
          <a:xfrm>
            <a:off x="6329680" y="365124"/>
            <a:ext cx="50241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zh-CN" dirty="0"/>
              <a:t>Currying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FBAB138-8E74-4550-AA09-7F1977EAE6D1}"/>
              </a:ext>
            </a:extLst>
          </p:cNvPr>
          <p:cNvSpPr/>
          <p:nvPr/>
        </p:nvSpPr>
        <p:spPr>
          <a:xfrm>
            <a:off x="5021084" y="2222757"/>
            <a:ext cx="261719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5400" spc="300" dirty="0"/>
              <a:t> (λ</a:t>
            </a:r>
            <a:r>
              <a:rPr lang="en-US" sz="5400" spc="300" dirty="0" err="1"/>
              <a:t>x.M</a:t>
            </a:r>
            <a:r>
              <a:rPr lang="en-US" sz="5400" spc="300" dirty="0"/>
              <a:t>)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30EF616-E468-4DE1-8694-C853F83316AF}"/>
              </a:ext>
            </a:extLst>
          </p:cNvPr>
          <p:cNvSpPr/>
          <p:nvPr/>
        </p:nvSpPr>
        <p:spPr>
          <a:xfrm>
            <a:off x="1625702" y="3571240"/>
            <a:ext cx="91301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spc="300" dirty="0"/>
              <a:t>“</a:t>
            </a:r>
            <a:r>
              <a:rPr lang="el-GR" sz="5400" spc="300" dirty="0"/>
              <a:t>λ</a:t>
            </a:r>
            <a:r>
              <a:rPr lang="en-US" sz="5400" spc="300" dirty="0"/>
              <a:t>x y.(</a:t>
            </a:r>
            <a:r>
              <a:rPr lang="en-US" sz="5400" spc="300" dirty="0" err="1"/>
              <a:t>x+y</a:t>
            </a:r>
            <a:r>
              <a:rPr lang="en-US" sz="5400" spc="300" dirty="0"/>
              <a:t>)”   &gt;&gt;   </a:t>
            </a:r>
            <a:r>
              <a:rPr lang="el-GR" sz="5400" spc="300" dirty="0"/>
              <a:t>λ</a:t>
            </a:r>
            <a:r>
              <a:rPr lang="en-US" sz="5400" spc="300" dirty="0"/>
              <a:t>x.(</a:t>
            </a:r>
            <a:r>
              <a:rPr lang="el-GR" sz="5400" spc="300" dirty="0"/>
              <a:t>λ</a:t>
            </a:r>
            <a:r>
              <a:rPr lang="en-US" sz="5400" spc="300" dirty="0" err="1"/>
              <a:t>y.x+y</a:t>
            </a:r>
            <a:r>
              <a:rPr lang="en-US" sz="5400" spc="300" dirty="0"/>
              <a:t>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1E2363E-2CA2-43D2-AAA4-908D052D8900}"/>
              </a:ext>
            </a:extLst>
          </p:cNvPr>
          <p:cNvSpPr/>
          <p:nvPr/>
        </p:nvSpPr>
        <p:spPr>
          <a:xfrm>
            <a:off x="5676216" y="4688840"/>
            <a:ext cx="60572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spc="300" dirty="0"/>
              <a:t>&gt;&gt; </a:t>
            </a:r>
            <a:r>
              <a:rPr lang="el-GR" sz="5400" spc="300" dirty="0"/>
              <a:t>λ</a:t>
            </a:r>
            <a:r>
              <a:rPr lang="en-US" sz="5400" spc="300" dirty="0"/>
              <a:t>x.(</a:t>
            </a:r>
            <a:r>
              <a:rPr lang="el-GR" sz="5400" spc="300" dirty="0"/>
              <a:t>λ</a:t>
            </a:r>
            <a:r>
              <a:rPr lang="en-US" sz="5400" spc="300" dirty="0" err="1"/>
              <a:t>y.plus</a:t>
            </a:r>
            <a:r>
              <a:rPr lang="en-US" sz="5400" spc="300" dirty="0"/>
              <a:t> x y)</a:t>
            </a:r>
          </a:p>
        </p:txBody>
      </p:sp>
    </p:spTree>
    <p:extLst>
      <p:ext uri="{BB962C8B-B14F-4D97-AF65-F5344CB8AC3E}">
        <p14:creationId xmlns:p14="http://schemas.microsoft.com/office/powerpoint/2010/main" val="47245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6642EC5-2CB6-4A61-8F2E-3AE3DD24B907}"/>
              </a:ext>
            </a:extLst>
          </p:cNvPr>
          <p:cNvSpPr/>
          <p:nvPr/>
        </p:nvSpPr>
        <p:spPr>
          <a:xfrm>
            <a:off x="4221658" y="1911200"/>
            <a:ext cx="362676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spc="600" dirty="0" err="1"/>
              <a:t>λ</a:t>
            </a:r>
            <a:r>
              <a:rPr lang="en-US" altLang="zh-CN" sz="6000" spc="600" dirty="0" err="1">
                <a:solidFill>
                  <a:srgbClr val="FF9933"/>
                </a:solidFill>
              </a:rPr>
              <a:t>y</a:t>
            </a:r>
            <a:r>
              <a:rPr lang="en-US" altLang="zh-CN" sz="6000" spc="600" dirty="0"/>
              <a:t>.(</a:t>
            </a:r>
            <a:r>
              <a:rPr lang="en-US" altLang="zh-CN" sz="6000" spc="600" dirty="0">
                <a:solidFill>
                  <a:srgbClr val="00CCFF"/>
                </a:solidFill>
              </a:rPr>
              <a:t>x </a:t>
            </a:r>
            <a:r>
              <a:rPr lang="en-US" altLang="zh-CN" sz="6000" spc="600" dirty="0" err="1">
                <a:solidFill>
                  <a:srgbClr val="00CCFF"/>
                </a:solidFill>
              </a:rPr>
              <a:t>x</a:t>
            </a:r>
            <a:r>
              <a:rPr lang="en-US" altLang="zh-CN" sz="6000" spc="600" dirty="0">
                <a:solidFill>
                  <a:srgbClr val="00CCFF"/>
                </a:solidFill>
              </a:rPr>
              <a:t> </a:t>
            </a:r>
            <a:r>
              <a:rPr lang="en-US" altLang="zh-CN" sz="6000" spc="600" dirty="0">
                <a:solidFill>
                  <a:srgbClr val="FF9933"/>
                </a:solidFill>
              </a:rPr>
              <a:t>y</a:t>
            </a:r>
            <a:r>
              <a:rPr lang="en-US" altLang="zh-CN" sz="6000" spc="600" dirty="0"/>
              <a:t>)</a:t>
            </a:r>
            <a:endParaRPr lang="en-US" sz="6000" spc="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8C46D1-7D3A-4F8D-B952-C47C9FBDE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65880" cy="1325563"/>
          </a:xfrm>
        </p:spPr>
        <p:txBody>
          <a:bodyPr>
            <a:normAutofit fontScale="90000"/>
          </a:bodyPr>
          <a:lstStyle/>
          <a:p>
            <a:r>
              <a:rPr lang="zh-CN" altLang="en-US" spc="300" dirty="0"/>
              <a:t>自由变量</a:t>
            </a:r>
            <a:br>
              <a:rPr lang="en-US" altLang="zh-CN" spc="300" dirty="0"/>
            </a:br>
            <a:r>
              <a:rPr lang="en-US" altLang="zh-CN" spc="300" dirty="0"/>
              <a:t>	</a:t>
            </a:r>
            <a:r>
              <a:rPr lang="zh-CN" altLang="en-US" spc="300" dirty="0"/>
              <a:t>与绑定变量</a:t>
            </a:r>
            <a:endParaRPr lang="en-US" spc="3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CA5F7-431F-49BE-9585-D854A1859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079" y="4813617"/>
            <a:ext cx="10515600" cy="19529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The abstraction operator, λ, is said to bind its variable wherever it occurs in the body of the abstraction. </a:t>
            </a:r>
          </a:p>
          <a:p>
            <a:pPr marL="0" indent="0">
              <a:buNone/>
            </a:pPr>
            <a:r>
              <a:rPr lang="en-US" sz="3200" dirty="0"/>
              <a:t>Variables that fall within the scope of an abstraction are said to be </a:t>
            </a:r>
            <a:r>
              <a:rPr lang="en-US" sz="3200" dirty="0">
                <a:solidFill>
                  <a:srgbClr val="FF9933"/>
                </a:solidFill>
              </a:rPr>
              <a:t>bound</a:t>
            </a:r>
            <a:r>
              <a:rPr lang="en-US" sz="3200" dirty="0"/>
              <a:t>. All other variables are called</a:t>
            </a:r>
            <a:r>
              <a:rPr lang="en-US" sz="3200" dirty="0">
                <a:solidFill>
                  <a:srgbClr val="00CCFF"/>
                </a:solidFill>
              </a:rPr>
              <a:t> </a:t>
            </a:r>
            <a:r>
              <a:rPr lang="en-US" sz="3200" b="1" dirty="0">
                <a:solidFill>
                  <a:srgbClr val="00CCFF"/>
                </a:solidFill>
              </a:rPr>
              <a:t>free</a:t>
            </a:r>
            <a:r>
              <a:rPr lang="en-US" sz="3200" dirty="0"/>
              <a:t>.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46A78B4-6B00-4ACA-BBF3-2F1FA660BA42}"/>
              </a:ext>
            </a:extLst>
          </p:cNvPr>
          <p:cNvSpPr txBox="1">
            <a:spLocks/>
          </p:cNvSpPr>
          <p:nvPr/>
        </p:nvSpPr>
        <p:spPr>
          <a:xfrm>
            <a:off x="6329680" y="365124"/>
            <a:ext cx="50241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zh-CN" dirty="0"/>
              <a:t>Free Variable &amp;</a:t>
            </a:r>
            <a:br>
              <a:rPr lang="en-US" altLang="zh-CN" dirty="0"/>
            </a:br>
            <a:r>
              <a:rPr lang="en-US" altLang="zh-CN" dirty="0"/>
              <a:t>Bounded Variable	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3C0890-988A-41E1-A99D-D5C12BC7E607}"/>
              </a:ext>
            </a:extLst>
          </p:cNvPr>
          <p:cNvSpPr/>
          <p:nvPr/>
        </p:nvSpPr>
        <p:spPr>
          <a:xfrm>
            <a:off x="4514466" y="1911200"/>
            <a:ext cx="302082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spc="600" dirty="0" err="1"/>
              <a:t>λ</a:t>
            </a:r>
            <a:r>
              <a:rPr lang="en-US" altLang="zh-CN" sz="6000" spc="600" dirty="0" err="1"/>
              <a:t>y.x</a:t>
            </a:r>
            <a:r>
              <a:rPr lang="en-US" altLang="zh-CN" sz="6000" spc="600" dirty="0"/>
              <a:t> x y</a:t>
            </a:r>
            <a:endParaRPr lang="en-US" sz="6000" spc="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43C06A-FCCF-44A6-ACC1-FF4531A799DA}"/>
              </a:ext>
            </a:extLst>
          </p:cNvPr>
          <p:cNvSpPr/>
          <p:nvPr/>
        </p:nvSpPr>
        <p:spPr>
          <a:xfrm>
            <a:off x="4221658" y="1912319"/>
            <a:ext cx="362676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spc="600" dirty="0" err="1"/>
              <a:t>λ</a:t>
            </a:r>
            <a:r>
              <a:rPr lang="en-US" altLang="zh-CN" sz="6000" spc="600" dirty="0" err="1"/>
              <a:t>y</a:t>
            </a:r>
            <a:r>
              <a:rPr lang="en-US" altLang="zh-CN" sz="6000" spc="600" dirty="0"/>
              <a:t>.(x </a:t>
            </a:r>
            <a:r>
              <a:rPr lang="en-US" altLang="zh-CN" sz="6000" spc="600" dirty="0" err="1"/>
              <a:t>x</a:t>
            </a:r>
            <a:r>
              <a:rPr lang="en-US" altLang="zh-CN" sz="6000" spc="600" dirty="0"/>
              <a:t> y)</a:t>
            </a:r>
            <a:endParaRPr lang="en-US" sz="6000" spc="6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FBAB138-8E74-4550-AA09-7F1977EAE6D1}"/>
              </a:ext>
            </a:extLst>
          </p:cNvPr>
          <p:cNvSpPr/>
          <p:nvPr/>
        </p:nvSpPr>
        <p:spPr>
          <a:xfrm>
            <a:off x="4076845" y="3295134"/>
            <a:ext cx="38960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spc="300" dirty="0" err="1"/>
              <a:t>λx.y</a:t>
            </a:r>
            <a:r>
              <a:rPr lang="en-US" sz="5400" spc="300" dirty="0"/>
              <a:t> (</a:t>
            </a:r>
            <a:r>
              <a:rPr lang="en-US" sz="5400" spc="300" dirty="0" err="1"/>
              <a:t>λx.z</a:t>
            </a:r>
            <a:r>
              <a:rPr lang="en-US" sz="5400" spc="300" dirty="0"/>
              <a:t> x)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D691185-A519-4C9A-BF68-96AA6DC43726}"/>
              </a:ext>
            </a:extLst>
          </p:cNvPr>
          <p:cNvSpPr/>
          <p:nvPr/>
        </p:nvSpPr>
        <p:spPr>
          <a:xfrm>
            <a:off x="3797571" y="3294015"/>
            <a:ext cx="443429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spc="300" dirty="0" err="1"/>
              <a:t>λx</a:t>
            </a:r>
            <a:r>
              <a:rPr lang="en-US" sz="5400" spc="300" dirty="0"/>
              <a:t>.(y (</a:t>
            </a:r>
            <a:r>
              <a:rPr lang="en-US" sz="5400" spc="300" dirty="0" err="1"/>
              <a:t>λx.z</a:t>
            </a:r>
            <a:r>
              <a:rPr lang="en-US" sz="5400" spc="300" dirty="0"/>
              <a:t> x))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4472732-4736-4517-986B-7C1D6EBFECB8}"/>
              </a:ext>
            </a:extLst>
          </p:cNvPr>
          <p:cNvSpPr/>
          <p:nvPr/>
        </p:nvSpPr>
        <p:spPr>
          <a:xfrm>
            <a:off x="3797570" y="3292896"/>
            <a:ext cx="443429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spc="300" dirty="0" err="1"/>
              <a:t>λ</a:t>
            </a:r>
            <a:r>
              <a:rPr lang="en-US" sz="5400" spc="300" dirty="0" err="1">
                <a:solidFill>
                  <a:srgbClr val="FF9933"/>
                </a:solidFill>
              </a:rPr>
              <a:t>x</a:t>
            </a:r>
            <a:r>
              <a:rPr lang="en-US" sz="5400" spc="300" dirty="0"/>
              <a:t>.(y (</a:t>
            </a:r>
            <a:r>
              <a:rPr lang="en-US" sz="5400" spc="300" dirty="0" err="1"/>
              <a:t>λ</a:t>
            </a:r>
            <a:r>
              <a:rPr lang="en-US" sz="5400" spc="300" dirty="0" err="1">
                <a:solidFill>
                  <a:srgbClr val="FF9933"/>
                </a:solidFill>
              </a:rPr>
              <a:t>x</a:t>
            </a:r>
            <a:r>
              <a:rPr lang="en-US" sz="5400" spc="300" dirty="0" err="1"/>
              <a:t>.z</a:t>
            </a:r>
            <a:r>
              <a:rPr lang="en-US" sz="5400" spc="300" dirty="0"/>
              <a:t> </a:t>
            </a:r>
            <a:r>
              <a:rPr lang="en-US" sz="5400" spc="300" dirty="0">
                <a:solidFill>
                  <a:srgbClr val="FF9933"/>
                </a:solidFill>
              </a:rPr>
              <a:t>x</a:t>
            </a:r>
            <a:r>
              <a:rPr lang="en-US" sz="5400" spc="300" dirty="0"/>
              <a:t>))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21DBF22-C490-41D7-B05B-E185938C6FD2}"/>
              </a:ext>
            </a:extLst>
          </p:cNvPr>
          <p:cNvSpPr/>
          <p:nvPr/>
        </p:nvSpPr>
        <p:spPr>
          <a:xfrm>
            <a:off x="3797570" y="3292896"/>
            <a:ext cx="443429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spc="300" dirty="0" err="1"/>
              <a:t>λ</a:t>
            </a:r>
            <a:r>
              <a:rPr lang="en-US" sz="5400" spc="300" dirty="0" err="1">
                <a:solidFill>
                  <a:srgbClr val="FF9933"/>
                </a:solidFill>
              </a:rPr>
              <a:t>x</a:t>
            </a:r>
            <a:r>
              <a:rPr lang="en-US" sz="5400" spc="300" dirty="0"/>
              <a:t>.(</a:t>
            </a:r>
            <a:r>
              <a:rPr lang="en-US" sz="5400" spc="300" dirty="0">
                <a:solidFill>
                  <a:srgbClr val="00CCFF"/>
                </a:solidFill>
              </a:rPr>
              <a:t>y</a:t>
            </a:r>
            <a:r>
              <a:rPr lang="en-US" sz="5400" spc="300" dirty="0"/>
              <a:t> (</a:t>
            </a:r>
            <a:r>
              <a:rPr lang="en-US" sz="5400" spc="300" dirty="0" err="1"/>
              <a:t>λ</a:t>
            </a:r>
            <a:r>
              <a:rPr lang="en-US" sz="5400" spc="300" dirty="0" err="1">
                <a:solidFill>
                  <a:srgbClr val="FF9933"/>
                </a:solidFill>
              </a:rPr>
              <a:t>x</a:t>
            </a:r>
            <a:r>
              <a:rPr lang="en-US" sz="5400" spc="300" dirty="0" err="1"/>
              <a:t>.</a:t>
            </a:r>
            <a:r>
              <a:rPr lang="en-US" sz="5400" spc="300" dirty="0" err="1">
                <a:solidFill>
                  <a:srgbClr val="00CCFF"/>
                </a:solidFill>
              </a:rPr>
              <a:t>z</a:t>
            </a:r>
            <a:r>
              <a:rPr lang="en-US" sz="5400" spc="300" dirty="0"/>
              <a:t> </a:t>
            </a:r>
            <a:r>
              <a:rPr lang="en-US" sz="5400" spc="300" dirty="0">
                <a:solidFill>
                  <a:srgbClr val="FF9933"/>
                </a:solidFill>
              </a:rPr>
              <a:t>x</a:t>
            </a:r>
            <a:r>
              <a:rPr lang="en-US" sz="5400" spc="300" dirty="0"/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63248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"/>
                            </p:stCondLst>
                            <p:childTnLst>
                              <p:par>
                                <p:cTn id="38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xit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  <p:bldP spid="8" grpId="1"/>
      <p:bldP spid="9" grpId="0"/>
      <p:bldP spid="9" grpId="1"/>
      <p:bldP spid="15" grpId="0"/>
      <p:bldP spid="15" grpId="1"/>
      <p:bldP spid="16" grpId="0"/>
      <p:bldP spid="16" grpId="1"/>
      <p:bldP spid="17" grpId="1"/>
      <p:bldP spid="17" grpId="2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C5E33-8A8F-4B9C-A0C8-D4B7F7A756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6" y="1111097"/>
            <a:ext cx="568169" cy="2387600"/>
          </a:xfrm>
        </p:spPr>
        <p:txBody>
          <a:bodyPr/>
          <a:lstStyle/>
          <a:p>
            <a:pPr algn="l"/>
            <a:r>
              <a:rPr lang="el-GR" dirty="0">
                <a:latin typeface="Adobe Clean Light" panose="020B0303020404020204" pitchFamily="34" charset="0"/>
              </a:rPr>
              <a:t>λ</a:t>
            </a:r>
            <a:endParaRPr lang="en-US" dirty="0">
              <a:latin typeface="Adobe Clean Light" panose="020B0303020404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9C6E10D-3066-4E8E-9604-BEB146426129}"/>
              </a:ext>
            </a:extLst>
          </p:cNvPr>
          <p:cNvSpPr txBox="1">
            <a:spLocks/>
          </p:cNvSpPr>
          <p:nvPr/>
        </p:nvSpPr>
        <p:spPr>
          <a:xfrm>
            <a:off x="5242165" y="2254928"/>
            <a:ext cx="2768353" cy="12437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>
                <a:latin typeface="Adobe Clean Light" panose="020B0303020404020204" pitchFamily="34" charset="0"/>
              </a:rPr>
              <a:t>calculus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608320-233C-40CC-81AA-2A1CA608692B}"/>
              </a:ext>
            </a:extLst>
          </p:cNvPr>
          <p:cNvSpPr txBox="1"/>
          <p:nvPr/>
        </p:nvSpPr>
        <p:spPr>
          <a:xfrm>
            <a:off x="4647558" y="3267864"/>
            <a:ext cx="3362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dobe Clean Light" panose="020B0303020404020204" pitchFamily="34" charset="0"/>
              </a:rPr>
              <a:t>Lambda </a:t>
            </a:r>
            <a:r>
              <a:rPr lang="zh-CN" altLang="en-US" sz="2400" dirty="0">
                <a:latin typeface="苹方 常规" panose="020B0300000000000000" pitchFamily="34" charset="-122"/>
                <a:ea typeface="苹方 常规" panose="020B0300000000000000" pitchFamily="34" charset="-122"/>
              </a:rPr>
              <a:t>演算</a:t>
            </a:r>
            <a:endParaRPr lang="en-US" sz="2400" dirty="0"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52E25D-4863-46E4-A5A4-577DDB95F362}"/>
              </a:ext>
            </a:extLst>
          </p:cNvPr>
          <p:cNvSpPr txBox="1"/>
          <p:nvPr/>
        </p:nvSpPr>
        <p:spPr>
          <a:xfrm>
            <a:off x="7538720" y="32678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5C6B22D-E94E-44E5-A19F-2072EBDB7AE4}"/>
              </a:ext>
            </a:extLst>
          </p:cNvPr>
          <p:cNvSpPr txBox="1">
            <a:spLocks/>
          </p:cNvSpPr>
          <p:nvPr/>
        </p:nvSpPr>
        <p:spPr>
          <a:xfrm>
            <a:off x="5512528" y="2186956"/>
            <a:ext cx="4052384" cy="12437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>
                <a:latin typeface="Adobe Clean Light" panose="020B0303020404020204" pitchFamily="34" charset="0"/>
              </a:rPr>
              <a:t>: Reduction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DB8B20-A678-44CA-8CF4-7987067298BD}"/>
              </a:ext>
            </a:extLst>
          </p:cNvPr>
          <p:cNvSpPr txBox="1"/>
          <p:nvPr/>
        </p:nvSpPr>
        <p:spPr>
          <a:xfrm>
            <a:off x="4647558" y="3612664"/>
            <a:ext cx="3362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Adobe Clean Light" panose="020B0303020404020204" pitchFamily="34" charset="0"/>
              </a:rPr>
              <a:t>·</a:t>
            </a:r>
          </a:p>
          <a:p>
            <a:pPr algn="ctr"/>
            <a:r>
              <a:rPr lang="zh-CN" altLang="en-US" sz="2400" dirty="0">
                <a:latin typeface="Adobe Clean Light" panose="020B0303020404020204" pitchFamily="34" charset="0"/>
              </a:rPr>
              <a:t>归约</a:t>
            </a:r>
            <a:endParaRPr lang="en-US" sz="2400" dirty="0"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532596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-0.07917 -1.11111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5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6.25E-7 0.06689 L -6.25E-7 4.81481E-6 " pathEditMode="relative" rAng="0" ptsTypes="AA">
                                      <p:cBhvr>
                                        <p:cTn id="14" dur="5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05"/>
                            </p:stCondLst>
                            <p:childTnLst>
                              <p:par>
                                <p:cTn id="16" presetID="35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16667E-7 -4.44444E-6 L -0.16224 -4.44444E-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12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7917 -1.11111E-6 L -0.24831 0.00324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4" y="16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6.25E-7 0.0669 L -6.25E-7 1.48148E-6 " pathEditMode="relative" rAng="0" ptsTypes="AA">
                                      <p:cBhvr>
                                        <p:cTn id="27" dur="25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5" grpId="0"/>
      <p:bldP spid="5" grpId="1"/>
      <p:bldP spid="6" grpId="0"/>
      <p:bldP spid="7" grpId="0"/>
      <p:bldP spid="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04B75-7FF9-4ABC-BF88-2BA7861980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α-</a:t>
            </a:r>
            <a:r>
              <a:rPr lang="en-US" dirty="0"/>
              <a:t>conversion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8719C3-27AA-4C03-8803-8F2C3E2577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en-US" dirty="0"/>
              <a:t>hanging Bound Variables</a:t>
            </a:r>
          </a:p>
          <a:p>
            <a:r>
              <a:rPr lang="el-GR" dirty="0"/>
              <a:t>α-</a:t>
            </a:r>
            <a:r>
              <a:rPr lang="zh-CN" altLang="en-US" dirty="0"/>
              <a:t>变换：绑定变量的名称可变</a:t>
            </a:r>
          </a:p>
        </p:txBody>
      </p:sp>
    </p:spTree>
    <p:extLst>
      <p:ext uri="{BB962C8B-B14F-4D97-AF65-F5344CB8AC3E}">
        <p14:creationId xmlns:p14="http://schemas.microsoft.com/office/powerpoint/2010/main" val="4284221574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04B75-7FF9-4ABC-BF88-2BA7861980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β-</a:t>
            </a:r>
            <a:r>
              <a:rPr lang="en-US" dirty="0"/>
              <a:t>reduction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8719C3-27AA-4C03-8803-8F2C3E2577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A</a:t>
            </a:r>
            <a:r>
              <a:rPr lang="en-US" dirty="0"/>
              <a:t>pplying </a:t>
            </a:r>
            <a:r>
              <a:rPr lang="en-US" altLang="zh-CN" dirty="0"/>
              <a:t>F</a:t>
            </a:r>
            <a:r>
              <a:rPr lang="en-US" dirty="0"/>
              <a:t>unctions to Their Arguments</a:t>
            </a:r>
          </a:p>
          <a:p>
            <a:r>
              <a:rPr lang="el-GR" dirty="0"/>
              <a:t>β</a:t>
            </a:r>
            <a:r>
              <a:rPr lang="zh-CN" altLang="en-US" dirty="0"/>
              <a:t>归约 </a:t>
            </a:r>
            <a:r>
              <a:rPr lang="en-US" altLang="zh-CN" dirty="0"/>
              <a:t>– </a:t>
            </a:r>
            <a:r>
              <a:rPr lang="zh-CN" altLang="en-US" dirty="0"/>
              <a:t>求值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905018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04B75-7FF9-4ABC-BF88-2BA786198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70479"/>
            <a:ext cx="9144000" cy="939483"/>
          </a:xfrm>
        </p:spPr>
        <p:txBody>
          <a:bodyPr/>
          <a:lstStyle/>
          <a:p>
            <a:r>
              <a:rPr lang="el-GR" dirty="0"/>
              <a:t>α-</a:t>
            </a:r>
            <a:r>
              <a:rPr lang="en-US" dirty="0"/>
              <a:t>conversion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8719C3-27AA-4C03-8803-8F2C3E2577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en-US" dirty="0"/>
              <a:t>hanging Bound Variables</a:t>
            </a:r>
          </a:p>
          <a:p>
            <a:r>
              <a:rPr lang="el-GR" dirty="0"/>
              <a:t>α-</a:t>
            </a:r>
            <a:r>
              <a:rPr lang="zh-CN" altLang="en-US" dirty="0"/>
              <a:t>变换：绑定变量的名称可变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BD4C15-378E-4462-A015-13C0291C835F}"/>
              </a:ext>
            </a:extLst>
          </p:cNvPr>
          <p:cNvSpPr/>
          <p:nvPr/>
        </p:nvSpPr>
        <p:spPr>
          <a:xfrm>
            <a:off x="1850638" y="2014974"/>
            <a:ext cx="141936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6000" dirty="0">
                <a:latin typeface="+mj-lt"/>
              </a:rPr>
              <a:t>λ</a:t>
            </a:r>
            <a:r>
              <a:rPr lang="en-US" altLang="zh-CN" sz="6000" dirty="0" err="1">
                <a:latin typeface="+mj-lt"/>
              </a:rPr>
              <a:t>x.x</a:t>
            </a:r>
            <a:endParaRPr lang="en-US" sz="6000" dirty="0">
              <a:latin typeface="+mj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399968-A2BE-4932-9927-64C2F2118249}"/>
              </a:ext>
            </a:extLst>
          </p:cNvPr>
          <p:cNvSpPr/>
          <p:nvPr/>
        </p:nvSpPr>
        <p:spPr>
          <a:xfrm>
            <a:off x="1900843" y="3429000"/>
            <a:ext cx="13189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6000" dirty="0">
                <a:latin typeface="+mj-lt"/>
              </a:rPr>
              <a:t>λ</a:t>
            </a:r>
            <a:r>
              <a:rPr lang="en-US" sz="6000" dirty="0" err="1">
                <a:latin typeface="+mj-lt"/>
              </a:rPr>
              <a:t>y.y</a:t>
            </a:r>
            <a:endParaRPr lang="en-US" sz="6000" dirty="0"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7022634-9266-402F-87C8-7E70603E45D0}"/>
              </a:ext>
            </a:extLst>
          </p:cNvPr>
          <p:cNvSpPr/>
          <p:nvPr/>
        </p:nvSpPr>
        <p:spPr>
          <a:xfrm>
            <a:off x="6369826" y="2014974"/>
            <a:ext cx="329282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6000" dirty="0">
                <a:latin typeface="+mj-lt"/>
              </a:rPr>
              <a:t>λ</a:t>
            </a:r>
            <a:r>
              <a:rPr lang="en-US" altLang="zh-CN" sz="6000" dirty="0">
                <a:latin typeface="+mj-lt"/>
              </a:rPr>
              <a:t>x.(</a:t>
            </a:r>
            <a:r>
              <a:rPr lang="el-GR" sz="6000" dirty="0"/>
              <a:t>λ</a:t>
            </a:r>
            <a:r>
              <a:rPr lang="en-US" altLang="zh-CN" sz="6000" dirty="0" err="1"/>
              <a:t>x.</a:t>
            </a:r>
            <a:r>
              <a:rPr lang="en-US" altLang="zh-CN" sz="6000" dirty="0" err="1">
                <a:latin typeface="+mj-lt"/>
              </a:rPr>
              <a:t>x</a:t>
            </a:r>
            <a:r>
              <a:rPr lang="en-US" altLang="zh-CN" sz="6000" dirty="0">
                <a:latin typeface="+mj-lt"/>
              </a:rPr>
              <a:t>) x</a:t>
            </a:r>
            <a:endParaRPr lang="en-US" sz="6000" dirty="0"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36B3197-0227-4F0E-84B2-97023765185F}"/>
              </a:ext>
            </a:extLst>
          </p:cNvPr>
          <p:cNvSpPr/>
          <p:nvPr/>
        </p:nvSpPr>
        <p:spPr>
          <a:xfrm>
            <a:off x="6369826" y="3454400"/>
            <a:ext cx="329282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6000" dirty="0">
                <a:latin typeface="+mj-lt"/>
              </a:rPr>
              <a:t>λ</a:t>
            </a:r>
            <a:r>
              <a:rPr lang="en-US" altLang="zh-CN" sz="6000" dirty="0">
                <a:latin typeface="+mj-lt"/>
              </a:rPr>
              <a:t>y.(</a:t>
            </a:r>
            <a:r>
              <a:rPr lang="el-GR" sz="6000" dirty="0"/>
              <a:t>λ</a:t>
            </a:r>
            <a:r>
              <a:rPr lang="en-US" altLang="zh-CN" sz="6000" dirty="0" err="1"/>
              <a:t>x.</a:t>
            </a:r>
            <a:r>
              <a:rPr lang="en-US" altLang="zh-CN" sz="6000" dirty="0" err="1">
                <a:latin typeface="+mj-lt"/>
              </a:rPr>
              <a:t>x</a:t>
            </a:r>
            <a:r>
              <a:rPr lang="en-US" altLang="zh-CN" sz="6000" dirty="0">
                <a:latin typeface="+mj-lt"/>
              </a:rPr>
              <a:t>) y</a:t>
            </a:r>
            <a:endParaRPr lang="en-US" sz="6000" dirty="0"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E84C3D-A0EF-477A-BAC3-C94BFBE7A3B4}"/>
              </a:ext>
            </a:extLst>
          </p:cNvPr>
          <p:cNvSpPr/>
          <p:nvPr/>
        </p:nvSpPr>
        <p:spPr>
          <a:xfrm>
            <a:off x="6502788" y="3454400"/>
            <a:ext cx="312566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6000" dirty="0">
                <a:latin typeface="+mj-lt"/>
              </a:rPr>
              <a:t>λ</a:t>
            </a:r>
            <a:r>
              <a:rPr lang="en-US" altLang="zh-CN" sz="6000" dirty="0">
                <a:latin typeface="+mj-lt"/>
              </a:rPr>
              <a:t>y.(</a:t>
            </a:r>
            <a:r>
              <a:rPr lang="el-GR" sz="6000" dirty="0"/>
              <a:t>λ</a:t>
            </a:r>
            <a:r>
              <a:rPr lang="en-US" altLang="zh-CN" sz="6000" dirty="0" err="1"/>
              <a:t>y.</a:t>
            </a:r>
            <a:r>
              <a:rPr lang="en-US" altLang="zh-CN" sz="6000" dirty="0" err="1">
                <a:latin typeface="+mj-lt"/>
              </a:rPr>
              <a:t>y</a:t>
            </a:r>
            <a:r>
              <a:rPr lang="en-US" altLang="zh-CN" sz="6000" dirty="0">
                <a:latin typeface="+mj-lt"/>
              </a:rPr>
              <a:t>) y</a:t>
            </a:r>
            <a:endParaRPr lang="en-US" sz="6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10637201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0 -0.3203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0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2" grpId="0"/>
      <p:bldP spid="13" grpId="0"/>
      <p:bldP spid="14" grpId="0"/>
      <p:bldP spid="15" grpId="0"/>
      <p:bldP spid="8" grpId="0"/>
      <p:bldP spid="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2871012-9243-4B4E-9EDE-1A0089DFDC06}"/>
              </a:ext>
            </a:extLst>
          </p:cNvPr>
          <p:cNvSpPr/>
          <p:nvPr/>
        </p:nvSpPr>
        <p:spPr>
          <a:xfrm>
            <a:off x="3670951" y="2056253"/>
            <a:ext cx="68080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pc="600" dirty="0"/>
              <a:t>(</a:t>
            </a:r>
            <a:r>
              <a:rPr lang="el-GR" sz="4800" spc="600" dirty="0"/>
              <a:t>λ</a:t>
            </a:r>
            <a:r>
              <a:rPr lang="en-US" sz="4800" spc="600" dirty="0" err="1"/>
              <a:t>y.</a:t>
            </a:r>
            <a:r>
              <a:rPr lang="en-US" sz="4800" spc="600" dirty="0" err="1">
                <a:solidFill>
                  <a:srgbClr val="00CCFF"/>
                </a:solidFill>
              </a:rPr>
              <a:t>x</a:t>
            </a:r>
            <a:r>
              <a:rPr lang="zh-CN" altLang="en-US" sz="4800" spc="600" dirty="0"/>
              <a:t> </a:t>
            </a:r>
            <a:r>
              <a:rPr lang="en-US" sz="4800" spc="600" dirty="0"/>
              <a:t>(</a:t>
            </a:r>
            <a:r>
              <a:rPr lang="el-GR" sz="4800" spc="600" dirty="0"/>
              <a:t>λ</a:t>
            </a:r>
            <a:r>
              <a:rPr lang="en-US" sz="4800" spc="600" dirty="0" err="1">
                <a:solidFill>
                  <a:srgbClr val="FF9933"/>
                </a:solidFill>
              </a:rPr>
              <a:t>x</a:t>
            </a:r>
            <a:r>
              <a:rPr lang="en-US" sz="4800" spc="600" dirty="0" err="1"/>
              <a:t>.</a:t>
            </a:r>
            <a:r>
              <a:rPr lang="en-US" sz="4800" spc="600" dirty="0" err="1">
                <a:solidFill>
                  <a:srgbClr val="FF9933"/>
                </a:solidFill>
              </a:rPr>
              <a:t>x</a:t>
            </a:r>
            <a:r>
              <a:rPr lang="en-US" sz="4800" spc="600" dirty="0" err="1"/>
              <a:t>y</a:t>
            </a:r>
            <a:r>
              <a:rPr lang="en-US" sz="4800" spc="600" dirty="0"/>
              <a:t>)) (</a:t>
            </a:r>
            <a:r>
              <a:rPr lang="el-GR" sz="4800" spc="600" dirty="0"/>
              <a:t>λ</a:t>
            </a:r>
            <a:r>
              <a:rPr lang="en-US" sz="4800" spc="600" dirty="0" err="1">
                <a:solidFill>
                  <a:srgbClr val="FF9933"/>
                </a:solidFill>
              </a:rPr>
              <a:t>x</a:t>
            </a:r>
            <a:r>
              <a:rPr lang="en-US" sz="4800" spc="600" dirty="0" err="1"/>
              <a:t>.</a:t>
            </a:r>
            <a:r>
              <a:rPr lang="en-US" sz="4800" spc="600" dirty="0" err="1">
                <a:solidFill>
                  <a:srgbClr val="FF9933"/>
                </a:solidFill>
              </a:rPr>
              <a:t>xx</a:t>
            </a:r>
            <a:r>
              <a:rPr lang="en-US" sz="4800" spc="600" dirty="0"/>
              <a:t>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AD4469-CDE2-4DE6-8EF6-30B545F8128D}"/>
              </a:ext>
            </a:extLst>
          </p:cNvPr>
          <p:cNvSpPr/>
          <p:nvPr/>
        </p:nvSpPr>
        <p:spPr>
          <a:xfrm>
            <a:off x="2757618" y="2054741"/>
            <a:ext cx="77321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pc="600" dirty="0"/>
              <a:t>(</a:t>
            </a:r>
            <a:r>
              <a:rPr lang="el-GR" sz="4800" spc="600" dirty="0"/>
              <a:t>λ</a:t>
            </a:r>
            <a:r>
              <a:rPr lang="en-US" sz="4800" spc="600" dirty="0">
                <a:solidFill>
                  <a:srgbClr val="FF0066"/>
                </a:solidFill>
              </a:rPr>
              <a:t>x</a:t>
            </a:r>
            <a:r>
              <a:rPr lang="en-US" sz="4800" spc="600" dirty="0"/>
              <a:t>.</a:t>
            </a:r>
            <a:r>
              <a:rPr lang="el-GR" sz="4800" spc="600" dirty="0"/>
              <a:t>λ</a:t>
            </a:r>
            <a:r>
              <a:rPr lang="en-US" sz="4800" spc="600" dirty="0" err="1"/>
              <a:t>y.</a:t>
            </a:r>
            <a:r>
              <a:rPr lang="en-US" sz="4800" spc="600" dirty="0" err="1">
                <a:solidFill>
                  <a:srgbClr val="FF0066"/>
                </a:solidFill>
              </a:rPr>
              <a:t>x</a:t>
            </a:r>
            <a:r>
              <a:rPr lang="zh-CN" altLang="en-US" sz="4800" spc="600" dirty="0"/>
              <a:t> </a:t>
            </a:r>
            <a:r>
              <a:rPr lang="en-US" sz="4800" spc="600" dirty="0"/>
              <a:t>(</a:t>
            </a:r>
            <a:r>
              <a:rPr lang="el-GR" sz="4800" spc="600" dirty="0"/>
              <a:t>λ</a:t>
            </a:r>
            <a:r>
              <a:rPr lang="en-US" sz="4800" spc="600" dirty="0" err="1">
                <a:solidFill>
                  <a:srgbClr val="FF9933"/>
                </a:solidFill>
              </a:rPr>
              <a:t>x</a:t>
            </a:r>
            <a:r>
              <a:rPr lang="en-US" sz="4800" spc="600" dirty="0" err="1"/>
              <a:t>.</a:t>
            </a:r>
            <a:r>
              <a:rPr lang="en-US" sz="4800" spc="600" dirty="0" err="1">
                <a:solidFill>
                  <a:srgbClr val="FF9933"/>
                </a:solidFill>
              </a:rPr>
              <a:t>x</a:t>
            </a:r>
            <a:r>
              <a:rPr lang="en-US" sz="4800" spc="600" dirty="0" err="1"/>
              <a:t>y</a:t>
            </a:r>
            <a:r>
              <a:rPr lang="en-US" sz="4800" spc="600" dirty="0"/>
              <a:t>)) (</a:t>
            </a:r>
            <a:r>
              <a:rPr lang="el-GR" sz="4800" spc="600" dirty="0"/>
              <a:t>λ</a:t>
            </a:r>
            <a:r>
              <a:rPr lang="en-US" sz="4800" spc="600" dirty="0" err="1">
                <a:solidFill>
                  <a:srgbClr val="FF9933"/>
                </a:solidFill>
              </a:rPr>
              <a:t>x</a:t>
            </a:r>
            <a:r>
              <a:rPr lang="en-US" sz="4800" spc="600" dirty="0" err="1"/>
              <a:t>.</a:t>
            </a:r>
            <a:r>
              <a:rPr lang="en-US" sz="4800" spc="600" dirty="0" err="1">
                <a:solidFill>
                  <a:srgbClr val="FF9933"/>
                </a:solidFill>
              </a:rPr>
              <a:t>xx</a:t>
            </a:r>
            <a:r>
              <a:rPr lang="en-US" sz="4800" spc="600" dirty="0"/>
              <a:t>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B381F51-B774-4CC3-804B-67537777EDEA}"/>
              </a:ext>
            </a:extLst>
          </p:cNvPr>
          <p:cNvSpPr/>
          <p:nvPr/>
        </p:nvSpPr>
        <p:spPr>
          <a:xfrm>
            <a:off x="2757618" y="2054741"/>
            <a:ext cx="8542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spc="600" dirty="0"/>
              <a:t>(</a:t>
            </a:r>
            <a:r>
              <a:rPr lang="el-GR" sz="4800" spc="600" dirty="0"/>
              <a:t>λ</a:t>
            </a:r>
            <a:r>
              <a:rPr lang="en-US" sz="4800" spc="600" dirty="0">
                <a:solidFill>
                  <a:srgbClr val="FF0066"/>
                </a:solidFill>
              </a:rPr>
              <a:t>x</a:t>
            </a:r>
            <a:r>
              <a:rPr lang="en-US" sz="4800" spc="600" dirty="0"/>
              <a:t>.</a:t>
            </a:r>
            <a:r>
              <a:rPr lang="el-GR" sz="4800" spc="600" dirty="0"/>
              <a:t>λ</a:t>
            </a:r>
            <a:r>
              <a:rPr lang="en-US" sz="4800" spc="600" dirty="0" err="1"/>
              <a:t>y.</a:t>
            </a:r>
            <a:r>
              <a:rPr lang="en-US" sz="4800" spc="600" dirty="0" err="1">
                <a:solidFill>
                  <a:srgbClr val="00CCFF"/>
                </a:solidFill>
              </a:rPr>
              <a:t>x</a:t>
            </a:r>
            <a:r>
              <a:rPr lang="zh-CN" altLang="en-US" sz="4800" spc="600" dirty="0"/>
              <a:t> </a:t>
            </a:r>
            <a:r>
              <a:rPr lang="en-US" sz="4800" spc="600" dirty="0"/>
              <a:t>(</a:t>
            </a:r>
            <a:r>
              <a:rPr lang="el-GR" sz="4800" spc="600" dirty="0"/>
              <a:t>λ</a:t>
            </a:r>
            <a:r>
              <a:rPr lang="en-US" sz="4800" spc="600" dirty="0" err="1">
                <a:solidFill>
                  <a:srgbClr val="FF9933"/>
                </a:solidFill>
              </a:rPr>
              <a:t>x</a:t>
            </a:r>
            <a:r>
              <a:rPr lang="en-US" sz="4800" spc="600" dirty="0" err="1"/>
              <a:t>.</a:t>
            </a:r>
            <a:r>
              <a:rPr lang="en-US" sz="4800" spc="600" dirty="0" err="1">
                <a:solidFill>
                  <a:srgbClr val="FF9933"/>
                </a:solidFill>
              </a:rPr>
              <a:t>x</a:t>
            </a:r>
            <a:r>
              <a:rPr lang="en-US" sz="4800" spc="600" dirty="0" err="1"/>
              <a:t>y</a:t>
            </a:r>
            <a:r>
              <a:rPr lang="en-US" sz="4800" spc="600" dirty="0"/>
              <a:t>)) (</a:t>
            </a:r>
            <a:r>
              <a:rPr lang="el-GR" sz="4800" spc="600" dirty="0"/>
              <a:t>λ</a:t>
            </a:r>
            <a:r>
              <a:rPr lang="en-US" sz="4800" spc="600" dirty="0" err="1">
                <a:solidFill>
                  <a:srgbClr val="FF9933"/>
                </a:solidFill>
              </a:rPr>
              <a:t>x</a:t>
            </a:r>
            <a:r>
              <a:rPr lang="en-US" sz="4800" spc="600" dirty="0" err="1"/>
              <a:t>.</a:t>
            </a:r>
            <a:r>
              <a:rPr lang="en-US" sz="4800" spc="600" dirty="0" err="1">
                <a:solidFill>
                  <a:srgbClr val="FF9933"/>
                </a:solidFill>
              </a:rPr>
              <a:t>xx</a:t>
            </a:r>
            <a:r>
              <a:rPr lang="en-US" sz="4800" spc="600" dirty="0"/>
              <a:t>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8B7DF8-5EB5-41EF-887F-FF6276E68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688840" cy="1325563"/>
          </a:xfrm>
        </p:spPr>
        <p:txBody>
          <a:bodyPr/>
          <a:lstStyle/>
          <a:p>
            <a:r>
              <a:rPr lang="zh-CN" altLang="en-US" dirty="0"/>
              <a:t>变量的作用域</a:t>
            </a:r>
            <a:br>
              <a:rPr lang="en-US" altLang="zh-CN" dirty="0"/>
            </a:br>
            <a:r>
              <a:rPr lang="en-US" altLang="zh-CN" dirty="0"/>
              <a:t>Scope of Variables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2A964B-7997-4922-8AAD-26C20F19C203}"/>
              </a:ext>
            </a:extLst>
          </p:cNvPr>
          <p:cNvCxnSpPr>
            <a:cxnSpLocks/>
          </p:cNvCxnSpPr>
          <p:nvPr/>
        </p:nvCxnSpPr>
        <p:spPr>
          <a:xfrm flipV="1">
            <a:off x="4011875" y="2803386"/>
            <a:ext cx="3403600" cy="1"/>
          </a:xfrm>
          <a:prstGeom prst="line">
            <a:avLst/>
          </a:prstGeom>
          <a:ln w="19050">
            <a:solidFill>
              <a:srgbClr val="FF0066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EFB3CB46-9617-427C-B186-B6FE2FCCB509}"/>
              </a:ext>
            </a:extLst>
          </p:cNvPr>
          <p:cNvSpPr/>
          <p:nvPr/>
        </p:nvSpPr>
        <p:spPr>
          <a:xfrm>
            <a:off x="838200" y="4145883"/>
            <a:ext cx="97661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/>
              <a:t>表达式 </a:t>
            </a:r>
            <a:r>
              <a:rPr lang="en-US" altLang="zh-CN" sz="3600" dirty="0" err="1"/>
              <a:t>λx.E</a:t>
            </a:r>
            <a:r>
              <a:rPr lang="en-US" altLang="zh-CN" sz="3600" dirty="0"/>
              <a:t> </a:t>
            </a:r>
            <a:r>
              <a:rPr lang="zh-CN" altLang="en-US" sz="3600" dirty="0"/>
              <a:t>中的变量 </a:t>
            </a:r>
            <a:r>
              <a:rPr lang="en-US" altLang="zh-CN" sz="3600" dirty="0"/>
              <a:t>x </a:t>
            </a:r>
            <a:r>
              <a:rPr lang="zh-CN" altLang="en-US" sz="3600" dirty="0"/>
              <a:t>是</a:t>
            </a:r>
            <a:r>
              <a:rPr lang="zh-CN" altLang="en-US" sz="3600" dirty="0">
                <a:solidFill>
                  <a:srgbClr val="FF9933"/>
                </a:solidFill>
              </a:rPr>
              <a:t>绑定变量</a:t>
            </a:r>
            <a:r>
              <a:rPr lang="zh-CN" altLang="en-US" sz="3600" dirty="0"/>
              <a:t>，他的作用域</a:t>
            </a:r>
            <a:r>
              <a:rPr lang="en-US" altLang="zh-CN" sz="3600" dirty="0"/>
              <a:t>(Scope)</a:t>
            </a:r>
            <a:r>
              <a:rPr lang="zh-CN" altLang="en-US" sz="3600" dirty="0"/>
              <a:t>是表达式 </a:t>
            </a:r>
            <a:r>
              <a:rPr lang="en-US" altLang="zh-CN" sz="3600" dirty="0"/>
              <a:t>E </a:t>
            </a:r>
            <a:r>
              <a:rPr lang="zh-CN" altLang="en-US" sz="3600" dirty="0"/>
              <a:t>中所有的</a:t>
            </a:r>
            <a:r>
              <a:rPr lang="zh-CN" altLang="en-US" sz="3600" dirty="0">
                <a:solidFill>
                  <a:srgbClr val="00CCFF"/>
                </a:solidFill>
              </a:rPr>
              <a:t>自由变量</a:t>
            </a:r>
            <a:r>
              <a:rPr lang="zh-CN" altLang="en-US" sz="3600" dirty="0"/>
              <a:t> </a:t>
            </a:r>
            <a:r>
              <a:rPr lang="en-US" altLang="zh-CN" sz="3600" dirty="0"/>
              <a:t>x .</a:t>
            </a:r>
            <a:endParaRPr lang="zh-CN" altLang="en-US" sz="3600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BB4B0D7-99A9-49E4-8647-D4465A9B6517}"/>
              </a:ext>
            </a:extLst>
          </p:cNvPr>
          <p:cNvCxnSpPr/>
          <p:nvPr/>
        </p:nvCxnSpPr>
        <p:spPr>
          <a:xfrm>
            <a:off x="6697980" y="2743238"/>
            <a:ext cx="640080" cy="0"/>
          </a:xfrm>
          <a:prstGeom prst="line">
            <a:avLst/>
          </a:prstGeom>
          <a:ln w="19050">
            <a:solidFill>
              <a:srgbClr val="FF9933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D96517B-9172-436A-A0B5-309B722321C8}"/>
              </a:ext>
            </a:extLst>
          </p:cNvPr>
          <p:cNvCxnSpPr>
            <a:cxnSpLocks/>
          </p:cNvCxnSpPr>
          <p:nvPr/>
        </p:nvCxnSpPr>
        <p:spPr>
          <a:xfrm>
            <a:off x="9360521" y="2751659"/>
            <a:ext cx="588659" cy="0"/>
          </a:xfrm>
          <a:prstGeom prst="line">
            <a:avLst/>
          </a:prstGeom>
          <a:ln w="19050">
            <a:solidFill>
              <a:srgbClr val="FF9933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154029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" grpId="0"/>
      <p:bldP spid="24" grpId="0"/>
      <p:bldP spid="2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45C408-56DC-4481-8392-A864692B97B4}"/>
              </a:ext>
            </a:extLst>
          </p:cNvPr>
          <p:cNvSpPr/>
          <p:nvPr/>
        </p:nvSpPr>
        <p:spPr>
          <a:xfrm>
            <a:off x="1335550" y="1325562"/>
            <a:ext cx="98196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spc="300" dirty="0"/>
              <a:t>设</a:t>
            </a:r>
            <a:r>
              <a:rPr lang="en-US" altLang="zh-CN" sz="2800" spc="300" dirty="0">
                <a:solidFill>
                  <a:srgbClr val="FF9933"/>
                </a:solidFill>
              </a:rPr>
              <a:t>V</a:t>
            </a:r>
            <a:r>
              <a:rPr lang="zh-CN" altLang="en-US" sz="2800" spc="300" dirty="0"/>
              <a:t>与</a:t>
            </a:r>
            <a:r>
              <a:rPr lang="en-US" altLang="zh-CN" sz="2800" spc="300" dirty="0">
                <a:solidFill>
                  <a:srgbClr val="9966FF"/>
                </a:solidFill>
              </a:rPr>
              <a:t>W</a:t>
            </a:r>
            <a:r>
              <a:rPr lang="zh-CN" altLang="en-US" sz="2800" spc="300" dirty="0"/>
              <a:t>均为变量，</a:t>
            </a:r>
            <a:r>
              <a:rPr lang="en-US" altLang="zh-CN" sz="3600" spc="300" dirty="0">
                <a:latin typeface="Adobe Clean" panose="020B0503020404020204" pitchFamily="34" charset="0"/>
              </a:rPr>
              <a:t>E</a:t>
            </a:r>
            <a:r>
              <a:rPr lang="zh-CN" altLang="en-US" sz="2800" spc="300" dirty="0"/>
              <a:t>是一个</a:t>
            </a:r>
            <a:r>
              <a:rPr lang="en-US" altLang="zh-CN" sz="2800" spc="600" dirty="0"/>
              <a:t>λ</a:t>
            </a:r>
            <a:r>
              <a:rPr lang="zh-CN" altLang="en-US" sz="2800" spc="300" dirty="0"/>
              <a:t>表达式，则表达式</a:t>
            </a:r>
            <a:endParaRPr lang="en-US" altLang="zh-CN" sz="2800" spc="300" dirty="0"/>
          </a:p>
          <a:p>
            <a:pPr algn="ctr"/>
            <a:r>
              <a:rPr lang="en-US" altLang="zh-CN" sz="4000" spc="600" dirty="0">
                <a:latin typeface="Adobe Clean" panose="020B0503020404020204" pitchFamily="34" charset="0"/>
              </a:rPr>
              <a:t>E</a:t>
            </a:r>
            <a:r>
              <a:rPr lang="en-US" altLang="zh-CN" sz="4000" spc="600" dirty="0"/>
              <a:t>[</a:t>
            </a:r>
            <a:r>
              <a:rPr lang="en-US" altLang="zh-CN" sz="4000" spc="600" dirty="0">
                <a:solidFill>
                  <a:srgbClr val="FF9933"/>
                </a:solidFill>
              </a:rPr>
              <a:t>V</a:t>
            </a:r>
            <a:r>
              <a:rPr lang="en-US" altLang="zh-CN" sz="4000" spc="600" dirty="0"/>
              <a:t>:=</a:t>
            </a:r>
            <a:r>
              <a:rPr lang="en-US" altLang="zh-CN" sz="4000" spc="600" dirty="0">
                <a:solidFill>
                  <a:srgbClr val="9966FF"/>
                </a:solidFill>
              </a:rPr>
              <a:t>W</a:t>
            </a:r>
            <a:r>
              <a:rPr lang="en-US" altLang="zh-CN" sz="4000" spc="600" dirty="0"/>
              <a:t>]</a:t>
            </a:r>
          </a:p>
          <a:p>
            <a:r>
              <a:rPr lang="zh-CN" altLang="en-US" sz="2800" spc="300" dirty="0"/>
              <a:t>是指把表达式</a:t>
            </a:r>
            <a:r>
              <a:rPr lang="en-US" altLang="zh-CN" sz="3600" spc="300" dirty="0">
                <a:latin typeface="Adobe Clean" panose="020B0503020404020204" pitchFamily="34" charset="0"/>
              </a:rPr>
              <a:t>E</a:t>
            </a:r>
            <a:r>
              <a:rPr lang="zh-CN" altLang="en-US" sz="2800" spc="300" dirty="0"/>
              <a:t>中的所有的</a:t>
            </a:r>
            <a:r>
              <a:rPr lang="en-US" altLang="zh-CN" sz="2800" spc="300" dirty="0">
                <a:solidFill>
                  <a:srgbClr val="FF9933"/>
                </a:solidFill>
              </a:rPr>
              <a:t>V</a:t>
            </a:r>
            <a:r>
              <a:rPr lang="zh-CN" altLang="en-US" sz="2800" spc="300" dirty="0"/>
              <a:t>的</a:t>
            </a:r>
            <a:r>
              <a:rPr lang="zh-CN" altLang="en-US" sz="2800" i="1" spc="300" dirty="0"/>
              <a:t>自由出现</a:t>
            </a:r>
            <a:r>
              <a:rPr lang="zh-CN" altLang="en-US" sz="2800" spc="300" dirty="0"/>
              <a:t>都替换为</a:t>
            </a:r>
            <a:r>
              <a:rPr lang="en-US" altLang="zh-CN" sz="2800" spc="300" dirty="0">
                <a:solidFill>
                  <a:srgbClr val="9966FF"/>
                </a:solidFill>
              </a:rPr>
              <a:t>W</a:t>
            </a:r>
            <a:r>
              <a:rPr lang="zh-CN" altLang="en-US" sz="2800" spc="300" dirty="0"/>
              <a:t>后的表达式。</a:t>
            </a:r>
            <a:endParaRPr lang="en-US" altLang="zh-CN" sz="2800" spc="300" dirty="0"/>
          </a:p>
          <a:p>
            <a:endParaRPr lang="en-US" altLang="zh-CN" sz="2800" spc="300" dirty="0"/>
          </a:p>
          <a:p>
            <a:r>
              <a:rPr lang="zh-CN" altLang="en-US" sz="2800" spc="300" dirty="0"/>
              <a:t>在</a:t>
            </a:r>
            <a:r>
              <a:rPr lang="en-US" altLang="zh-CN" sz="2800" spc="300" dirty="0">
                <a:solidFill>
                  <a:srgbClr val="9966FF"/>
                </a:solidFill>
              </a:rPr>
              <a:t>W</a:t>
            </a:r>
            <a:r>
              <a:rPr lang="zh-CN" altLang="en-US" sz="2800" spc="300" dirty="0"/>
              <a:t>不是</a:t>
            </a:r>
            <a:r>
              <a:rPr lang="en-US" altLang="zh-CN" sz="3600" spc="300" dirty="0">
                <a:latin typeface="Adobe Clean" panose="020B0503020404020204" pitchFamily="34" charset="0"/>
              </a:rPr>
              <a:t>E</a:t>
            </a:r>
            <a:r>
              <a:rPr lang="zh-CN" altLang="en-US" sz="2800" spc="300" dirty="0"/>
              <a:t>中的一个</a:t>
            </a:r>
            <a:r>
              <a:rPr lang="zh-CN" altLang="en-US" sz="2800" i="1" spc="300" dirty="0"/>
              <a:t>自由出现</a:t>
            </a:r>
            <a:r>
              <a:rPr lang="zh-CN" altLang="en-US" sz="2800" spc="300" dirty="0"/>
              <a:t>，且如果</a:t>
            </a:r>
            <a:r>
              <a:rPr lang="en-US" altLang="zh-CN" sz="2800" spc="300" dirty="0">
                <a:solidFill>
                  <a:srgbClr val="9966FF"/>
                </a:solidFill>
              </a:rPr>
              <a:t>W</a:t>
            </a:r>
            <a:r>
              <a:rPr lang="zh-CN" altLang="en-US" sz="2800" spc="300" dirty="0"/>
              <a:t>替换了</a:t>
            </a:r>
            <a:r>
              <a:rPr lang="en-US" altLang="zh-CN" sz="2800" spc="300" dirty="0">
                <a:solidFill>
                  <a:srgbClr val="FF9933"/>
                </a:solidFill>
              </a:rPr>
              <a:t>V</a:t>
            </a:r>
            <a:r>
              <a:rPr lang="zh-CN" altLang="en-US" sz="2800" spc="300" dirty="0"/>
              <a:t>，</a:t>
            </a:r>
            <a:r>
              <a:rPr lang="en-US" altLang="zh-CN" sz="2800" spc="300" dirty="0">
                <a:solidFill>
                  <a:srgbClr val="9966FF"/>
                </a:solidFill>
              </a:rPr>
              <a:t>W</a:t>
            </a:r>
            <a:r>
              <a:rPr lang="zh-CN" altLang="en-US" sz="2800" spc="300" dirty="0"/>
              <a:t>不会被</a:t>
            </a:r>
            <a:r>
              <a:rPr lang="en-US" altLang="zh-CN" sz="3600" spc="300" dirty="0">
                <a:latin typeface="Adobe Clean" panose="020B0503020404020204" pitchFamily="34" charset="0"/>
              </a:rPr>
              <a:t>E</a:t>
            </a:r>
            <a:r>
              <a:rPr lang="zh-CN" altLang="en-US" sz="2800" spc="300" dirty="0"/>
              <a:t>中的</a:t>
            </a:r>
            <a:r>
              <a:rPr lang="en-US" altLang="zh-CN" sz="2800" spc="300" dirty="0"/>
              <a:t>λ</a:t>
            </a:r>
            <a:r>
              <a:rPr lang="zh-CN" altLang="en-US" sz="2800" spc="300" dirty="0"/>
              <a:t>表达式绑定的情况下，有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35E98F3-9ECE-4208-8EC5-A79BC428BC14}"/>
              </a:ext>
            </a:extLst>
          </p:cNvPr>
          <p:cNvSpPr txBox="1">
            <a:spLocks/>
          </p:cNvSpPr>
          <p:nvPr/>
        </p:nvSpPr>
        <p:spPr>
          <a:xfrm>
            <a:off x="1524000" y="386079"/>
            <a:ext cx="9144000" cy="9394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dirty="0"/>
              <a:t>α-</a:t>
            </a:r>
            <a:r>
              <a:rPr lang="en-US" dirty="0"/>
              <a:t>conversion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6DDA5A-DA52-41DE-BA62-E8D0B553E36D}"/>
              </a:ext>
            </a:extLst>
          </p:cNvPr>
          <p:cNvSpPr/>
          <p:nvPr/>
        </p:nvSpPr>
        <p:spPr>
          <a:xfrm>
            <a:off x="7620975" y="1118195"/>
            <a:ext cx="329282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6000" dirty="0">
                <a:latin typeface="+mj-lt"/>
              </a:rPr>
              <a:t>λ</a:t>
            </a:r>
            <a:r>
              <a:rPr lang="en-US" altLang="zh-CN" sz="6000" dirty="0">
                <a:solidFill>
                  <a:srgbClr val="FF9933"/>
                </a:solidFill>
                <a:latin typeface="+mj-lt"/>
              </a:rPr>
              <a:t>x</a:t>
            </a:r>
            <a:r>
              <a:rPr lang="en-US" altLang="zh-CN" sz="6000" dirty="0">
                <a:latin typeface="+mj-lt"/>
              </a:rPr>
              <a:t>.</a:t>
            </a:r>
            <a:r>
              <a:rPr lang="en-US" altLang="zh-CN" sz="6000" u="sng" dirty="0">
                <a:latin typeface="+mj-lt"/>
              </a:rPr>
              <a:t>(</a:t>
            </a:r>
            <a:r>
              <a:rPr lang="el-GR" sz="6000" u="sng" dirty="0"/>
              <a:t>λ</a:t>
            </a:r>
            <a:r>
              <a:rPr lang="en-US" altLang="zh-CN" sz="6000" u="sng" dirty="0" err="1"/>
              <a:t>x.</a:t>
            </a:r>
            <a:r>
              <a:rPr lang="en-US" altLang="zh-CN" sz="6000" u="sng" dirty="0" err="1">
                <a:latin typeface="+mj-lt"/>
              </a:rPr>
              <a:t>x</a:t>
            </a:r>
            <a:r>
              <a:rPr lang="en-US" altLang="zh-CN" sz="6000" u="sng" dirty="0">
                <a:latin typeface="+mj-lt"/>
              </a:rPr>
              <a:t>) </a:t>
            </a:r>
            <a:r>
              <a:rPr lang="en-US" altLang="zh-CN" sz="6000" u="sng" dirty="0">
                <a:solidFill>
                  <a:srgbClr val="FF9933"/>
                </a:solidFill>
                <a:latin typeface="+mj-lt"/>
              </a:rPr>
              <a:t>x</a:t>
            </a:r>
            <a:endParaRPr lang="en-US" sz="6000" u="sng" dirty="0">
              <a:solidFill>
                <a:srgbClr val="FF9933"/>
              </a:solidFill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3F6E81-9795-4FAC-BF88-F30146AA9C58}"/>
              </a:ext>
            </a:extLst>
          </p:cNvPr>
          <p:cNvSpPr/>
          <p:nvPr/>
        </p:nvSpPr>
        <p:spPr>
          <a:xfrm>
            <a:off x="3195526" y="5318581"/>
            <a:ext cx="58009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4000" spc="600" dirty="0" err="1">
                <a:solidFill>
                  <a:prstClr val="white"/>
                </a:solidFill>
              </a:rPr>
              <a:t>λ</a:t>
            </a:r>
            <a:r>
              <a:rPr lang="en-US" altLang="zh-CN" sz="4000" spc="600" dirty="0" err="1">
                <a:solidFill>
                  <a:srgbClr val="FF9933"/>
                </a:solidFill>
              </a:rPr>
              <a:t>V</a:t>
            </a:r>
            <a:r>
              <a:rPr lang="en-US" altLang="zh-CN" sz="4000" spc="600" dirty="0" err="1">
                <a:solidFill>
                  <a:prstClr val="white"/>
                </a:solidFill>
              </a:rPr>
              <a:t>.</a:t>
            </a:r>
            <a:r>
              <a:rPr lang="en-US" altLang="zh-CN" sz="4000" u="sng" spc="600" dirty="0" err="1">
                <a:solidFill>
                  <a:prstClr val="white"/>
                </a:solidFill>
                <a:latin typeface="Adobe Clean" panose="020B0503020404020204" pitchFamily="34" charset="0"/>
              </a:rPr>
              <a:t>E</a:t>
            </a:r>
            <a:r>
              <a:rPr lang="en-US" altLang="zh-CN" sz="4000" spc="600" dirty="0">
                <a:solidFill>
                  <a:prstClr val="white"/>
                </a:solidFill>
              </a:rPr>
              <a:t> == </a:t>
            </a:r>
            <a:r>
              <a:rPr lang="en-US" altLang="zh-CN" sz="4000" spc="600" dirty="0" err="1">
                <a:solidFill>
                  <a:prstClr val="white"/>
                </a:solidFill>
              </a:rPr>
              <a:t>λ</a:t>
            </a:r>
            <a:r>
              <a:rPr lang="en-US" altLang="zh-CN" sz="4000" spc="600" dirty="0" err="1">
                <a:solidFill>
                  <a:srgbClr val="9966FF"/>
                </a:solidFill>
              </a:rPr>
              <a:t>W</a:t>
            </a:r>
            <a:r>
              <a:rPr lang="en-US" altLang="zh-CN" sz="4000" spc="600" dirty="0" err="1">
                <a:solidFill>
                  <a:prstClr val="white"/>
                </a:solidFill>
              </a:rPr>
              <a:t>.</a:t>
            </a:r>
            <a:r>
              <a:rPr lang="en-US" altLang="zh-CN" sz="4000" u="sng" spc="600" dirty="0" err="1">
                <a:solidFill>
                  <a:prstClr val="white"/>
                </a:solidFill>
                <a:latin typeface="Adobe Clean" panose="020B0503020404020204" pitchFamily="34" charset="0"/>
              </a:rPr>
              <a:t>E</a:t>
            </a:r>
            <a:r>
              <a:rPr lang="en-US" altLang="zh-CN" sz="4000" u="sng" spc="600" dirty="0">
                <a:solidFill>
                  <a:prstClr val="white"/>
                </a:solidFill>
              </a:rPr>
              <a:t>[</a:t>
            </a:r>
            <a:r>
              <a:rPr lang="en-US" altLang="zh-CN" sz="4000" u="sng" spc="600" dirty="0">
                <a:solidFill>
                  <a:srgbClr val="FF9933"/>
                </a:solidFill>
              </a:rPr>
              <a:t>V</a:t>
            </a:r>
            <a:r>
              <a:rPr lang="en-US" altLang="zh-CN" sz="4000" u="sng" spc="600" dirty="0">
                <a:solidFill>
                  <a:prstClr val="white"/>
                </a:solidFill>
              </a:rPr>
              <a:t>:=</a:t>
            </a:r>
            <a:r>
              <a:rPr lang="en-US" altLang="zh-CN" sz="4000" u="sng" spc="600" dirty="0">
                <a:solidFill>
                  <a:srgbClr val="9966FF"/>
                </a:solidFill>
              </a:rPr>
              <a:t>W</a:t>
            </a:r>
            <a:r>
              <a:rPr lang="en-US" altLang="zh-CN" sz="4000" u="sng" spc="600" dirty="0">
                <a:solidFill>
                  <a:prstClr val="white"/>
                </a:solidFill>
              </a:rPr>
              <a:t>]</a:t>
            </a:r>
            <a:endParaRPr lang="en-US" sz="4000" u="sng" spc="600" dirty="0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E71161-0DF3-4E1F-8F93-E30869091251}"/>
              </a:ext>
            </a:extLst>
          </p:cNvPr>
          <p:cNvSpPr/>
          <p:nvPr/>
        </p:nvSpPr>
        <p:spPr>
          <a:xfrm>
            <a:off x="7675403" y="2133858"/>
            <a:ext cx="329282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6000" dirty="0">
                <a:latin typeface="+mj-lt"/>
              </a:rPr>
              <a:t>λ</a:t>
            </a:r>
            <a:r>
              <a:rPr lang="en-US" altLang="zh-CN" sz="6000" dirty="0">
                <a:solidFill>
                  <a:srgbClr val="9966FF"/>
                </a:solidFill>
                <a:latin typeface="+mj-lt"/>
              </a:rPr>
              <a:t>y</a:t>
            </a:r>
            <a:r>
              <a:rPr lang="en-US" altLang="zh-CN" sz="6000" dirty="0">
                <a:latin typeface="+mj-lt"/>
              </a:rPr>
              <a:t>.</a:t>
            </a:r>
            <a:r>
              <a:rPr lang="en-US" altLang="zh-CN" sz="6000" u="sng" dirty="0">
                <a:latin typeface="+mj-lt"/>
              </a:rPr>
              <a:t>(</a:t>
            </a:r>
            <a:r>
              <a:rPr lang="el-GR" sz="6000" u="sng" dirty="0"/>
              <a:t>λ</a:t>
            </a:r>
            <a:r>
              <a:rPr lang="en-US" altLang="zh-CN" sz="6000" u="sng" dirty="0" err="1"/>
              <a:t>x.</a:t>
            </a:r>
            <a:r>
              <a:rPr lang="en-US" altLang="zh-CN" sz="6000" u="sng" dirty="0" err="1">
                <a:latin typeface="+mj-lt"/>
              </a:rPr>
              <a:t>x</a:t>
            </a:r>
            <a:r>
              <a:rPr lang="en-US" altLang="zh-CN" sz="6000" u="sng" dirty="0">
                <a:latin typeface="+mj-lt"/>
              </a:rPr>
              <a:t>) </a:t>
            </a:r>
            <a:r>
              <a:rPr lang="en-US" altLang="zh-CN" sz="6000" u="sng" dirty="0">
                <a:solidFill>
                  <a:srgbClr val="FF9933"/>
                </a:solidFill>
                <a:latin typeface="+mj-lt"/>
              </a:rPr>
              <a:t>x</a:t>
            </a:r>
            <a:endParaRPr lang="en-US" sz="6000" u="sng" dirty="0">
              <a:solidFill>
                <a:srgbClr val="FF9933"/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937040-ED5A-4899-ACC3-D2FF0E4284C1}"/>
              </a:ext>
            </a:extLst>
          </p:cNvPr>
          <p:cNvSpPr/>
          <p:nvPr/>
        </p:nvSpPr>
        <p:spPr>
          <a:xfrm>
            <a:off x="7675403" y="3204488"/>
            <a:ext cx="329282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6000" dirty="0">
                <a:latin typeface="+mj-lt"/>
              </a:rPr>
              <a:t>λ</a:t>
            </a:r>
            <a:r>
              <a:rPr lang="en-US" altLang="zh-CN" sz="6000" dirty="0">
                <a:solidFill>
                  <a:srgbClr val="9966FF"/>
                </a:solidFill>
                <a:latin typeface="+mj-lt"/>
              </a:rPr>
              <a:t>y</a:t>
            </a:r>
            <a:r>
              <a:rPr lang="en-US" altLang="zh-CN" sz="6000" dirty="0">
                <a:latin typeface="+mj-lt"/>
              </a:rPr>
              <a:t>.</a:t>
            </a:r>
            <a:r>
              <a:rPr lang="en-US" altLang="zh-CN" sz="6000" u="sng" dirty="0">
                <a:latin typeface="+mj-lt"/>
              </a:rPr>
              <a:t>(</a:t>
            </a:r>
            <a:r>
              <a:rPr lang="el-GR" sz="6000" u="sng" dirty="0"/>
              <a:t>λ</a:t>
            </a:r>
            <a:r>
              <a:rPr lang="en-US" altLang="zh-CN" sz="6000" u="sng" dirty="0" err="1"/>
              <a:t>x.</a:t>
            </a:r>
            <a:r>
              <a:rPr lang="en-US" altLang="zh-CN" sz="6000" u="sng" dirty="0" err="1">
                <a:latin typeface="+mj-lt"/>
              </a:rPr>
              <a:t>x</a:t>
            </a:r>
            <a:r>
              <a:rPr lang="en-US" altLang="zh-CN" sz="6000" u="sng" dirty="0">
                <a:latin typeface="+mj-lt"/>
              </a:rPr>
              <a:t>) </a:t>
            </a:r>
            <a:r>
              <a:rPr lang="en-US" altLang="zh-CN" sz="6000" u="sng" dirty="0">
                <a:solidFill>
                  <a:srgbClr val="9966FF"/>
                </a:solidFill>
                <a:latin typeface="+mj-lt"/>
              </a:rPr>
              <a:t>y</a:t>
            </a:r>
            <a:endParaRPr lang="en-US" sz="6000" u="sng" dirty="0">
              <a:solidFill>
                <a:srgbClr val="9966FF"/>
              </a:solidFill>
              <a:latin typeface="+mj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09FBF1-2CCB-43A5-86F3-3378E01D9E14}"/>
              </a:ext>
            </a:extLst>
          </p:cNvPr>
          <p:cNvSpPr/>
          <p:nvPr/>
        </p:nvSpPr>
        <p:spPr>
          <a:xfrm>
            <a:off x="1731332" y="1221879"/>
            <a:ext cx="358579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6000" dirty="0">
                <a:latin typeface="+mj-lt"/>
              </a:rPr>
              <a:t>λ</a:t>
            </a:r>
            <a:r>
              <a:rPr lang="en-US" altLang="zh-CN" sz="6000" dirty="0">
                <a:solidFill>
                  <a:srgbClr val="FF9933"/>
                </a:solidFill>
                <a:latin typeface="+mj-lt"/>
              </a:rPr>
              <a:t>x</a:t>
            </a:r>
            <a:r>
              <a:rPr lang="en-US" altLang="zh-CN" sz="6000" dirty="0">
                <a:latin typeface="+mj-lt"/>
              </a:rPr>
              <a:t>.</a:t>
            </a:r>
            <a:r>
              <a:rPr lang="en-US" altLang="zh-CN" sz="6000" u="sng" dirty="0">
                <a:latin typeface="+mj-lt"/>
              </a:rPr>
              <a:t>(</a:t>
            </a:r>
            <a:r>
              <a:rPr lang="el-GR" sz="6000" u="sng" dirty="0"/>
              <a:t>λ</a:t>
            </a:r>
            <a:r>
              <a:rPr lang="en-US" altLang="zh-CN" sz="6000" u="sng" dirty="0" err="1"/>
              <a:t>z.</a:t>
            </a:r>
            <a:r>
              <a:rPr lang="en-US" altLang="zh-CN" sz="6000" u="sng" dirty="0" err="1">
                <a:solidFill>
                  <a:srgbClr val="FF9933"/>
                </a:solidFill>
              </a:rPr>
              <a:t>x</a:t>
            </a:r>
            <a:r>
              <a:rPr lang="en-US" altLang="zh-CN" sz="6000" u="sng" dirty="0" err="1"/>
              <a:t>z</a:t>
            </a:r>
            <a:r>
              <a:rPr lang="en-US" altLang="zh-CN" sz="6000" u="sng" dirty="0">
                <a:latin typeface="+mj-lt"/>
              </a:rPr>
              <a:t>) </a:t>
            </a:r>
            <a:r>
              <a:rPr lang="en-US" altLang="zh-CN" sz="6000" u="sng" dirty="0">
                <a:solidFill>
                  <a:srgbClr val="FF9933"/>
                </a:solidFill>
                <a:latin typeface="+mj-lt"/>
              </a:rPr>
              <a:t>x</a:t>
            </a:r>
            <a:endParaRPr lang="en-US" sz="6000" u="sng" dirty="0">
              <a:solidFill>
                <a:srgbClr val="FF9933"/>
              </a:solidFill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9C1549-5DDA-4073-828E-861375DE8539}"/>
              </a:ext>
            </a:extLst>
          </p:cNvPr>
          <p:cNvSpPr/>
          <p:nvPr/>
        </p:nvSpPr>
        <p:spPr>
          <a:xfrm>
            <a:off x="2588876" y="2133857"/>
            <a:ext cx="27826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 u="sng" dirty="0">
                <a:latin typeface="+mj-lt"/>
              </a:rPr>
              <a:t>(</a:t>
            </a:r>
            <a:r>
              <a:rPr lang="el-GR" sz="6000" u="sng" dirty="0"/>
              <a:t>λ</a:t>
            </a:r>
            <a:r>
              <a:rPr lang="en-US" altLang="zh-CN" sz="6000" u="sng" dirty="0" err="1"/>
              <a:t>z.</a:t>
            </a:r>
            <a:r>
              <a:rPr lang="en-US" altLang="zh-CN" sz="6000" u="sng" dirty="0" err="1">
                <a:solidFill>
                  <a:srgbClr val="00CCFF"/>
                </a:solidFill>
              </a:rPr>
              <a:t>y</a:t>
            </a:r>
            <a:r>
              <a:rPr lang="en-US" altLang="zh-CN" sz="6000" u="sng" dirty="0" err="1"/>
              <a:t>z</a:t>
            </a:r>
            <a:r>
              <a:rPr lang="en-US" altLang="zh-CN" sz="6000" u="sng" dirty="0">
                <a:latin typeface="+mj-lt"/>
              </a:rPr>
              <a:t>) </a:t>
            </a:r>
            <a:r>
              <a:rPr lang="en-US" altLang="zh-CN" sz="6000" u="sng" dirty="0">
                <a:solidFill>
                  <a:srgbClr val="00CCFF"/>
                </a:solidFill>
                <a:latin typeface="+mj-lt"/>
              </a:rPr>
              <a:t>y</a:t>
            </a:r>
            <a:endParaRPr lang="en-US" sz="6000" u="sng" dirty="0">
              <a:solidFill>
                <a:srgbClr val="00CCFF"/>
              </a:solidFill>
              <a:latin typeface="+mj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D67BFE-6700-4F36-B63B-957EA5F41D01}"/>
              </a:ext>
            </a:extLst>
          </p:cNvPr>
          <p:cNvSpPr/>
          <p:nvPr/>
        </p:nvSpPr>
        <p:spPr>
          <a:xfrm>
            <a:off x="1815012" y="3163731"/>
            <a:ext cx="350224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6000" dirty="0">
                <a:latin typeface="+mj-lt"/>
              </a:rPr>
              <a:t>λ</a:t>
            </a:r>
            <a:r>
              <a:rPr lang="en-US" altLang="zh-CN" sz="6000" dirty="0">
                <a:solidFill>
                  <a:srgbClr val="9966FF"/>
                </a:solidFill>
                <a:latin typeface="+mj-lt"/>
              </a:rPr>
              <a:t>y</a:t>
            </a:r>
            <a:r>
              <a:rPr lang="en-US" altLang="zh-CN" sz="6000" dirty="0">
                <a:latin typeface="+mj-lt"/>
              </a:rPr>
              <a:t>.</a:t>
            </a:r>
            <a:r>
              <a:rPr lang="en-US" altLang="zh-CN" sz="6000" u="sng" dirty="0">
                <a:latin typeface="+mj-lt"/>
              </a:rPr>
              <a:t>(</a:t>
            </a:r>
            <a:r>
              <a:rPr lang="el-GR" sz="6000" u="sng" dirty="0"/>
              <a:t>λ</a:t>
            </a:r>
            <a:r>
              <a:rPr lang="en-US" altLang="zh-CN" sz="6000" u="sng" dirty="0" err="1"/>
              <a:t>z.</a:t>
            </a:r>
            <a:r>
              <a:rPr lang="en-US" altLang="zh-CN" sz="6000" u="sng" dirty="0" err="1">
                <a:solidFill>
                  <a:srgbClr val="FF9933"/>
                </a:solidFill>
              </a:rPr>
              <a:t>y</a:t>
            </a:r>
            <a:r>
              <a:rPr lang="en-US" altLang="zh-CN" sz="6000" u="sng" dirty="0" err="1"/>
              <a:t>z</a:t>
            </a:r>
            <a:r>
              <a:rPr lang="en-US" altLang="zh-CN" sz="6000" u="sng" dirty="0">
                <a:latin typeface="+mj-lt"/>
              </a:rPr>
              <a:t>) </a:t>
            </a:r>
            <a:r>
              <a:rPr lang="en-US" altLang="zh-CN" sz="6000" u="sng" dirty="0">
                <a:solidFill>
                  <a:srgbClr val="FF9933"/>
                </a:solidFill>
                <a:latin typeface="+mj-lt"/>
              </a:rPr>
              <a:t>y</a:t>
            </a:r>
            <a:endParaRPr lang="en-US" sz="6000" u="sng" dirty="0">
              <a:solidFill>
                <a:srgbClr val="FF9933"/>
              </a:solidFill>
              <a:latin typeface="+mj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61CE1A4-01C4-4238-8596-3E3D94ADF311}"/>
              </a:ext>
            </a:extLst>
          </p:cNvPr>
          <p:cNvSpPr/>
          <p:nvPr/>
        </p:nvSpPr>
        <p:spPr>
          <a:xfrm>
            <a:off x="2588876" y="1229810"/>
            <a:ext cx="272824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u="sng" dirty="0">
                <a:latin typeface="+mj-lt"/>
              </a:rPr>
              <a:t>(</a:t>
            </a:r>
            <a:r>
              <a:rPr lang="el-GR" sz="6000" u="sng" dirty="0"/>
              <a:t>λ</a:t>
            </a:r>
            <a:r>
              <a:rPr lang="en-US" altLang="zh-CN" sz="6000" u="sng" dirty="0" err="1"/>
              <a:t>z.</a:t>
            </a:r>
            <a:r>
              <a:rPr lang="en-US" altLang="zh-CN" sz="6000" u="sng" dirty="0" err="1">
                <a:solidFill>
                  <a:srgbClr val="00CCFF"/>
                </a:solidFill>
              </a:rPr>
              <a:t>x</a:t>
            </a:r>
            <a:r>
              <a:rPr lang="en-US" altLang="zh-CN" sz="6000" u="sng" dirty="0" err="1"/>
              <a:t>z</a:t>
            </a:r>
            <a:r>
              <a:rPr lang="en-US" altLang="zh-CN" sz="6000" u="sng" dirty="0">
                <a:latin typeface="+mj-lt"/>
              </a:rPr>
              <a:t>) </a:t>
            </a:r>
            <a:r>
              <a:rPr lang="en-US" altLang="zh-CN" sz="6000" u="sng" dirty="0">
                <a:solidFill>
                  <a:srgbClr val="00CCFF"/>
                </a:solidFill>
                <a:latin typeface="+mj-lt"/>
              </a:rPr>
              <a:t>x</a:t>
            </a:r>
            <a:endParaRPr lang="en-US" sz="6000" u="sng" dirty="0">
              <a:solidFill>
                <a:srgbClr val="00CC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0488296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/>
      <p:bldP spid="8" grpId="0"/>
      <p:bldP spid="9" grpId="0"/>
      <p:bldP spid="10" grpId="0"/>
      <p:bldP spid="10" grpId="1"/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A8F073-7C66-449A-9D70-B2579D615295}"/>
              </a:ext>
            </a:extLst>
          </p:cNvPr>
          <p:cNvSpPr txBox="1"/>
          <p:nvPr/>
        </p:nvSpPr>
        <p:spPr>
          <a:xfrm>
            <a:off x="413657" y="828932"/>
            <a:ext cx="11483703" cy="4606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4000" dirty="0">
                <a:solidFill>
                  <a:srgbClr val="00CCFF"/>
                </a:solidFill>
              </a:rPr>
              <a:t>x </a:t>
            </a:r>
            <a:r>
              <a:rPr lang="pt-BR" sz="4000" dirty="0"/>
              <a:t>[</a:t>
            </a:r>
            <a:r>
              <a:rPr lang="pt-BR" sz="4000" dirty="0">
                <a:solidFill>
                  <a:srgbClr val="00CCFF"/>
                </a:solidFill>
              </a:rPr>
              <a:t>x</a:t>
            </a:r>
            <a:r>
              <a:rPr lang="pt-BR" sz="4000" dirty="0"/>
              <a:t> </a:t>
            </a:r>
            <a:r>
              <a:rPr lang="pt-BR" sz="4000" dirty="0">
                <a:solidFill>
                  <a:srgbClr val="FF0066"/>
                </a:solidFill>
              </a:rPr>
              <a:t>:=</a:t>
            </a:r>
            <a:r>
              <a:rPr lang="pt-BR" sz="4000" dirty="0"/>
              <a:t> W]    </a:t>
            </a:r>
            <a:r>
              <a:rPr lang="pt-BR" sz="4000" dirty="0">
                <a:solidFill>
                  <a:srgbClr val="FF0066"/>
                </a:solidFill>
              </a:rPr>
              <a:t>=</a:t>
            </a:r>
            <a:r>
              <a:rPr lang="pt-BR" sz="4000" dirty="0"/>
              <a:t> W</a:t>
            </a:r>
          </a:p>
          <a:p>
            <a:pPr>
              <a:lnSpc>
                <a:spcPct val="150000"/>
              </a:lnSpc>
            </a:pPr>
            <a:r>
              <a:rPr lang="pt-BR" sz="4000" dirty="0">
                <a:solidFill>
                  <a:srgbClr val="00CCFF"/>
                </a:solidFill>
              </a:rPr>
              <a:t>y </a:t>
            </a:r>
            <a:r>
              <a:rPr lang="pt-BR" sz="4000" dirty="0"/>
              <a:t>[x </a:t>
            </a:r>
            <a:r>
              <a:rPr lang="pt-BR" sz="4000" dirty="0">
                <a:solidFill>
                  <a:srgbClr val="FF0066"/>
                </a:solidFill>
              </a:rPr>
              <a:t>:=</a:t>
            </a:r>
            <a:r>
              <a:rPr lang="pt-BR" sz="4000" dirty="0"/>
              <a:t> W]    </a:t>
            </a:r>
            <a:r>
              <a:rPr lang="pt-BR" sz="4000" dirty="0">
                <a:solidFill>
                  <a:srgbClr val="FF0066"/>
                </a:solidFill>
              </a:rPr>
              <a:t>=</a:t>
            </a:r>
            <a:r>
              <a:rPr lang="pt-BR" sz="4000" dirty="0"/>
              <a:t> y </a:t>
            </a:r>
            <a:r>
              <a:rPr lang="pt-BR" sz="4000" dirty="0">
                <a:solidFill>
                  <a:schemeClr val="tx1">
                    <a:lumMod val="65000"/>
                  </a:schemeClr>
                </a:solidFill>
              </a:rPr>
              <a:t> , if x ≠ y</a:t>
            </a:r>
          </a:p>
          <a:p>
            <a:pPr>
              <a:lnSpc>
                <a:spcPct val="150000"/>
              </a:lnSpc>
            </a:pPr>
            <a:r>
              <a:rPr lang="pt-BR" sz="4000" dirty="0"/>
              <a:t>(M1 M2) [x </a:t>
            </a:r>
            <a:r>
              <a:rPr lang="pt-BR" sz="4000" dirty="0">
                <a:solidFill>
                  <a:srgbClr val="FF0066"/>
                </a:solidFill>
              </a:rPr>
              <a:t>:=</a:t>
            </a:r>
            <a:r>
              <a:rPr lang="pt-BR" sz="4000" dirty="0"/>
              <a:t> W] </a:t>
            </a:r>
            <a:r>
              <a:rPr lang="pt-BR" sz="4000" dirty="0">
                <a:solidFill>
                  <a:srgbClr val="FF0066"/>
                </a:solidFill>
              </a:rPr>
              <a:t>= </a:t>
            </a:r>
            <a:r>
              <a:rPr lang="pt-BR" sz="4000" dirty="0"/>
              <a:t>(M1[x </a:t>
            </a:r>
            <a:r>
              <a:rPr lang="pt-BR" sz="4000" dirty="0">
                <a:solidFill>
                  <a:srgbClr val="FF0066"/>
                </a:solidFill>
              </a:rPr>
              <a:t>:=</a:t>
            </a:r>
            <a:r>
              <a:rPr lang="pt-BR" sz="4000" dirty="0"/>
              <a:t> W]) (M2[x</a:t>
            </a:r>
            <a:r>
              <a:rPr lang="pt-BR" sz="4000" dirty="0">
                <a:solidFill>
                  <a:srgbClr val="FF0066"/>
                </a:solidFill>
              </a:rPr>
              <a:t> := </a:t>
            </a:r>
            <a:r>
              <a:rPr lang="pt-BR" sz="4000" dirty="0"/>
              <a:t>W])</a:t>
            </a:r>
          </a:p>
          <a:p>
            <a:pPr>
              <a:lnSpc>
                <a:spcPct val="150000"/>
              </a:lnSpc>
            </a:pPr>
            <a:r>
              <a:rPr lang="pt-BR" sz="4000" dirty="0"/>
              <a:t>(λ</a:t>
            </a:r>
            <a:r>
              <a:rPr lang="pt-BR" sz="4000" dirty="0">
                <a:solidFill>
                  <a:srgbClr val="FF9933"/>
                </a:solidFill>
              </a:rPr>
              <a:t>x</a:t>
            </a:r>
            <a:r>
              <a:rPr lang="pt-BR" sz="4000" dirty="0"/>
              <a:t>.M) [</a:t>
            </a:r>
            <a:r>
              <a:rPr lang="pt-BR" sz="4000" dirty="0">
                <a:solidFill>
                  <a:srgbClr val="FFC000"/>
                </a:solidFill>
              </a:rPr>
              <a:t>x</a:t>
            </a:r>
            <a:r>
              <a:rPr lang="pt-BR" sz="4000" dirty="0"/>
              <a:t> </a:t>
            </a:r>
            <a:r>
              <a:rPr lang="pt-BR" sz="4000" dirty="0">
                <a:solidFill>
                  <a:srgbClr val="FF0066"/>
                </a:solidFill>
              </a:rPr>
              <a:t>:=</a:t>
            </a:r>
            <a:r>
              <a:rPr lang="pt-BR" sz="4000" dirty="0"/>
              <a:t> W] </a:t>
            </a:r>
            <a:r>
              <a:rPr lang="pt-BR" sz="4000" dirty="0">
                <a:solidFill>
                  <a:srgbClr val="FF0066"/>
                </a:solidFill>
              </a:rPr>
              <a:t>=</a:t>
            </a:r>
            <a:r>
              <a:rPr lang="pt-BR" sz="4000" dirty="0"/>
              <a:t> λ</a:t>
            </a:r>
            <a:r>
              <a:rPr lang="pt-BR" sz="4000" dirty="0">
                <a:solidFill>
                  <a:srgbClr val="FF9933"/>
                </a:solidFill>
              </a:rPr>
              <a:t>x</a:t>
            </a:r>
            <a:r>
              <a:rPr lang="pt-BR" sz="4000" dirty="0"/>
              <a:t>.M</a:t>
            </a:r>
          </a:p>
          <a:p>
            <a:pPr>
              <a:lnSpc>
                <a:spcPct val="150000"/>
              </a:lnSpc>
            </a:pPr>
            <a:r>
              <a:rPr lang="pt-BR" sz="4000" dirty="0"/>
              <a:t>(λ</a:t>
            </a:r>
            <a:r>
              <a:rPr lang="pt-BR" sz="4000" dirty="0">
                <a:solidFill>
                  <a:srgbClr val="FF9933"/>
                </a:solidFill>
              </a:rPr>
              <a:t>y</a:t>
            </a:r>
            <a:r>
              <a:rPr lang="pt-BR" sz="4000" dirty="0"/>
              <a:t>.M) [</a:t>
            </a:r>
            <a:r>
              <a:rPr lang="pt-BR" sz="4000" dirty="0">
                <a:solidFill>
                  <a:srgbClr val="00CCFF"/>
                </a:solidFill>
              </a:rPr>
              <a:t>x</a:t>
            </a:r>
            <a:r>
              <a:rPr lang="pt-BR" sz="4000" dirty="0"/>
              <a:t> </a:t>
            </a:r>
            <a:r>
              <a:rPr lang="pt-BR" sz="4000" dirty="0">
                <a:solidFill>
                  <a:srgbClr val="FF0066"/>
                </a:solidFill>
              </a:rPr>
              <a:t>:=</a:t>
            </a:r>
            <a:r>
              <a:rPr lang="pt-BR" sz="4000" dirty="0"/>
              <a:t> W] </a:t>
            </a:r>
            <a:r>
              <a:rPr lang="pt-BR" sz="4000" dirty="0">
                <a:solidFill>
                  <a:srgbClr val="FF0066"/>
                </a:solidFill>
              </a:rPr>
              <a:t>=</a:t>
            </a:r>
            <a:r>
              <a:rPr lang="pt-BR" sz="4000" dirty="0"/>
              <a:t> λ</a:t>
            </a:r>
            <a:r>
              <a:rPr lang="pt-BR" sz="4000" dirty="0">
                <a:solidFill>
                  <a:srgbClr val="FF9933"/>
                </a:solidFill>
              </a:rPr>
              <a:t>y</a:t>
            </a:r>
            <a:r>
              <a:rPr lang="pt-BR" sz="4000" dirty="0"/>
              <a:t>.(M[</a:t>
            </a:r>
            <a:r>
              <a:rPr lang="pt-BR" sz="4000" dirty="0">
                <a:solidFill>
                  <a:srgbClr val="00CCFF"/>
                </a:solidFill>
              </a:rPr>
              <a:t>x</a:t>
            </a:r>
            <a:r>
              <a:rPr lang="pt-BR" sz="4000" dirty="0">
                <a:solidFill>
                  <a:srgbClr val="FF0066"/>
                </a:solidFill>
              </a:rPr>
              <a:t> := </a:t>
            </a:r>
            <a:r>
              <a:rPr lang="pt-BR" sz="4000" dirty="0"/>
              <a:t>W]) </a:t>
            </a:r>
            <a:r>
              <a:rPr lang="pt-BR" sz="4000" dirty="0">
                <a:solidFill>
                  <a:schemeClr val="tx1">
                    <a:lumMod val="65000"/>
                  </a:schemeClr>
                </a:solidFill>
              </a:rPr>
              <a:t>, if x ≠ y and y ∉ FV(W)</a:t>
            </a:r>
            <a:endParaRPr lang="en-US" sz="4000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23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04B75-7FF9-4ABC-BF88-2BA7861980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β-</a:t>
            </a:r>
            <a:r>
              <a:rPr lang="en-US" dirty="0"/>
              <a:t>reduction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8719C3-27AA-4C03-8803-8F2C3E2577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A</a:t>
            </a:r>
            <a:r>
              <a:rPr lang="en-US" dirty="0"/>
              <a:t>pplying </a:t>
            </a:r>
            <a:r>
              <a:rPr lang="en-US" altLang="zh-CN" dirty="0"/>
              <a:t>F</a:t>
            </a:r>
            <a:r>
              <a:rPr lang="en-US" dirty="0"/>
              <a:t>unctions to Their Arguments</a:t>
            </a:r>
          </a:p>
          <a:p>
            <a:r>
              <a:rPr lang="el-GR" dirty="0"/>
              <a:t>β</a:t>
            </a:r>
            <a:r>
              <a:rPr lang="zh-CN" altLang="en-US" dirty="0"/>
              <a:t>归约 </a:t>
            </a:r>
            <a:r>
              <a:rPr lang="en-US" altLang="zh-CN" dirty="0"/>
              <a:t>– </a:t>
            </a:r>
            <a:r>
              <a:rPr lang="zh-CN" altLang="en-US" dirty="0"/>
              <a:t>求值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672A36-F7B7-42E6-8BCA-4A52B14D0DD3}"/>
              </a:ext>
            </a:extLst>
          </p:cNvPr>
          <p:cNvSpPr/>
          <p:nvPr/>
        </p:nvSpPr>
        <p:spPr>
          <a:xfrm>
            <a:off x="1731119" y="2144693"/>
            <a:ext cx="872976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6000" spc="600" dirty="0"/>
              <a:t>((λ</a:t>
            </a:r>
            <a:r>
              <a:rPr lang="en-US" sz="6000" spc="600" dirty="0" err="1"/>
              <a:t>x.M</a:t>
            </a:r>
            <a:r>
              <a:rPr lang="en-US" sz="6000" spc="600" dirty="0"/>
              <a:t>) E) → (M[x:=E])</a:t>
            </a:r>
          </a:p>
        </p:txBody>
      </p:sp>
    </p:spTree>
    <p:extLst>
      <p:ext uri="{BB962C8B-B14F-4D97-AF65-F5344CB8AC3E}">
        <p14:creationId xmlns:p14="http://schemas.microsoft.com/office/powerpoint/2010/main" val="28734688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0 -0.3203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0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A740E9-3AC7-450B-AF32-44ECCD0318E9}"/>
              </a:ext>
            </a:extLst>
          </p:cNvPr>
          <p:cNvSpPr/>
          <p:nvPr/>
        </p:nvSpPr>
        <p:spPr>
          <a:xfrm>
            <a:off x="1084580" y="2911901"/>
            <a:ext cx="105562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Consolas" panose="020B0609020204030204" pitchFamily="49" charset="0"/>
              </a:rPr>
              <a:t>sorted_students_list</a:t>
            </a:r>
            <a:r>
              <a:rPr lang="en-US" sz="2400" dirty="0"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FF0066"/>
                </a:solidFill>
                <a:latin typeface="Consolas" panose="020B0609020204030204" pitchFamily="49" charset="0"/>
              </a:rPr>
              <a:t>=</a:t>
            </a:r>
            <a:r>
              <a:rPr lang="en-US" sz="2400" dirty="0"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CCFF"/>
                </a:solidFill>
                <a:latin typeface="Consolas" panose="020B0609020204030204" pitchFamily="49" charset="0"/>
              </a:rPr>
              <a:t>sorted</a:t>
            </a:r>
            <a:r>
              <a:rPr lang="en-US" sz="2400" dirty="0">
                <a:latin typeface="Consolas" panose="020B0609020204030204" pitchFamily="49" charset="0"/>
              </a:rPr>
              <a:t>(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 </a:t>
            </a:r>
            <a:r>
              <a:rPr lang="en-US" sz="2400" dirty="0" err="1">
                <a:latin typeface="Consolas" panose="020B0609020204030204" pitchFamily="49" charset="0"/>
              </a:rPr>
              <a:t>students_list.items</a:t>
            </a:r>
            <a:r>
              <a:rPr lang="en-US" sz="2400" dirty="0">
                <a:latin typeface="Consolas" panose="020B0609020204030204" pitchFamily="49" charset="0"/>
              </a:rPr>
              <a:t>(), </a:t>
            </a:r>
          </a:p>
          <a:p>
            <a:r>
              <a:rPr lang="en-US" sz="2400" i="1" dirty="0">
                <a:solidFill>
                  <a:srgbClr val="FF9933"/>
                </a:solidFill>
                <a:latin typeface="Consolas" panose="020B0609020204030204" pitchFamily="49" charset="0"/>
              </a:rPr>
              <a:t>  key</a:t>
            </a:r>
            <a:r>
              <a:rPr lang="en-US" sz="2400" dirty="0"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FF0066"/>
                </a:solidFill>
                <a:latin typeface="Consolas" panose="020B0609020204030204" pitchFamily="49" charset="0"/>
              </a:rPr>
              <a:t>=</a:t>
            </a:r>
            <a:r>
              <a:rPr lang="en-US" sz="2400" dirty="0">
                <a:latin typeface="Consolas" panose="020B0609020204030204" pitchFamily="49" charset="0"/>
              </a:rPr>
              <a:t> </a:t>
            </a:r>
          </a:p>
          <a:p>
            <a:r>
              <a:rPr lang="en-US" sz="2400" i="1" dirty="0">
                <a:solidFill>
                  <a:srgbClr val="FF9933"/>
                </a:solidFill>
                <a:latin typeface="Consolas" panose="020B0609020204030204" pitchFamily="49" charset="0"/>
              </a:rPr>
              <a:t>  reverse</a:t>
            </a:r>
            <a:r>
              <a:rPr lang="en-US" sz="2400" dirty="0"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FF0066"/>
                </a:solidFill>
                <a:latin typeface="Consolas" panose="020B0609020204030204" pitchFamily="49" charset="0"/>
              </a:rPr>
              <a:t>= </a:t>
            </a:r>
            <a:r>
              <a:rPr lang="en-US" sz="2400" dirty="0">
                <a:solidFill>
                  <a:srgbClr val="9966FF"/>
                </a:solidFill>
                <a:latin typeface="Consolas" panose="020B0609020204030204" pitchFamily="49" charset="0"/>
              </a:rPr>
              <a:t>False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4D9BC23-B3BC-418E-BD5E-4E5402E8176E}"/>
              </a:ext>
            </a:extLst>
          </p:cNvPr>
          <p:cNvSpPr/>
          <p:nvPr/>
        </p:nvSpPr>
        <p:spPr>
          <a:xfrm>
            <a:off x="2428994" y="3640404"/>
            <a:ext cx="52822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i="1" dirty="0">
                <a:solidFill>
                  <a:srgbClr val="00CCFF"/>
                </a:solidFill>
                <a:latin typeface="Consolas" panose="020B0609020204030204" pitchFamily="49" charset="0"/>
              </a:rPr>
              <a:t>lambda</a:t>
            </a:r>
            <a:r>
              <a:rPr lang="en-US" sz="2400" b="1" dirty="0">
                <a:solidFill>
                  <a:prstClr val="white"/>
                </a:solidFill>
                <a:latin typeface="Consolas" panose="020B0609020204030204" pitchFamily="49" charset="0"/>
              </a:rPr>
              <a:t> </a:t>
            </a:r>
            <a:r>
              <a:rPr lang="en-US" sz="2400" i="1" dirty="0">
                <a:solidFill>
                  <a:srgbClr val="FF9933"/>
                </a:solidFill>
                <a:latin typeface="Consolas" panose="020B0609020204030204" pitchFamily="49" charset="0"/>
              </a:rPr>
              <a:t>x</a:t>
            </a:r>
            <a:r>
              <a:rPr lang="en-US" sz="2400" dirty="0">
                <a:solidFill>
                  <a:prstClr val="white"/>
                </a:solidFill>
                <a:latin typeface="Consolas" panose="020B0609020204030204" pitchFamily="49" charset="0"/>
              </a:rPr>
              <a:t>:x[1]["</a:t>
            </a:r>
            <a:r>
              <a:rPr lang="en-US" altLang="zh-CN" sz="2400" dirty="0">
                <a:solidFill>
                  <a:prstClr val="white"/>
                </a:solidFill>
                <a:latin typeface="Consolas" panose="020B0609020204030204" pitchFamily="49" charset="0"/>
              </a:rPr>
              <a:t>STUDENT_ID</a:t>
            </a:r>
            <a:r>
              <a:rPr lang="en-US" sz="2400" dirty="0">
                <a:solidFill>
                  <a:prstClr val="white"/>
                </a:solidFill>
                <a:latin typeface="Consolas" panose="020B0609020204030204" pitchFamily="49" charset="0"/>
              </a:rPr>
              <a:t>"],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3DD8D8-A1EF-461E-A405-CFAB75FC5767}"/>
              </a:ext>
            </a:extLst>
          </p:cNvPr>
          <p:cNvSpPr/>
          <p:nvPr/>
        </p:nvSpPr>
        <p:spPr>
          <a:xfrm>
            <a:off x="1084580" y="709721"/>
            <a:ext cx="105562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latin typeface="Consolas" panose="020B0609020204030204" pitchFamily="49" charset="0"/>
              </a:rPr>
              <a:t>f</a:t>
            </a:r>
            <a:r>
              <a:rPr lang="en-US" sz="2400" i="1" dirty="0">
                <a:solidFill>
                  <a:srgbClr val="00CCFF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FF0066"/>
                </a:solidFill>
                <a:latin typeface="Consolas" panose="020B0609020204030204" pitchFamily="49" charset="0"/>
              </a:rPr>
              <a:t>=</a:t>
            </a:r>
            <a:r>
              <a:rPr lang="en-US" sz="2400" i="1" dirty="0">
                <a:solidFill>
                  <a:srgbClr val="00CCFF"/>
                </a:solidFill>
                <a:latin typeface="Consolas" panose="020B0609020204030204" pitchFamily="49" charset="0"/>
              </a:rPr>
              <a:t> lambda</a:t>
            </a:r>
            <a:r>
              <a:rPr lang="en-US" sz="2400" b="1" dirty="0">
                <a:solidFill>
                  <a:prstClr val="white"/>
                </a:solidFill>
                <a:latin typeface="Consolas" panose="020B0609020204030204" pitchFamily="49" charset="0"/>
              </a:rPr>
              <a:t> </a:t>
            </a:r>
            <a:r>
              <a:rPr lang="en-US" sz="2400" i="1" dirty="0">
                <a:solidFill>
                  <a:srgbClr val="FF9933"/>
                </a:solidFill>
                <a:latin typeface="Consolas" panose="020B0609020204030204" pitchFamily="49" charset="0"/>
              </a:rPr>
              <a:t>x</a:t>
            </a:r>
            <a:r>
              <a:rPr lang="en-US" sz="2400" dirty="0">
                <a:solidFill>
                  <a:prstClr val="white"/>
                </a:solidFill>
                <a:latin typeface="Consolas" panose="020B0609020204030204" pitchFamily="49" charset="0"/>
              </a:rPr>
              <a:t>:x+5</a:t>
            </a:r>
          </a:p>
          <a:p>
            <a:pPr lvl="0"/>
            <a:endParaRPr lang="en-US" sz="2400" dirty="0">
              <a:solidFill>
                <a:prstClr val="white"/>
              </a:solidFill>
              <a:latin typeface="Consolas" panose="020B0609020204030204" pitchFamily="49" charset="0"/>
            </a:endParaRPr>
          </a:p>
          <a:p>
            <a:pPr lvl="0"/>
            <a:r>
              <a:rPr lang="en-US" sz="2400" dirty="0">
                <a:solidFill>
                  <a:prstClr val="white"/>
                </a:solidFill>
                <a:latin typeface="Consolas" panose="020B0609020204030204" pitchFamily="49" charset="0"/>
              </a:rPr>
              <a:t>&gt;&gt;&gt; f(4)</a:t>
            </a:r>
          </a:p>
          <a:p>
            <a:pPr lvl="0"/>
            <a:r>
              <a:rPr lang="en-US" sz="2400" dirty="0">
                <a:solidFill>
                  <a:prstClr val="white"/>
                </a:solidFill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AC4DDB-9B4D-4A81-B43C-15909EFC6088}"/>
              </a:ext>
            </a:extLst>
          </p:cNvPr>
          <p:cNvSpPr/>
          <p:nvPr/>
        </p:nvSpPr>
        <p:spPr>
          <a:xfrm>
            <a:off x="6096000" y="709721"/>
            <a:ext cx="26035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i="1" dirty="0">
                <a:solidFill>
                  <a:srgbClr val="00CCFF"/>
                </a:solidFill>
                <a:latin typeface="Consolas" panose="020B0609020204030204" pitchFamily="49" charset="0"/>
              </a:rPr>
              <a:t>def </a:t>
            </a:r>
            <a:r>
              <a:rPr lang="en-US" sz="2400" dirty="0">
                <a:solidFill>
                  <a:srgbClr val="92D050"/>
                </a:solidFill>
                <a:latin typeface="Consolas" panose="020B0609020204030204" pitchFamily="49" charset="0"/>
              </a:rPr>
              <a:t>f</a:t>
            </a:r>
            <a:r>
              <a:rPr lang="en-US" sz="2400" dirty="0">
                <a:latin typeface="Consolas" panose="020B0609020204030204" pitchFamily="49" charset="0"/>
              </a:rPr>
              <a:t>(</a:t>
            </a:r>
            <a:r>
              <a:rPr lang="en-US" sz="2400" i="1" dirty="0">
                <a:solidFill>
                  <a:srgbClr val="FF9933"/>
                </a:solidFill>
                <a:latin typeface="Consolas" panose="020B0609020204030204" pitchFamily="49" charset="0"/>
              </a:rPr>
              <a:t>x</a:t>
            </a:r>
            <a:r>
              <a:rPr lang="en-US" sz="2400" dirty="0">
                <a:latin typeface="Consolas" panose="020B0609020204030204" pitchFamily="49" charset="0"/>
              </a:rPr>
              <a:t>):</a:t>
            </a:r>
          </a:p>
          <a:p>
            <a:pPr lvl="0"/>
            <a:r>
              <a:rPr lang="en-US" sz="2400" dirty="0"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FF0066"/>
                </a:solidFill>
                <a:latin typeface="Consolas" panose="020B0609020204030204" pitchFamily="49" charset="0"/>
              </a:rPr>
              <a:t> return </a:t>
            </a:r>
            <a:r>
              <a:rPr lang="en-US" sz="2400" dirty="0">
                <a:latin typeface="Consolas" panose="020B0609020204030204" pitchFamily="49" charset="0"/>
              </a:rPr>
              <a:t>x</a:t>
            </a:r>
            <a:r>
              <a:rPr lang="en-US" sz="2400" dirty="0">
                <a:solidFill>
                  <a:srgbClr val="FF0066"/>
                </a:solidFill>
                <a:latin typeface="Consolas" panose="020B0609020204030204" pitchFamily="49" charset="0"/>
              </a:rPr>
              <a:t>+</a:t>
            </a:r>
            <a:r>
              <a:rPr lang="en-US" sz="2400" dirty="0">
                <a:solidFill>
                  <a:srgbClr val="9966FF"/>
                </a:solidFill>
                <a:latin typeface="Consolas" panose="020B0609020204030204" pitchFamily="49" charset="0"/>
              </a:rPr>
              <a:t>5</a:t>
            </a:r>
            <a:endParaRPr lang="en-US" sz="24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22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5" grpId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7634BB3-0C67-43CF-B07C-827238156F00}"/>
              </a:ext>
            </a:extLst>
          </p:cNvPr>
          <p:cNvSpPr/>
          <p:nvPr/>
        </p:nvSpPr>
        <p:spPr>
          <a:xfrm>
            <a:off x="4403489" y="2967335"/>
            <a:ext cx="38930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5400" spc="600" dirty="0">
                <a:solidFill>
                  <a:srgbClr val="FFFF00"/>
                </a:solidFill>
              </a:rPr>
              <a:t>z</a:t>
            </a:r>
            <a:r>
              <a:rPr lang="en-US" altLang="zh-CN" sz="5400" spc="600" dirty="0"/>
              <a:t>+5</a:t>
            </a:r>
            <a:endParaRPr lang="en-US" sz="5400" spc="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FFCD8A-C8D1-451E-8069-1238D314AAD3}"/>
              </a:ext>
            </a:extLst>
          </p:cNvPr>
          <p:cNvSpPr/>
          <p:nvPr/>
        </p:nvSpPr>
        <p:spPr>
          <a:xfrm>
            <a:off x="4149491" y="2967335"/>
            <a:ext cx="38930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5400" spc="600" dirty="0"/>
              <a:t>(</a:t>
            </a:r>
            <a:r>
              <a:rPr lang="el-GR" sz="5400" spc="600" dirty="0"/>
              <a:t>λ</a:t>
            </a:r>
            <a:r>
              <a:rPr lang="en-US" sz="5400" spc="600" dirty="0"/>
              <a:t>x.</a:t>
            </a:r>
            <a:r>
              <a:rPr lang="en-US" altLang="zh-CN" sz="5400" spc="600" dirty="0"/>
              <a:t>x+5) </a:t>
            </a:r>
            <a:r>
              <a:rPr lang="en-US" altLang="zh-CN" sz="5400" spc="600" dirty="0">
                <a:solidFill>
                  <a:srgbClr val="FFFF00"/>
                </a:solidFill>
              </a:rPr>
              <a:t>z</a:t>
            </a:r>
            <a:r>
              <a:rPr lang="pl-PL" sz="5400" spc="600" dirty="0"/>
              <a:t> </a:t>
            </a:r>
            <a:endParaRPr lang="en-US" sz="5400" spc="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63C1AC-4802-408C-80F9-9C74BEE44748}"/>
              </a:ext>
            </a:extLst>
          </p:cNvPr>
          <p:cNvSpPr/>
          <p:nvPr/>
        </p:nvSpPr>
        <p:spPr>
          <a:xfrm>
            <a:off x="4149490" y="2967335"/>
            <a:ext cx="38930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5400" spc="600" dirty="0"/>
              <a:t>(</a:t>
            </a:r>
            <a:r>
              <a:rPr lang="el-GR" sz="5400" spc="600" dirty="0"/>
              <a:t>λ</a:t>
            </a:r>
            <a:r>
              <a:rPr lang="en-US" sz="5400" spc="600" dirty="0">
                <a:solidFill>
                  <a:srgbClr val="FF0066"/>
                </a:solidFill>
              </a:rPr>
              <a:t>x</a:t>
            </a:r>
            <a:r>
              <a:rPr lang="en-US" sz="5400" spc="600" dirty="0"/>
              <a:t>.</a:t>
            </a:r>
            <a:r>
              <a:rPr lang="en-US" altLang="zh-CN" sz="5400" spc="600" dirty="0">
                <a:solidFill>
                  <a:srgbClr val="FF0066"/>
                </a:solidFill>
              </a:rPr>
              <a:t>x</a:t>
            </a:r>
            <a:r>
              <a:rPr lang="en-US" altLang="zh-CN" sz="5400" spc="600" dirty="0"/>
              <a:t>+5) </a:t>
            </a:r>
            <a:r>
              <a:rPr lang="en-US" altLang="zh-CN" sz="5400" spc="600" dirty="0">
                <a:solidFill>
                  <a:srgbClr val="FFFF00"/>
                </a:solidFill>
              </a:rPr>
              <a:t>z</a:t>
            </a:r>
            <a:r>
              <a:rPr lang="pl-PL" sz="5400" spc="600" dirty="0"/>
              <a:t> </a:t>
            </a:r>
            <a:endParaRPr lang="en-US" sz="5400" spc="600" dirty="0"/>
          </a:p>
        </p:txBody>
      </p:sp>
    </p:spTree>
    <p:extLst>
      <p:ext uri="{BB962C8B-B14F-4D97-AF65-F5344CB8AC3E}">
        <p14:creationId xmlns:p14="http://schemas.microsoft.com/office/powerpoint/2010/main" val="422353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ip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5" grpId="0"/>
      <p:bldP spid="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04B75-7FF9-4ABC-BF88-2BA786198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-1092200"/>
            <a:ext cx="9144000" cy="2387600"/>
          </a:xfrm>
        </p:spPr>
        <p:txBody>
          <a:bodyPr/>
          <a:lstStyle/>
          <a:p>
            <a:r>
              <a:rPr lang="el-GR" dirty="0"/>
              <a:t>β-</a:t>
            </a:r>
            <a:r>
              <a:rPr lang="en-US" dirty="0"/>
              <a:t>reduction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672A36-F7B7-42E6-8BCA-4A52B14D0DD3}"/>
              </a:ext>
            </a:extLst>
          </p:cNvPr>
          <p:cNvSpPr/>
          <p:nvPr/>
        </p:nvSpPr>
        <p:spPr>
          <a:xfrm>
            <a:off x="1731119" y="2144693"/>
            <a:ext cx="872976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6000" spc="600" dirty="0"/>
              <a:t>((λ</a:t>
            </a:r>
            <a:r>
              <a:rPr lang="en-US" sz="6000" spc="600" dirty="0" err="1"/>
              <a:t>x.M</a:t>
            </a:r>
            <a:r>
              <a:rPr lang="en-US" sz="6000" spc="600" dirty="0"/>
              <a:t>) E) → (M[x:=E])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FF0CCF-9CA7-42F5-BD92-2C0EE72AF8EF}"/>
              </a:ext>
            </a:extLst>
          </p:cNvPr>
          <p:cNvSpPr/>
          <p:nvPr/>
        </p:nvSpPr>
        <p:spPr>
          <a:xfrm>
            <a:off x="797560" y="4618355"/>
            <a:ext cx="105968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/>
              <a:t>* 若所有的 </a:t>
            </a:r>
            <a:r>
              <a:rPr lang="en-US" altLang="zh-CN" sz="3200" dirty="0"/>
              <a:t>E </a:t>
            </a:r>
            <a:r>
              <a:rPr lang="zh-CN" altLang="en-US" sz="3200" dirty="0"/>
              <a:t>的自由出现在 </a:t>
            </a:r>
            <a:r>
              <a:rPr lang="en-US" altLang="zh-CN" sz="3200" dirty="0"/>
              <a:t>M [V:=E] </a:t>
            </a:r>
            <a:r>
              <a:rPr lang="zh-CN" altLang="en-US" sz="3200" dirty="0"/>
              <a:t>中仍然是自由的情况下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7988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ip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7FFCD8A-C8D1-451E-8069-1238D314AAD3}"/>
              </a:ext>
            </a:extLst>
          </p:cNvPr>
          <p:cNvSpPr/>
          <p:nvPr/>
        </p:nvSpPr>
        <p:spPr>
          <a:xfrm>
            <a:off x="2762410" y="1326679"/>
            <a:ext cx="691227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5400" spc="600" dirty="0"/>
              <a:t>(</a:t>
            </a:r>
            <a:r>
              <a:rPr lang="el-GR" sz="5400" spc="600" dirty="0"/>
              <a:t>λ</a:t>
            </a:r>
            <a:r>
              <a:rPr lang="pl-PL" sz="5400" spc="600" dirty="0"/>
              <a:t>z</a:t>
            </a:r>
            <a:r>
              <a:rPr lang="en-US" sz="5400" spc="600" dirty="0"/>
              <a:t>.</a:t>
            </a:r>
            <a:r>
              <a:rPr lang="pl-PL" sz="5400" spc="600" dirty="0"/>
              <a:t>(</a:t>
            </a:r>
            <a:r>
              <a:rPr lang="el-GR" sz="5400" spc="600" dirty="0"/>
              <a:t>λ</a:t>
            </a:r>
            <a:r>
              <a:rPr lang="pl-PL" sz="5400" spc="600" dirty="0"/>
              <a:t>x</a:t>
            </a:r>
            <a:r>
              <a:rPr lang="en-US" sz="5400" spc="600" dirty="0"/>
              <a:t>.</a:t>
            </a:r>
            <a:r>
              <a:rPr lang="pl-PL" sz="5400" spc="600" dirty="0"/>
              <a:t>x+z)) (x+2) </a:t>
            </a:r>
            <a:endParaRPr lang="en-US" sz="5400" spc="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360C78-329C-49DB-8AF5-98A962D63F63}"/>
              </a:ext>
            </a:extLst>
          </p:cNvPr>
          <p:cNvSpPr/>
          <p:nvPr/>
        </p:nvSpPr>
        <p:spPr>
          <a:xfrm>
            <a:off x="4253525" y="2703667"/>
            <a:ext cx="417050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5400" spc="600" dirty="0"/>
              <a:t>λ</a:t>
            </a:r>
            <a:r>
              <a:rPr lang="pl-PL" sz="5400" spc="600" dirty="0">
                <a:solidFill>
                  <a:srgbClr val="FF9933"/>
                </a:solidFill>
              </a:rPr>
              <a:t>x</a:t>
            </a:r>
            <a:r>
              <a:rPr lang="en-US" sz="5400" spc="600" dirty="0"/>
              <a:t>.</a:t>
            </a:r>
            <a:r>
              <a:rPr lang="pl-PL" sz="5400" spc="600" dirty="0">
                <a:solidFill>
                  <a:srgbClr val="FF9933"/>
                </a:solidFill>
              </a:rPr>
              <a:t>x</a:t>
            </a:r>
            <a:r>
              <a:rPr lang="pl-PL" sz="5400" spc="600" dirty="0"/>
              <a:t>+(</a:t>
            </a:r>
            <a:r>
              <a:rPr lang="pl-PL" sz="5400" spc="600" dirty="0">
                <a:solidFill>
                  <a:srgbClr val="FF9933"/>
                </a:solidFill>
              </a:rPr>
              <a:t>x</a:t>
            </a:r>
            <a:r>
              <a:rPr lang="pl-PL" sz="5400" spc="600" dirty="0"/>
              <a:t>+2) </a:t>
            </a:r>
            <a:endParaRPr lang="en-US" sz="5400" spc="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16B8A2-1E5B-4C05-B0B1-1105538ACDE8}"/>
              </a:ext>
            </a:extLst>
          </p:cNvPr>
          <p:cNvSpPr/>
          <p:nvPr/>
        </p:nvSpPr>
        <p:spPr>
          <a:xfrm>
            <a:off x="2762410" y="1326679"/>
            <a:ext cx="691227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5400" spc="600" dirty="0"/>
              <a:t>(</a:t>
            </a:r>
            <a:r>
              <a:rPr lang="el-GR" sz="5400" spc="600" dirty="0"/>
              <a:t>λ</a:t>
            </a:r>
            <a:r>
              <a:rPr lang="pl-PL" sz="5400" spc="600" dirty="0"/>
              <a:t>z</a:t>
            </a:r>
            <a:r>
              <a:rPr lang="en-US" sz="5400" spc="600" dirty="0"/>
              <a:t>.</a:t>
            </a:r>
            <a:r>
              <a:rPr lang="pl-PL" sz="5400" spc="600" dirty="0"/>
              <a:t>(</a:t>
            </a:r>
            <a:r>
              <a:rPr lang="el-GR" sz="5400" spc="600" dirty="0"/>
              <a:t>λ</a:t>
            </a:r>
            <a:r>
              <a:rPr lang="pl-PL" sz="5400" spc="600" dirty="0">
                <a:solidFill>
                  <a:srgbClr val="FF9933"/>
                </a:solidFill>
              </a:rPr>
              <a:t>x</a:t>
            </a:r>
            <a:r>
              <a:rPr lang="en-US" sz="5400" spc="600" dirty="0"/>
              <a:t>.</a:t>
            </a:r>
            <a:r>
              <a:rPr lang="pl-PL" sz="5400" spc="600" dirty="0">
                <a:solidFill>
                  <a:srgbClr val="FF9933"/>
                </a:solidFill>
              </a:rPr>
              <a:t>x</a:t>
            </a:r>
            <a:r>
              <a:rPr lang="pl-PL" sz="5400" spc="600" dirty="0"/>
              <a:t>+z)) (</a:t>
            </a:r>
            <a:r>
              <a:rPr lang="pl-PL" sz="5400" spc="600" dirty="0">
                <a:solidFill>
                  <a:srgbClr val="00CCFF"/>
                </a:solidFill>
              </a:rPr>
              <a:t>x</a:t>
            </a:r>
            <a:r>
              <a:rPr lang="pl-PL" sz="5400" spc="600" dirty="0"/>
              <a:t>+2) </a:t>
            </a:r>
            <a:endParaRPr lang="en-US" sz="5400" spc="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D9A5DE-C928-4CA9-8D4E-659CA644CE2A}"/>
              </a:ext>
            </a:extLst>
          </p:cNvPr>
          <p:cNvSpPr/>
          <p:nvPr/>
        </p:nvSpPr>
        <p:spPr>
          <a:xfrm>
            <a:off x="4253524" y="2703667"/>
            <a:ext cx="393005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5400" strike="sngStrike" spc="600" dirty="0">
                <a:solidFill>
                  <a:schemeClr val="tx1">
                    <a:lumMod val="65000"/>
                  </a:schemeClr>
                </a:solidFill>
              </a:rPr>
              <a:t>λ</a:t>
            </a:r>
            <a:r>
              <a:rPr lang="pl-PL" sz="5400" strike="sngStrike" spc="600" dirty="0">
                <a:solidFill>
                  <a:schemeClr val="tx1">
                    <a:lumMod val="65000"/>
                  </a:schemeClr>
                </a:solidFill>
              </a:rPr>
              <a:t>x</a:t>
            </a:r>
            <a:r>
              <a:rPr lang="en-US" sz="5400" strike="sngStrike" spc="600" dirty="0">
                <a:solidFill>
                  <a:schemeClr val="tx1">
                    <a:lumMod val="65000"/>
                  </a:schemeClr>
                </a:solidFill>
              </a:rPr>
              <a:t>.</a:t>
            </a:r>
            <a:r>
              <a:rPr lang="pl-PL" sz="5400" strike="sngStrike" spc="600" dirty="0">
                <a:solidFill>
                  <a:schemeClr val="tx1">
                    <a:lumMod val="65000"/>
                  </a:schemeClr>
                </a:solidFill>
              </a:rPr>
              <a:t>x+(x+2)</a:t>
            </a:r>
            <a:endParaRPr lang="en-US" sz="5400" strike="sngStrike" spc="600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AD8EB8-89BA-4B90-AB44-B3D00568A3B0}"/>
              </a:ext>
            </a:extLst>
          </p:cNvPr>
          <p:cNvSpPr/>
          <p:nvPr/>
        </p:nvSpPr>
        <p:spPr>
          <a:xfrm>
            <a:off x="2762410" y="2411795"/>
            <a:ext cx="691227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5400" spc="600" dirty="0"/>
              <a:t>(</a:t>
            </a:r>
            <a:r>
              <a:rPr lang="el-GR" sz="5400" spc="600" dirty="0"/>
              <a:t>λ</a:t>
            </a:r>
            <a:r>
              <a:rPr lang="pl-PL" sz="5400" spc="600" dirty="0"/>
              <a:t>z</a:t>
            </a:r>
            <a:r>
              <a:rPr lang="en-US" sz="5400" spc="600" dirty="0"/>
              <a:t>.</a:t>
            </a:r>
            <a:r>
              <a:rPr lang="pl-PL" sz="5400" spc="600" dirty="0"/>
              <a:t>(</a:t>
            </a:r>
            <a:r>
              <a:rPr lang="el-GR" sz="5400" spc="600" dirty="0"/>
              <a:t>λ</a:t>
            </a:r>
            <a:r>
              <a:rPr lang="en-US" sz="5400" spc="600" dirty="0" err="1">
                <a:solidFill>
                  <a:srgbClr val="FF9933"/>
                </a:solidFill>
              </a:rPr>
              <a:t>y</a:t>
            </a:r>
            <a:r>
              <a:rPr lang="en-US" sz="5400" spc="600" dirty="0" err="1"/>
              <a:t>.</a:t>
            </a:r>
            <a:r>
              <a:rPr lang="en-US" sz="5400" spc="600" dirty="0" err="1">
                <a:solidFill>
                  <a:srgbClr val="FF9933"/>
                </a:solidFill>
              </a:rPr>
              <a:t>y</a:t>
            </a:r>
            <a:r>
              <a:rPr lang="pl-PL" sz="5400" spc="600" dirty="0"/>
              <a:t>+z)) (</a:t>
            </a:r>
            <a:r>
              <a:rPr lang="pl-PL" sz="5400" spc="600" dirty="0">
                <a:solidFill>
                  <a:srgbClr val="00CCFF"/>
                </a:solidFill>
              </a:rPr>
              <a:t>x</a:t>
            </a:r>
            <a:r>
              <a:rPr lang="pl-PL" sz="5400" spc="600" dirty="0"/>
              <a:t>+2) </a:t>
            </a:r>
            <a:endParaRPr lang="en-US" sz="5400" spc="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748B7B-2D53-4B14-8E65-E7D6ECD60A6C}"/>
              </a:ext>
            </a:extLst>
          </p:cNvPr>
          <p:cNvSpPr/>
          <p:nvPr/>
        </p:nvSpPr>
        <p:spPr>
          <a:xfrm>
            <a:off x="1856617" y="4206892"/>
            <a:ext cx="896431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spc="600" dirty="0">
                <a:solidFill>
                  <a:schemeClr val="tx1">
                    <a:alpha val="60000"/>
                  </a:schemeClr>
                </a:solidFill>
              </a:rPr>
              <a:t>(</a:t>
            </a:r>
            <a:r>
              <a:rPr lang="el-GR" sz="5400" spc="600" dirty="0">
                <a:solidFill>
                  <a:schemeClr val="tx1">
                    <a:alpha val="60000"/>
                  </a:schemeClr>
                </a:solidFill>
              </a:rPr>
              <a:t>λ</a:t>
            </a:r>
            <a:r>
              <a:rPr lang="pl-PL" sz="5400" spc="600" dirty="0">
                <a:solidFill>
                  <a:srgbClr val="FF9933">
                    <a:alpha val="60000"/>
                  </a:srgbClr>
                </a:solidFill>
              </a:rPr>
              <a:t>x</a:t>
            </a:r>
            <a:r>
              <a:rPr lang="en-US" sz="5400" spc="600" dirty="0">
                <a:solidFill>
                  <a:schemeClr val="tx1">
                    <a:alpha val="60000"/>
                  </a:schemeClr>
                </a:solidFill>
              </a:rPr>
              <a:t>.</a:t>
            </a:r>
            <a:r>
              <a:rPr lang="pl-PL" sz="5400" spc="600" dirty="0">
                <a:solidFill>
                  <a:srgbClr val="FF9933">
                    <a:alpha val="60000"/>
                  </a:srgbClr>
                </a:solidFill>
              </a:rPr>
              <a:t>x</a:t>
            </a:r>
            <a:r>
              <a:rPr lang="pl-PL" sz="5400" spc="600" dirty="0">
                <a:solidFill>
                  <a:schemeClr val="tx1">
                    <a:alpha val="60000"/>
                  </a:schemeClr>
                </a:solidFill>
              </a:rPr>
              <a:t>+</a:t>
            </a:r>
            <a:r>
              <a:rPr lang="pl-PL" sz="5400" spc="600" dirty="0">
                <a:solidFill>
                  <a:srgbClr val="FF9933">
                    <a:alpha val="60000"/>
                  </a:srgbClr>
                </a:solidFill>
              </a:rPr>
              <a:t>x</a:t>
            </a:r>
            <a:r>
              <a:rPr lang="pl-PL" sz="5400" spc="600" dirty="0">
                <a:solidFill>
                  <a:schemeClr val="tx1">
                    <a:alpha val="60000"/>
                  </a:schemeClr>
                </a:solidFill>
              </a:rPr>
              <a:t>+2</a:t>
            </a:r>
            <a:r>
              <a:rPr lang="en-US" sz="5400" spc="600" dirty="0">
                <a:solidFill>
                  <a:schemeClr val="tx1">
                    <a:alpha val="60000"/>
                  </a:schemeClr>
                </a:solidFill>
              </a:rPr>
              <a:t>) 3 = 3 </a:t>
            </a:r>
            <a:r>
              <a:rPr lang="en-US" altLang="zh-CN" sz="5400" spc="600" dirty="0">
                <a:solidFill>
                  <a:schemeClr val="tx1">
                    <a:alpha val="60000"/>
                  </a:schemeClr>
                </a:solidFill>
              </a:rPr>
              <a:t>+ 3 + 2</a:t>
            </a:r>
            <a:r>
              <a:rPr lang="pl-PL" sz="5400" spc="600" dirty="0">
                <a:solidFill>
                  <a:schemeClr val="tx1">
                    <a:alpha val="60000"/>
                  </a:schemeClr>
                </a:solidFill>
              </a:rPr>
              <a:t> </a:t>
            </a:r>
            <a:endParaRPr lang="en-US" sz="5400" spc="600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1FE222-6C99-4A56-9828-4D07B4C678A3}"/>
              </a:ext>
            </a:extLst>
          </p:cNvPr>
          <p:cNvSpPr/>
          <p:nvPr/>
        </p:nvSpPr>
        <p:spPr>
          <a:xfrm>
            <a:off x="3891052" y="3453355"/>
            <a:ext cx="465499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5400" spc="600" dirty="0"/>
              <a:t>(</a:t>
            </a:r>
            <a:r>
              <a:rPr lang="el-GR" sz="5400" spc="600" dirty="0"/>
              <a:t>λ</a:t>
            </a:r>
            <a:r>
              <a:rPr lang="en-US" sz="5400" spc="600" dirty="0" err="1">
                <a:solidFill>
                  <a:srgbClr val="FF9933"/>
                </a:solidFill>
              </a:rPr>
              <a:t>y</a:t>
            </a:r>
            <a:r>
              <a:rPr lang="en-US" sz="5400" spc="600" dirty="0" err="1"/>
              <a:t>.</a:t>
            </a:r>
            <a:r>
              <a:rPr lang="en-US" sz="5400" spc="600" dirty="0" err="1">
                <a:solidFill>
                  <a:srgbClr val="FF9933"/>
                </a:solidFill>
              </a:rPr>
              <a:t>y</a:t>
            </a:r>
            <a:r>
              <a:rPr lang="pl-PL" sz="5400" spc="600" dirty="0"/>
              <a:t>+(</a:t>
            </a:r>
            <a:r>
              <a:rPr lang="pl-PL" sz="5400" spc="600" dirty="0">
                <a:solidFill>
                  <a:srgbClr val="00CCFF"/>
                </a:solidFill>
              </a:rPr>
              <a:t>x</a:t>
            </a:r>
            <a:r>
              <a:rPr lang="pl-PL" sz="5400" spc="600" dirty="0"/>
              <a:t>+2)) </a:t>
            </a:r>
            <a:endParaRPr lang="en-US" sz="5400" spc="6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ECF8DC-1A30-492A-A836-8044B62432EF}"/>
              </a:ext>
            </a:extLst>
          </p:cNvPr>
          <p:cNvSpPr/>
          <p:nvPr/>
        </p:nvSpPr>
        <p:spPr>
          <a:xfrm>
            <a:off x="1409417" y="4960429"/>
            <a:ext cx="964674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5400" spc="600" dirty="0"/>
              <a:t>(</a:t>
            </a:r>
            <a:r>
              <a:rPr lang="el-GR" sz="5400" spc="600" dirty="0"/>
              <a:t>λ</a:t>
            </a:r>
            <a:r>
              <a:rPr lang="en-US" sz="5400" spc="600" dirty="0" err="1">
                <a:solidFill>
                  <a:srgbClr val="FF9933"/>
                </a:solidFill>
              </a:rPr>
              <a:t>y</a:t>
            </a:r>
            <a:r>
              <a:rPr lang="en-US" sz="5400" spc="600" dirty="0" err="1"/>
              <a:t>.</a:t>
            </a:r>
            <a:r>
              <a:rPr lang="en-US" sz="5400" spc="600" dirty="0" err="1">
                <a:solidFill>
                  <a:srgbClr val="FF9933"/>
                </a:solidFill>
              </a:rPr>
              <a:t>y</a:t>
            </a:r>
            <a:r>
              <a:rPr lang="pl-PL" sz="5400" spc="600" dirty="0"/>
              <a:t>+ (</a:t>
            </a:r>
            <a:r>
              <a:rPr lang="pl-PL" sz="5400" spc="600" dirty="0">
                <a:solidFill>
                  <a:srgbClr val="00CCFF"/>
                </a:solidFill>
              </a:rPr>
              <a:t>x</a:t>
            </a:r>
            <a:r>
              <a:rPr lang="pl-PL" sz="5400" spc="600" dirty="0"/>
              <a:t>+2))</a:t>
            </a:r>
            <a:r>
              <a:rPr lang="en-US" sz="5400" spc="600" dirty="0"/>
              <a:t> </a:t>
            </a:r>
            <a:r>
              <a:rPr lang="en-US" altLang="zh-CN" sz="5400" spc="600" dirty="0"/>
              <a:t>3 = 3 + x + 2</a:t>
            </a:r>
            <a:r>
              <a:rPr lang="pl-PL" sz="5400" spc="600" dirty="0"/>
              <a:t> </a:t>
            </a:r>
            <a:endParaRPr lang="en-US" sz="5400" spc="600" dirty="0"/>
          </a:p>
        </p:txBody>
      </p:sp>
    </p:spTree>
    <p:extLst>
      <p:ext uri="{BB962C8B-B14F-4D97-AF65-F5344CB8AC3E}">
        <p14:creationId xmlns:p14="http://schemas.microsoft.com/office/powerpoint/2010/main" val="166937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ip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mph" presetSubtype="0" accel="52000" decel="48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50" fill="hold"/>
                                        <p:tgtEl>
                                          <p:spTgt spid="9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6" grpId="0"/>
      <p:bldP spid="6" grpId="1"/>
      <p:bldP spid="7" grpId="0"/>
      <p:bldP spid="9" grpId="0"/>
      <p:bldP spid="9" grpId="1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F02336-8273-418B-AED0-8A96CE2233DF}"/>
              </a:ext>
            </a:extLst>
          </p:cNvPr>
          <p:cNvSpPr/>
          <p:nvPr/>
        </p:nvSpPr>
        <p:spPr>
          <a:xfrm>
            <a:off x="5265420" y="2263457"/>
            <a:ext cx="1823720" cy="1025843"/>
          </a:xfrm>
          <a:prstGeom prst="rect">
            <a:avLst/>
          </a:prstGeom>
          <a:solidFill>
            <a:srgbClr val="FF09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CAA559-CD5D-4681-A7C4-1C5388184513}"/>
              </a:ext>
            </a:extLst>
          </p:cNvPr>
          <p:cNvSpPr txBox="1"/>
          <p:nvPr/>
        </p:nvSpPr>
        <p:spPr>
          <a:xfrm>
            <a:off x="5638800" y="1452940"/>
            <a:ext cx="914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>
                <a:latin typeface="Adobe Clean" panose="020B0503020404020204" pitchFamily="34" charset="0"/>
              </a:rPr>
              <a:t>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D0EE44-DFAF-4FAC-9DFE-C105EBB5C2B3}"/>
              </a:ext>
            </a:extLst>
          </p:cNvPr>
          <p:cNvSpPr txBox="1"/>
          <p:nvPr/>
        </p:nvSpPr>
        <p:spPr>
          <a:xfrm>
            <a:off x="1823720" y="5029200"/>
            <a:ext cx="8707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spc="600" dirty="0"/>
              <a:t>λ</a:t>
            </a:r>
            <a:r>
              <a:rPr lang="zh-CN" altLang="en-US" sz="3200" dirty="0"/>
              <a:t>演算没有数，字符，或任何非函数的数据类型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7498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42" presetClass="path" presetSubtype="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07407E-6 L -6.25E-7 0.37083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54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9999000" y="9999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-0.40312 0.3537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56" y="1768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" presetClass="emph" presetSubtype="0" decel="48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22" dur="250" fill="hold"/>
                                        <p:tgtEl>
                                          <p:spTgt spid="4"/>
                                        </p:tgtEl>
                                      </p:cBhvr>
                                      <p:by x="800000" y="8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2" grpId="0"/>
      <p:bldP spid="2" grpId="1"/>
      <p:bldP spid="2" grpId="2"/>
      <p:bldP spid="3" grpId="0"/>
      <p:bldP spid="3" grpId="1"/>
      <p:bldP spid="3" grpId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1700C70-F328-45FC-95B9-8F4425A5F4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9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EC5E33-8A8F-4B9C-A0C8-D4B7F7A756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6" y="1111097"/>
            <a:ext cx="568169" cy="2387600"/>
          </a:xfrm>
        </p:spPr>
        <p:txBody>
          <a:bodyPr/>
          <a:lstStyle/>
          <a:p>
            <a:pPr algn="l"/>
            <a:r>
              <a:rPr lang="el-GR" dirty="0">
                <a:solidFill>
                  <a:schemeClr val="bg1"/>
                </a:solidFill>
                <a:latin typeface="Adobe Clean Light" panose="020B0303020404020204" pitchFamily="34" charset="0"/>
              </a:rPr>
              <a:t>λ</a:t>
            </a:r>
            <a:endParaRPr lang="en-US" dirty="0">
              <a:solidFill>
                <a:schemeClr val="bg1"/>
              </a:solidFill>
              <a:latin typeface="Adobe Clean Light" panose="020B0303020404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9C6E10D-3066-4E8E-9604-BEB146426129}"/>
              </a:ext>
            </a:extLst>
          </p:cNvPr>
          <p:cNvSpPr txBox="1">
            <a:spLocks/>
          </p:cNvSpPr>
          <p:nvPr/>
        </p:nvSpPr>
        <p:spPr>
          <a:xfrm>
            <a:off x="5242165" y="2254928"/>
            <a:ext cx="2768353" cy="12437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>
                <a:solidFill>
                  <a:schemeClr val="bg1"/>
                </a:solidFill>
                <a:latin typeface="Adobe Clean Light" panose="020B0303020404020204" pitchFamily="34" charset="0"/>
              </a:rPr>
              <a:t>calculus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608320-233C-40CC-81AA-2A1CA608692B}"/>
              </a:ext>
            </a:extLst>
          </p:cNvPr>
          <p:cNvSpPr txBox="1"/>
          <p:nvPr/>
        </p:nvSpPr>
        <p:spPr>
          <a:xfrm>
            <a:off x="4647558" y="3267864"/>
            <a:ext cx="3362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dobe Clean Light" panose="020B0303020404020204" pitchFamily="34" charset="0"/>
              </a:rPr>
              <a:t>Lambda </a:t>
            </a:r>
            <a:r>
              <a:rPr lang="zh-CN" altLang="en-US" sz="2400" dirty="0">
                <a:solidFill>
                  <a:schemeClr val="bg1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演算</a:t>
            </a:r>
            <a:endParaRPr lang="en-US" sz="2400" dirty="0">
              <a:solidFill>
                <a:schemeClr val="bg1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52E25D-4863-46E4-A5A4-577DDB95F362}"/>
              </a:ext>
            </a:extLst>
          </p:cNvPr>
          <p:cNvSpPr txBox="1"/>
          <p:nvPr/>
        </p:nvSpPr>
        <p:spPr>
          <a:xfrm>
            <a:off x="7538720" y="32678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5C6B22D-E94E-44E5-A19F-2072EBDB7AE4}"/>
              </a:ext>
            </a:extLst>
          </p:cNvPr>
          <p:cNvSpPr txBox="1">
            <a:spLocks/>
          </p:cNvSpPr>
          <p:nvPr/>
        </p:nvSpPr>
        <p:spPr>
          <a:xfrm>
            <a:off x="3752869" y="2196495"/>
            <a:ext cx="6679472" cy="12437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800" dirty="0">
                <a:solidFill>
                  <a:schemeClr val="bg1"/>
                </a:solidFill>
                <a:latin typeface="Adobe Clean Light" panose="020B0303020404020204" pitchFamily="34" charset="0"/>
              </a:rPr>
              <a:t>: </a:t>
            </a:r>
            <a:r>
              <a:rPr lang="en-US" sz="4000" dirty="0">
                <a:solidFill>
                  <a:schemeClr val="bg1"/>
                </a:solidFill>
                <a:latin typeface="Adobe Clean Light" panose="020B0303020404020204" pitchFamily="34" charset="0"/>
              </a:rPr>
              <a:t>Encoding datatypes</a:t>
            </a:r>
            <a:endParaRPr lang="en-US" sz="4800" dirty="0">
              <a:solidFill>
                <a:schemeClr val="bg1"/>
              </a:solidFill>
              <a:latin typeface="Adobe Clean Light" panose="020B03030204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DB8B20-A678-44CA-8CF4-7987067298BD}"/>
              </a:ext>
            </a:extLst>
          </p:cNvPr>
          <p:cNvSpPr txBox="1"/>
          <p:nvPr/>
        </p:nvSpPr>
        <p:spPr>
          <a:xfrm>
            <a:off x="4647558" y="3612664"/>
            <a:ext cx="3362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Adobe Clean Light" panose="020B0303020404020204" pitchFamily="34" charset="0"/>
              </a:rPr>
              <a:t>·</a:t>
            </a:r>
          </a:p>
          <a:p>
            <a:pPr algn="ctr"/>
            <a:r>
              <a:rPr lang="zh-CN" altLang="en-US" sz="2400" dirty="0">
                <a:solidFill>
                  <a:schemeClr val="bg1"/>
                </a:solidFill>
                <a:latin typeface="Adobe Clean Light" panose="020B0303020404020204" pitchFamily="34" charset="0"/>
              </a:rPr>
              <a:t>数据类型的编码</a:t>
            </a:r>
            <a:endParaRPr lang="en-US" sz="2400" dirty="0">
              <a:solidFill>
                <a:schemeClr val="bg1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668853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-0.07917 -1.11111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5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6.25E-7 0.06689 L -6.25E-7 4.81481E-6 " pathEditMode="relative" rAng="0" ptsTypes="AA">
                                      <p:cBhvr>
                                        <p:cTn id="14" dur="5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05"/>
                            </p:stCondLst>
                            <p:childTnLst>
                              <p:par>
                                <p:cTn id="16" presetID="35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16667E-7 -4.44444E-6 L -0.16224 -4.44444E-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12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7917 -1.11111E-6 L -0.24831 0.00324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4" y="16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6.25E-7 0.0669 L -6.25E-7 1.48148E-6 " pathEditMode="relative" rAng="0" ptsTypes="AA">
                                      <p:cBhvr>
                                        <p:cTn id="27" dur="25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5" grpId="0"/>
      <p:bldP spid="5" grpId="1"/>
      <p:bldP spid="6" grpId="0"/>
      <p:bldP spid="7" grpId="0"/>
      <p:bldP spid="7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37492A-3BB4-496B-B4BB-36DFF709009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9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F22AAD-45FE-4BF6-9188-89DC437CEA0C}"/>
              </a:ext>
            </a:extLst>
          </p:cNvPr>
          <p:cNvSpPr txBox="1"/>
          <p:nvPr/>
        </p:nvSpPr>
        <p:spPr>
          <a:xfrm>
            <a:off x="2665560" y="2035834"/>
            <a:ext cx="2665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bg1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布尔逻辑</a:t>
            </a:r>
            <a:endParaRPr lang="en-US" sz="4800" dirty="0">
              <a:solidFill>
                <a:schemeClr val="bg1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EBC416-BAAD-4EC8-944F-CC7EFC94BC71}"/>
              </a:ext>
            </a:extLst>
          </p:cNvPr>
          <p:cNvSpPr txBox="1"/>
          <p:nvPr/>
        </p:nvSpPr>
        <p:spPr>
          <a:xfrm>
            <a:off x="2665560" y="4332550"/>
            <a:ext cx="2665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bg1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自然数</a:t>
            </a:r>
            <a:endParaRPr lang="en-US" sz="4800" dirty="0">
              <a:solidFill>
                <a:schemeClr val="bg1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125ADD-322A-4A48-9850-112B88FBC24C}"/>
              </a:ext>
            </a:extLst>
          </p:cNvPr>
          <p:cNvSpPr txBox="1"/>
          <p:nvPr/>
        </p:nvSpPr>
        <p:spPr>
          <a:xfrm>
            <a:off x="2665560" y="3160173"/>
            <a:ext cx="2665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bg1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二元组</a:t>
            </a:r>
            <a:endParaRPr lang="en-US" sz="4800" dirty="0">
              <a:solidFill>
                <a:schemeClr val="bg1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2299505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D777D12-8F37-48D4-A3B1-B3DC4B4395D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9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4800" dirty="0">
              <a:solidFill>
                <a:prstClr val="white"/>
              </a:solidFill>
              <a:latin typeface="Consolas" panose="020B0609020204030204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DFF238-5C3B-41F7-9069-4F845B2A495E}"/>
              </a:ext>
            </a:extLst>
          </p:cNvPr>
          <p:cNvSpPr txBox="1"/>
          <p:nvPr/>
        </p:nvSpPr>
        <p:spPr>
          <a:xfrm>
            <a:off x="650240" y="1075402"/>
            <a:ext cx="11714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  <a:latin typeface="Consolas" panose="020B0609020204030204" pitchFamily="49" charset="0"/>
              </a:rPr>
              <a:t>TRUE       :=   </a:t>
            </a:r>
            <a:r>
              <a:rPr lang="el-GR" sz="4800" dirty="0">
                <a:solidFill>
                  <a:schemeClr val="bg1"/>
                </a:solidFill>
                <a:latin typeface="Consolas" panose="020B0609020204030204" pitchFamily="49" charset="0"/>
              </a:rPr>
              <a:t>λ</a:t>
            </a:r>
            <a:r>
              <a:rPr lang="en-US" sz="4800" dirty="0">
                <a:solidFill>
                  <a:schemeClr val="bg1"/>
                </a:solidFill>
                <a:latin typeface="Consolas" panose="020B0609020204030204" pitchFamily="49" charset="0"/>
              </a:rPr>
              <a:t>x.</a:t>
            </a:r>
            <a:r>
              <a:rPr lang="el-GR" sz="4800" dirty="0">
                <a:solidFill>
                  <a:schemeClr val="bg1"/>
                </a:solidFill>
                <a:latin typeface="Consolas" panose="020B0609020204030204" pitchFamily="49" charset="0"/>
              </a:rPr>
              <a:t>λ</a:t>
            </a:r>
            <a:r>
              <a:rPr lang="en-US" sz="4800" dirty="0" err="1">
                <a:solidFill>
                  <a:schemeClr val="bg1"/>
                </a:solidFill>
                <a:latin typeface="Consolas" panose="020B0609020204030204" pitchFamily="49" charset="0"/>
              </a:rPr>
              <a:t>y.x</a:t>
            </a:r>
            <a:endParaRPr lang="en-US" sz="48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r>
              <a:rPr lang="en-US" sz="4800" dirty="0">
                <a:solidFill>
                  <a:schemeClr val="bg1"/>
                </a:solidFill>
                <a:latin typeface="Consolas" panose="020B0609020204030204" pitchFamily="49" charset="0"/>
              </a:rPr>
              <a:t>FALSE      :=   </a:t>
            </a:r>
            <a:r>
              <a:rPr lang="el-GR" sz="4800" dirty="0">
                <a:solidFill>
                  <a:schemeClr val="bg1"/>
                </a:solidFill>
                <a:latin typeface="Consolas" panose="020B0609020204030204" pitchFamily="49" charset="0"/>
              </a:rPr>
              <a:t>λ</a:t>
            </a:r>
            <a:r>
              <a:rPr lang="en-US" sz="4800" dirty="0">
                <a:solidFill>
                  <a:schemeClr val="bg1"/>
                </a:solidFill>
                <a:latin typeface="Consolas" panose="020B0609020204030204" pitchFamily="49" charset="0"/>
              </a:rPr>
              <a:t>x.</a:t>
            </a:r>
            <a:r>
              <a:rPr lang="el-GR" sz="4800" dirty="0">
                <a:solidFill>
                  <a:schemeClr val="bg1"/>
                </a:solidFill>
                <a:latin typeface="Consolas" panose="020B0609020204030204" pitchFamily="49" charset="0"/>
              </a:rPr>
              <a:t>λ</a:t>
            </a:r>
            <a:r>
              <a:rPr lang="en-US" sz="4800" dirty="0" err="1">
                <a:solidFill>
                  <a:schemeClr val="bg1"/>
                </a:solidFill>
                <a:latin typeface="Consolas" panose="020B0609020204030204" pitchFamily="49" charset="0"/>
              </a:rPr>
              <a:t>y.y</a:t>
            </a:r>
            <a:endParaRPr lang="en-US" sz="4800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9F2C33-38E2-43CE-8A7E-8FE162D6474F}"/>
              </a:ext>
            </a:extLst>
          </p:cNvPr>
          <p:cNvSpPr/>
          <p:nvPr/>
        </p:nvSpPr>
        <p:spPr>
          <a:xfrm>
            <a:off x="650240" y="2536205"/>
            <a:ext cx="112369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4800" dirty="0">
                <a:solidFill>
                  <a:prstClr val="white"/>
                </a:solidFill>
                <a:latin typeface="Consolas" panose="020B0609020204030204" pitchFamily="49" charset="0"/>
              </a:rPr>
              <a:t>AND        :=   </a:t>
            </a:r>
            <a:r>
              <a:rPr lang="el-GR" altLang="zh-CN" sz="4800" dirty="0">
                <a:solidFill>
                  <a:prstClr val="white"/>
                </a:solidFill>
                <a:latin typeface="Consolas" panose="020B0609020204030204" pitchFamily="49" charset="0"/>
              </a:rPr>
              <a:t>λ</a:t>
            </a:r>
            <a:r>
              <a:rPr lang="en-US" altLang="zh-CN" sz="4800" dirty="0">
                <a:solidFill>
                  <a:prstClr val="white"/>
                </a:solidFill>
                <a:latin typeface="Consolas" panose="020B0609020204030204" pitchFamily="49" charset="0"/>
              </a:rPr>
              <a:t>p.</a:t>
            </a:r>
            <a:r>
              <a:rPr lang="el-GR" altLang="zh-CN" sz="4800" dirty="0">
                <a:solidFill>
                  <a:prstClr val="white"/>
                </a:solidFill>
                <a:latin typeface="Consolas" panose="020B0609020204030204" pitchFamily="49" charset="0"/>
              </a:rPr>
              <a:t>λ</a:t>
            </a:r>
            <a:r>
              <a:rPr lang="en-US" altLang="zh-CN" sz="4800" dirty="0" err="1">
                <a:solidFill>
                  <a:prstClr val="white"/>
                </a:solidFill>
                <a:latin typeface="Consolas" panose="020B0609020204030204" pitchFamily="49" charset="0"/>
              </a:rPr>
              <a:t>q.p</a:t>
            </a:r>
            <a:r>
              <a:rPr lang="en-US" altLang="zh-CN" sz="4800" dirty="0">
                <a:solidFill>
                  <a:prstClr val="white"/>
                </a:solidFill>
                <a:latin typeface="Consolas" panose="020B0609020204030204" pitchFamily="49" charset="0"/>
              </a:rPr>
              <a:t> q p</a:t>
            </a:r>
          </a:p>
          <a:p>
            <a:pPr lvl="0"/>
            <a:r>
              <a:rPr lang="en-US" altLang="zh-CN" sz="4800" dirty="0">
                <a:solidFill>
                  <a:prstClr val="white"/>
                </a:solidFill>
                <a:latin typeface="Consolas" panose="020B0609020204030204" pitchFamily="49" charset="0"/>
              </a:rPr>
              <a:t>OR         :=   </a:t>
            </a:r>
            <a:r>
              <a:rPr lang="el-GR" altLang="zh-CN" sz="4800" dirty="0">
                <a:solidFill>
                  <a:prstClr val="white"/>
                </a:solidFill>
                <a:latin typeface="Consolas" panose="020B0609020204030204" pitchFamily="49" charset="0"/>
              </a:rPr>
              <a:t>λ</a:t>
            </a:r>
            <a:r>
              <a:rPr lang="en-US" altLang="zh-CN" sz="4800" dirty="0">
                <a:solidFill>
                  <a:prstClr val="white"/>
                </a:solidFill>
                <a:latin typeface="Consolas" panose="020B0609020204030204" pitchFamily="49" charset="0"/>
              </a:rPr>
              <a:t>p.</a:t>
            </a:r>
            <a:r>
              <a:rPr lang="el-GR" altLang="zh-CN" sz="4800" dirty="0">
                <a:solidFill>
                  <a:prstClr val="white"/>
                </a:solidFill>
                <a:latin typeface="Consolas" panose="020B0609020204030204" pitchFamily="49" charset="0"/>
              </a:rPr>
              <a:t>λ</a:t>
            </a:r>
            <a:r>
              <a:rPr lang="en-US" altLang="zh-CN" sz="4800" dirty="0" err="1">
                <a:solidFill>
                  <a:prstClr val="white"/>
                </a:solidFill>
                <a:latin typeface="Consolas" panose="020B0609020204030204" pitchFamily="49" charset="0"/>
              </a:rPr>
              <a:t>q.p</a:t>
            </a:r>
            <a:r>
              <a:rPr lang="en-US" altLang="zh-CN" sz="4800" dirty="0">
                <a:solidFill>
                  <a:prstClr val="white"/>
                </a:solidFill>
                <a:latin typeface="Consolas" panose="020B0609020204030204" pitchFamily="49" charset="0"/>
              </a:rPr>
              <a:t> p q</a:t>
            </a:r>
          </a:p>
          <a:p>
            <a:pPr lvl="0"/>
            <a:r>
              <a:rPr lang="en-US" altLang="zh-CN" sz="4800" dirty="0">
                <a:solidFill>
                  <a:prstClr val="white"/>
                </a:solidFill>
                <a:latin typeface="Consolas" panose="020B0609020204030204" pitchFamily="49" charset="0"/>
              </a:rPr>
              <a:t>NOT        :=   </a:t>
            </a:r>
            <a:r>
              <a:rPr lang="el-GR" altLang="zh-CN" sz="4800" dirty="0">
                <a:solidFill>
                  <a:prstClr val="white"/>
                </a:solidFill>
                <a:latin typeface="Consolas" panose="020B0609020204030204" pitchFamily="49" charset="0"/>
              </a:rPr>
              <a:t>λ</a:t>
            </a:r>
            <a:r>
              <a:rPr lang="en-US" altLang="zh-CN" sz="4800" dirty="0" err="1">
                <a:solidFill>
                  <a:prstClr val="white"/>
                </a:solidFill>
                <a:latin typeface="Consolas" panose="020B0609020204030204" pitchFamily="49" charset="0"/>
              </a:rPr>
              <a:t>p.p</a:t>
            </a:r>
            <a:r>
              <a:rPr lang="en-US" altLang="zh-CN" sz="4800" dirty="0">
                <a:solidFill>
                  <a:prstClr val="white"/>
                </a:solidFill>
                <a:latin typeface="Consolas" panose="020B0609020204030204" pitchFamily="49" charset="0"/>
              </a:rPr>
              <a:t> FALSE TRUE</a:t>
            </a:r>
          </a:p>
          <a:p>
            <a:pPr lvl="0"/>
            <a:r>
              <a:rPr lang="en-US" altLang="zh-CN" sz="4800" dirty="0">
                <a:solidFill>
                  <a:prstClr val="white"/>
                </a:solidFill>
                <a:latin typeface="Consolas" panose="020B0609020204030204" pitchFamily="49" charset="0"/>
              </a:rPr>
              <a:t>IFTHENELSE :=   </a:t>
            </a:r>
            <a:r>
              <a:rPr lang="el-GR" altLang="zh-CN" sz="4800" dirty="0">
                <a:solidFill>
                  <a:prstClr val="white"/>
                </a:solidFill>
                <a:latin typeface="Consolas" panose="020B0609020204030204" pitchFamily="49" charset="0"/>
              </a:rPr>
              <a:t>λ</a:t>
            </a:r>
            <a:r>
              <a:rPr lang="en-US" altLang="zh-CN" sz="4800" dirty="0">
                <a:solidFill>
                  <a:prstClr val="white"/>
                </a:solidFill>
                <a:latin typeface="Consolas" panose="020B0609020204030204" pitchFamily="49" charset="0"/>
              </a:rPr>
              <a:t>p.</a:t>
            </a:r>
            <a:r>
              <a:rPr lang="el-GR" altLang="zh-CN" sz="4800" dirty="0">
                <a:solidFill>
                  <a:prstClr val="white"/>
                </a:solidFill>
                <a:latin typeface="Consolas" panose="020B0609020204030204" pitchFamily="49" charset="0"/>
              </a:rPr>
              <a:t>λ</a:t>
            </a:r>
            <a:r>
              <a:rPr lang="en-US" altLang="zh-CN" sz="4800" dirty="0">
                <a:solidFill>
                  <a:prstClr val="white"/>
                </a:solidFill>
                <a:latin typeface="Consolas" panose="020B0609020204030204" pitchFamily="49" charset="0"/>
              </a:rPr>
              <a:t>a.</a:t>
            </a:r>
            <a:r>
              <a:rPr lang="el-GR" altLang="zh-CN" sz="4800" dirty="0">
                <a:solidFill>
                  <a:prstClr val="white"/>
                </a:solidFill>
                <a:latin typeface="Consolas" panose="020B0609020204030204" pitchFamily="49" charset="0"/>
              </a:rPr>
              <a:t>λ</a:t>
            </a:r>
            <a:r>
              <a:rPr lang="en-US" altLang="zh-CN" sz="4800" dirty="0" err="1">
                <a:solidFill>
                  <a:prstClr val="white"/>
                </a:solidFill>
                <a:latin typeface="Consolas" panose="020B0609020204030204" pitchFamily="49" charset="0"/>
              </a:rPr>
              <a:t>b.p</a:t>
            </a:r>
            <a:r>
              <a:rPr lang="en-US" altLang="zh-CN" sz="4800" dirty="0">
                <a:solidFill>
                  <a:prstClr val="white"/>
                </a:solidFill>
                <a:latin typeface="Consolas" panose="020B0609020204030204" pitchFamily="49" charset="0"/>
              </a:rPr>
              <a:t> a b</a:t>
            </a:r>
            <a:endParaRPr lang="en-US" sz="4800" dirty="0">
              <a:solidFill>
                <a:prstClr val="white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0D5BA6-9298-49A6-B539-5FD855FA3E03}"/>
              </a:ext>
            </a:extLst>
          </p:cNvPr>
          <p:cNvSpPr txBox="1"/>
          <p:nvPr/>
        </p:nvSpPr>
        <p:spPr>
          <a:xfrm>
            <a:off x="650240" y="3474274"/>
            <a:ext cx="10660017" cy="1938992"/>
          </a:xfrm>
          <a:prstGeom prst="rect">
            <a:avLst/>
          </a:prstGeom>
          <a:solidFill>
            <a:srgbClr val="333333"/>
          </a:solidFill>
          <a:effectLst>
            <a:softEdge rad="0"/>
          </a:effectLst>
        </p:spPr>
        <p:txBody>
          <a:bodyPr wrap="square" rtlCol="0">
            <a:spAutoFit/>
          </a:bodyPr>
          <a:lstStyle/>
          <a:p>
            <a:r>
              <a:rPr lang="en-US" sz="4000" i="1" dirty="0" err="1">
                <a:solidFill>
                  <a:srgbClr val="00CCFF"/>
                </a:solidFill>
                <a:latin typeface="Consolas" panose="020B0609020204030204" pitchFamily="49" charset="0"/>
              </a:rPr>
              <a:t>func</a:t>
            </a:r>
            <a:r>
              <a:rPr lang="en-US" sz="4000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rgbClr val="92D050"/>
                </a:solidFill>
                <a:latin typeface="Consolas" panose="020B0609020204030204" pitchFamily="49" charset="0"/>
              </a:rPr>
              <a:t>TRUE</a:t>
            </a:r>
            <a:r>
              <a:rPr lang="en-US" sz="4000" dirty="0">
                <a:solidFill>
                  <a:schemeClr val="bg1"/>
                </a:solidFill>
                <a:latin typeface="Consolas" panose="020B0609020204030204" pitchFamily="49" charset="0"/>
              </a:rPr>
              <a:t>(</a:t>
            </a:r>
            <a:r>
              <a:rPr lang="en-US" sz="4000" i="1" dirty="0" err="1">
                <a:solidFill>
                  <a:srgbClr val="00CCFF"/>
                </a:solidFill>
                <a:latin typeface="Consolas" panose="020B0609020204030204" pitchFamily="49" charset="0"/>
              </a:rPr>
              <a:t>func</a:t>
            </a:r>
            <a:r>
              <a:rPr lang="en-US" sz="4000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rgbClr val="FF9933"/>
                </a:solidFill>
                <a:latin typeface="Consolas" panose="020B0609020204030204" pitchFamily="49" charset="0"/>
              </a:rPr>
              <a:t>x</a:t>
            </a:r>
            <a:r>
              <a:rPr lang="en-US" sz="4000" dirty="0">
                <a:solidFill>
                  <a:schemeClr val="bg1"/>
                </a:solidFill>
                <a:latin typeface="Consolas" panose="020B0609020204030204" pitchFamily="49" charset="0"/>
              </a:rPr>
              <a:t>, </a:t>
            </a:r>
            <a:r>
              <a:rPr lang="en-US" sz="4000" i="1" dirty="0" err="1">
                <a:solidFill>
                  <a:srgbClr val="00CCFF"/>
                </a:solidFill>
                <a:latin typeface="Consolas" panose="020B0609020204030204" pitchFamily="49" charset="0"/>
              </a:rPr>
              <a:t>func</a:t>
            </a:r>
            <a:r>
              <a:rPr lang="en-US" sz="4000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solidFill>
                  <a:srgbClr val="FF9933"/>
                </a:solidFill>
                <a:latin typeface="Consolas" panose="020B0609020204030204" pitchFamily="49" charset="0"/>
              </a:rPr>
              <a:t>y</a:t>
            </a:r>
            <a:r>
              <a:rPr lang="en-US" sz="4000" dirty="0">
                <a:solidFill>
                  <a:schemeClr val="bg1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4000" dirty="0">
                <a:solidFill>
                  <a:schemeClr val="bg1"/>
                </a:solidFill>
                <a:latin typeface="Consolas" panose="020B0609020204030204" pitchFamily="49" charset="0"/>
              </a:rPr>
              <a:t>  </a:t>
            </a:r>
            <a:r>
              <a:rPr lang="en-US" sz="4000" b="1" dirty="0">
                <a:solidFill>
                  <a:srgbClr val="FF0066"/>
                </a:solidFill>
                <a:latin typeface="Consolas" panose="020B0609020204030204" pitchFamily="49" charset="0"/>
              </a:rPr>
              <a:t>return</a:t>
            </a:r>
            <a:r>
              <a:rPr lang="en-US" sz="4000" dirty="0">
                <a:solidFill>
                  <a:schemeClr val="bg1"/>
                </a:solidFill>
                <a:latin typeface="Consolas" panose="020B0609020204030204" pitchFamily="49" charset="0"/>
              </a:rPr>
              <a:t> x;</a:t>
            </a:r>
          </a:p>
          <a:p>
            <a:r>
              <a:rPr lang="en-US" sz="4000" dirty="0">
                <a:solidFill>
                  <a:schemeClr val="bg1"/>
                </a:solidFill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81669444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6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BD647AD-C3ED-4793-ABCC-35F58557F6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9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4800" dirty="0">
              <a:solidFill>
                <a:prstClr val="white"/>
              </a:solidFill>
              <a:latin typeface="Consolas" panose="020B0609020204030204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F22AAD-45FE-4BF6-9188-89DC437CEA0C}"/>
              </a:ext>
            </a:extLst>
          </p:cNvPr>
          <p:cNvSpPr txBox="1"/>
          <p:nvPr/>
        </p:nvSpPr>
        <p:spPr>
          <a:xfrm>
            <a:off x="2665560" y="2035834"/>
            <a:ext cx="2665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bg1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布尔逻辑</a:t>
            </a:r>
            <a:endParaRPr lang="en-US" sz="4800" dirty="0">
              <a:solidFill>
                <a:schemeClr val="bg1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EBC416-BAAD-4EC8-944F-CC7EFC94BC71}"/>
              </a:ext>
            </a:extLst>
          </p:cNvPr>
          <p:cNvSpPr txBox="1"/>
          <p:nvPr/>
        </p:nvSpPr>
        <p:spPr>
          <a:xfrm>
            <a:off x="2665560" y="4507988"/>
            <a:ext cx="2665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bg1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自然数</a:t>
            </a:r>
            <a:endParaRPr lang="en-US" sz="4800" dirty="0">
              <a:solidFill>
                <a:schemeClr val="bg1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F7E30D-AE20-4AAE-B41D-F6B4015A5851}"/>
              </a:ext>
            </a:extLst>
          </p:cNvPr>
          <p:cNvSpPr txBox="1"/>
          <p:nvPr/>
        </p:nvSpPr>
        <p:spPr>
          <a:xfrm>
            <a:off x="2665559" y="3271911"/>
            <a:ext cx="2665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bg1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二元组</a:t>
            </a:r>
            <a:endParaRPr lang="en-US" sz="4800" dirty="0">
              <a:solidFill>
                <a:schemeClr val="bg1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0386424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3" grpId="1"/>
      <p:bldP spid="4" grpId="0"/>
      <p:bldP spid="4" grpId="1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16D032-8C6B-46B3-8CF8-3891E27AD5FC}"/>
              </a:ext>
            </a:extLst>
          </p:cNvPr>
          <p:cNvSpPr/>
          <p:nvPr/>
        </p:nvSpPr>
        <p:spPr>
          <a:xfrm>
            <a:off x="1010120" y="1584970"/>
            <a:ext cx="9701048" cy="3030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>
                <a:latin typeface="Consolas" panose="020B0609020204030204" pitchFamily="49" charset="0"/>
              </a:rPr>
              <a:t>PAIR   := </a:t>
            </a:r>
            <a:r>
              <a:rPr lang="el-GR" sz="4400" dirty="0">
                <a:latin typeface="Consolas" panose="020B0609020204030204" pitchFamily="49" charset="0"/>
              </a:rPr>
              <a:t>λ</a:t>
            </a:r>
            <a:r>
              <a:rPr lang="en-US" sz="4400" dirty="0">
                <a:latin typeface="Consolas" panose="020B0609020204030204" pitchFamily="49" charset="0"/>
              </a:rPr>
              <a:t>x.</a:t>
            </a:r>
            <a:r>
              <a:rPr lang="el-GR" sz="4400" dirty="0">
                <a:latin typeface="Consolas" panose="020B0609020204030204" pitchFamily="49" charset="0"/>
              </a:rPr>
              <a:t>λ</a:t>
            </a:r>
            <a:r>
              <a:rPr lang="en-US" sz="4400" dirty="0">
                <a:latin typeface="Consolas" panose="020B0609020204030204" pitchFamily="49" charset="0"/>
              </a:rPr>
              <a:t>y.</a:t>
            </a:r>
            <a:r>
              <a:rPr lang="el-GR" sz="4400" dirty="0">
                <a:latin typeface="Consolas" panose="020B0609020204030204" pitchFamily="49" charset="0"/>
              </a:rPr>
              <a:t>λ</a:t>
            </a:r>
            <a:r>
              <a:rPr lang="en-US" sz="4400" dirty="0" err="1">
                <a:latin typeface="Consolas" panose="020B0609020204030204" pitchFamily="49" charset="0"/>
              </a:rPr>
              <a:t>f.f</a:t>
            </a:r>
            <a:r>
              <a:rPr lang="en-US" sz="4400" dirty="0">
                <a:latin typeface="Consolas" panose="020B0609020204030204" pitchFamily="49" charset="0"/>
              </a:rPr>
              <a:t> x y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latin typeface="Consolas" panose="020B0609020204030204" pitchFamily="49" charset="0"/>
              </a:rPr>
              <a:t>FIRST  := </a:t>
            </a:r>
            <a:r>
              <a:rPr lang="el-GR" sz="4400" dirty="0">
                <a:latin typeface="Consolas" panose="020B0609020204030204" pitchFamily="49" charset="0"/>
              </a:rPr>
              <a:t>λ</a:t>
            </a:r>
            <a:r>
              <a:rPr lang="en-US" sz="4400" dirty="0" err="1">
                <a:latin typeface="Consolas" panose="020B0609020204030204" pitchFamily="49" charset="0"/>
              </a:rPr>
              <a:t>p.p</a:t>
            </a:r>
            <a:r>
              <a:rPr lang="en-US" sz="4400" dirty="0">
                <a:latin typeface="Consolas" panose="020B0609020204030204" pitchFamily="49" charset="0"/>
              </a:rPr>
              <a:t> TRUE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latin typeface="Consolas" panose="020B0609020204030204" pitchFamily="49" charset="0"/>
              </a:rPr>
              <a:t>SECOND := </a:t>
            </a:r>
            <a:r>
              <a:rPr lang="el-GR" sz="4400" dirty="0">
                <a:latin typeface="Consolas" panose="020B0609020204030204" pitchFamily="49" charset="0"/>
              </a:rPr>
              <a:t>λ</a:t>
            </a:r>
            <a:r>
              <a:rPr lang="en-US" sz="4400" dirty="0" err="1">
                <a:latin typeface="Consolas" panose="020B0609020204030204" pitchFamily="49" charset="0"/>
              </a:rPr>
              <a:t>p.p</a:t>
            </a:r>
            <a:r>
              <a:rPr lang="en-US" sz="4400" dirty="0">
                <a:latin typeface="Consolas" panose="020B0609020204030204" pitchFamily="49" charset="0"/>
              </a:rPr>
              <a:t> FALS</a:t>
            </a:r>
            <a:r>
              <a:rPr lang="en-US" altLang="zh-CN" sz="4400" dirty="0">
                <a:latin typeface="Consolas" panose="020B0609020204030204" pitchFamily="49" charset="0"/>
              </a:rPr>
              <a:t>E</a:t>
            </a:r>
            <a:endParaRPr lang="en-US" sz="44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158755"/>
      </p:ext>
    </p:extLst>
  </p:cSld>
  <p:clrMapOvr>
    <a:masterClrMapping/>
  </p:clrMapOvr>
  <p:transition spd="slow">
    <p:push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AFAFF37-6C1E-4806-9D30-58942D33A365}"/>
              </a:ext>
            </a:extLst>
          </p:cNvPr>
          <p:cNvSpPr/>
          <p:nvPr/>
        </p:nvSpPr>
        <p:spPr>
          <a:xfrm>
            <a:off x="326570" y="441970"/>
            <a:ext cx="12235543" cy="5061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>
                <a:latin typeface="Consolas" panose="020B0609020204030204" pitchFamily="49" charset="0"/>
              </a:rPr>
              <a:t>  FIRST PAIR a b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latin typeface="Consolas" panose="020B0609020204030204" pitchFamily="49" charset="0"/>
              </a:rPr>
              <a:t>= (</a:t>
            </a:r>
            <a:r>
              <a:rPr lang="el-GR" sz="3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λ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p.p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l-GR" sz="3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λ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x.</a:t>
            </a:r>
            <a:r>
              <a:rPr lang="el-GR" sz="3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λ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y.x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)</a:t>
            </a:r>
            <a:r>
              <a:rPr lang="en-US" sz="4400" dirty="0">
                <a:latin typeface="Consolas" panose="020B0609020204030204" pitchFamily="49" charset="0"/>
              </a:rPr>
              <a:t>) (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l-GR" sz="3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λ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x.</a:t>
            </a:r>
            <a:r>
              <a:rPr lang="el-GR" sz="3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λ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y.</a:t>
            </a:r>
            <a:r>
              <a:rPr lang="el-GR" sz="3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λ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f.f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 x y)</a:t>
            </a:r>
            <a:r>
              <a:rPr lang="en-US" sz="4400" dirty="0">
                <a:latin typeface="Consolas" panose="020B0609020204030204" pitchFamily="49" charset="0"/>
              </a:rPr>
              <a:t> a b)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latin typeface="Consolas" panose="020B0609020204030204" pitchFamily="49" charset="0"/>
              </a:rPr>
              <a:t>= </a:t>
            </a:r>
            <a:r>
              <a:rPr lang="en-US" sz="4400" dirty="0">
                <a:solidFill>
                  <a:prstClr val="black"/>
                </a:solidFill>
                <a:latin typeface="Consolas" panose="020B0609020204030204" pitchFamily="49" charset="0"/>
              </a:rPr>
              <a:t>(</a:t>
            </a:r>
            <a:r>
              <a:rPr lang="el-GR" sz="3600" dirty="0">
                <a:solidFill>
                  <a:srgbClr val="E7E6E6">
                    <a:lumMod val="50000"/>
                  </a:srgbClr>
                </a:solidFill>
                <a:latin typeface="Consolas" panose="020B0609020204030204" pitchFamily="49" charset="0"/>
              </a:rPr>
              <a:t>λ</a:t>
            </a:r>
            <a:r>
              <a:rPr lang="en-US" sz="3600" dirty="0" err="1">
                <a:solidFill>
                  <a:srgbClr val="E7E6E6">
                    <a:lumMod val="50000"/>
                  </a:srgbClr>
                </a:solidFill>
                <a:latin typeface="Consolas" panose="020B0609020204030204" pitchFamily="49" charset="0"/>
              </a:rPr>
              <a:t>p.p</a:t>
            </a:r>
            <a:r>
              <a:rPr lang="en-US" sz="3600" dirty="0">
                <a:solidFill>
                  <a:srgbClr val="E7E6E6">
                    <a:lumMod val="50000"/>
                  </a:srgbClr>
                </a:solidFill>
                <a:latin typeface="Consolas" panose="020B0609020204030204" pitchFamily="49" charset="0"/>
              </a:rPr>
              <a:t>(</a:t>
            </a:r>
            <a:r>
              <a:rPr lang="el-GR" sz="3600" dirty="0">
                <a:solidFill>
                  <a:srgbClr val="E7E6E6">
                    <a:lumMod val="50000"/>
                  </a:srgbClr>
                </a:solidFill>
                <a:latin typeface="Consolas" panose="020B0609020204030204" pitchFamily="49" charset="0"/>
              </a:rPr>
              <a:t>λ</a:t>
            </a:r>
            <a:r>
              <a:rPr lang="en-US" sz="3600" dirty="0">
                <a:solidFill>
                  <a:srgbClr val="E7E6E6">
                    <a:lumMod val="50000"/>
                  </a:srgbClr>
                </a:solidFill>
                <a:latin typeface="Consolas" panose="020B0609020204030204" pitchFamily="49" charset="0"/>
              </a:rPr>
              <a:t>x.</a:t>
            </a:r>
            <a:r>
              <a:rPr lang="el-GR" sz="3600" dirty="0">
                <a:solidFill>
                  <a:srgbClr val="E7E6E6">
                    <a:lumMod val="50000"/>
                  </a:srgbClr>
                </a:solidFill>
                <a:latin typeface="Consolas" panose="020B0609020204030204" pitchFamily="49" charset="0"/>
              </a:rPr>
              <a:t>λ</a:t>
            </a:r>
            <a:r>
              <a:rPr lang="en-US" sz="3600" dirty="0" err="1">
                <a:solidFill>
                  <a:srgbClr val="E7E6E6">
                    <a:lumMod val="50000"/>
                  </a:srgbClr>
                </a:solidFill>
                <a:latin typeface="Consolas" panose="020B0609020204030204" pitchFamily="49" charset="0"/>
              </a:rPr>
              <a:t>y.x</a:t>
            </a:r>
            <a:r>
              <a:rPr lang="en-US" sz="3600" dirty="0">
                <a:solidFill>
                  <a:srgbClr val="E7E6E6">
                    <a:lumMod val="50000"/>
                  </a:srgbClr>
                </a:solidFill>
                <a:latin typeface="Consolas" panose="020B0609020204030204" pitchFamily="49" charset="0"/>
              </a:rPr>
              <a:t>)</a:t>
            </a:r>
            <a:r>
              <a:rPr lang="en-US" sz="4400" dirty="0">
                <a:solidFill>
                  <a:prstClr val="black"/>
                </a:solidFill>
                <a:latin typeface="Consolas" panose="020B0609020204030204" pitchFamily="49" charset="0"/>
              </a:rPr>
              <a:t>) (</a:t>
            </a:r>
            <a:r>
              <a:rPr lang="el-GR" sz="3600" dirty="0">
                <a:solidFill>
                  <a:srgbClr val="E7E6E6">
                    <a:lumMod val="50000"/>
                  </a:srgbClr>
                </a:solidFill>
                <a:latin typeface="Consolas" panose="020B0609020204030204" pitchFamily="49" charset="0"/>
              </a:rPr>
              <a:t>λ</a:t>
            </a:r>
            <a:r>
              <a:rPr lang="en-US" sz="3600" dirty="0" err="1">
                <a:solidFill>
                  <a:srgbClr val="E7E6E6">
                    <a:lumMod val="50000"/>
                  </a:srgbClr>
                </a:solidFill>
                <a:latin typeface="Consolas" panose="020B0609020204030204" pitchFamily="49" charset="0"/>
              </a:rPr>
              <a:t>f.f</a:t>
            </a:r>
            <a:r>
              <a:rPr lang="en-US" sz="4400" dirty="0">
                <a:solidFill>
                  <a:prstClr val="black"/>
                </a:solidFill>
                <a:latin typeface="Consolas" panose="020B0609020204030204" pitchFamily="49" charset="0"/>
              </a:rPr>
              <a:t> a b)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solidFill>
                  <a:prstClr val="black"/>
                </a:solidFill>
                <a:latin typeface="Consolas" panose="020B0609020204030204" pitchFamily="49" charset="0"/>
              </a:rPr>
              <a:t>= (</a:t>
            </a:r>
            <a:r>
              <a:rPr lang="el-GR" sz="3600" dirty="0">
                <a:solidFill>
                  <a:srgbClr val="E7E6E6">
                    <a:lumMod val="50000"/>
                  </a:srgbClr>
                </a:solidFill>
                <a:latin typeface="Consolas" panose="020B0609020204030204" pitchFamily="49" charset="0"/>
              </a:rPr>
              <a:t>λ</a:t>
            </a:r>
            <a:r>
              <a:rPr lang="en-US" sz="3600" dirty="0" err="1">
                <a:solidFill>
                  <a:srgbClr val="E7E6E6">
                    <a:lumMod val="50000"/>
                  </a:srgbClr>
                </a:solidFill>
                <a:latin typeface="Consolas" panose="020B0609020204030204" pitchFamily="49" charset="0"/>
              </a:rPr>
              <a:t>f.f</a:t>
            </a:r>
            <a:r>
              <a:rPr lang="en-US" sz="4400" dirty="0">
                <a:solidFill>
                  <a:prstClr val="black"/>
                </a:solidFill>
                <a:latin typeface="Consolas" panose="020B0609020204030204" pitchFamily="49" charset="0"/>
              </a:rPr>
              <a:t> a b) </a:t>
            </a:r>
            <a:r>
              <a:rPr lang="en-US" sz="4400" dirty="0">
                <a:solidFill>
                  <a:srgbClr val="E7E6E6">
                    <a:lumMod val="50000"/>
                  </a:srgbClr>
                </a:solidFill>
                <a:latin typeface="Consolas" panose="020B0609020204030204" pitchFamily="49" charset="0"/>
              </a:rPr>
              <a:t>(</a:t>
            </a:r>
            <a:r>
              <a:rPr lang="el-GR" sz="4400" dirty="0">
                <a:solidFill>
                  <a:srgbClr val="E7E6E6">
                    <a:lumMod val="50000"/>
                  </a:srgbClr>
                </a:solidFill>
                <a:latin typeface="Consolas" panose="020B0609020204030204" pitchFamily="49" charset="0"/>
              </a:rPr>
              <a:t>λ</a:t>
            </a:r>
            <a:r>
              <a:rPr lang="en-US" sz="4400" dirty="0">
                <a:solidFill>
                  <a:srgbClr val="E7E6E6">
                    <a:lumMod val="50000"/>
                  </a:srgbClr>
                </a:solidFill>
                <a:latin typeface="Consolas" panose="020B0609020204030204" pitchFamily="49" charset="0"/>
              </a:rPr>
              <a:t>x.</a:t>
            </a:r>
            <a:r>
              <a:rPr lang="el-GR" sz="4400" dirty="0">
                <a:solidFill>
                  <a:srgbClr val="E7E6E6">
                    <a:lumMod val="50000"/>
                  </a:srgbClr>
                </a:solidFill>
                <a:latin typeface="Consolas" panose="020B0609020204030204" pitchFamily="49" charset="0"/>
              </a:rPr>
              <a:t>λ</a:t>
            </a:r>
            <a:r>
              <a:rPr lang="en-US" sz="4400" dirty="0" err="1">
                <a:solidFill>
                  <a:srgbClr val="E7E6E6">
                    <a:lumMod val="50000"/>
                  </a:srgbClr>
                </a:solidFill>
                <a:latin typeface="Consolas" panose="020B0609020204030204" pitchFamily="49" charset="0"/>
              </a:rPr>
              <a:t>y.x</a:t>
            </a:r>
            <a:r>
              <a:rPr lang="en-US" sz="4400" dirty="0">
                <a:solidFill>
                  <a:srgbClr val="E7E6E6">
                    <a:lumMod val="50000"/>
                  </a:srgbClr>
                </a:solidFill>
                <a:latin typeface="Consolas" panose="020B0609020204030204" pitchFamily="49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latin typeface="Consolas" panose="020B0609020204030204" pitchFamily="49" charset="0"/>
              </a:rPr>
              <a:t>= a</a:t>
            </a:r>
          </a:p>
        </p:txBody>
      </p:sp>
    </p:spTree>
    <p:extLst>
      <p:ext uri="{BB962C8B-B14F-4D97-AF65-F5344CB8AC3E}">
        <p14:creationId xmlns:p14="http://schemas.microsoft.com/office/powerpoint/2010/main" val="315037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C5E33-8A8F-4B9C-A0C8-D4B7F7A756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6" y="1111097"/>
            <a:ext cx="568169" cy="2387600"/>
          </a:xfrm>
        </p:spPr>
        <p:txBody>
          <a:bodyPr/>
          <a:lstStyle/>
          <a:p>
            <a:pPr algn="l"/>
            <a:r>
              <a:rPr lang="el-GR" dirty="0">
                <a:latin typeface="Adobe Clean Light" panose="020B0303020404020204" pitchFamily="34" charset="0"/>
              </a:rPr>
              <a:t>λ</a:t>
            </a:r>
            <a:endParaRPr lang="en-US" dirty="0">
              <a:latin typeface="Adobe Clean Light" panose="020B0303020404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9C6E10D-3066-4E8E-9604-BEB146426129}"/>
              </a:ext>
            </a:extLst>
          </p:cNvPr>
          <p:cNvSpPr txBox="1">
            <a:spLocks/>
          </p:cNvSpPr>
          <p:nvPr/>
        </p:nvSpPr>
        <p:spPr>
          <a:xfrm>
            <a:off x="5242165" y="2254928"/>
            <a:ext cx="2768353" cy="12437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>
                <a:latin typeface="Adobe Clean Light" panose="020B0303020404020204" pitchFamily="34" charset="0"/>
              </a:rPr>
              <a:t>calculus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608320-233C-40CC-81AA-2A1CA608692B}"/>
              </a:ext>
            </a:extLst>
          </p:cNvPr>
          <p:cNvSpPr txBox="1"/>
          <p:nvPr/>
        </p:nvSpPr>
        <p:spPr>
          <a:xfrm>
            <a:off x="4647558" y="3267864"/>
            <a:ext cx="3362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dobe Clean Light" panose="020B0303020404020204" pitchFamily="34" charset="0"/>
              </a:rPr>
              <a:t>Lambda </a:t>
            </a:r>
            <a:r>
              <a:rPr lang="zh-CN" altLang="en-US" sz="2400" dirty="0">
                <a:latin typeface="苹方 常规" panose="020B0300000000000000" pitchFamily="34" charset="-122"/>
                <a:ea typeface="苹方 常规" panose="020B0300000000000000" pitchFamily="34" charset="-122"/>
              </a:rPr>
              <a:t>演算</a:t>
            </a:r>
            <a:endParaRPr lang="en-US" sz="2400" dirty="0"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827871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-0.07917 -1.11111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5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6.25E-7 0.06689 L -6.25E-7 4.81481E-6 " pathEditMode="relative" rAng="0" ptsTypes="AA">
                                      <p:cBhvr>
                                        <p:cTn id="14" dur="5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5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D4FB41E-15C7-403E-8F4B-2DA79138C5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F22AAD-45FE-4BF6-9188-89DC437CEA0C}"/>
              </a:ext>
            </a:extLst>
          </p:cNvPr>
          <p:cNvSpPr txBox="1"/>
          <p:nvPr/>
        </p:nvSpPr>
        <p:spPr>
          <a:xfrm>
            <a:off x="2665560" y="2035834"/>
            <a:ext cx="2665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latin typeface="苹方 常规" panose="020B0300000000000000" pitchFamily="34" charset="-122"/>
                <a:ea typeface="苹方 常规" panose="020B0300000000000000" pitchFamily="34" charset="-122"/>
              </a:rPr>
              <a:t>布尔逻辑</a:t>
            </a:r>
            <a:endParaRPr lang="en-US" sz="4800" dirty="0"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EBC416-BAAD-4EC8-944F-CC7EFC94BC71}"/>
              </a:ext>
            </a:extLst>
          </p:cNvPr>
          <p:cNvSpPr txBox="1"/>
          <p:nvPr/>
        </p:nvSpPr>
        <p:spPr>
          <a:xfrm>
            <a:off x="2665560" y="4507988"/>
            <a:ext cx="2665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latin typeface="苹方 常规" panose="020B0300000000000000" pitchFamily="34" charset="-122"/>
                <a:ea typeface="苹方 常规" panose="020B0300000000000000" pitchFamily="34" charset="-122"/>
              </a:rPr>
              <a:t>自然数</a:t>
            </a:r>
            <a:endParaRPr lang="en-US" sz="4800" dirty="0"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F7E30D-AE20-4AAE-B41D-F6B4015A5851}"/>
              </a:ext>
            </a:extLst>
          </p:cNvPr>
          <p:cNvSpPr txBox="1"/>
          <p:nvPr/>
        </p:nvSpPr>
        <p:spPr>
          <a:xfrm>
            <a:off x="2665559" y="3271911"/>
            <a:ext cx="2665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latin typeface="苹方 常规" panose="020B0300000000000000" pitchFamily="34" charset="-122"/>
                <a:ea typeface="苹方 常规" panose="020B0300000000000000" pitchFamily="34" charset="-122"/>
              </a:rPr>
              <a:t>二元组</a:t>
            </a:r>
            <a:endParaRPr lang="en-US" sz="4800" dirty="0"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3821449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07407E-6 L 0.19974 -0.21782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87" y="-1090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mph" presetSubtype="2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4" grpId="0"/>
      <p:bldP spid="4" grpId="1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4B932-E78F-4398-A2FF-C38119D7B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8378"/>
            <a:ext cx="10515600" cy="2720182"/>
          </a:xfrm>
        </p:spPr>
        <p:txBody>
          <a:bodyPr>
            <a:normAutofit/>
          </a:bodyPr>
          <a:lstStyle/>
          <a:p>
            <a:pPr algn="ctr"/>
            <a:r>
              <a:rPr lang="zh-CN" altLang="en-US" dirty="0">
                <a:latin typeface="苹方 常规" panose="020B0300000000000000" pitchFamily="34" charset="-122"/>
                <a:ea typeface="苹方 常规" panose="020B0300000000000000" pitchFamily="34" charset="-122"/>
              </a:rPr>
              <a:t>邱奇数</a:t>
            </a:r>
            <a:br>
              <a:rPr lang="en-US" altLang="zh-CN" dirty="0">
                <a:latin typeface="苹方 常规" panose="020B0300000000000000" pitchFamily="34" charset="-122"/>
                <a:ea typeface="苹方 常规" panose="020B0300000000000000" pitchFamily="34" charset="-122"/>
              </a:rPr>
            </a:br>
            <a:r>
              <a:rPr lang="en-US" altLang="zh-CN" dirty="0">
                <a:latin typeface="Adobe Clean Light" panose="020B0303020404020204" pitchFamily="34" charset="0"/>
                <a:ea typeface="苹方 常规" panose="020B0300000000000000" pitchFamily="34" charset="-122"/>
              </a:rPr>
              <a:t>Church Numerals</a:t>
            </a:r>
            <a:br>
              <a:rPr lang="en-US" altLang="zh-CN" dirty="0">
                <a:latin typeface="苹方 常规" panose="020B0300000000000000" pitchFamily="34" charset="-122"/>
                <a:ea typeface="苹方 常规" panose="020B0300000000000000" pitchFamily="34" charset="-122"/>
              </a:rPr>
            </a:br>
            <a:br>
              <a:rPr lang="en-US" altLang="zh-CN" dirty="0">
                <a:latin typeface="苹方 常规" panose="020B0300000000000000" pitchFamily="34" charset="-122"/>
                <a:ea typeface="苹方 常规" panose="020B0300000000000000" pitchFamily="34" charset="-122"/>
              </a:rPr>
            </a:br>
            <a:r>
              <a:rPr lang="zh-CN" altLang="en-US" sz="3200" dirty="0">
                <a:latin typeface="苹方 常规" panose="020B0300000000000000" pitchFamily="34" charset="-122"/>
                <a:ea typeface="苹方 常规" panose="020B0300000000000000" pitchFamily="34" charset="-122"/>
              </a:rPr>
              <a:t>利用</a:t>
            </a:r>
            <a:r>
              <a:rPr lang="zh-CN" altLang="en-US" sz="3200" b="1" dirty="0">
                <a:latin typeface="苹方 常规" panose="020B0300000000000000" pitchFamily="34" charset="-122"/>
                <a:ea typeface="苹方 常规" panose="020B0300000000000000" pitchFamily="34" charset="-122"/>
              </a:rPr>
              <a:t>多重函数</a:t>
            </a:r>
            <a:r>
              <a:rPr lang="zh-CN" altLang="en-US" sz="3200" dirty="0">
                <a:latin typeface="苹方 常规" panose="020B0300000000000000" pitchFamily="34" charset="-122"/>
                <a:ea typeface="苹方 常规" panose="020B0300000000000000" pitchFamily="34" charset="-122"/>
              </a:rPr>
              <a:t>定义</a:t>
            </a:r>
            <a:endParaRPr lang="en-US" dirty="0"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91591979"/>
      </p:ext>
    </p:extLst>
  </p:cSld>
  <p:clrMapOvr>
    <a:masterClrMapping/>
  </p:clrMapOvr>
  <p:transition spd="slow">
    <p:push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4B932-E78F-4398-A2FF-C38119D7B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2540" y="294640"/>
            <a:ext cx="9646920" cy="3850640"/>
          </a:xfrm>
        </p:spPr>
        <p:txBody>
          <a:bodyPr>
            <a:normAutofit/>
          </a:bodyPr>
          <a:lstStyle/>
          <a:p>
            <a:r>
              <a:rPr lang="el-GR" altLang="zh-CN" sz="5400" dirty="0">
                <a:latin typeface="Consolas" panose="020B0609020204030204" pitchFamily="49" charset="0"/>
                <a:ea typeface="苹方 常规" panose="020B0300000000000000" pitchFamily="34" charset="-122"/>
              </a:rPr>
              <a:t>0 </a:t>
            </a:r>
            <a:r>
              <a:rPr lang="en-US" altLang="zh-CN" sz="5400" dirty="0">
                <a:latin typeface="Consolas" panose="020B0609020204030204" pitchFamily="49" charset="0"/>
                <a:ea typeface="苹方 常规" panose="020B0300000000000000" pitchFamily="34" charset="-122"/>
              </a:rPr>
              <a:t>x</a:t>
            </a:r>
            <a:br>
              <a:rPr lang="en-US" altLang="zh-CN" sz="5400" dirty="0">
                <a:latin typeface="Consolas" panose="020B0609020204030204" pitchFamily="49" charset="0"/>
                <a:ea typeface="苹方 常规" panose="020B0300000000000000" pitchFamily="34" charset="-122"/>
              </a:rPr>
            </a:br>
            <a:r>
              <a:rPr lang="en-US" altLang="zh-CN" sz="5400" dirty="0">
                <a:latin typeface="Consolas" panose="020B0609020204030204" pitchFamily="49" charset="0"/>
                <a:ea typeface="苹方 常规" panose="020B0300000000000000" pitchFamily="34" charset="-122"/>
              </a:rPr>
              <a:t>1 f(x)</a:t>
            </a:r>
            <a:br>
              <a:rPr lang="en-US" altLang="zh-CN" sz="5400" dirty="0">
                <a:latin typeface="Consolas" panose="020B0609020204030204" pitchFamily="49" charset="0"/>
                <a:ea typeface="苹方 常规" panose="020B0300000000000000" pitchFamily="34" charset="-122"/>
              </a:rPr>
            </a:br>
            <a:r>
              <a:rPr lang="en-US" altLang="zh-CN" sz="5400" dirty="0">
                <a:latin typeface="Consolas" panose="020B0609020204030204" pitchFamily="49" charset="0"/>
                <a:ea typeface="苹方 常规" panose="020B0300000000000000" pitchFamily="34" charset="-122"/>
              </a:rPr>
              <a:t>2 f(f(x))</a:t>
            </a:r>
            <a:br>
              <a:rPr lang="en-US" altLang="zh-CN" sz="5400" dirty="0">
                <a:latin typeface="Consolas" panose="020B0609020204030204" pitchFamily="49" charset="0"/>
                <a:ea typeface="苹方 常规" panose="020B0300000000000000" pitchFamily="34" charset="-122"/>
              </a:rPr>
            </a:br>
            <a:r>
              <a:rPr lang="en-US" altLang="zh-CN" sz="5400" dirty="0">
                <a:latin typeface="Consolas" panose="020B0609020204030204" pitchFamily="49" charset="0"/>
                <a:ea typeface="苹方 常规" panose="020B0300000000000000" pitchFamily="34" charset="-122"/>
              </a:rPr>
              <a:t>3 f(f(f(x)))</a:t>
            </a:r>
            <a:br>
              <a:rPr lang="en-US" altLang="zh-CN" sz="5400" dirty="0">
                <a:latin typeface="Consolas" panose="020B0609020204030204" pitchFamily="49" charset="0"/>
                <a:ea typeface="苹方 常规" panose="020B0300000000000000" pitchFamily="34" charset="-122"/>
              </a:rPr>
            </a:br>
            <a:r>
              <a:rPr lang="en-US" altLang="zh-CN" sz="5400" dirty="0">
                <a:latin typeface="Consolas" panose="020B0609020204030204" pitchFamily="49" charset="0"/>
                <a:ea typeface="苹方 常规" panose="020B0300000000000000" pitchFamily="34" charset="-122"/>
              </a:rPr>
              <a:t>n f</a:t>
            </a:r>
            <a:r>
              <a:rPr lang="en-US" altLang="zh-CN" sz="5400" baseline="30000" dirty="0">
                <a:latin typeface="Consolas" panose="020B0609020204030204" pitchFamily="49" charset="0"/>
                <a:ea typeface="苹方 常规" panose="020B0300000000000000" pitchFamily="34" charset="-122"/>
              </a:rPr>
              <a:t>(n)</a:t>
            </a:r>
            <a:r>
              <a:rPr lang="en-US" altLang="zh-CN" sz="5400" dirty="0">
                <a:latin typeface="Consolas" panose="020B0609020204030204" pitchFamily="49" charset="0"/>
                <a:ea typeface="苹方 常规" panose="020B0300000000000000" pitchFamily="34" charset="-122"/>
              </a:rPr>
              <a:t>(x)</a:t>
            </a:r>
            <a:endParaRPr lang="en-US" sz="5400" dirty="0">
              <a:latin typeface="Consolas" panose="020B0609020204030204" pitchFamily="49" charset="0"/>
              <a:ea typeface="苹方 常规" panose="020B0300000000000000" pitchFamily="34" charset="-122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CAFAB64-761F-4BA7-98F5-E7FABE3D7181}"/>
              </a:ext>
            </a:extLst>
          </p:cNvPr>
          <p:cNvSpPr txBox="1">
            <a:spLocks/>
          </p:cNvSpPr>
          <p:nvPr/>
        </p:nvSpPr>
        <p:spPr>
          <a:xfrm>
            <a:off x="1137920" y="4145280"/>
            <a:ext cx="11054080" cy="2245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dirty="0">
                <a:latin typeface="Consolas" panose="020B0609020204030204" pitchFamily="49" charset="0"/>
                <a:ea typeface="苹方 常规" panose="020B0300000000000000" pitchFamily="34" charset="-122"/>
              </a:rPr>
              <a:t>SUCC E    f(E)</a:t>
            </a:r>
          </a:p>
          <a:p>
            <a:r>
              <a:rPr lang="en-US" sz="4800" dirty="0">
                <a:latin typeface="Consolas" panose="020B0609020204030204" pitchFamily="49" charset="0"/>
                <a:ea typeface="苹方 常规" panose="020B0300000000000000" pitchFamily="34" charset="-122"/>
              </a:rPr>
              <a:t>PLUS A B  A(B)</a:t>
            </a:r>
          </a:p>
        </p:txBody>
      </p:sp>
    </p:spTree>
    <p:extLst>
      <p:ext uri="{BB962C8B-B14F-4D97-AF65-F5344CB8AC3E}">
        <p14:creationId xmlns:p14="http://schemas.microsoft.com/office/powerpoint/2010/main" val="3337432061"/>
      </p:ext>
    </p:extLst>
  </p:cSld>
  <p:clrMapOvr>
    <a:masterClrMapping/>
  </p:clrMapOvr>
  <p:transition spd="slow">
    <p:push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4B932-E78F-4398-A2FF-C38119D7B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2540" y="294640"/>
            <a:ext cx="9646920" cy="3850640"/>
          </a:xfrm>
        </p:spPr>
        <p:txBody>
          <a:bodyPr>
            <a:normAutofit/>
          </a:bodyPr>
          <a:lstStyle/>
          <a:p>
            <a:r>
              <a:rPr lang="el-GR" altLang="zh-CN" sz="5400" dirty="0">
                <a:latin typeface="Consolas" panose="020B0609020204030204" pitchFamily="49" charset="0"/>
                <a:ea typeface="苹方 常规" panose="020B0300000000000000" pitchFamily="34" charset="-122"/>
              </a:rPr>
              <a:t>0 := λ</a:t>
            </a:r>
            <a:r>
              <a:rPr lang="en-US" altLang="zh-CN" sz="5400" dirty="0">
                <a:latin typeface="Consolas" panose="020B0609020204030204" pitchFamily="49" charset="0"/>
                <a:ea typeface="苹方 常规" panose="020B0300000000000000" pitchFamily="34" charset="-122"/>
              </a:rPr>
              <a:t>f.</a:t>
            </a:r>
            <a:r>
              <a:rPr lang="el-GR" altLang="zh-CN" sz="5400" dirty="0">
                <a:latin typeface="Consolas" panose="020B0609020204030204" pitchFamily="49" charset="0"/>
                <a:ea typeface="苹方 常规" panose="020B0300000000000000" pitchFamily="34" charset="-122"/>
              </a:rPr>
              <a:t>λ</a:t>
            </a:r>
            <a:r>
              <a:rPr lang="en-US" altLang="zh-CN" sz="5400" dirty="0" err="1">
                <a:latin typeface="Consolas" panose="020B0609020204030204" pitchFamily="49" charset="0"/>
                <a:ea typeface="苹方 常规" panose="020B0300000000000000" pitchFamily="34" charset="-122"/>
              </a:rPr>
              <a:t>x.x</a:t>
            </a:r>
            <a:r>
              <a:rPr lang="en-US" altLang="zh-CN" sz="5400" dirty="0">
                <a:latin typeface="Consolas" panose="020B0609020204030204" pitchFamily="49" charset="0"/>
                <a:ea typeface="苹方 常规" panose="020B0300000000000000" pitchFamily="34" charset="-122"/>
              </a:rPr>
              <a:t>  </a:t>
            </a:r>
            <a:r>
              <a:rPr lang="en-US" altLang="zh-CN" sz="3600" dirty="0">
                <a:latin typeface="苹方 常规" panose="020B0300000000000000" pitchFamily="34" charset="-122"/>
                <a:ea typeface="苹方 常规" panose="020B0300000000000000" pitchFamily="34" charset="-122"/>
              </a:rPr>
              <a:t>&gt;</a:t>
            </a:r>
            <a:r>
              <a:rPr lang="zh-CN" altLang="en-US" sz="3600" dirty="0">
                <a:latin typeface="苹方 常规" panose="020B0300000000000000" pitchFamily="34" charset="-122"/>
                <a:ea typeface="苹方 常规" panose="020B0300000000000000" pitchFamily="34" charset="-122"/>
              </a:rPr>
              <a:t>与</a:t>
            </a:r>
            <a:r>
              <a:rPr lang="en-US" altLang="zh-CN" sz="3600" dirty="0">
                <a:latin typeface="苹方 常规" panose="020B0300000000000000" pitchFamily="34" charset="-122"/>
                <a:ea typeface="苹方 常规" panose="020B0300000000000000" pitchFamily="34" charset="-122"/>
              </a:rPr>
              <a:t>FALSE</a:t>
            </a:r>
            <a:r>
              <a:rPr lang="zh-CN" altLang="en-US" sz="3600" dirty="0">
                <a:latin typeface="苹方 常规" panose="020B0300000000000000" pitchFamily="34" charset="-122"/>
                <a:ea typeface="苹方 常规" panose="020B0300000000000000" pitchFamily="34" charset="-122"/>
              </a:rPr>
              <a:t>等价！</a:t>
            </a:r>
            <a:br>
              <a:rPr lang="en-US" altLang="zh-CN" sz="5400" dirty="0">
                <a:latin typeface="Consolas" panose="020B0609020204030204" pitchFamily="49" charset="0"/>
                <a:ea typeface="苹方 常规" panose="020B0300000000000000" pitchFamily="34" charset="-122"/>
              </a:rPr>
            </a:br>
            <a:r>
              <a:rPr lang="en-US" altLang="zh-CN" sz="5400" dirty="0">
                <a:latin typeface="Consolas" panose="020B0609020204030204" pitchFamily="49" charset="0"/>
                <a:ea typeface="苹方 常规" panose="020B0300000000000000" pitchFamily="34" charset="-122"/>
              </a:rPr>
              <a:t>1 := </a:t>
            </a:r>
            <a:r>
              <a:rPr lang="el-GR" altLang="zh-CN" sz="5400" dirty="0">
                <a:latin typeface="Consolas" panose="020B0609020204030204" pitchFamily="49" charset="0"/>
                <a:ea typeface="苹方 常规" panose="020B0300000000000000" pitchFamily="34" charset="-122"/>
              </a:rPr>
              <a:t>λ</a:t>
            </a:r>
            <a:r>
              <a:rPr lang="en-US" altLang="zh-CN" sz="5400" dirty="0">
                <a:latin typeface="Consolas" panose="020B0609020204030204" pitchFamily="49" charset="0"/>
                <a:ea typeface="苹方 常规" panose="020B0300000000000000" pitchFamily="34" charset="-122"/>
              </a:rPr>
              <a:t>f.</a:t>
            </a:r>
            <a:r>
              <a:rPr lang="el-GR" altLang="zh-CN" sz="5400" dirty="0">
                <a:latin typeface="Consolas" panose="020B0609020204030204" pitchFamily="49" charset="0"/>
                <a:ea typeface="苹方 常规" panose="020B0300000000000000" pitchFamily="34" charset="-122"/>
              </a:rPr>
              <a:t>λ</a:t>
            </a:r>
            <a:r>
              <a:rPr lang="en-US" altLang="zh-CN" sz="5400" dirty="0" err="1">
                <a:latin typeface="Consolas" panose="020B0609020204030204" pitchFamily="49" charset="0"/>
                <a:ea typeface="苹方 常规" panose="020B0300000000000000" pitchFamily="34" charset="-122"/>
              </a:rPr>
              <a:t>x.f</a:t>
            </a:r>
            <a:r>
              <a:rPr lang="en-US" altLang="zh-CN" sz="5400" dirty="0">
                <a:latin typeface="Consolas" panose="020B0609020204030204" pitchFamily="49" charset="0"/>
                <a:ea typeface="苹方 常规" panose="020B0300000000000000" pitchFamily="34" charset="-122"/>
              </a:rPr>
              <a:t> x</a:t>
            </a:r>
            <a:br>
              <a:rPr lang="en-US" altLang="zh-CN" sz="5400" dirty="0">
                <a:latin typeface="Consolas" panose="020B0609020204030204" pitchFamily="49" charset="0"/>
                <a:ea typeface="苹方 常规" panose="020B0300000000000000" pitchFamily="34" charset="-122"/>
              </a:rPr>
            </a:br>
            <a:r>
              <a:rPr lang="en-US" altLang="zh-CN" sz="5400" dirty="0">
                <a:latin typeface="Consolas" panose="020B0609020204030204" pitchFamily="49" charset="0"/>
                <a:ea typeface="苹方 常规" panose="020B0300000000000000" pitchFamily="34" charset="-122"/>
              </a:rPr>
              <a:t>2 := </a:t>
            </a:r>
            <a:r>
              <a:rPr lang="el-GR" altLang="zh-CN" sz="5400" dirty="0">
                <a:latin typeface="Consolas" panose="020B0609020204030204" pitchFamily="49" charset="0"/>
                <a:ea typeface="苹方 常规" panose="020B0300000000000000" pitchFamily="34" charset="-122"/>
              </a:rPr>
              <a:t>λ</a:t>
            </a:r>
            <a:r>
              <a:rPr lang="en-US" altLang="zh-CN" sz="5400" dirty="0">
                <a:latin typeface="Consolas" panose="020B0609020204030204" pitchFamily="49" charset="0"/>
                <a:ea typeface="苹方 常规" panose="020B0300000000000000" pitchFamily="34" charset="-122"/>
              </a:rPr>
              <a:t>f.</a:t>
            </a:r>
            <a:r>
              <a:rPr lang="el-GR" altLang="zh-CN" sz="5400" dirty="0">
                <a:latin typeface="Consolas" panose="020B0609020204030204" pitchFamily="49" charset="0"/>
                <a:ea typeface="苹方 常规" panose="020B0300000000000000" pitchFamily="34" charset="-122"/>
              </a:rPr>
              <a:t>λ</a:t>
            </a:r>
            <a:r>
              <a:rPr lang="en-US" altLang="zh-CN" sz="5400" dirty="0" err="1">
                <a:latin typeface="Consolas" panose="020B0609020204030204" pitchFamily="49" charset="0"/>
                <a:ea typeface="苹方 常规" panose="020B0300000000000000" pitchFamily="34" charset="-122"/>
              </a:rPr>
              <a:t>x.f</a:t>
            </a:r>
            <a:r>
              <a:rPr lang="en-US" altLang="zh-CN" sz="5400" dirty="0">
                <a:latin typeface="Consolas" panose="020B0609020204030204" pitchFamily="49" charset="0"/>
                <a:ea typeface="苹方 常规" panose="020B0300000000000000" pitchFamily="34" charset="-122"/>
              </a:rPr>
              <a:t> (f x)</a:t>
            </a:r>
            <a:br>
              <a:rPr lang="en-US" altLang="zh-CN" sz="5400" dirty="0">
                <a:latin typeface="Consolas" panose="020B0609020204030204" pitchFamily="49" charset="0"/>
                <a:ea typeface="苹方 常规" panose="020B0300000000000000" pitchFamily="34" charset="-122"/>
              </a:rPr>
            </a:br>
            <a:r>
              <a:rPr lang="en-US" altLang="zh-CN" sz="5400" dirty="0">
                <a:latin typeface="Consolas" panose="020B0609020204030204" pitchFamily="49" charset="0"/>
                <a:ea typeface="苹方 常规" panose="020B0300000000000000" pitchFamily="34" charset="-122"/>
              </a:rPr>
              <a:t>3 := </a:t>
            </a:r>
            <a:r>
              <a:rPr lang="el-GR" altLang="zh-CN" sz="5400" dirty="0">
                <a:latin typeface="Consolas" panose="020B0609020204030204" pitchFamily="49" charset="0"/>
                <a:ea typeface="苹方 常规" panose="020B0300000000000000" pitchFamily="34" charset="-122"/>
              </a:rPr>
              <a:t>λ</a:t>
            </a:r>
            <a:r>
              <a:rPr lang="en-US" altLang="zh-CN" sz="5400" dirty="0">
                <a:latin typeface="Consolas" panose="020B0609020204030204" pitchFamily="49" charset="0"/>
                <a:ea typeface="苹方 常规" panose="020B0300000000000000" pitchFamily="34" charset="-122"/>
              </a:rPr>
              <a:t>f.</a:t>
            </a:r>
            <a:r>
              <a:rPr lang="el-GR" altLang="zh-CN" sz="5400" dirty="0">
                <a:latin typeface="Consolas" panose="020B0609020204030204" pitchFamily="49" charset="0"/>
                <a:ea typeface="苹方 常规" panose="020B0300000000000000" pitchFamily="34" charset="-122"/>
              </a:rPr>
              <a:t>λ</a:t>
            </a:r>
            <a:r>
              <a:rPr lang="en-US" altLang="zh-CN" sz="5400" dirty="0" err="1">
                <a:latin typeface="Consolas" panose="020B0609020204030204" pitchFamily="49" charset="0"/>
                <a:ea typeface="苹方 常规" panose="020B0300000000000000" pitchFamily="34" charset="-122"/>
              </a:rPr>
              <a:t>x.f</a:t>
            </a:r>
            <a:r>
              <a:rPr lang="en-US" altLang="zh-CN" sz="5400" dirty="0">
                <a:latin typeface="Consolas" panose="020B0609020204030204" pitchFamily="49" charset="0"/>
                <a:ea typeface="苹方 常规" panose="020B0300000000000000" pitchFamily="34" charset="-122"/>
              </a:rPr>
              <a:t> (f (f x))</a:t>
            </a:r>
            <a:br>
              <a:rPr lang="en-US" altLang="zh-CN" sz="5400" dirty="0">
                <a:latin typeface="Consolas" panose="020B0609020204030204" pitchFamily="49" charset="0"/>
                <a:ea typeface="苹方 常规" panose="020B0300000000000000" pitchFamily="34" charset="-122"/>
              </a:rPr>
            </a:br>
            <a:r>
              <a:rPr lang="en-US" altLang="zh-CN" sz="5400" dirty="0">
                <a:latin typeface="Consolas" panose="020B0609020204030204" pitchFamily="49" charset="0"/>
                <a:ea typeface="苹方 常规" panose="020B0300000000000000" pitchFamily="34" charset="-122"/>
              </a:rPr>
              <a:t> ...</a:t>
            </a:r>
            <a:endParaRPr lang="en-US" sz="5400" dirty="0">
              <a:latin typeface="Consolas" panose="020B0609020204030204" pitchFamily="49" charset="0"/>
              <a:ea typeface="苹方 常规" panose="020B0300000000000000" pitchFamily="34" charset="-122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CAFAB64-761F-4BA7-98F5-E7FABE3D7181}"/>
              </a:ext>
            </a:extLst>
          </p:cNvPr>
          <p:cNvSpPr txBox="1">
            <a:spLocks/>
          </p:cNvSpPr>
          <p:nvPr/>
        </p:nvSpPr>
        <p:spPr>
          <a:xfrm>
            <a:off x="1137920" y="4318000"/>
            <a:ext cx="11054080" cy="2245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dirty="0">
                <a:latin typeface="Consolas" panose="020B0609020204030204" pitchFamily="49" charset="0"/>
                <a:ea typeface="苹方 常规" panose="020B0300000000000000" pitchFamily="34" charset="-122"/>
              </a:rPr>
              <a:t>SUCC := </a:t>
            </a:r>
            <a:r>
              <a:rPr lang="el-GR" altLang="zh-CN" sz="4800" dirty="0">
                <a:latin typeface="Consolas" panose="020B0609020204030204" pitchFamily="49" charset="0"/>
                <a:ea typeface="苹方 常规" panose="020B0300000000000000" pitchFamily="34" charset="-122"/>
              </a:rPr>
              <a:t>λ</a:t>
            </a:r>
            <a:r>
              <a:rPr lang="en-US" altLang="zh-CN" sz="4800" dirty="0">
                <a:latin typeface="Consolas" panose="020B0609020204030204" pitchFamily="49" charset="0"/>
                <a:ea typeface="苹方 常规" panose="020B0300000000000000" pitchFamily="34" charset="-122"/>
              </a:rPr>
              <a:t>n.</a:t>
            </a:r>
            <a:r>
              <a:rPr lang="el-GR" altLang="zh-CN" sz="4800" dirty="0">
                <a:latin typeface="Consolas" panose="020B0609020204030204" pitchFamily="49" charset="0"/>
                <a:ea typeface="苹方 常规" panose="020B0300000000000000" pitchFamily="34" charset="-122"/>
              </a:rPr>
              <a:t>λ</a:t>
            </a:r>
            <a:r>
              <a:rPr lang="en-US" altLang="zh-CN" sz="4800" dirty="0">
                <a:latin typeface="Consolas" panose="020B0609020204030204" pitchFamily="49" charset="0"/>
                <a:ea typeface="苹方 常规" panose="020B0300000000000000" pitchFamily="34" charset="-122"/>
              </a:rPr>
              <a:t>f.</a:t>
            </a:r>
            <a:r>
              <a:rPr lang="el-GR" altLang="zh-CN" sz="4800" dirty="0">
                <a:latin typeface="Consolas" panose="020B0609020204030204" pitchFamily="49" charset="0"/>
                <a:ea typeface="苹方 常规" panose="020B0300000000000000" pitchFamily="34" charset="-122"/>
              </a:rPr>
              <a:t>λ</a:t>
            </a:r>
            <a:r>
              <a:rPr lang="en-US" altLang="zh-CN" sz="4800" dirty="0" err="1">
                <a:latin typeface="Consolas" panose="020B0609020204030204" pitchFamily="49" charset="0"/>
                <a:ea typeface="苹方 常规" panose="020B0300000000000000" pitchFamily="34" charset="-122"/>
              </a:rPr>
              <a:t>x.f</a:t>
            </a:r>
            <a:r>
              <a:rPr lang="en-US" altLang="zh-CN" sz="4800" dirty="0">
                <a:latin typeface="Consolas" panose="020B0609020204030204" pitchFamily="49" charset="0"/>
                <a:ea typeface="苹方 常规" panose="020B0300000000000000" pitchFamily="34" charset="-122"/>
              </a:rPr>
              <a:t>(n f x)</a:t>
            </a:r>
          </a:p>
        </p:txBody>
      </p:sp>
    </p:spTree>
    <p:extLst>
      <p:ext uri="{BB962C8B-B14F-4D97-AF65-F5344CB8AC3E}">
        <p14:creationId xmlns:p14="http://schemas.microsoft.com/office/powerpoint/2010/main" val="114658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4B932-E78F-4398-A2FF-C38119D7B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2540" y="294640"/>
            <a:ext cx="9646920" cy="3901440"/>
          </a:xfrm>
        </p:spPr>
        <p:txBody>
          <a:bodyPr>
            <a:normAutofit/>
          </a:bodyPr>
          <a:lstStyle/>
          <a:p>
            <a:r>
              <a:rPr lang="en-US" altLang="zh-CN" sz="5400" dirty="0">
                <a:latin typeface="Consolas" panose="020B0609020204030204" pitchFamily="49" charset="0"/>
                <a:ea typeface="苹方 常规" panose="020B0300000000000000" pitchFamily="34" charset="-122"/>
              </a:rPr>
              <a:t>2 f x </a:t>
            </a:r>
            <a:br>
              <a:rPr lang="en-US" altLang="zh-CN" sz="5400" dirty="0">
                <a:latin typeface="Consolas" panose="020B0609020204030204" pitchFamily="49" charset="0"/>
                <a:ea typeface="苹方 常规" panose="020B0300000000000000" pitchFamily="34" charset="-122"/>
              </a:rPr>
            </a:br>
            <a:r>
              <a:rPr lang="en-US" altLang="zh-CN" sz="5400" dirty="0">
                <a:latin typeface="Consolas" panose="020B0609020204030204" pitchFamily="49" charset="0"/>
                <a:ea typeface="苹方 常规" panose="020B0300000000000000" pitchFamily="34" charset="-122"/>
              </a:rPr>
              <a:t>2     := </a:t>
            </a:r>
            <a:r>
              <a:rPr lang="el-GR" altLang="zh-CN" sz="5400" dirty="0">
                <a:latin typeface="Consolas" panose="020B0609020204030204" pitchFamily="49" charset="0"/>
                <a:ea typeface="苹方 常规" panose="020B0300000000000000" pitchFamily="34" charset="-122"/>
              </a:rPr>
              <a:t>λ</a:t>
            </a:r>
            <a:r>
              <a:rPr lang="en-US" altLang="zh-CN" sz="5400" dirty="0">
                <a:latin typeface="Consolas" panose="020B0609020204030204" pitchFamily="49" charset="0"/>
                <a:ea typeface="苹方 常规" panose="020B0300000000000000" pitchFamily="34" charset="-122"/>
              </a:rPr>
              <a:t>f.</a:t>
            </a:r>
            <a:r>
              <a:rPr lang="el-GR" altLang="zh-CN" sz="5400" dirty="0">
                <a:latin typeface="Consolas" panose="020B0609020204030204" pitchFamily="49" charset="0"/>
                <a:ea typeface="苹方 常规" panose="020B0300000000000000" pitchFamily="34" charset="-122"/>
              </a:rPr>
              <a:t>λ</a:t>
            </a:r>
            <a:r>
              <a:rPr lang="en-US" altLang="zh-CN" sz="5400" dirty="0" err="1">
                <a:latin typeface="Consolas" panose="020B0609020204030204" pitchFamily="49" charset="0"/>
                <a:ea typeface="苹方 常规" panose="020B0300000000000000" pitchFamily="34" charset="-122"/>
              </a:rPr>
              <a:t>x.f</a:t>
            </a:r>
            <a:r>
              <a:rPr lang="en-US" altLang="zh-CN" sz="5400" dirty="0">
                <a:latin typeface="Consolas" panose="020B0609020204030204" pitchFamily="49" charset="0"/>
                <a:ea typeface="苹方 常规" panose="020B0300000000000000" pitchFamily="34" charset="-122"/>
              </a:rPr>
              <a:t> (f x)</a:t>
            </a:r>
            <a:br>
              <a:rPr lang="en-US" altLang="zh-CN" sz="5400" dirty="0">
                <a:latin typeface="Consolas" panose="020B0609020204030204" pitchFamily="49" charset="0"/>
                <a:ea typeface="苹方 常规" panose="020B0300000000000000" pitchFamily="34" charset="-122"/>
              </a:rPr>
            </a:br>
            <a:r>
              <a:rPr lang="en-US" altLang="zh-CN" sz="5400" dirty="0">
                <a:latin typeface="Consolas" panose="020B0609020204030204" pitchFamily="49" charset="0"/>
                <a:ea typeface="苹方 常规" panose="020B0300000000000000" pitchFamily="34" charset="-122"/>
              </a:rPr>
              <a:t>2 f   :=    </a:t>
            </a:r>
            <a:r>
              <a:rPr lang="el-GR" altLang="zh-CN" sz="5400" dirty="0">
                <a:latin typeface="Consolas" panose="020B0609020204030204" pitchFamily="49" charset="0"/>
                <a:ea typeface="苹方 常规" panose="020B0300000000000000" pitchFamily="34" charset="-122"/>
              </a:rPr>
              <a:t>λ</a:t>
            </a:r>
            <a:r>
              <a:rPr lang="en-US" altLang="zh-CN" sz="5400" dirty="0" err="1">
                <a:latin typeface="Consolas" panose="020B0609020204030204" pitchFamily="49" charset="0"/>
                <a:ea typeface="苹方 常规" panose="020B0300000000000000" pitchFamily="34" charset="-122"/>
              </a:rPr>
              <a:t>x.f</a:t>
            </a:r>
            <a:r>
              <a:rPr lang="en-US" altLang="zh-CN" sz="5400" dirty="0">
                <a:latin typeface="Consolas" panose="020B0609020204030204" pitchFamily="49" charset="0"/>
                <a:ea typeface="苹方 常规" panose="020B0300000000000000" pitchFamily="34" charset="-122"/>
              </a:rPr>
              <a:t> (f x)</a:t>
            </a:r>
            <a:br>
              <a:rPr lang="en-US" altLang="zh-CN" sz="5400" dirty="0">
                <a:latin typeface="Consolas" panose="020B0609020204030204" pitchFamily="49" charset="0"/>
                <a:ea typeface="苹方 常规" panose="020B0300000000000000" pitchFamily="34" charset="-122"/>
              </a:rPr>
            </a:br>
            <a:r>
              <a:rPr lang="en-US" altLang="zh-CN" sz="5400" dirty="0">
                <a:latin typeface="Consolas" panose="020B0609020204030204" pitchFamily="49" charset="0"/>
                <a:ea typeface="苹方 常规" panose="020B0300000000000000" pitchFamily="34" charset="-122"/>
              </a:rPr>
              <a:t>2 f x :=       f (f x)</a:t>
            </a:r>
            <a:br>
              <a:rPr lang="en-US" altLang="zh-CN" sz="5400" dirty="0">
                <a:latin typeface="Consolas" panose="020B0609020204030204" pitchFamily="49" charset="0"/>
                <a:ea typeface="苹方 常规" panose="020B0300000000000000" pitchFamily="34" charset="-122"/>
              </a:rPr>
            </a:br>
            <a:endParaRPr lang="en-US" sz="5400" dirty="0">
              <a:latin typeface="Consolas" panose="020B0609020204030204" pitchFamily="49" charset="0"/>
              <a:ea typeface="苹方 常规" panose="020B0300000000000000" pitchFamily="34" charset="-122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CAFAB64-761F-4BA7-98F5-E7FABE3D7181}"/>
              </a:ext>
            </a:extLst>
          </p:cNvPr>
          <p:cNvSpPr txBox="1">
            <a:spLocks/>
          </p:cNvSpPr>
          <p:nvPr/>
        </p:nvSpPr>
        <p:spPr>
          <a:xfrm>
            <a:off x="4734560" y="4196080"/>
            <a:ext cx="2722880" cy="2245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dirty="0">
                <a:latin typeface="Consolas" panose="020B0609020204030204" pitchFamily="49" charset="0"/>
                <a:ea typeface="苹方 常规" panose="020B0300000000000000" pitchFamily="34" charset="-122"/>
              </a:rPr>
              <a:t>“</a:t>
            </a:r>
            <a:r>
              <a:rPr lang="zh-CN" altLang="en-US" sz="4800" dirty="0">
                <a:latin typeface="Consolas" panose="020B0609020204030204" pitchFamily="49" charset="0"/>
                <a:ea typeface="苹方 常规" panose="020B0300000000000000" pitchFamily="34" charset="-122"/>
              </a:rPr>
              <a:t>解压缩</a:t>
            </a:r>
            <a:r>
              <a:rPr lang="en-US" altLang="zh-CN" sz="4800" dirty="0">
                <a:latin typeface="Consolas" panose="020B0609020204030204" pitchFamily="49" charset="0"/>
                <a:ea typeface="苹方 常规" panose="020B0300000000000000" pitchFamily="34" charset="-122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90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4B932-E78F-4398-A2FF-C38119D7B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2540" y="294640"/>
            <a:ext cx="9646920" cy="3850640"/>
          </a:xfrm>
        </p:spPr>
        <p:txBody>
          <a:bodyPr>
            <a:normAutofit/>
          </a:bodyPr>
          <a:lstStyle/>
          <a:p>
            <a:r>
              <a:rPr lang="el-GR" altLang="zh-CN" sz="5400" dirty="0">
                <a:latin typeface="Consolas" panose="020B0609020204030204" pitchFamily="49" charset="0"/>
                <a:ea typeface="苹方 常规" panose="020B0300000000000000" pitchFamily="34" charset="-122"/>
              </a:rPr>
              <a:t>0 := λ</a:t>
            </a:r>
            <a:r>
              <a:rPr lang="en-US" altLang="zh-CN" sz="5400" dirty="0">
                <a:latin typeface="Consolas" panose="020B0609020204030204" pitchFamily="49" charset="0"/>
                <a:ea typeface="苹方 常规" panose="020B0300000000000000" pitchFamily="34" charset="-122"/>
              </a:rPr>
              <a:t>f.</a:t>
            </a:r>
            <a:r>
              <a:rPr lang="el-GR" altLang="zh-CN" sz="5400" dirty="0">
                <a:latin typeface="Consolas" panose="020B0609020204030204" pitchFamily="49" charset="0"/>
                <a:ea typeface="苹方 常规" panose="020B0300000000000000" pitchFamily="34" charset="-122"/>
              </a:rPr>
              <a:t>λ</a:t>
            </a:r>
            <a:r>
              <a:rPr lang="en-US" altLang="zh-CN" sz="5400" dirty="0" err="1">
                <a:latin typeface="Consolas" panose="020B0609020204030204" pitchFamily="49" charset="0"/>
                <a:ea typeface="苹方 常规" panose="020B0300000000000000" pitchFamily="34" charset="-122"/>
              </a:rPr>
              <a:t>x.x</a:t>
            </a:r>
            <a:r>
              <a:rPr lang="en-US" altLang="zh-CN" sz="5400" dirty="0">
                <a:latin typeface="Consolas" panose="020B0609020204030204" pitchFamily="49" charset="0"/>
                <a:ea typeface="苹方 常规" panose="020B0300000000000000" pitchFamily="34" charset="-122"/>
              </a:rPr>
              <a:t>  </a:t>
            </a:r>
            <a:r>
              <a:rPr lang="en-US" altLang="zh-CN" sz="3600" dirty="0">
                <a:latin typeface="苹方 常规" panose="020B0300000000000000" pitchFamily="34" charset="-122"/>
                <a:ea typeface="苹方 常规" panose="020B0300000000000000" pitchFamily="34" charset="-122"/>
              </a:rPr>
              <a:t>&gt;</a:t>
            </a:r>
            <a:r>
              <a:rPr lang="zh-CN" altLang="en-US" sz="3600" dirty="0">
                <a:latin typeface="苹方 常规" panose="020B0300000000000000" pitchFamily="34" charset="-122"/>
                <a:ea typeface="苹方 常规" panose="020B0300000000000000" pitchFamily="34" charset="-122"/>
              </a:rPr>
              <a:t>与</a:t>
            </a:r>
            <a:r>
              <a:rPr lang="en-US" altLang="zh-CN" sz="3600" dirty="0">
                <a:latin typeface="苹方 常规" panose="020B0300000000000000" pitchFamily="34" charset="-122"/>
                <a:ea typeface="苹方 常规" panose="020B0300000000000000" pitchFamily="34" charset="-122"/>
              </a:rPr>
              <a:t>FALSE</a:t>
            </a:r>
            <a:r>
              <a:rPr lang="zh-CN" altLang="en-US" sz="3600" dirty="0">
                <a:latin typeface="苹方 常规" panose="020B0300000000000000" pitchFamily="34" charset="-122"/>
                <a:ea typeface="苹方 常规" panose="020B0300000000000000" pitchFamily="34" charset="-122"/>
              </a:rPr>
              <a:t>等价！</a:t>
            </a:r>
            <a:br>
              <a:rPr lang="en-US" altLang="zh-CN" sz="5400" dirty="0">
                <a:latin typeface="Consolas" panose="020B0609020204030204" pitchFamily="49" charset="0"/>
                <a:ea typeface="苹方 常规" panose="020B0300000000000000" pitchFamily="34" charset="-122"/>
              </a:rPr>
            </a:br>
            <a:r>
              <a:rPr lang="en-US" altLang="zh-CN" sz="5400" dirty="0">
                <a:latin typeface="Consolas" panose="020B0609020204030204" pitchFamily="49" charset="0"/>
                <a:ea typeface="苹方 常规" panose="020B0300000000000000" pitchFamily="34" charset="-122"/>
              </a:rPr>
              <a:t>1 := </a:t>
            </a:r>
            <a:r>
              <a:rPr lang="el-GR" altLang="zh-CN" sz="5400" dirty="0">
                <a:latin typeface="Consolas" panose="020B0609020204030204" pitchFamily="49" charset="0"/>
                <a:ea typeface="苹方 常规" panose="020B0300000000000000" pitchFamily="34" charset="-122"/>
              </a:rPr>
              <a:t>λ</a:t>
            </a:r>
            <a:r>
              <a:rPr lang="en-US" altLang="zh-CN" sz="5400" dirty="0">
                <a:latin typeface="Consolas" panose="020B0609020204030204" pitchFamily="49" charset="0"/>
                <a:ea typeface="苹方 常规" panose="020B0300000000000000" pitchFamily="34" charset="-122"/>
              </a:rPr>
              <a:t>f.</a:t>
            </a:r>
            <a:r>
              <a:rPr lang="el-GR" altLang="zh-CN" sz="5400" dirty="0">
                <a:latin typeface="Consolas" panose="020B0609020204030204" pitchFamily="49" charset="0"/>
                <a:ea typeface="苹方 常规" panose="020B0300000000000000" pitchFamily="34" charset="-122"/>
              </a:rPr>
              <a:t>λ</a:t>
            </a:r>
            <a:r>
              <a:rPr lang="en-US" altLang="zh-CN" sz="5400" dirty="0" err="1">
                <a:latin typeface="Consolas" panose="020B0609020204030204" pitchFamily="49" charset="0"/>
                <a:ea typeface="苹方 常规" panose="020B0300000000000000" pitchFamily="34" charset="-122"/>
              </a:rPr>
              <a:t>x.f</a:t>
            </a:r>
            <a:r>
              <a:rPr lang="en-US" altLang="zh-CN" sz="5400" dirty="0">
                <a:latin typeface="Consolas" panose="020B0609020204030204" pitchFamily="49" charset="0"/>
                <a:ea typeface="苹方 常规" panose="020B0300000000000000" pitchFamily="34" charset="-122"/>
              </a:rPr>
              <a:t> x</a:t>
            </a:r>
            <a:br>
              <a:rPr lang="en-US" altLang="zh-CN" sz="5400" dirty="0">
                <a:latin typeface="Consolas" panose="020B0609020204030204" pitchFamily="49" charset="0"/>
                <a:ea typeface="苹方 常规" panose="020B0300000000000000" pitchFamily="34" charset="-122"/>
              </a:rPr>
            </a:br>
            <a:r>
              <a:rPr lang="en-US" altLang="zh-CN" sz="5400" dirty="0">
                <a:latin typeface="Consolas" panose="020B0609020204030204" pitchFamily="49" charset="0"/>
                <a:ea typeface="苹方 常规" panose="020B0300000000000000" pitchFamily="34" charset="-122"/>
              </a:rPr>
              <a:t>2 := </a:t>
            </a:r>
            <a:r>
              <a:rPr lang="el-GR" altLang="zh-CN" sz="5400" dirty="0">
                <a:latin typeface="Consolas" panose="020B0609020204030204" pitchFamily="49" charset="0"/>
                <a:ea typeface="苹方 常规" panose="020B0300000000000000" pitchFamily="34" charset="-122"/>
              </a:rPr>
              <a:t>λ</a:t>
            </a:r>
            <a:r>
              <a:rPr lang="en-US" altLang="zh-CN" sz="5400" dirty="0">
                <a:latin typeface="Consolas" panose="020B0609020204030204" pitchFamily="49" charset="0"/>
                <a:ea typeface="苹方 常规" panose="020B0300000000000000" pitchFamily="34" charset="-122"/>
              </a:rPr>
              <a:t>f.</a:t>
            </a:r>
            <a:r>
              <a:rPr lang="el-GR" altLang="zh-CN" sz="5400" dirty="0">
                <a:latin typeface="Consolas" panose="020B0609020204030204" pitchFamily="49" charset="0"/>
                <a:ea typeface="苹方 常规" panose="020B0300000000000000" pitchFamily="34" charset="-122"/>
              </a:rPr>
              <a:t>λ</a:t>
            </a:r>
            <a:r>
              <a:rPr lang="en-US" altLang="zh-CN" sz="5400" dirty="0" err="1">
                <a:latin typeface="Consolas" panose="020B0609020204030204" pitchFamily="49" charset="0"/>
                <a:ea typeface="苹方 常规" panose="020B0300000000000000" pitchFamily="34" charset="-122"/>
              </a:rPr>
              <a:t>x.f</a:t>
            </a:r>
            <a:r>
              <a:rPr lang="en-US" altLang="zh-CN" sz="5400" dirty="0">
                <a:latin typeface="Consolas" panose="020B0609020204030204" pitchFamily="49" charset="0"/>
                <a:ea typeface="苹方 常规" panose="020B0300000000000000" pitchFamily="34" charset="-122"/>
              </a:rPr>
              <a:t> (f x)</a:t>
            </a:r>
            <a:br>
              <a:rPr lang="en-US" altLang="zh-CN" sz="5400" dirty="0">
                <a:latin typeface="Consolas" panose="020B0609020204030204" pitchFamily="49" charset="0"/>
                <a:ea typeface="苹方 常规" panose="020B0300000000000000" pitchFamily="34" charset="-122"/>
              </a:rPr>
            </a:br>
            <a:r>
              <a:rPr lang="en-US" altLang="zh-CN" sz="5400" dirty="0">
                <a:latin typeface="Consolas" panose="020B0609020204030204" pitchFamily="49" charset="0"/>
                <a:ea typeface="苹方 常规" panose="020B0300000000000000" pitchFamily="34" charset="-122"/>
              </a:rPr>
              <a:t>3 := </a:t>
            </a:r>
            <a:r>
              <a:rPr lang="el-GR" altLang="zh-CN" sz="5400" dirty="0">
                <a:latin typeface="Consolas" panose="020B0609020204030204" pitchFamily="49" charset="0"/>
                <a:ea typeface="苹方 常规" panose="020B0300000000000000" pitchFamily="34" charset="-122"/>
              </a:rPr>
              <a:t>λ</a:t>
            </a:r>
            <a:r>
              <a:rPr lang="en-US" altLang="zh-CN" sz="5400" dirty="0">
                <a:latin typeface="Consolas" panose="020B0609020204030204" pitchFamily="49" charset="0"/>
                <a:ea typeface="苹方 常规" panose="020B0300000000000000" pitchFamily="34" charset="-122"/>
              </a:rPr>
              <a:t>f.</a:t>
            </a:r>
            <a:r>
              <a:rPr lang="el-GR" altLang="zh-CN" sz="5400" dirty="0">
                <a:latin typeface="Consolas" panose="020B0609020204030204" pitchFamily="49" charset="0"/>
                <a:ea typeface="苹方 常规" panose="020B0300000000000000" pitchFamily="34" charset="-122"/>
              </a:rPr>
              <a:t>λ</a:t>
            </a:r>
            <a:r>
              <a:rPr lang="en-US" altLang="zh-CN" sz="5400" dirty="0" err="1">
                <a:latin typeface="Consolas" panose="020B0609020204030204" pitchFamily="49" charset="0"/>
                <a:ea typeface="苹方 常规" panose="020B0300000000000000" pitchFamily="34" charset="-122"/>
              </a:rPr>
              <a:t>x.f</a:t>
            </a:r>
            <a:r>
              <a:rPr lang="en-US" altLang="zh-CN" sz="5400" dirty="0">
                <a:latin typeface="Consolas" panose="020B0609020204030204" pitchFamily="49" charset="0"/>
                <a:ea typeface="苹方 常规" panose="020B0300000000000000" pitchFamily="34" charset="-122"/>
              </a:rPr>
              <a:t> (f (f x))</a:t>
            </a:r>
            <a:br>
              <a:rPr lang="en-US" altLang="zh-CN" sz="5400" dirty="0">
                <a:latin typeface="Consolas" panose="020B0609020204030204" pitchFamily="49" charset="0"/>
                <a:ea typeface="苹方 常规" panose="020B0300000000000000" pitchFamily="34" charset="-122"/>
              </a:rPr>
            </a:br>
            <a:r>
              <a:rPr lang="en-US" altLang="zh-CN" sz="5400" dirty="0">
                <a:latin typeface="Consolas" panose="020B0609020204030204" pitchFamily="49" charset="0"/>
                <a:ea typeface="苹方 常规" panose="020B0300000000000000" pitchFamily="34" charset="-122"/>
              </a:rPr>
              <a:t> ...</a:t>
            </a:r>
            <a:endParaRPr lang="en-US" sz="5400" dirty="0">
              <a:latin typeface="Consolas" panose="020B0609020204030204" pitchFamily="49" charset="0"/>
              <a:ea typeface="苹方 常规" panose="020B0300000000000000" pitchFamily="34" charset="-122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CAFAB64-761F-4BA7-98F5-E7FABE3D7181}"/>
              </a:ext>
            </a:extLst>
          </p:cNvPr>
          <p:cNvSpPr txBox="1">
            <a:spLocks/>
          </p:cNvSpPr>
          <p:nvPr/>
        </p:nvSpPr>
        <p:spPr>
          <a:xfrm>
            <a:off x="1066800" y="4104640"/>
            <a:ext cx="11054080" cy="2245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dirty="0">
                <a:latin typeface="Consolas" panose="020B0609020204030204" pitchFamily="49" charset="0"/>
                <a:ea typeface="苹方 常规" panose="020B0300000000000000" pitchFamily="34" charset="-122"/>
              </a:rPr>
              <a:t>SUCC := </a:t>
            </a:r>
            <a:r>
              <a:rPr lang="el-GR" altLang="zh-CN" sz="4800" dirty="0">
                <a:latin typeface="Consolas" panose="020B0609020204030204" pitchFamily="49" charset="0"/>
                <a:ea typeface="苹方 常规" panose="020B0300000000000000" pitchFamily="34" charset="-122"/>
              </a:rPr>
              <a:t>λ</a:t>
            </a:r>
            <a:r>
              <a:rPr lang="en-US" altLang="zh-CN" sz="4800" dirty="0">
                <a:latin typeface="Consolas" panose="020B0609020204030204" pitchFamily="49" charset="0"/>
                <a:ea typeface="苹方 常规" panose="020B0300000000000000" pitchFamily="34" charset="-122"/>
              </a:rPr>
              <a:t>n.</a:t>
            </a:r>
            <a:r>
              <a:rPr lang="el-GR" altLang="zh-CN" sz="4800" dirty="0">
                <a:latin typeface="Consolas" panose="020B0609020204030204" pitchFamily="49" charset="0"/>
                <a:ea typeface="苹方 常规" panose="020B0300000000000000" pitchFamily="34" charset="-122"/>
              </a:rPr>
              <a:t>λ</a:t>
            </a:r>
            <a:r>
              <a:rPr lang="en-US" altLang="zh-CN" sz="4800" dirty="0">
                <a:latin typeface="Consolas" panose="020B0609020204030204" pitchFamily="49" charset="0"/>
                <a:ea typeface="苹方 常规" panose="020B0300000000000000" pitchFamily="34" charset="-122"/>
              </a:rPr>
              <a:t>f.</a:t>
            </a:r>
            <a:r>
              <a:rPr lang="el-GR" altLang="zh-CN" sz="4800" dirty="0">
                <a:latin typeface="Consolas" panose="020B0609020204030204" pitchFamily="49" charset="0"/>
                <a:ea typeface="苹方 常规" panose="020B0300000000000000" pitchFamily="34" charset="-122"/>
              </a:rPr>
              <a:t>λ</a:t>
            </a:r>
            <a:r>
              <a:rPr lang="en-US" altLang="zh-CN" sz="4800" dirty="0" err="1">
                <a:latin typeface="Consolas" panose="020B0609020204030204" pitchFamily="49" charset="0"/>
                <a:ea typeface="苹方 常规" panose="020B0300000000000000" pitchFamily="34" charset="-122"/>
              </a:rPr>
              <a:t>x.f</a:t>
            </a:r>
            <a:r>
              <a:rPr lang="en-US" altLang="zh-CN" sz="4800" dirty="0">
                <a:latin typeface="Consolas" panose="020B0609020204030204" pitchFamily="49" charset="0"/>
                <a:ea typeface="苹方 常规" panose="020B0300000000000000" pitchFamily="34" charset="-122"/>
              </a:rPr>
              <a:t>(n f x)</a:t>
            </a:r>
          </a:p>
          <a:p>
            <a:r>
              <a:rPr lang="en-US" sz="4800" dirty="0">
                <a:latin typeface="Consolas" panose="020B0609020204030204" pitchFamily="49" charset="0"/>
                <a:ea typeface="苹方 常规" panose="020B0300000000000000" pitchFamily="34" charset="-122"/>
              </a:rPr>
              <a:t>PLUS := </a:t>
            </a:r>
            <a:r>
              <a:rPr lang="el-GR" sz="4800" dirty="0">
                <a:latin typeface="Consolas" panose="020B0609020204030204" pitchFamily="49" charset="0"/>
                <a:ea typeface="苹方 常规" panose="020B0300000000000000" pitchFamily="34" charset="-122"/>
              </a:rPr>
              <a:t>λ</a:t>
            </a:r>
            <a:r>
              <a:rPr lang="en-US" sz="4800" dirty="0">
                <a:latin typeface="Consolas" panose="020B0609020204030204" pitchFamily="49" charset="0"/>
                <a:ea typeface="苹方 常规" panose="020B0300000000000000" pitchFamily="34" charset="-122"/>
              </a:rPr>
              <a:t>m.</a:t>
            </a:r>
            <a:r>
              <a:rPr lang="el-GR" sz="4800" dirty="0">
                <a:latin typeface="Consolas" panose="020B0609020204030204" pitchFamily="49" charset="0"/>
                <a:ea typeface="苹方 常规" panose="020B0300000000000000" pitchFamily="34" charset="-122"/>
              </a:rPr>
              <a:t>λ</a:t>
            </a:r>
            <a:r>
              <a:rPr lang="en-US" sz="4800" dirty="0">
                <a:latin typeface="Consolas" panose="020B0609020204030204" pitchFamily="49" charset="0"/>
                <a:ea typeface="苹方 常规" panose="020B0300000000000000" pitchFamily="34" charset="-122"/>
              </a:rPr>
              <a:t>n.</a:t>
            </a:r>
            <a:r>
              <a:rPr lang="el-GR" sz="4800" dirty="0">
                <a:latin typeface="Consolas" panose="020B0609020204030204" pitchFamily="49" charset="0"/>
                <a:ea typeface="苹方 常规" panose="020B0300000000000000" pitchFamily="34" charset="-122"/>
              </a:rPr>
              <a:t>λ</a:t>
            </a:r>
            <a:r>
              <a:rPr lang="en-US" sz="4800" dirty="0">
                <a:latin typeface="Consolas" panose="020B0609020204030204" pitchFamily="49" charset="0"/>
                <a:ea typeface="苹方 常规" panose="020B0300000000000000" pitchFamily="34" charset="-122"/>
              </a:rPr>
              <a:t>f.</a:t>
            </a:r>
            <a:r>
              <a:rPr lang="el-GR" sz="4800" dirty="0">
                <a:latin typeface="Consolas" panose="020B0609020204030204" pitchFamily="49" charset="0"/>
                <a:ea typeface="苹方 常规" panose="020B0300000000000000" pitchFamily="34" charset="-122"/>
              </a:rPr>
              <a:t>λ</a:t>
            </a:r>
            <a:r>
              <a:rPr lang="en-US" sz="4800" dirty="0" err="1">
                <a:latin typeface="Consolas" panose="020B0609020204030204" pitchFamily="49" charset="0"/>
                <a:ea typeface="苹方 常规" panose="020B0300000000000000" pitchFamily="34" charset="-122"/>
              </a:rPr>
              <a:t>x.m</a:t>
            </a:r>
            <a:r>
              <a:rPr lang="en-US" sz="4800" dirty="0">
                <a:latin typeface="Consolas" panose="020B0609020204030204" pitchFamily="49" charset="0"/>
                <a:ea typeface="苹方 常规" panose="020B0300000000000000" pitchFamily="34" charset="-122"/>
              </a:rPr>
              <a:t> f (n f x)</a:t>
            </a:r>
          </a:p>
        </p:txBody>
      </p:sp>
    </p:spTree>
    <p:extLst>
      <p:ext uri="{BB962C8B-B14F-4D97-AF65-F5344CB8AC3E}">
        <p14:creationId xmlns:p14="http://schemas.microsoft.com/office/powerpoint/2010/main" val="264519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CAFAB64-761F-4BA7-98F5-E7FABE3D7181}"/>
              </a:ext>
            </a:extLst>
          </p:cNvPr>
          <p:cNvSpPr txBox="1">
            <a:spLocks/>
          </p:cNvSpPr>
          <p:nvPr/>
        </p:nvSpPr>
        <p:spPr>
          <a:xfrm>
            <a:off x="701040" y="619760"/>
            <a:ext cx="11054080" cy="4511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altLang="zh-CN" sz="4800" dirty="0">
                <a:latin typeface="Consolas" panose="020B0609020204030204" pitchFamily="49" charset="0"/>
                <a:ea typeface="苹方 常规" panose="020B0300000000000000" pitchFamily="34" charset="-122"/>
              </a:rPr>
              <a:t>MULT := λm.λn.m (PLUS n) 0</a:t>
            </a:r>
          </a:p>
          <a:p>
            <a:pPr>
              <a:lnSpc>
                <a:spcPct val="120000"/>
              </a:lnSpc>
            </a:pPr>
            <a:r>
              <a:rPr lang="pt-BR" altLang="zh-CN" sz="4800" dirty="0">
                <a:latin typeface="Consolas" panose="020B0609020204030204" pitchFamily="49" charset="0"/>
                <a:ea typeface="苹方 常规" panose="020B0300000000000000" pitchFamily="34" charset="-122"/>
              </a:rPr>
              <a:t>  </a:t>
            </a:r>
            <a:r>
              <a:rPr lang="pt-BR" altLang="zh-CN" sz="4000" dirty="0">
                <a:solidFill>
                  <a:schemeClr val="bg2">
                    <a:lumMod val="50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&gt; </a:t>
            </a:r>
            <a:r>
              <a:rPr lang="zh-CN" altLang="en-US" sz="4000" dirty="0">
                <a:solidFill>
                  <a:schemeClr val="bg2">
                    <a:lumMod val="50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在</a:t>
            </a:r>
            <a:r>
              <a:rPr lang="en-US" altLang="zh-CN" sz="4000" dirty="0">
                <a:solidFill>
                  <a:schemeClr val="bg2">
                    <a:lumMod val="50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0</a:t>
            </a:r>
            <a:r>
              <a:rPr lang="zh-CN" altLang="en-US" sz="4000" dirty="0">
                <a:solidFill>
                  <a:schemeClr val="bg2">
                    <a:lumMod val="50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的基础上加</a:t>
            </a:r>
            <a:r>
              <a:rPr lang="en-US" altLang="zh-CN" sz="4000" dirty="0">
                <a:solidFill>
                  <a:schemeClr val="bg2">
                    <a:lumMod val="50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m</a:t>
            </a:r>
            <a:r>
              <a:rPr lang="zh-CN" altLang="en-US" sz="4000" dirty="0">
                <a:solidFill>
                  <a:schemeClr val="bg2">
                    <a:lumMod val="50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次</a:t>
            </a:r>
            <a:r>
              <a:rPr lang="en-US" altLang="zh-CN" sz="4000" dirty="0">
                <a:solidFill>
                  <a:schemeClr val="bg2">
                    <a:lumMod val="50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n</a:t>
            </a:r>
            <a:endParaRPr lang="pt-BR" altLang="zh-CN" sz="4800" dirty="0">
              <a:solidFill>
                <a:schemeClr val="bg2">
                  <a:lumMod val="50000"/>
                </a:schemeClr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pt-BR" sz="4800" dirty="0">
                <a:latin typeface="Consolas" panose="020B0609020204030204" pitchFamily="49" charset="0"/>
                <a:ea typeface="苹方 常规" panose="020B0300000000000000" pitchFamily="34" charset="-122"/>
              </a:rPr>
              <a:t>MULT := λm.λn.λf.m (n f)</a:t>
            </a:r>
            <a:endParaRPr lang="en-US" sz="4800" dirty="0">
              <a:latin typeface="Consolas" panose="020B0609020204030204" pitchFamily="49" charset="0"/>
              <a:ea typeface="苹方 常规" panose="020B03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5075935"/>
      </p:ext>
    </p:extLst>
  </p:cSld>
  <p:clrMapOvr>
    <a:masterClrMapping/>
  </p:clrMapOvr>
  <p:transition spd="slow">
    <p:push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FC9397-691E-455D-A4BF-B6F8F5DA3B19}"/>
              </a:ext>
            </a:extLst>
          </p:cNvPr>
          <p:cNvSpPr/>
          <p:nvPr/>
        </p:nvSpPr>
        <p:spPr>
          <a:xfrm>
            <a:off x="1224280" y="243512"/>
            <a:ext cx="974344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00B050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定义：</a:t>
            </a:r>
            <a:r>
              <a:rPr lang="en-US" sz="2400" dirty="0">
                <a:solidFill>
                  <a:srgbClr val="00B050"/>
                </a:solidFill>
                <a:latin typeface="Consolas" panose="020B0609020204030204" pitchFamily="49" charset="0"/>
              </a:rPr>
              <a:t>MULT := </a:t>
            </a:r>
            <a:r>
              <a:rPr lang="en-US" sz="2400" dirty="0" err="1">
                <a:solidFill>
                  <a:srgbClr val="00B050"/>
                </a:solidFill>
                <a:latin typeface="Consolas" panose="020B0609020204030204" pitchFamily="49" charset="0"/>
              </a:rPr>
              <a:t>λm.λn.m</a:t>
            </a:r>
            <a:r>
              <a:rPr lang="en-US" sz="2400" dirty="0">
                <a:solidFill>
                  <a:srgbClr val="00B050"/>
                </a:solidFill>
                <a:latin typeface="Consolas" panose="020B0609020204030204" pitchFamily="49" charset="0"/>
              </a:rPr>
              <a:t> (PLUS n) 0</a:t>
            </a:r>
          </a:p>
          <a:p>
            <a:endParaRPr lang="en-US" sz="2400" dirty="0">
              <a:latin typeface="Consolas" panose="020B0609020204030204" pitchFamily="49" charset="0"/>
            </a:endParaRPr>
          </a:p>
          <a:p>
            <a:r>
              <a:rPr lang="zh-CN" altLang="en-US" sz="2400" dirty="0">
                <a:latin typeface="苹方 常规" panose="020B0300000000000000" pitchFamily="34" charset="-122"/>
                <a:ea typeface="苹方 常规" panose="020B0300000000000000" pitchFamily="34" charset="-122"/>
              </a:rPr>
              <a:t>计算：</a:t>
            </a:r>
            <a:r>
              <a:rPr lang="en-US" sz="2400" dirty="0">
                <a:latin typeface="Consolas" panose="020B0609020204030204" pitchFamily="49" charset="0"/>
              </a:rPr>
              <a:t>MULT 2 3</a:t>
            </a:r>
          </a:p>
          <a:p>
            <a:endParaRPr lang="en-US" sz="2400" dirty="0">
              <a:latin typeface="Consolas" panose="020B0609020204030204" pitchFamily="49" charset="0"/>
            </a:endParaRPr>
          </a:p>
          <a:p>
            <a:r>
              <a:rPr lang="zh-CN" altLang="en-US" sz="2400" dirty="0">
                <a:latin typeface="苹方 常规" panose="020B0300000000000000" pitchFamily="34" charset="-122"/>
                <a:ea typeface="苹方 常规" panose="020B0300000000000000" pitchFamily="34" charset="-122"/>
              </a:rPr>
              <a:t>解压：</a:t>
            </a:r>
            <a:r>
              <a:rPr lang="en-US" sz="2400" dirty="0">
                <a:latin typeface="Consolas" panose="020B0609020204030204" pitchFamily="49" charset="0"/>
              </a:rPr>
              <a:t>(</a:t>
            </a:r>
            <a:r>
              <a:rPr lang="en-US" sz="2400" dirty="0" err="1">
                <a:latin typeface="Consolas" panose="020B0609020204030204" pitchFamily="49" charset="0"/>
              </a:rPr>
              <a:t>λm.λn.m</a:t>
            </a:r>
            <a:r>
              <a:rPr lang="en-US" sz="2400" dirty="0">
                <a:latin typeface="Consolas" panose="020B0609020204030204" pitchFamily="49" charset="0"/>
              </a:rPr>
              <a:t> (PLUS n) 0) 2 3</a:t>
            </a:r>
          </a:p>
          <a:p>
            <a:endParaRPr lang="en-US" sz="2400" dirty="0">
              <a:latin typeface="Consolas" panose="020B0609020204030204" pitchFamily="49" charset="0"/>
            </a:endParaRPr>
          </a:p>
          <a:p>
            <a:r>
              <a:rPr lang="zh-CN" altLang="en-US" sz="2400" dirty="0">
                <a:latin typeface="苹方 常规" panose="020B0300000000000000" pitchFamily="34" charset="-122"/>
                <a:ea typeface="苹方 常规" panose="020B0300000000000000" pitchFamily="34" charset="-122"/>
              </a:rPr>
              <a:t>代入：</a:t>
            </a:r>
            <a:r>
              <a:rPr lang="en-US" sz="2400" dirty="0">
                <a:latin typeface="Consolas" panose="020B0609020204030204" pitchFamily="49" charset="0"/>
              </a:rPr>
              <a:t>2 (PLUS 3) 0</a:t>
            </a:r>
          </a:p>
          <a:p>
            <a:endParaRPr lang="en-US" sz="2400" dirty="0">
              <a:latin typeface="Consolas" panose="020B0609020204030204" pitchFamily="49" charset="0"/>
            </a:endParaRPr>
          </a:p>
          <a:p>
            <a:r>
              <a:rPr lang="zh-CN" altLang="en-US" sz="2400" dirty="0">
                <a:latin typeface="苹方 常规" panose="020B0300000000000000" pitchFamily="34" charset="-122"/>
                <a:ea typeface="苹方 常规" panose="020B0300000000000000" pitchFamily="34" charset="-122"/>
              </a:rPr>
              <a:t>解压：</a:t>
            </a:r>
            <a:r>
              <a:rPr lang="en-US" sz="2400" dirty="0">
                <a:latin typeface="Consolas" panose="020B0609020204030204" pitchFamily="49" charset="0"/>
              </a:rPr>
              <a:t>(</a:t>
            </a:r>
            <a:r>
              <a:rPr lang="en-US" sz="2400" dirty="0" err="1">
                <a:latin typeface="Consolas" panose="020B0609020204030204" pitchFamily="49" charset="0"/>
              </a:rPr>
              <a:t>λf.λx.f</a:t>
            </a:r>
            <a:r>
              <a:rPr lang="en-US" sz="2400" dirty="0">
                <a:latin typeface="Consolas" panose="020B0609020204030204" pitchFamily="49" charset="0"/>
              </a:rPr>
              <a:t> (f x)) (PLUS 3) 0</a:t>
            </a:r>
          </a:p>
          <a:p>
            <a:endParaRPr lang="en-US" sz="2400" dirty="0">
              <a:latin typeface="Consolas" panose="020B0609020204030204" pitchFamily="49" charset="0"/>
            </a:endParaRPr>
          </a:p>
          <a:p>
            <a:r>
              <a:rPr lang="zh-CN" altLang="en-US" sz="2400" dirty="0">
                <a:latin typeface="苹方 常规" panose="020B0300000000000000" pitchFamily="34" charset="-122"/>
                <a:ea typeface="苹方 常规" panose="020B0300000000000000" pitchFamily="34" charset="-122"/>
              </a:rPr>
              <a:t>代入：</a:t>
            </a:r>
            <a:r>
              <a:rPr lang="en-US" sz="2400" dirty="0">
                <a:latin typeface="Consolas" panose="020B0609020204030204" pitchFamily="49" charset="0"/>
              </a:rPr>
              <a:t>(</a:t>
            </a:r>
            <a:r>
              <a:rPr lang="en-US" sz="2400" dirty="0" err="1">
                <a:latin typeface="Consolas" panose="020B0609020204030204" pitchFamily="49" charset="0"/>
              </a:rPr>
              <a:t>λx</a:t>
            </a:r>
            <a:r>
              <a:rPr lang="en-US" sz="2400" dirty="0">
                <a:latin typeface="Consolas" panose="020B0609020204030204" pitchFamily="49" charset="0"/>
              </a:rPr>
              <a:t>.(PLUS 3) (PLUS 3 x)) 0</a:t>
            </a:r>
          </a:p>
          <a:p>
            <a:endParaRPr lang="en-US" sz="2400" dirty="0">
              <a:latin typeface="Consolas" panose="020B0609020204030204" pitchFamily="49" charset="0"/>
            </a:endParaRPr>
          </a:p>
          <a:p>
            <a:r>
              <a:rPr lang="zh-CN" altLang="en-US" sz="2400" dirty="0">
                <a:latin typeface="苹方 常规" panose="020B0300000000000000" pitchFamily="34" charset="-122"/>
                <a:ea typeface="苹方 常规" panose="020B0300000000000000" pitchFamily="34" charset="-122"/>
              </a:rPr>
              <a:t>代入：</a:t>
            </a:r>
            <a:r>
              <a:rPr lang="en-US" sz="2400" dirty="0">
                <a:latin typeface="Consolas" panose="020B0609020204030204" pitchFamily="49" charset="0"/>
              </a:rPr>
              <a:t>(PLUS 3) (PLUS 3 0)</a:t>
            </a:r>
          </a:p>
          <a:p>
            <a:endParaRPr lang="en-US" sz="2400" dirty="0">
              <a:latin typeface="Consolas" panose="020B0609020204030204" pitchFamily="49" charset="0"/>
            </a:endParaRPr>
          </a:p>
          <a:p>
            <a:r>
              <a:rPr lang="zh-CN" altLang="en-US" sz="2400" dirty="0">
                <a:latin typeface="苹方 常规" panose="020B0300000000000000" pitchFamily="34" charset="-122"/>
                <a:ea typeface="苹方 常规" panose="020B0300000000000000" pitchFamily="34" charset="-122"/>
              </a:rPr>
              <a:t>代入：</a:t>
            </a:r>
            <a:r>
              <a:rPr lang="en-US" sz="2400" dirty="0">
                <a:latin typeface="Consolas" panose="020B0609020204030204" pitchFamily="49" charset="0"/>
              </a:rPr>
              <a:t>PLUS 3 3</a:t>
            </a:r>
          </a:p>
          <a:p>
            <a:endParaRPr lang="en-US" sz="2400" dirty="0">
              <a:latin typeface="Consolas" panose="020B0609020204030204" pitchFamily="49" charset="0"/>
            </a:endParaRPr>
          </a:p>
          <a:p>
            <a:r>
              <a:rPr lang="zh-CN" altLang="en-US" sz="2400" dirty="0">
                <a:latin typeface="苹方 常规" panose="020B0300000000000000" pitchFamily="34" charset="-122"/>
                <a:ea typeface="苹方 常规" panose="020B0300000000000000" pitchFamily="34" charset="-122"/>
              </a:rPr>
              <a:t>代入：</a:t>
            </a:r>
            <a:r>
              <a:rPr lang="en-US" altLang="zh-CN" sz="2400" dirty="0">
                <a:latin typeface="Consolas" panose="020B0609020204030204" pitchFamily="49" charset="0"/>
                <a:ea typeface="苹方 常规" panose="020B0300000000000000" pitchFamily="34" charset="-122"/>
              </a:rPr>
              <a:t>6</a:t>
            </a:r>
            <a:endParaRPr lang="en-US" sz="24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674770"/>
      </p:ext>
    </p:extLst>
  </p:cSld>
  <p:clrMapOvr>
    <a:masterClrMapping/>
  </p:clrMapOvr>
  <p:transition spd="slow">
    <p:push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CAFAB64-761F-4BA7-98F5-E7FABE3D7181}"/>
              </a:ext>
            </a:extLst>
          </p:cNvPr>
          <p:cNvSpPr txBox="1">
            <a:spLocks/>
          </p:cNvSpPr>
          <p:nvPr/>
        </p:nvSpPr>
        <p:spPr>
          <a:xfrm>
            <a:off x="558800" y="660400"/>
            <a:ext cx="11496040" cy="4511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altLang="zh-CN" sz="4000" dirty="0">
                <a:latin typeface="Consolas" panose="020B0609020204030204" pitchFamily="49" charset="0"/>
                <a:ea typeface="苹方 常规" panose="020B0300000000000000" pitchFamily="34" charset="-122"/>
              </a:rPr>
              <a:t>PRED := </a:t>
            </a:r>
          </a:p>
          <a:p>
            <a:pPr>
              <a:lnSpc>
                <a:spcPct val="120000"/>
              </a:lnSpc>
            </a:pPr>
            <a:r>
              <a:rPr lang="el-GR" altLang="zh-CN" sz="3600" dirty="0">
                <a:latin typeface="Consolas" panose="020B0609020204030204" pitchFamily="49" charset="0"/>
                <a:ea typeface="苹方 常规" panose="020B0300000000000000" pitchFamily="34" charset="-122"/>
              </a:rPr>
              <a:t>λ</a:t>
            </a:r>
            <a:r>
              <a:rPr lang="pt-BR" altLang="zh-CN" sz="3600" dirty="0">
                <a:latin typeface="Consolas" panose="020B0609020204030204" pitchFamily="49" charset="0"/>
                <a:ea typeface="苹方 常规" panose="020B0300000000000000" pitchFamily="34" charset="-122"/>
              </a:rPr>
              <a:t>n.</a:t>
            </a:r>
            <a:r>
              <a:rPr lang="el-GR" altLang="zh-CN" sz="3600" dirty="0">
                <a:latin typeface="Consolas" panose="020B0609020204030204" pitchFamily="49" charset="0"/>
                <a:ea typeface="苹方 常规" panose="020B0300000000000000" pitchFamily="34" charset="-122"/>
              </a:rPr>
              <a:t>λ</a:t>
            </a:r>
            <a:r>
              <a:rPr lang="pt-BR" altLang="zh-CN" sz="3600" dirty="0">
                <a:latin typeface="Consolas" panose="020B0609020204030204" pitchFamily="49" charset="0"/>
                <a:ea typeface="苹方 常规" panose="020B0300000000000000" pitchFamily="34" charset="-122"/>
              </a:rPr>
              <a:t>f.</a:t>
            </a:r>
            <a:r>
              <a:rPr lang="el-GR" altLang="zh-CN" sz="3600" dirty="0">
                <a:latin typeface="Consolas" panose="020B0609020204030204" pitchFamily="49" charset="0"/>
                <a:ea typeface="苹方 常规" panose="020B0300000000000000" pitchFamily="34" charset="-122"/>
              </a:rPr>
              <a:t>λ</a:t>
            </a:r>
            <a:r>
              <a:rPr lang="pt-BR" altLang="zh-CN" sz="3600" dirty="0">
                <a:latin typeface="Consolas" panose="020B0609020204030204" pitchFamily="49" charset="0"/>
                <a:ea typeface="苹方 常规" panose="020B0300000000000000" pitchFamily="34" charset="-122"/>
              </a:rPr>
              <a:t>x.n(</a:t>
            </a:r>
            <a:r>
              <a:rPr lang="el-GR" altLang="zh-CN" sz="3600" dirty="0">
                <a:latin typeface="Consolas" panose="020B0609020204030204" pitchFamily="49" charset="0"/>
                <a:ea typeface="苹方 常规" panose="020B0300000000000000" pitchFamily="34" charset="-122"/>
              </a:rPr>
              <a:t>λ</a:t>
            </a:r>
            <a:r>
              <a:rPr lang="pt-BR" altLang="zh-CN" sz="3600" dirty="0">
                <a:latin typeface="Consolas" panose="020B0609020204030204" pitchFamily="49" charset="0"/>
                <a:ea typeface="苹方 常规" panose="020B0300000000000000" pitchFamily="34" charset="-122"/>
              </a:rPr>
              <a:t>g.</a:t>
            </a:r>
            <a:r>
              <a:rPr lang="el-GR" altLang="zh-CN" sz="3600" dirty="0">
                <a:latin typeface="Consolas" panose="020B0609020204030204" pitchFamily="49" charset="0"/>
                <a:ea typeface="苹方 常规" panose="020B0300000000000000" pitchFamily="34" charset="-122"/>
              </a:rPr>
              <a:t>λ</a:t>
            </a:r>
            <a:r>
              <a:rPr lang="pt-BR" altLang="zh-CN" sz="3600" dirty="0">
                <a:latin typeface="Consolas" panose="020B0609020204030204" pitchFamily="49" charset="0"/>
                <a:ea typeface="苹方 常规" panose="020B0300000000000000" pitchFamily="34" charset="-122"/>
              </a:rPr>
              <a:t>h.h(g f))(</a:t>
            </a:r>
            <a:r>
              <a:rPr lang="el-GR" altLang="zh-CN" sz="3600" dirty="0">
                <a:latin typeface="Consolas" panose="020B0609020204030204" pitchFamily="49" charset="0"/>
                <a:ea typeface="苹方 常规" panose="020B0300000000000000" pitchFamily="34" charset="-122"/>
              </a:rPr>
              <a:t>λ</a:t>
            </a:r>
            <a:r>
              <a:rPr lang="pt-BR" altLang="zh-CN" sz="3600" dirty="0">
                <a:latin typeface="Consolas" panose="020B0609020204030204" pitchFamily="49" charset="0"/>
                <a:ea typeface="苹方 常规" panose="020B0300000000000000" pitchFamily="34" charset="-122"/>
              </a:rPr>
              <a:t>u.x)(</a:t>
            </a:r>
            <a:r>
              <a:rPr lang="el-GR" altLang="zh-CN" sz="3600" dirty="0">
                <a:latin typeface="Consolas" panose="020B0609020204030204" pitchFamily="49" charset="0"/>
                <a:ea typeface="苹方 常规" panose="020B0300000000000000" pitchFamily="34" charset="-122"/>
              </a:rPr>
              <a:t>λ</a:t>
            </a:r>
            <a:r>
              <a:rPr lang="pt-BR" altLang="zh-CN" sz="3600" dirty="0">
                <a:latin typeface="Consolas" panose="020B0609020204030204" pitchFamily="49" charset="0"/>
                <a:ea typeface="苹方 常规" panose="020B0300000000000000" pitchFamily="34" charset="-122"/>
              </a:rPr>
              <a:t>u.u)</a:t>
            </a:r>
          </a:p>
          <a:p>
            <a:pPr>
              <a:lnSpc>
                <a:spcPct val="120000"/>
              </a:lnSpc>
            </a:pPr>
            <a:endParaRPr lang="pt-BR" altLang="zh-CN" sz="3600" dirty="0">
              <a:solidFill>
                <a:schemeClr val="bg2">
                  <a:lumMod val="50000"/>
                </a:schemeClr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pt-BR" sz="4000" dirty="0">
                <a:latin typeface="Consolas" panose="020B0609020204030204" pitchFamily="49" charset="0"/>
                <a:ea typeface="苹方 常规" panose="020B0300000000000000" pitchFamily="34" charset="-122"/>
              </a:rPr>
              <a:t>PRED := </a:t>
            </a:r>
          </a:p>
          <a:p>
            <a:pPr>
              <a:lnSpc>
                <a:spcPct val="120000"/>
              </a:lnSpc>
            </a:pPr>
            <a:r>
              <a:rPr lang="el-GR" sz="3600" dirty="0">
                <a:latin typeface="Consolas" panose="020B0609020204030204" pitchFamily="49" charset="0"/>
                <a:ea typeface="苹方 常规" panose="020B0300000000000000" pitchFamily="34" charset="-122"/>
              </a:rPr>
              <a:t>λ</a:t>
            </a:r>
            <a:r>
              <a:rPr lang="pt-BR" sz="3600" dirty="0">
                <a:latin typeface="Consolas" panose="020B0609020204030204" pitchFamily="49" charset="0"/>
                <a:ea typeface="苹方 常规" panose="020B0300000000000000" pitchFamily="34" charset="-122"/>
              </a:rPr>
              <a:t>n.n(</a:t>
            </a:r>
            <a:r>
              <a:rPr lang="el-GR" sz="3600" dirty="0">
                <a:latin typeface="Consolas" panose="020B0609020204030204" pitchFamily="49" charset="0"/>
                <a:ea typeface="苹方 常规" panose="020B0300000000000000" pitchFamily="34" charset="-122"/>
              </a:rPr>
              <a:t>λ</a:t>
            </a:r>
            <a:r>
              <a:rPr lang="pt-BR" sz="3600" dirty="0">
                <a:latin typeface="Consolas" panose="020B0609020204030204" pitchFamily="49" charset="0"/>
                <a:ea typeface="苹方 常规" panose="020B0300000000000000" pitchFamily="34" charset="-122"/>
              </a:rPr>
              <a:t>g.</a:t>
            </a:r>
            <a:r>
              <a:rPr lang="el-GR" sz="3600" dirty="0">
                <a:latin typeface="Consolas" panose="020B0609020204030204" pitchFamily="49" charset="0"/>
                <a:ea typeface="苹方 常规" panose="020B0300000000000000" pitchFamily="34" charset="-122"/>
              </a:rPr>
              <a:t>λ</a:t>
            </a:r>
            <a:r>
              <a:rPr lang="pt-BR" sz="3600" dirty="0">
                <a:latin typeface="Consolas" panose="020B0609020204030204" pitchFamily="49" charset="0"/>
                <a:ea typeface="苹方 常规" panose="020B0300000000000000" pitchFamily="34" charset="-122"/>
              </a:rPr>
              <a:t>k.(g 1)(</a:t>
            </a:r>
            <a:r>
              <a:rPr lang="el-GR" sz="3600" dirty="0">
                <a:latin typeface="Consolas" panose="020B0609020204030204" pitchFamily="49" charset="0"/>
                <a:ea typeface="苹方 常规" panose="020B0300000000000000" pitchFamily="34" charset="-122"/>
              </a:rPr>
              <a:t>λ</a:t>
            </a:r>
            <a:r>
              <a:rPr lang="pt-BR" sz="3600" dirty="0">
                <a:latin typeface="Consolas" panose="020B0609020204030204" pitchFamily="49" charset="0"/>
                <a:ea typeface="苹方 常规" panose="020B0300000000000000" pitchFamily="34" charset="-122"/>
              </a:rPr>
              <a:t>u.PLUS(g k) 1) k)(</a:t>
            </a:r>
            <a:r>
              <a:rPr lang="el-GR" sz="3600" dirty="0">
                <a:latin typeface="Consolas" panose="020B0609020204030204" pitchFamily="49" charset="0"/>
                <a:ea typeface="苹方 常规" panose="020B0300000000000000" pitchFamily="34" charset="-122"/>
              </a:rPr>
              <a:t>λ</a:t>
            </a:r>
            <a:r>
              <a:rPr lang="pt-BR" sz="3600" dirty="0">
                <a:latin typeface="Consolas" panose="020B0609020204030204" pitchFamily="49" charset="0"/>
                <a:ea typeface="苹方 常规" panose="020B0300000000000000" pitchFamily="34" charset="-122"/>
              </a:rPr>
              <a:t>l.0) 0</a:t>
            </a:r>
            <a:endParaRPr lang="en-US" sz="3600" dirty="0">
              <a:latin typeface="Consolas" panose="020B0609020204030204" pitchFamily="49" charset="0"/>
              <a:ea typeface="苹方 常规" panose="020B03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66526537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D3E7D-9D94-41B2-A89A-8E678A3F1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spc="600" dirty="0">
                <a:latin typeface="Adobe Clean Light" panose="020B0303020404020204" pitchFamily="34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1434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D3E7D-9D94-41B2-A89A-8E678A3F1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l-GR" spc="600" dirty="0">
                <a:latin typeface="Adobe Clean Light" panose="020B0303020404020204" pitchFamily="34" charset="0"/>
              </a:rPr>
              <a:t>λ</a:t>
            </a:r>
            <a:r>
              <a:rPr lang="en-US" spc="600" dirty="0" err="1">
                <a:latin typeface="Adobe Clean Light" panose="020B0303020404020204" pitchFamily="34" charset="0"/>
              </a:rPr>
              <a:t>x.x</a:t>
            </a:r>
            <a:endParaRPr lang="en-US" spc="600" dirty="0">
              <a:latin typeface="Adobe Clean Light" panose="020B03030204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080197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D3E7D-9D94-41B2-A89A-8E678A3F1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l-GR" spc="600" dirty="0">
                <a:latin typeface="Adobe Clean Light" panose="020B0303020404020204" pitchFamily="34" charset="0"/>
              </a:rPr>
              <a:t>λ</a:t>
            </a:r>
            <a:r>
              <a:rPr lang="en-US" spc="600" dirty="0">
                <a:latin typeface="Adobe Clean Light" panose="020B0303020404020204" pitchFamily="34" charset="0"/>
              </a:rPr>
              <a:t>x.</a:t>
            </a:r>
            <a:r>
              <a:rPr lang="el-GR" spc="600" dirty="0">
                <a:latin typeface="Adobe Clean Light" panose="020B0303020404020204" pitchFamily="34" charset="0"/>
              </a:rPr>
              <a:t>λ</a:t>
            </a:r>
            <a:r>
              <a:rPr lang="en-US" spc="600" dirty="0">
                <a:latin typeface="Adobe Clean Light" panose="020B0303020404020204" pitchFamily="34" charset="0"/>
              </a:rPr>
              <a:t>y.(</a:t>
            </a:r>
            <a:r>
              <a:rPr lang="el-GR" spc="600" dirty="0">
                <a:latin typeface="Adobe Clean Light" panose="020B0303020404020204" pitchFamily="34" charset="0"/>
              </a:rPr>
              <a:t>λ</a:t>
            </a:r>
            <a:r>
              <a:rPr lang="en-US" spc="600" dirty="0">
                <a:latin typeface="Adobe Clean Light" panose="020B0303020404020204" pitchFamily="34" charset="0"/>
              </a:rPr>
              <a:t>z.(</a:t>
            </a:r>
            <a:r>
              <a:rPr lang="el-GR" spc="600" dirty="0">
                <a:latin typeface="Adobe Clean Light" panose="020B0303020404020204" pitchFamily="34" charset="0"/>
              </a:rPr>
              <a:t>λ</a:t>
            </a:r>
            <a:r>
              <a:rPr lang="en-US" spc="600" dirty="0" err="1">
                <a:latin typeface="Adobe Clean Light" panose="020B0303020404020204" pitchFamily="34" charset="0"/>
              </a:rPr>
              <a:t>x.zx</a:t>
            </a:r>
            <a:r>
              <a:rPr lang="en-US" spc="600" dirty="0">
                <a:latin typeface="Adobe Clean Light" panose="020B0303020404020204" pitchFamily="34" charset="0"/>
              </a:rPr>
              <a:t>)(</a:t>
            </a:r>
            <a:r>
              <a:rPr lang="el-GR" spc="600" dirty="0">
                <a:latin typeface="Adobe Clean Light" panose="020B0303020404020204" pitchFamily="34" charset="0"/>
              </a:rPr>
              <a:t>λ</a:t>
            </a:r>
            <a:r>
              <a:rPr lang="en-US" spc="600" dirty="0" err="1">
                <a:latin typeface="Adobe Clean Light" panose="020B0303020404020204" pitchFamily="34" charset="0"/>
              </a:rPr>
              <a:t>y.zy</a:t>
            </a:r>
            <a:r>
              <a:rPr lang="en-US" spc="600" dirty="0">
                <a:latin typeface="Adobe Clean Light" panose="020B0303020404020204" pitchFamily="34" charset="0"/>
              </a:rPr>
              <a:t>))(x y)</a:t>
            </a:r>
          </a:p>
        </p:txBody>
      </p:sp>
    </p:spTree>
    <p:extLst>
      <p:ext uri="{BB962C8B-B14F-4D97-AF65-F5344CB8AC3E}">
        <p14:creationId xmlns:p14="http://schemas.microsoft.com/office/powerpoint/2010/main" val="526038815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A999DE-03A1-4401-AEDC-C6CE07E9BE69}"/>
              </a:ext>
            </a:extLst>
          </p:cNvPr>
          <p:cNvSpPr txBox="1"/>
          <p:nvPr/>
        </p:nvSpPr>
        <p:spPr>
          <a:xfrm>
            <a:off x="1579880" y="728396"/>
            <a:ext cx="1118108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dirty="0">
                <a:latin typeface="Adobe Clean Light" panose="020B0303020404020204" pitchFamily="34" charset="0"/>
              </a:rPr>
              <a:t> x</a:t>
            </a:r>
            <a:r>
              <a:rPr lang="en-US" sz="5400" dirty="0">
                <a:latin typeface="Adobe Clean Light" panose="020B0303020404020204" pitchFamily="34" charset="0"/>
              </a:rPr>
              <a:t>    Variable      </a:t>
            </a:r>
          </a:p>
          <a:p>
            <a:r>
              <a:rPr lang="en-US" sz="3600" dirty="0">
                <a:latin typeface="Adobe Clean Light" panose="020B0303020404020204" pitchFamily="34" charset="0"/>
              </a:rPr>
              <a:t>		  </a:t>
            </a:r>
            <a:r>
              <a:rPr lang="en-US" sz="2400" dirty="0">
                <a:solidFill>
                  <a:schemeClr val="tx1">
                    <a:lumMod val="65000"/>
                  </a:schemeClr>
                </a:solidFill>
                <a:latin typeface="Adobe Clean Light" panose="020B0303020404020204" pitchFamily="34" charset="0"/>
              </a:rPr>
              <a:t>A </a:t>
            </a:r>
            <a:r>
              <a:rPr lang="en-US" sz="2400" dirty="0">
                <a:latin typeface="Adobe Clean Light" panose="020B0303020404020204" pitchFamily="34" charset="0"/>
              </a:rPr>
              <a:t>character</a:t>
            </a:r>
            <a:r>
              <a:rPr lang="en-US" sz="2400" dirty="0">
                <a:solidFill>
                  <a:schemeClr val="tx1">
                    <a:lumMod val="65000"/>
                  </a:schemeClr>
                </a:solidFill>
                <a:latin typeface="Adobe Clean Light" panose="020B0303020404020204" pitchFamily="34" charset="0"/>
              </a:rPr>
              <a:t> or </a:t>
            </a:r>
            <a:r>
              <a:rPr lang="en-US" sz="2400" dirty="0">
                <a:latin typeface="Adobe Clean Light" panose="020B0303020404020204" pitchFamily="34" charset="0"/>
              </a:rPr>
              <a:t>string</a:t>
            </a:r>
            <a:r>
              <a:rPr lang="en-US" sz="2400" dirty="0">
                <a:solidFill>
                  <a:schemeClr val="tx1">
                    <a:lumMod val="65000"/>
                  </a:schemeClr>
                </a:solidFill>
                <a:latin typeface="Adobe Clean Light" panose="020B0303020404020204" pitchFamily="34" charset="0"/>
              </a:rPr>
              <a:t> representing a parameter </a:t>
            </a:r>
          </a:p>
          <a:p>
            <a:r>
              <a:rPr lang="en-US" sz="2400" dirty="0">
                <a:solidFill>
                  <a:schemeClr val="tx1">
                    <a:lumMod val="65000"/>
                  </a:schemeClr>
                </a:solidFill>
                <a:latin typeface="Adobe Clean Light" panose="020B0303020404020204" pitchFamily="34" charset="0"/>
              </a:rPr>
              <a:t>												or mathematical/logical value.</a:t>
            </a:r>
            <a:endParaRPr lang="en-US" sz="3600" dirty="0">
              <a:solidFill>
                <a:schemeClr val="tx1">
                  <a:lumMod val="65000"/>
                </a:schemeClr>
              </a:solidFill>
              <a:latin typeface="Adobe Clean Light" panose="020B03030204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A5AD8D-FC65-4782-9AEF-87535D00CCE9}"/>
              </a:ext>
            </a:extLst>
          </p:cNvPr>
          <p:cNvSpPr txBox="1"/>
          <p:nvPr/>
        </p:nvSpPr>
        <p:spPr>
          <a:xfrm>
            <a:off x="355600" y="2560099"/>
            <a:ext cx="1118108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>
                <a:latin typeface="Adobe Clean Light" panose="020B0303020404020204" pitchFamily="34" charset="0"/>
              </a:rPr>
              <a:t> </a:t>
            </a:r>
            <a:r>
              <a:rPr lang="el-GR" sz="4800" i="1" dirty="0">
                <a:latin typeface="Adobe Clean Light" panose="020B0303020404020204" pitchFamily="34" charset="0"/>
              </a:rPr>
              <a:t>(λ</a:t>
            </a:r>
            <a:r>
              <a:rPr lang="en-US" sz="4800" i="1" dirty="0" err="1">
                <a:latin typeface="Adobe Clean Light" panose="020B0303020404020204" pitchFamily="34" charset="0"/>
              </a:rPr>
              <a:t>x.M</a:t>
            </a:r>
            <a:r>
              <a:rPr lang="en-US" sz="4800" i="1" dirty="0">
                <a:latin typeface="Adobe Clean Light" panose="020B0303020404020204" pitchFamily="34" charset="0"/>
              </a:rPr>
              <a:t>)</a:t>
            </a:r>
            <a:r>
              <a:rPr lang="en-US" sz="4800" dirty="0">
                <a:latin typeface="Adobe Clean Light" panose="020B0303020404020204" pitchFamily="34" charset="0"/>
              </a:rPr>
              <a:t>    </a:t>
            </a:r>
            <a:r>
              <a:rPr lang="en-US" sz="5400" dirty="0">
                <a:latin typeface="Adobe Clean Light" panose="020B0303020404020204" pitchFamily="34" charset="0"/>
              </a:rPr>
              <a:t>Abstraction      </a:t>
            </a:r>
          </a:p>
          <a:p>
            <a:r>
              <a:rPr lang="en-US" sz="3600" dirty="0">
                <a:latin typeface="Adobe Clean Light" panose="020B0303020404020204" pitchFamily="34" charset="0"/>
              </a:rPr>
              <a:t>		             </a:t>
            </a:r>
            <a:r>
              <a:rPr lang="en-US" sz="2400" dirty="0">
                <a:solidFill>
                  <a:schemeClr val="tx1">
                    <a:lumMod val="65000"/>
                  </a:schemeClr>
                </a:solidFill>
                <a:latin typeface="Adobe Clean Light" panose="020B0303020404020204" pitchFamily="34" charset="0"/>
              </a:rPr>
              <a:t>Function definition (M is a </a:t>
            </a:r>
            <a:r>
              <a:rPr lang="en-US" sz="2400" dirty="0">
                <a:latin typeface="Adobe Clean Light" panose="020B0303020404020204" pitchFamily="34" charset="0"/>
              </a:rPr>
              <a:t>lambda term</a:t>
            </a:r>
            <a:r>
              <a:rPr lang="en-US" sz="2400" dirty="0">
                <a:solidFill>
                  <a:schemeClr val="tx1">
                    <a:lumMod val="65000"/>
                  </a:schemeClr>
                </a:solidFill>
                <a:latin typeface="Adobe Clean Light" panose="020B0303020404020204" pitchFamily="34" charset="0"/>
              </a:rPr>
              <a:t>). </a:t>
            </a:r>
          </a:p>
          <a:p>
            <a:r>
              <a:rPr lang="en-US" sz="2400" dirty="0">
                <a:solidFill>
                  <a:schemeClr val="tx1">
                    <a:lumMod val="65000"/>
                  </a:schemeClr>
                </a:solidFill>
                <a:latin typeface="Adobe Clean Light" panose="020B0303020404020204" pitchFamily="34" charset="0"/>
              </a:rPr>
              <a:t>					The variable x becomes bound in the expression.</a:t>
            </a:r>
            <a:endParaRPr lang="en-US" sz="3600" dirty="0">
              <a:solidFill>
                <a:schemeClr val="tx1">
                  <a:lumMod val="65000"/>
                </a:schemeClr>
              </a:solidFill>
              <a:latin typeface="Adobe Clean Light" panose="020B03030204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B03F6B-47ED-4BFF-B52F-4EADC27D6197}"/>
              </a:ext>
            </a:extLst>
          </p:cNvPr>
          <p:cNvSpPr txBox="1"/>
          <p:nvPr/>
        </p:nvSpPr>
        <p:spPr>
          <a:xfrm>
            <a:off x="355600" y="4653059"/>
            <a:ext cx="111810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>
                <a:latin typeface="Adobe Clean Light" panose="020B0303020404020204" pitchFamily="34" charset="0"/>
              </a:rPr>
              <a:t> (E</a:t>
            </a:r>
            <a:r>
              <a:rPr lang="en-US" sz="4800" i="1" baseline="-25000" dirty="0">
                <a:latin typeface="Adobe Clean Light" panose="020B0303020404020204" pitchFamily="34" charset="0"/>
              </a:rPr>
              <a:t>1</a:t>
            </a:r>
            <a:r>
              <a:rPr lang="en-US" sz="4800" i="1" dirty="0">
                <a:latin typeface="Adobe Clean Light" panose="020B0303020404020204" pitchFamily="34" charset="0"/>
              </a:rPr>
              <a:t> E</a:t>
            </a:r>
            <a:r>
              <a:rPr lang="en-US" sz="4800" i="1" baseline="-25000" dirty="0">
                <a:latin typeface="Adobe Clean Light" panose="020B0303020404020204" pitchFamily="34" charset="0"/>
              </a:rPr>
              <a:t>2</a:t>
            </a:r>
            <a:r>
              <a:rPr lang="en-US" sz="4800" i="1" dirty="0">
                <a:latin typeface="Adobe Clean Light" panose="020B0303020404020204" pitchFamily="34" charset="0"/>
              </a:rPr>
              <a:t>)    </a:t>
            </a:r>
            <a:r>
              <a:rPr lang="en-US" altLang="zh-CN" sz="5400" dirty="0">
                <a:latin typeface="Adobe Clean Light" panose="020B0303020404020204" pitchFamily="34" charset="0"/>
              </a:rPr>
              <a:t>Application</a:t>
            </a:r>
            <a:r>
              <a:rPr lang="en-US" sz="5400" dirty="0">
                <a:latin typeface="Adobe Clean Light" panose="020B0303020404020204" pitchFamily="34" charset="0"/>
              </a:rPr>
              <a:t>      </a:t>
            </a:r>
          </a:p>
          <a:p>
            <a:r>
              <a:rPr lang="en-US" sz="3600" dirty="0">
                <a:latin typeface="Adobe Clean Light" panose="020B0303020404020204" pitchFamily="34" charset="0"/>
              </a:rPr>
              <a:t>		             </a:t>
            </a:r>
            <a:r>
              <a:rPr lang="en-US" sz="2400" dirty="0">
                <a:solidFill>
                  <a:schemeClr val="tx1">
                    <a:lumMod val="65000"/>
                  </a:schemeClr>
                </a:solidFill>
                <a:latin typeface="Adobe Clean Light" panose="020B0303020404020204" pitchFamily="34" charset="0"/>
              </a:rPr>
              <a:t>Applying a function to an argument. M and N are lambda terms.</a:t>
            </a:r>
            <a:endParaRPr lang="en-US" sz="3600" dirty="0">
              <a:solidFill>
                <a:schemeClr val="tx1">
                  <a:lumMod val="65000"/>
                </a:schemeClr>
              </a:solidFill>
              <a:latin typeface="Adobe Clean Light" panose="020B03030204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3AA89F-AC34-4F19-AD85-F31F644F0224}"/>
              </a:ext>
            </a:extLst>
          </p:cNvPr>
          <p:cNvSpPr txBox="1"/>
          <p:nvPr/>
        </p:nvSpPr>
        <p:spPr>
          <a:xfrm>
            <a:off x="0" y="5545691"/>
            <a:ext cx="2852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dobe Clean Light" panose="020B0303020404020204" pitchFamily="34" charset="0"/>
              </a:rPr>
              <a:t> </a:t>
            </a:r>
            <a:r>
              <a:rPr lang="el-GR" sz="4800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dobe Clean Light" panose="020B0303020404020204" pitchFamily="34" charset="0"/>
              </a:rPr>
              <a:t>(λ</a:t>
            </a:r>
            <a:r>
              <a:rPr lang="en-US" sz="4800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dobe Clean Light" panose="020B0303020404020204" pitchFamily="34" charset="0"/>
              </a:rPr>
              <a:t>x.x+5) 4 </a:t>
            </a:r>
            <a:endParaRPr lang="en-US" sz="3600" dirty="0">
              <a:solidFill>
                <a:schemeClr val="accent5">
                  <a:lumMod val="60000"/>
                  <a:lumOff val="40000"/>
                </a:schemeClr>
              </a:solidFill>
              <a:latin typeface="Adobe Clean Light" panose="020B03030204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CFE806-CBB7-49CD-B6F0-FE311537BE8E}"/>
              </a:ext>
            </a:extLst>
          </p:cNvPr>
          <p:cNvSpPr txBox="1"/>
          <p:nvPr/>
        </p:nvSpPr>
        <p:spPr>
          <a:xfrm>
            <a:off x="1121228" y="81116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i="1" dirty="0"/>
              <a:t>形式</a:t>
            </a:r>
            <a:endParaRPr lang="en-US" sz="3600" i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8AAE1A-90C0-42DF-A1BF-CE0C87668EC2}"/>
              </a:ext>
            </a:extLst>
          </p:cNvPr>
          <p:cNvSpPr/>
          <p:nvPr/>
        </p:nvSpPr>
        <p:spPr>
          <a:xfrm>
            <a:off x="241028" y="3575761"/>
            <a:ext cx="21740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800" i="1" dirty="0">
                <a:solidFill>
                  <a:srgbClr val="5B9BD5">
                    <a:lumMod val="60000"/>
                    <a:lumOff val="40000"/>
                  </a:srgbClr>
                </a:solidFill>
                <a:latin typeface="Adobe Clean Light" panose="020B0303020404020204" pitchFamily="34" charset="0"/>
              </a:rPr>
              <a:t>(λ</a:t>
            </a:r>
            <a:r>
              <a:rPr lang="en-US" sz="4800" i="1" dirty="0">
                <a:solidFill>
                  <a:srgbClr val="5B9BD5">
                    <a:lumMod val="60000"/>
                    <a:lumOff val="40000"/>
                  </a:srgbClr>
                </a:solidFill>
                <a:latin typeface="Adobe Clean Light" panose="020B0303020404020204" pitchFamily="34" charset="0"/>
              </a:rPr>
              <a:t>x.x+5)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18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  <p:bldP spid="7" grpId="0" uiExpand="1" build="p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5D58A66-51D7-42F8-8FB1-127ED7D43D66}"/>
              </a:ext>
            </a:extLst>
          </p:cNvPr>
          <p:cNvSpPr/>
          <p:nvPr/>
        </p:nvSpPr>
        <p:spPr>
          <a:xfrm>
            <a:off x="1031240" y="751344"/>
            <a:ext cx="99060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spc="600" dirty="0">
                <a:latin typeface="+mj-ea"/>
                <a:ea typeface="+mj-ea"/>
              </a:rPr>
              <a:t>B</a:t>
            </a:r>
            <a:r>
              <a:rPr lang="en-US" altLang="zh-CN" sz="4000" spc="600" dirty="0">
                <a:solidFill>
                  <a:schemeClr val="tx1">
                    <a:lumMod val="50000"/>
                  </a:schemeClr>
                </a:solidFill>
                <a:latin typeface="+mj-ea"/>
                <a:ea typeface="+mj-ea"/>
              </a:rPr>
              <a:t>ackus</a:t>
            </a:r>
            <a:r>
              <a:rPr lang="en-US" altLang="zh-CN" sz="4000" spc="600" dirty="0">
                <a:latin typeface="+mj-ea"/>
                <a:ea typeface="+mj-ea"/>
              </a:rPr>
              <a:t> N</a:t>
            </a:r>
            <a:r>
              <a:rPr lang="en-US" altLang="zh-CN" sz="4000" spc="600" dirty="0">
                <a:solidFill>
                  <a:schemeClr val="tx1">
                    <a:lumMod val="50000"/>
                  </a:schemeClr>
                </a:solidFill>
                <a:latin typeface="+mj-ea"/>
                <a:ea typeface="+mj-ea"/>
              </a:rPr>
              <a:t>ormal</a:t>
            </a:r>
            <a:r>
              <a:rPr lang="en-US" altLang="zh-CN" sz="4000" spc="600" dirty="0">
                <a:latin typeface="+mj-ea"/>
                <a:ea typeface="+mj-ea"/>
              </a:rPr>
              <a:t> F</a:t>
            </a:r>
            <a:r>
              <a:rPr lang="en-US" altLang="zh-CN" sz="4000" spc="600" dirty="0">
                <a:solidFill>
                  <a:schemeClr val="tx1">
                    <a:lumMod val="50000"/>
                  </a:schemeClr>
                </a:solidFill>
                <a:latin typeface="+mj-ea"/>
                <a:ea typeface="+mj-ea"/>
              </a:rPr>
              <a:t>orm</a:t>
            </a:r>
          </a:p>
          <a:p>
            <a:endParaRPr lang="en-US" altLang="zh-CN" sz="1400" spc="600" dirty="0">
              <a:latin typeface="+mj-ea"/>
              <a:ea typeface="+mj-ea"/>
            </a:endParaRPr>
          </a:p>
          <a:p>
            <a:endParaRPr lang="en-US" altLang="zh-CN" sz="3200" spc="600" dirty="0">
              <a:latin typeface="+mj-ea"/>
              <a:ea typeface="+mj-ea"/>
            </a:endParaRPr>
          </a:p>
          <a:p>
            <a:r>
              <a:rPr lang="en-US" altLang="zh-CN" sz="3200" spc="600" dirty="0">
                <a:latin typeface="+mj-ea"/>
                <a:ea typeface="+mj-ea"/>
              </a:rPr>
              <a:t>&lt;</a:t>
            </a:r>
            <a:r>
              <a:rPr lang="zh-CN" altLang="en-US" sz="3200" spc="600" dirty="0">
                <a:latin typeface="+mj-ea"/>
                <a:ea typeface="+mj-ea"/>
              </a:rPr>
              <a:t>表达式</a:t>
            </a:r>
            <a:r>
              <a:rPr lang="en-US" altLang="zh-CN" sz="3200" spc="600" dirty="0">
                <a:latin typeface="+mj-ea"/>
                <a:ea typeface="+mj-ea"/>
              </a:rPr>
              <a:t>&gt; </a:t>
            </a:r>
            <a:r>
              <a:rPr lang="en-US" altLang="zh-CN" sz="3200" spc="600" dirty="0">
                <a:solidFill>
                  <a:srgbClr val="FF0066"/>
                </a:solidFill>
                <a:latin typeface="+mj-ea"/>
                <a:ea typeface="+mj-ea"/>
              </a:rPr>
              <a:t>::=</a:t>
            </a:r>
            <a:r>
              <a:rPr lang="en-US" altLang="zh-CN" sz="3200" spc="600" dirty="0">
                <a:latin typeface="+mj-ea"/>
                <a:ea typeface="+mj-ea"/>
              </a:rPr>
              <a:t> &lt;</a:t>
            </a:r>
            <a:r>
              <a:rPr lang="zh-CN" altLang="en-US" sz="3200" spc="600" dirty="0">
                <a:latin typeface="+mj-ea"/>
                <a:ea typeface="+mj-ea"/>
              </a:rPr>
              <a:t>标识符</a:t>
            </a:r>
            <a:r>
              <a:rPr lang="en-US" altLang="zh-CN" sz="3200" spc="600" dirty="0">
                <a:latin typeface="+mj-ea"/>
                <a:ea typeface="+mj-ea"/>
              </a:rPr>
              <a:t>&gt;</a:t>
            </a:r>
          </a:p>
          <a:p>
            <a:endParaRPr lang="en-US" altLang="zh-CN" sz="3200" spc="600" dirty="0">
              <a:latin typeface="+mj-ea"/>
              <a:ea typeface="+mj-ea"/>
            </a:endParaRPr>
          </a:p>
          <a:p>
            <a:r>
              <a:rPr lang="en-US" altLang="zh-CN" sz="3200" spc="600" dirty="0">
                <a:latin typeface="+mj-ea"/>
                <a:ea typeface="+mj-ea"/>
              </a:rPr>
              <a:t>&lt;</a:t>
            </a:r>
            <a:r>
              <a:rPr lang="zh-CN" altLang="en-US" sz="3200" spc="600" dirty="0">
                <a:latin typeface="+mj-ea"/>
                <a:ea typeface="+mj-ea"/>
              </a:rPr>
              <a:t>表达式</a:t>
            </a:r>
            <a:r>
              <a:rPr lang="en-US" altLang="zh-CN" sz="3200" spc="600" dirty="0">
                <a:latin typeface="+mj-ea"/>
                <a:ea typeface="+mj-ea"/>
              </a:rPr>
              <a:t>&gt; </a:t>
            </a:r>
            <a:r>
              <a:rPr lang="en-US" altLang="zh-CN" sz="3200" spc="600" dirty="0">
                <a:solidFill>
                  <a:srgbClr val="FF0066"/>
                </a:solidFill>
                <a:latin typeface="+mj-ea"/>
                <a:ea typeface="+mj-ea"/>
              </a:rPr>
              <a:t>::= </a:t>
            </a:r>
            <a:r>
              <a:rPr lang="en-US" altLang="zh-CN" sz="3200" spc="600" dirty="0">
                <a:latin typeface="+mj-ea"/>
                <a:ea typeface="+mj-ea"/>
              </a:rPr>
              <a:t>(λ&lt;</a:t>
            </a:r>
            <a:r>
              <a:rPr lang="zh-CN" altLang="en-US" sz="3200" spc="600" dirty="0">
                <a:latin typeface="+mj-ea"/>
                <a:ea typeface="+mj-ea"/>
              </a:rPr>
              <a:t>标识符</a:t>
            </a:r>
            <a:r>
              <a:rPr lang="en-US" altLang="zh-CN" sz="3200" spc="600" dirty="0">
                <a:latin typeface="+mj-ea"/>
                <a:ea typeface="+mj-ea"/>
              </a:rPr>
              <a:t>&gt;</a:t>
            </a:r>
            <a:r>
              <a:rPr lang="en-US" altLang="zh-CN" sz="3200" spc="600" dirty="0">
                <a:solidFill>
                  <a:srgbClr val="FF0066"/>
                </a:solidFill>
                <a:latin typeface="+mj-ea"/>
                <a:ea typeface="+mj-ea"/>
              </a:rPr>
              <a:t>.</a:t>
            </a:r>
            <a:r>
              <a:rPr lang="en-US" altLang="zh-CN" sz="3200" spc="600" dirty="0">
                <a:latin typeface="+mj-ea"/>
                <a:ea typeface="+mj-ea"/>
              </a:rPr>
              <a:t>&lt;</a:t>
            </a:r>
            <a:r>
              <a:rPr lang="zh-CN" altLang="en-US" sz="3200" spc="600" dirty="0">
                <a:latin typeface="+mj-ea"/>
                <a:ea typeface="+mj-ea"/>
              </a:rPr>
              <a:t>表达式</a:t>
            </a:r>
            <a:r>
              <a:rPr lang="en-US" altLang="zh-CN" sz="3200" spc="600" dirty="0">
                <a:latin typeface="+mj-ea"/>
                <a:ea typeface="+mj-ea"/>
              </a:rPr>
              <a:t>&gt;)</a:t>
            </a:r>
          </a:p>
          <a:p>
            <a:endParaRPr lang="en-US" altLang="zh-CN" sz="3200" spc="600" dirty="0">
              <a:latin typeface="+mj-ea"/>
              <a:ea typeface="+mj-ea"/>
            </a:endParaRPr>
          </a:p>
          <a:p>
            <a:r>
              <a:rPr lang="en-US" altLang="zh-CN" sz="3200" spc="600" dirty="0">
                <a:latin typeface="+mj-ea"/>
                <a:ea typeface="+mj-ea"/>
              </a:rPr>
              <a:t>&lt;</a:t>
            </a:r>
            <a:r>
              <a:rPr lang="zh-CN" altLang="en-US" sz="3200" spc="600" dirty="0">
                <a:latin typeface="+mj-ea"/>
                <a:ea typeface="+mj-ea"/>
              </a:rPr>
              <a:t>表达式</a:t>
            </a:r>
            <a:r>
              <a:rPr lang="en-US" altLang="zh-CN" sz="3200" spc="600" dirty="0">
                <a:latin typeface="+mj-ea"/>
                <a:ea typeface="+mj-ea"/>
              </a:rPr>
              <a:t>&gt; </a:t>
            </a:r>
            <a:r>
              <a:rPr lang="en-US" altLang="zh-CN" sz="3200" spc="600" dirty="0">
                <a:solidFill>
                  <a:srgbClr val="FF0066"/>
                </a:solidFill>
                <a:latin typeface="+mj-ea"/>
                <a:ea typeface="+mj-ea"/>
              </a:rPr>
              <a:t>::=</a:t>
            </a:r>
            <a:r>
              <a:rPr lang="en-US" altLang="zh-CN" sz="3200" spc="600" dirty="0">
                <a:latin typeface="+mj-ea"/>
                <a:ea typeface="+mj-ea"/>
              </a:rPr>
              <a:t> (&lt;</a:t>
            </a:r>
            <a:r>
              <a:rPr lang="zh-CN" altLang="en-US" sz="3200" spc="600" dirty="0">
                <a:latin typeface="+mj-ea"/>
                <a:ea typeface="+mj-ea"/>
              </a:rPr>
              <a:t>表达式</a:t>
            </a:r>
            <a:r>
              <a:rPr lang="en-US" altLang="zh-CN" sz="3200" spc="600" dirty="0">
                <a:latin typeface="+mj-ea"/>
                <a:ea typeface="+mj-ea"/>
              </a:rPr>
              <a:t>&gt; &lt;</a:t>
            </a:r>
            <a:r>
              <a:rPr lang="zh-CN" altLang="en-US" sz="3200" spc="600" dirty="0">
                <a:latin typeface="+mj-ea"/>
                <a:ea typeface="+mj-ea"/>
              </a:rPr>
              <a:t>表达式</a:t>
            </a:r>
            <a:r>
              <a:rPr lang="en-US" altLang="zh-CN" sz="3200" spc="600" dirty="0">
                <a:latin typeface="+mj-ea"/>
                <a:ea typeface="+mj-ea"/>
              </a:rPr>
              <a:t>&gt;)</a:t>
            </a:r>
          </a:p>
          <a:p>
            <a:endParaRPr lang="en-US" altLang="zh-CN" dirty="0"/>
          </a:p>
          <a:p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122090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4F4E389-A8F8-4C2D-BFD1-3687171E93B3}"/>
                  </a:ext>
                </a:extLst>
              </p:cNvPr>
              <p:cNvSpPr/>
              <p:nvPr/>
            </p:nvSpPr>
            <p:spPr>
              <a:xfrm>
                <a:off x="812799" y="815910"/>
                <a:ext cx="10660743" cy="45956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3600" dirty="0"/>
                  <a:t>* </a:t>
                </a:r>
                <a:r>
                  <a:rPr lang="zh-CN" altLang="en-US" sz="3600" dirty="0"/>
                  <a:t>函数的作用是左结合的</a:t>
                </a:r>
                <a:endParaRPr lang="en-US" altLang="zh-CN" sz="3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altLang="zh-CN" sz="3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3600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zh-CN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3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CN" sz="3600" i="1">
                          <a:latin typeface="Cambria Math" panose="02040503050406030204" pitchFamily="18" charset="0"/>
                        </a:rPr>
                        <m:t>↔</m:t>
                      </m:r>
                      <m:d>
                        <m:dPr>
                          <m:ctrlPr>
                            <a:rPr lang="en-US" altLang="zh-CN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CN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36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altLang="zh-CN" sz="3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36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  <m:r>
                            <a:rPr lang="en-US" altLang="zh-CN" sz="3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36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</m:oMath>
                  </m:oMathPara>
                </a14:m>
                <a:endParaRPr lang="en-US" altLang="zh-CN" sz="3600" dirty="0"/>
              </a:p>
              <a:p>
                <a:endParaRPr lang="en-US" altLang="zh-CN" sz="3600" dirty="0"/>
              </a:p>
              <a:p>
                <a:r>
                  <a:rPr lang="en-US" altLang="zh-CN" sz="3600" dirty="0"/>
                  <a:t>* lambda</a:t>
                </a:r>
                <a:r>
                  <a:rPr lang="zh-CN" altLang="en-US" sz="3600" dirty="0"/>
                  <a:t>操作符被绑定到它后面的整个表达式    </a:t>
                </a:r>
                <a:r>
                  <a:rPr lang="en-US" altLang="zh-CN" sz="3600" dirty="0"/>
                  <a:t>	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6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i="1" dirty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600" i="1" dirty="0">
                        <a:latin typeface="Cambria Math" panose="02040503050406030204" pitchFamily="18" charset="0"/>
                      </a:rPr>
                      <m:t>↔ </m:t>
                    </m:r>
                    <m:r>
                      <a:rPr lang="en-US" sz="3600" i="1" dirty="0" err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3600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 dirty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3600" i="1" dirty="0" err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sz="3600" b="0" i="1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𝑏𝑢𝑡</m:t>
                    </m:r>
                    <m:r>
                      <a:rPr lang="en-US" sz="3600" b="0" i="1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𝑛𝑜𝑡</m:t>
                    </m:r>
                    <m:r>
                      <a:rPr lang="en-US" sz="3600" b="0" i="1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((</m:t>
                    </m:r>
                    <m:d>
                      <m:dPr>
                        <m:ctrlPr>
                          <a:rPr lang="en-US" sz="3600" i="1" dirty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 dirty="0" err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sz="3600" i="1" dirty="0" err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i="1" dirty="0" err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3600" i="1" dirty="0" err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sz="3600" i="1" dirty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3600" b="0" i="1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3600" b="0" i="1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600" b="0" i="1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600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endParaRPr lang="en-US" altLang="zh-CN" sz="3600" dirty="0">
                  <a:latin typeface="+mj-ea"/>
                </a:endParaRPr>
              </a:p>
              <a:p>
                <a:r>
                  <a:rPr lang="en-US" altLang="zh-CN" sz="3600" dirty="0">
                    <a:latin typeface="+mj-ea"/>
                  </a:rPr>
                  <a:t>*</a:t>
                </a:r>
                <a:r>
                  <a:rPr lang="zh-CN" altLang="en-US" sz="3600" dirty="0">
                    <a:latin typeface="+mj-ea"/>
                  </a:rPr>
                  <a:t>连续的抽象</a:t>
                </a:r>
                <a:r>
                  <a:rPr lang="en-US" altLang="zh-CN" sz="3600" dirty="0">
                    <a:latin typeface="+mj-ea"/>
                  </a:rPr>
                  <a:t>(Abstraction)</a:t>
                </a:r>
                <a:r>
                  <a:rPr lang="zh-CN" altLang="en-US" sz="3600" dirty="0">
                    <a:latin typeface="+mj-ea"/>
                  </a:rPr>
                  <a:t>可以被压缩</a:t>
                </a:r>
                <a:endParaRPr lang="en-US" altLang="zh-CN" sz="3600" dirty="0">
                  <a:latin typeface="+mj-e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zh-CN" sz="36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360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360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zh-CN" sz="36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sz="360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360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zh-CN" sz="360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CN" sz="360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360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zh-CN" sz="3600" i="1">
                          <a:latin typeface="Cambria Math" panose="02040503050406030204" pitchFamily="18" charset="0"/>
                        </a:rPr>
                        <m:t> ↔ </m:t>
                      </m:r>
                      <m:r>
                        <a:rPr lang="en-US" altLang="zh-CN" sz="3600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zh-CN" sz="3600" i="1">
                          <a:latin typeface="Cambria Math" panose="02040503050406030204" pitchFamily="18" charset="0"/>
                        </a:rPr>
                        <m:t>𝑥𝑦𝑧</m:t>
                      </m:r>
                      <m:r>
                        <a:rPr lang="en-US" altLang="zh-CN" sz="36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3600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altLang="zh-CN" sz="3600" dirty="0">
                  <a:latin typeface="+mj-ea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4F4E389-A8F8-4C2D-BFD1-3687171E93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799" y="815910"/>
                <a:ext cx="10660743" cy="4595682"/>
              </a:xfrm>
              <a:prstGeom prst="rect">
                <a:avLst/>
              </a:prstGeom>
              <a:blipFill>
                <a:blip r:embed="rId3"/>
                <a:stretch>
                  <a:fillRect l="-1715" t="-2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ABC57F88-18A9-4086-B08B-C1425E247F01}"/>
              </a:ext>
            </a:extLst>
          </p:cNvPr>
          <p:cNvSpPr txBox="1"/>
          <p:nvPr/>
        </p:nvSpPr>
        <p:spPr>
          <a:xfrm>
            <a:off x="1382486" y="5702724"/>
            <a:ext cx="45175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66"/>
                </a:solidFill>
              </a:rPr>
              <a:t>Preferred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23993F1-81D8-4DD6-9AE6-F35A696A3A40}"/>
                  </a:ext>
                </a:extLst>
              </p:cNvPr>
              <p:cNvSpPr/>
              <p:nvPr/>
            </p:nvSpPr>
            <p:spPr>
              <a:xfrm>
                <a:off x="812799" y="815910"/>
                <a:ext cx="10660743" cy="45956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3600" dirty="0"/>
                  <a:t>* </a:t>
                </a:r>
                <a:r>
                  <a:rPr lang="zh-CN" altLang="en-US" sz="3600" dirty="0"/>
                  <a:t>函数的作用是左结合的</a:t>
                </a:r>
                <a:endParaRPr lang="en-US" altLang="zh-CN" sz="3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altLang="zh-CN" sz="3600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3600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zh-CN" sz="3600" b="0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3600" b="0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CN" sz="3600" i="1">
                          <a:latin typeface="Cambria Math" panose="02040503050406030204" pitchFamily="18" charset="0"/>
                        </a:rPr>
                        <m:t>↔</m:t>
                      </m:r>
                      <m:d>
                        <m:dPr>
                          <m:ctrlPr>
                            <a:rPr lang="en-US" altLang="zh-CN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CN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36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altLang="zh-CN" sz="3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36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  <m:r>
                            <a:rPr lang="en-US" altLang="zh-CN" sz="3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36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</m:oMath>
                  </m:oMathPara>
                </a14:m>
                <a:endParaRPr lang="en-US" altLang="zh-CN" sz="3600" dirty="0"/>
              </a:p>
              <a:p>
                <a:endParaRPr lang="en-US" altLang="zh-CN" sz="3600" dirty="0"/>
              </a:p>
              <a:p>
                <a:r>
                  <a:rPr lang="en-US" altLang="zh-CN" sz="3600" dirty="0"/>
                  <a:t>* lambda</a:t>
                </a:r>
                <a:r>
                  <a:rPr lang="zh-CN" altLang="en-US" sz="3600" dirty="0"/>
                  <a:t>操作符被绑定到它后面的整个表达式    </a:t>
                </a:r>
                <a:r>
                  <a:rPr lang="en-US" altLang="zh-CN" sz="3600" dirty="0"/>
                  <a:t>	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3600" i="1" dirty="0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 dirty="0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600" i="1" dirty="0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600" i="1" dirty="0">
                        <a:solidFill>
                          <a:srgbClr val="FF0066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i="1" dirty="0">
                        <a:solidFill>
                          <a:srgbClr val="FF0066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3600" b="0" i="1" dirty="0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dirty="0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600" i="1" dirty="0">
                        <a:latin typeface="Cambria Math" panose="02040503050406030204" pitchFamily="18" charset="0"/>
                      </a:rPr>
                      <m:t>↔ </m:t>
                    </m:r>
                    <m:r>
                      <a:rPr lang="en-US" sz="3600" i="1" dirty="0" err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3600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 dirty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3600" i="1" dirty="0" err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sz="3600" b="0" i="1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𝑏𝑢𝑡</m:t>
                    </m:r>
                    <m:r>
                      <a:rPr lang="en-US" sz="3600" b="0" i="1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𝑛𝑜𝑡</m:t>
                    </m:r>
                    <m:r>
                      <a:rPr lang="en-US" sz="3600" b="0" i="1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((</m:t>
                    </m:r>
                    <m:d>
                      <m:dPr>
                        <m:ctrlPr>
                          <a:rPr lang="en-US" sz="3600" i="1" dirty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 dirty="0" err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sz="3600" i="1" dirty="0" err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i="1" dirty="0" err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3600" i="1" dirty="0" err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sz="3600" i="1" dirty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3600" b="0" i="1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3600" b="0" i="1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600" b="0" i="1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600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endParaRPr lang="en-US" altLang="zh-CN" sz="3600" dirty="0">
                  <a:latin typeface="+mj-ea"/>
                </a:endParaRPr>
              </a:p>
              <a:p>
                <a:r>
                  <a:rPr lang="en-US" altLang="zh-CN" sz="3600" dirty="0">
                    <a:latin typeface="+mj-ea"/>
                  </a:rPr>
                  <a:t>*</a:t>
                </a:r>
                <a:r>
                  <a:rPr lang="zh-CN" altLang="en-US" sz="3600" dirty="0">
                    <a:latin typeface="+mj-ea"/>
                  </a:rPr>
                  <a:t>连续的抽象</a:t>
                </a:r>
                <a:r>
                  <a:rPr lang="en-US" altLang="zh-CN" sz="3600" dirty="0">
                    <a:latin typeface="+mj-ea"/>
                  </a:rPr>
                  <a:t>(Abstraction)</a:t>
                </a:r>
                <a:r>
                  <a:rPr lang="zh-CN" altLang="en-US" sz="3600" dirty="0">
                    <a:latin typeface="+mj-ea"/>
                  </a:rPr>
                  <a:t>可以被压缩</a:t>
                </a:r>
                <a:endParaRPr lang="en-US" altLang="zh-CN" sz="3600" dirty="0">
                  <a:latin typeface="+mj-e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zh-CN" sz="3600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3600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3600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zh-CN" sz="3600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sz="3600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3600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zh-CN" sz="3600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CN" sz="3600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3600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zh-CN" sz="3600" i="1">
                          <a:latin typeface="Cambria Math" panose="02040503050406030204" pitchFamily="18" charset="0"/>
                        </a:rPr>
                        <m:t> ↔ </m:t>
                      </m:r>
                      <m:r>
                        <a:rPr lang="en-US" altLang="zh-CN" sz="3600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zh-CN" sz="3600" i="1">
                          <a:latin typeface="Cambria Math" panose="02040503050406030204" pitchFamily="18" charset="0"/>
                        </a:rPr>
                        <m:t>𝑥𝑦𝑧</m:t>
                      </m:r>
                      <m:r>
                        <a:rPr lang="en-US" altLang="zh-CN" sz="36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3600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altLang="zh-CN" sz="3600" dirty="0">
                  <a:latin typeface="+mj-ea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23993F1-81D8-4DD6-9AE6-F35A696A3A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799" y="815910"/>
                <a:ext cx="10660743" cy="4595682"/>
              </a:xfrm>
              <a:prstGeom prst="rect">
                <a:avLst/>
              </a:prstGeom>
              <a:blipFill>
                <a:blip r:embed="rId4"/>
                <a:stretch>
                  <a:fillRect l="-1715" t="-2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853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ip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dobe Clean Light"/>
        <a:ea typeface="苹方 常规"/>
        <a:cs typeface=""/>
      </a:majorFont>
      <a:minorFont>
        <a:latin typeface="Adobe Clean Light"/>
        <a:ea typeface="苹方 常规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586</TotalTime>
  <Words>2030</Words>
  <Application>Microsoft Office PowerPoint</Application>
  <PresentationFormat>Widescreen</PresentationFormat>
  <Paragraphs>220</Paragraphs>
  <Slides>38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Consolas</vt:lpstr>
      <vt:lpstr>Adobe Clean</vt:lpstr>
      <vt:lpstr>Arial</vt:lpstr>
      <vt:lpstr>Adobe Clean Light</vt:lpstr>
      <vt:lpstr>Cambria Math</vt:lpstr>
      <vt:lpstr>Calibri Light</vt:lpstr>
      <vt:lpstr>苹方 常规</vt:lpstr>
      <vt:lpstr>Calibri</vt:lpstr>
      <vt:lpstr>Office Theme</vt:lpstr>
      <vt:lpstr>1_Office Theme</vt:lpstr>
      <vt:lpstr>λ</vt:lpstr>
      <vt:lpstr>PowerPoint Presentation</vt:lpstr>
      <vt:lpstr>λ</vt:lpstr>
      <vt:lpstr>x</vt:lpstr>
      <vt:lpstr>λx.x</vt:lpstr>
      <vt:lpstr>λx.λy.(λz.(λx.zx)(λy.zy))(x y)</vt:lpstr>
      <vt:lpstr>PowerPoint Presentation</vt:lpstr>
      <vt:lpstr>PowerPoint Presentation</vt:lpstr>
      <vt:lpstr>PowerPoint Presentation</vt:lpstr>
      <vt:lpstr>柯里化</vt:lpstr>
      <vt:lpstr>自由变量  与绑定变量</vt:lpstr>
      <vt:lpstr>λ</vt:lpstr>
      <vt:lpstr>α-conversion</vt:lpstr>
      <vt:lpstr>β-reduction</vt:lpstr>
      <vt:lpstr>α-conversion</vt:lpstr>
      <vt:lpstr>变量的作用域 Scope of Variables</vt:lpstr>
      <vt:lpstr>PowerPoint Presentation</vt:lpstr>
      <vt:lpstr>PowerPoint Presentation</vt:lpstr>
      <vt:lpstr>β-reduction</vt:lpstr>
      <vt:lpstr>PowerPoint Presentation</vt:lpstr>
      <vt:lpstr>β-reduction</vt:lpstr>
      <vt:lpstr>PowerPoint Presentation</vt:lpstr>
      <vt:lpstr>PowerPoint Presentation</vt:lpstr>
      <vt:lpstr>λ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邱奇数 Church Numerals  利用多重函数定义</vt:lpstr>
      <vt:lpstr>0 x 1 f(x) 2 f(f(x)) 3 f(f(f(x))) n f(n)(x)</vt:lpstr>
      <vt:lpstr>0 := λf.λx.x  &gt;与FALSE等价！ 1 := λf.λx.f x 2 := λf.λx.f (f x) 3 := λf.λx.f (f (f x))  ...</vt:lpstr>
      <vt:lpstr>2 f x  2     := λf.λx.f (f x) 2 f   :=    λx.f (f x) 2 f x :=       f (f x) </vt:lpstr>
      <vt:lpstr>0 := λf.λx.x  &gt;与FALSE等价！ 1 := λf.λx.f x 2 := λf.λx.f (f x) 3 := λf.λx.f (f (f x))  ...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λ</dc:title>
  <dc:creator>CubicCM</dc:creator>
  <cp:lastModifiedBy>CubicCM</cp:lastModifiedBy>
  <cp:revision>63</cp:revision>
  <dcterms:created xsi:type="dcterms:W3CDTF">2019-12-10T05:49:27Z</dcterms:created>
  <dcterms:modified xsi:type="dcterms:W3CDTF">2019-12-12T01:14:29Z</dcterms:modified>
</cp:coreProperties>
</file>