
<file path=[Content_Types].xml><?xml version="1.0" encoding="utf-8"?>
<Types xmlns="http://schemas.openxmlformats.org/package/2006/content-types">
  <Default Extension="png" ContentType="image/png"/>
  <Default Extension="tmp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39"/>
  </p:notesMasterIdLst>
  <p:sldIdLst>
    <p:sldId id="256" r:id="rId2"/>
    <p:sldId id="278" r:id="rId3"/>
    <p:sldId id="282" r:id="rId4"/>
    <p:sldId id="280" r:id="rId5"/>
    <p:sldId id="279" r:id="rId6"/>
    <p:sldId id="297" r:id="rId7"/>
    <p:sldId id="298" r:id="rId8"/>
    <p:sldId id="301" r:id="rId9"/>
    <p:sldId id="283" r:id="rId10"/>
    <p:sldId id="321" r:id="rId11"/>
    <p:sldId id="320" r:id="rId12"/>
    <p:sldId id="299" r:id="rId13"/>
    <p:sldId id="285" r:id="rId14"/>
    <p:sldId id="286" r:id="rId15"/>
    <p:sldId id="287" r:id="rId16"/>
    <p:sldId id="305" r:id="rId17"/>
    <p:sldId id="306" r:id="rId18"/>
    <p:sldId id="322" r:id="rId19"/>
    <p:sldId id="323" r:id="rId20"/>
    <p:sldId id="310" r:id="rId21"/>
    <p:sldId id="288" r:id="rId22"/>
    <p:sldId id="311" r:id="rId23"/>
    <p:sldId id="290" r:id="rId24"/>
    <p:sldId id="308" r:id="rId25"/>
    <p:sldId id="291" r:id="rId26"/>
    <p:sldId id="324" r:id="rId27"/>
    <p:sldId id="316" r:id="rId28"/>
    <p:sldId id="292" r:id="rId29"/>
    <p:sldId id="317" r:id="rId30"/>
    <p:sldId id="307" r:id="rId31"/>
    <p:sldId id="319" r:id="rId32"/>
    <p:sldId id="284" r:id="rId33"/>
    <p:sldId id="302" r:id="rId34"/>
    <p:sldId id="303" r:id="rId35"/>
    <p:sldId id="304" r:id="rId36"/>
    <p:sldId id="295" r:id="rId37"/>
    <p:sldId id="296" r:id="rId38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663300"/>
    <a:srgbClr val="996633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438" autoAdjust="0"/>
  </p:normalViewPr>
  <p:slideViewPr>
    <p:cSldViewPr>
      <p:cViewPr varScale="1">
        <p:scale>
          <a:sx n="49" d="100"/>
          <a:sy n="49" d="100"/>
        </p:scale>
        <p:origin x="784" y="1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28676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077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 noProof="0"/>
              <a:t>Click to edit Master text styles</a:t>
            </a:r>
          </a:p>
          <a:p>
            <a:pPr lvl="1"/>
            <a:r>
              <a:rPr lang="zh-CN" altLang="zh-CN" noProof="0"/>
              <a:t>Second level</a:t>
            </a:r>
          </a:p>
          <a:p>
            <a:pPr lvl="2"/>
            <a:r>
              <a:rPr lang="zh-CN" altLang="zh-CN" noProof="0"/>
              <a:t>Third level</a:t>
            </a:r>
          </a:p>
          <a:p>
            <a:pPr lvl="3"/>
            <a:r>
              <a:rPr lang="zh-CN" altLang="zh-CN" noProof="0"/>
              <a:t>Fourth level</a:t>
            </a:r>
          </a:p>
          <a:p>
            <a:pPr lvl="4"/>
            <a:r>
              <a:rPr lang="zh-CN" altLang="zh-CN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C43C0F8-CEC5-4F70-B31D-A56791713CC4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1287583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+mn-cs"/>
              </a:rPr>
              <a:t>有限维空间与数量关系的</a:t>
            </a:r>
            <a:r>
              <a:rPr lang="zh-CN" altLang="en-US" sz="1200" b="0" i="0" kern="120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+mn-cs"/>
              </a:rPr>
              <a:t>强有力工具</a:t>
            </a:r>
            <a:endParaRPr lang="en-US" altLang="zh-CN" sz="1200" b="0" i="0" kern="1200"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+mn-cs"/>
            </a:endParaRPr>
          </a:p>
          <a:p>
            <a:endParaRPr lang="en-US" altLang="zh-CN" sz="1200" b="0" i="0" kern="1200" dirty="0"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+mn-cs"/>
            </a:endParaRPr>
          </a:p>
          <a:p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+mn-cs"/>
              </a:rPr>
              <a:t>数字图像处理、计算机图形学、计算几何学、人工智能、网络通信、以及一般的算法设计和分析等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3C0F8-CEC5-4F70-B31D-A56791713CC4}" type="slidenum">
              <a:rPr lang="zh-CN" altLang="zh-CN" smtClean="0"/>
              <a:pPr/>
              <a:t>1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86269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3C0F8-CEC5-4F70-B31D-A56791713CC4}" type="slidenum">
              <a:rPr lang="zh-CN" altLang="zh-CN" smtClean="0"/>
              <a:pPr/>
              <a:t>13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6025207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舒尔补的秩如果不满，</a:t>
            </a:r>
            <a:r>
              <a:rPr lang="en-US" altLang="zh-CN" dirty="0"/>
              <a:t>A</a:t>
            </a:r>
            <a:r>
              <a:rPr lang="zh-CN" altLang="en-US" dirty="0"/>
              <a:t>的秩也一定不满，</a:t>
            </a:r>
            <a:r>
              <a:rPr lang="en-US" altLang="zh-CN" dirty="0"/>
              <a:t>A</a:t>
            </a:r>
            <a:r>
              <a:rPr lang="zh-CN" altLang="en-US" dirty="0"/>
              <a:t>一定不是非奇异的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3C0F8-CEC5-4F70-B31D-A56791713CC4}" type="slidenum">
              <a:rPr lang="zh-CN" altLang="zh-CN" smtClean="0"/>
              <a:pPr/>
              <a:t>15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0676352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L</a:t>
            </a:r>
            <a:r>
              <a:rPr lang="zh-CN" altLang="en-US" dirty="0"/>
              <a:t>矩阵中的对角线以下元素的值，本质上就是高斯消元法消元时使用的“倍数”，其中涉及到了除法，导致可能的溢出，以及容易被忽略的“大误差”：数值稳定性问题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3C0F8-CEC5-4F70-B31D-A56791713CC4}" type="slidenum">
              <a:rPr lang="zh-CN" altLang="zh-CN" smtClean="0"/>
              <a:pPr/>
              <a:t>16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923559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可以控制对角线来控制“尾递归”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43C0F8-CEC5-4F70-B31D-A56791713CC4}" type="slidenum">
              <a:rPr lang="zh-CN" altLang="zh-CN" smtClean="0"/>
              <a:pPr/>
              <a:t>19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927882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控制对角线，控制递归的！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3C0F8-CEC5-4F70-B31D-A56791713CC4}" type="slidenum">
              <a:rPr lang="zh-CN" altLang="zh-CN" smtClean="0"/>
              <a:pPr/>
              <a:t>20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5316399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err="1"/>
              <a:t>ukk</a:t>
            </a:r>
            <a:r>
              <a:rPr lang="zh-CN" altLang="en-US" dirty="0"/>
              <a:t>不能为</a:t>
            </a:r>
            <a:r>
              <a:rPr lang="en-US" altLang="zh-CN" dirty="0"/>
              <a:t>0</a:t>
            </a:r>
            <a:r>
              <a:rPr lang="zh-CN" altLang="en-US" dirty="0"/>
              <a:t>，考虑到数值稳定性，</a:t>
            </a:r>
            <a:r>
              <a:rPr lang="en-US" altLang="zh-CN" dirty="0" err="1"/>
              <a:t>ukk</a:t>
            </a:r>
            <a:r>
              <a:rPr lang="zh-CN" altLang="en-US" dirty="0"/>
              <a:t>不能太小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3C0F8-CEC5-4F70-B31D-A56791713CC4}" type="slidenum">
              <a:rPr lang="zh-CN" altLang="zh-CN" smtClean="0"/>
              <a:pPr/>
              <a:t>22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2538448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确保不会选择</a:t>
            </a:r>
            <a:r>
              <a:rPr lang="en-US" altLang="zh-CN" dirty="0"/>
              <a:t>0</a:t>
            </a:r>
            <a:r>
              <a:rPr lang="zh-CN" altLang="en-US" dirty="0"/>
              <a:t>为被除数或者一个非常小的数为被除数</a:t>
            </a:r>
            <a:endParaRPr lang="en-US" altLang="zh-CN" dirty="0"/>
          </a:p>
          <a:p>
            <a:r>
              <a:rPr lang="zh-CN" altLang="en-US" dirty="0"/>
              <a:t>如果在某列中找不到非</a:t>
            </a:r>
            <a:r>
              <a:rPr lang="en-US" altLang="zh-CN" dirty="0"/>
              <a:t>0</a:t>
            </a:r>
            <a:r>
              <a:rPr lang="zh-CN" altLang="en-US" dirty="0"/>
              <a:t>元素，在该次递归运算中，矩阵就不再是非奇异的，会导致此次递归前的</a:t>
            </a:r>
            <a:r>
              <a:rPr lang="en-US" altLang="zh-CN" dirty="0"/>
              <a:t>k+1</a:t>
            </a:r>
            <a:r>
              <a:rPr lang="zh-CN" altLang="en-US" dirty="0"/>
              <a:t>矩阵奇异，</a:t>
            </a:r>
            <a:r>
              <a:rPr lang="en-US" altLang="zh-CN" dirty="0"/>
              <a:t>……</a:t>
            </a:r>
            <a:r>
              <a:rPr lang="zh-CN" altLang="en-US" dirty="0"/>
              <a:t>最终导致</a:t>
            </a:r>
            <a:r>
              <a:rPr lang="en-US" altLang="zh-CN" dirty="0"/>
              <a:t>A</a:t>
            </a:r>
            <a:r>
              <a:rPr lang="zh-CN" altLang="en-US" dirty="0"/>
              <a:t>奇异。有矛盾。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3C0F8-CEC5-4F70-B31D-A56791713CC4}" type="slidenum">
              <a:rPr lang="zh-CN" altLang="zh-CN" smtClean="0"/>
              <a:pPr/>
              <a:t>23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7567340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3C0F8-CEC5-4F70-B31D-A56791713CC4}" type="slidenum">
              <a:rPr lang="zh-CN" altLang="zh-CN" smtClean="0"/>
              <a:pPr/>
              <a:t>24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7215603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Q</a:t>
            </a:r>
            <a:r>
              <a:rPr lang="zh-CN" altLang="en-US" dirty="0"/>
              <a:t>：第一行的第</a:t>
            </a:r>
            <a:r>
              <a:rPr lang="en-US" altLang="zh-CN" dirty="0"/>
              <a:t>k</a:t>
            </a:r>
            <a:r>
              <a:rPr lang="zh-CN" altLang="en-US" dirty="0"/>
              <a:t>列为</a:t>
            </a:r>
            <a:r>
              <a:rPr lang="en-US" altLang="zh-CN" dirty="0"/>
              <a:t>1</a:t>
            </a:r>
            <a:r>
              <a:rPr lang="zh-CN" altLang="en-US" dirty="0"/>
              <a:t>，第一列的第</a:t>
            </a:r>
            <a:r>
              <a:rPr lang="en-US" altLang="zh-CN" dirty="0"/>
              <a:t>k</a:t>
            </a:r>
            <a:r>
              <a:rPr lang="zh-CN" altLang="en-US" dirty="0"/>
              <a:t>行为</a:t>
            </a:r>
            <a:r>
              <a:rPr lang="en-US" altLang="zh-CN" dirty="0"/>
              <a:t>1</a:t>
            </a:r>
            <a:r>
              <a:rPr lang="zh-CN" altLang="en-US" dirty="0"/>
              <a:t>，其它主对角线元素（除</a:t>
            </a:r>
            <a:r>
              <a:rPr lang="en-US" altLang="zh-CN" dirty="0"/>
              <a:t>1,1</a:t>
            </a:r>
            <a:r>
              <a:rPr lang="zh-CN" altLang="en-US" dirty="0"/>
              <a:t>和</a:t>
            </a:r>
            <a:r>
              <a:rPr lang="en-US" altLang="zh-CN" dirty="0" err="1"/>
              <a:t>k,k</a:t>
            </a:r>
            <a:r>
              <a:rPr lang="zh-CN" altLang="en-US" dirty="0"/>
              <a:t>外）为</a:t>
            </a:r>
            <a:r>
              <a:rPr lang="en-US" altLang="zh-CN" dirty="0"/>
              <a:t>1.</a:t>
            </a:r>
            <a:r>
              <a:rPr lang="zh-CN" altLang="en-US" dirty="0"/>
              <a:t>其它为</a:t>
            </a:r>
            <a:r>
              <a:rPr lang="en-US" altLang="zh-CN" dirty="0"/>
              <a:t>0</a:t>
            </a:r>
          </a:p>
          <a:p>
            <a:endParaRPr lang="en-US" altLang="zh-CN" dirty="0"/>
          </a:p>
          <a:p>
            <a:r>
              <a:rPr lang="zh-CN" altLang="en-US" dirty="0"/>
              <a:t>我们需要将</a:t>
            </a:r>
            <a:r>
              <a:rPr lang="en-US" altLang="zh-CN" dirty="0"/>
              <a:t>P’</a:t>
            </a:r>
            <a:r>
              <a:rPr lang="zh-CN" altLang="en-US" dirty="0"/>
              <a:t>和</a:t>
            </a:r>
            <a:r>
              <a:rPr lang="en-US" altLang="zh-CN" dirty="0"/>
              <a:t>Q</a:t>
            </a:r>
            <a:r>
              <a:rPr lang="zh-CN" altLang="en-US" dirty="0"/>
              <a:t>综合起来！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3C0F8-CEC5-4F70-B31D-A56791713CC4}" type="slidenum">
              <a:rPr lang="zh-CN" altLang="zh-CN" smtClean="0"/>
              <a:pPr/>
              <a:t>25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206591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Q</a:t>
            </a:r>
            <a:r>
              <a:rPr lang="zh-CN" altLang="en-US" dirty="0"/>
              <a:t>：第一行的第</a:t>
            </a:r>
            <a:r>
              <a:rPr lang="en-US" altLang="zh-CN" dirty="0"/>
              <a:t>k</a:t>
            </a:r>
            <a:r>
              <a:rPr lang="zh-CN" altLang="en-US" dirty="0"/>
              <a:t>列为</a:t>
            </a:r>
            <a:r>
              <a:rPr lang="en-US" altLang="zh-CN" dirty="0"/>
              <a:t>1</a:t>
            </a:r>
            <a:r>
              <a:rPr lang="zh-CN" altLang="en-US" dirty="0"/>
              <a:t>，第一列的第</a:t>
            </a:r>
            <a:r>
              <a:rPr lang="en-US" altLang="zh-CN" dirty="0"/>
              <a:t>k</a:t>
            </a:r>
            <a:r>
              <a:rPr lang="zh-CN" altLang="en-US" dirty="0"/>
              <a:t>行为</a:t>
            </a:r>
            <a:r>
              <a:rPr lang="en-US" altLang="zh-CN" dirty="0"/>
              <a:t>1</a:t>
            </a:r>
            <a:r>
              <a:rPr lang="zh-CN" altLang="en-US" dirty="0"/>
              <a:t>，其它主对角线元素（除</a:t>
            </a:r>
            <a:r>
              <a:rPr lang="en-US" altLang="zh-CN" dirty="0"/>
              <a:t>1,1</a:t>
            </a:r>
            <a:r>
              <a:rPr lang="zh-CN" altLang="en-US" dirty="0"/>
              <a:t>和</a:t>
            </a:r>
            <a:r>
              <a:rPr lang="en-US" altLang="zh-CN" dirty="0" err="1"/>
              <a:t>k,k</a:t>
            </a:r>
            <a:r>
              <a:rPr lang="zh-CN" altLang="en-US" dirty="0"/>
              <a:t>外）为</a:t>
            </a:r>
            <a:r>
              <a:rPr lang="en-US" altLang="zh-CN" dirty="0"/>
              <a:t>1.</a:t>
            </a:r>
            <a:r>
              <a:rPr lang="zh-CN" altLang="en-US" dirty="0"/>
              <a:t>其它为</a:t>
            </a:r>
            <a:r>
              <a:rPr lang="en-US" altLang="zh-CN" dirty="0"/>
              <a:t>0</a:t>
            </a:r>
          </a:p>
          <a:p>
            <a:endParaRPr lang="en-US" altLang="zh-CN" dirty="0"/>
          </a:p>
          <a:p>
            <a:r>
              <a:rPr lang="zh-CN" altLang="en-US" dirty="0"/>
              <a:t>我们需要将</a:t>
            </a:r>
            <a:r>
              <a:rPr lang="en-US" altLang="zh-CN" dirty="0"/>
              <a:t>P’</a:t>
            </a:r>
            <a:r>
              <a:rPr lang="zh-CN" altLang="en-US" dirty="0"/>
              <a:t>和</a:t>
            </a:r>
            <a:r>
              <a:rPr lang="en-US" altLang="zh-CN" dirty="0"/>
              <a:t>Q</a:t>
            </a:r>
            <a:r>
              <a:rPr lang="zh-CN" altLang="en-US" dirty="0"/>
              <a:t>综合起来！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3C0F8-CEC5-4F70-B31D-A56791713CC4}" type="slidenum">
              <a:rPr lang="zh-CN" altLang="zh-CN" smtClean="0"/>
              <a:pPr/>
              <a:t>26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261635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Cramer’s rule:</a:t>
            </a:r>
            <a:r>
              <a:rPr lang="zh-CN" altLang="en-US" dirty="0"/>
              <a:t>如果线性方程组的系数行列式不为</a:t>
            </a:r>
            <a:r>
              <a:rPr lang="en-US" altLang="zh-CN" dirty="0"/>
              <a:t>0</a:t>
            </a:r>
            <a:r>
              <a:rPr lang="zh-CN" altLang="en-US" dirty="0"/>
              <a:t>，方程有唯一解。</a:t>
            </a:r>
            <a:endParaRPr lang="en-US" altLang="zh-CN" dirty="0"/>
          </a:p>
          <a:p>
            <a:r>
              <a:rPr lang="zh-CN" altLang="en-US" dirty="0"/>
              <a:t>系数方阵的逆：伴随矩阵处以系数行列式的值</a:t>
            </a:r>
            <a:endParaRPr lang="en-US" altLang="zh-CN" dirty="0"/>
          </a:p>
          <a:p>
            <a:r>
              <a:rPr lang="zh-CN" altLang="en-US" dirty="0"/>
              <a:t>伴随矩阵：代数余子式矩阵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3C0F8-CEC5-4F70-B31D-A56791713CC4}" type="slidenum">
              <a:rPr lang="zh-CN" altLang="zh-CN" smtClean="0"/>
              <a:pPr/>
              <a:t>2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1630621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1</a:t>
            </a:r>
            <a:r>
              <a:rPr lang="zh-CN" altLang="en-US" dirty="0"/>
              <a:t>，</a:t>
            </a:r>
            <a:r>
              <a:rPr lang="en-US" altLang="zh-CN" dirty="0"/>
              <a:t>Q</a:t>
            </a:r>
            <a:r>
              <a:rPr lang="zh-CN" altLang="en-US" dirty="0"/>
              <a:t>：第一行的第</a:t>
            </a:r>
            <a:r>
              <a:rPr lang="en-US" altLang="zh-CN" dirty="0"/>
              <a:t>k</a:t>
            </a:r>
            <a:r>
              <a:rPr lang="zh-CN" altLang="en-US" dirty="0"/>
              <a:t>列为</a:t>
            </a:r>
            <a:r>
              <a:rPr lang="en-US" altLang="zh-CN" dirty="0"/>
              <a:t>1</a:t>
            </a:r>
            <a:r>
              <a:rPr lang="zh-CN" altLang="en-US" dirty="0"/>
              <a:t>，第一列的第</a:t>
            </a:r>
            <a:r>
              <a:rPr lang="en-US" altLang="zh-CN" dirty="0"/>
              <a:t>k</a:t>
            </a:r>
            <a:r>
              <a:rPr lang="zh-CN" altLang="en-US" dirty="0"/>
              <a:t>行为</a:t>
            </a:r>
            <a:r>
              <a:rPr lang="en-US" altLang="zh-CN" dirty="0"/>
              <a:t>1</a:t>
            </a:r>
            <a:r>
              <a:rPr lang="zh-CN" altLang="en-US" dirty="0"/>
              <a:t>，其它主对角线元素（除</a:t>
            </a:r>
            <a:r>
              <a:rPr lang="en-US" altLang="zh-CN" dirty="0"/>
              <a:t>1,1</a:t>
            </a:r>
            <a:r>
              <a:rPr lang="zh-CN" altLang="en-US" dirty="0"/>
              <a:t>和</a:t>
            </a:r>
            <a:r>
              <a:rPr lang="en-US" altLang="zh-CN" dirty="0" err="1"/>
              <a:t>k,k</a:t>
            </a:r>
            <a:r>
              <a:rPr lang="zh-CN" altLang="en-US" dirty="0"/>
              <a:t>外）为</a:t>
            </a:r>
            <a:r>
              <a:rPr lang="en-US" altLang="zh-CN" dirty="0"/>
              <a:t>1.</a:t>
            </a:r>
            <a:r>
              <a:rPr lang="zh-CN" altLang="en-US" dirty="0"/>
              <a:t>其它为</a:t>
            </a:r>
            <a:r>
              <a:rPr lang="en-US" altLang="zh-CN" dirty="0"/>
              <a:t>0</a:t>
            </a:r>
          </a:p>
          <a:p>
            <a:endParaRPr lang="en-US" altLang="zh-CN" dirty="0"/>
          </a:p>
          <a:p>
            <a:r>
              <a:rPr lang="en-US" altLang="zh-CN" dirty="0"/>
              <a:t>2</a:t>
            </a:r>
            <a:r>
              <a:rPr lang="zh-CN" altLang="en-US" dirty="0"/>
              <a:t>，舒尔补是可递归求解的，可以得到</a:t>
            </a:r>
            <a:r>
              <a:rPr lang="en-US" altLang="zh-CN" dirty="0"/>
              <a:t>P</a:t>
            </a:r>
            <a:r>
              <a:rPr lang="zh-CN" altLang="en-US" dirty="0"/>
              <a:t>‘</a:t>
            </a:r>
            <a:r>
              <a:rPr lang="en-US" altLang="zh-CN" dirty="0"/>
              <a:t>L</a:t>
            </a:r>
            <a:r>
              <a:rPr lang="zh-CN" altLang="en-US" dirty="0"/>
              <a:t>‘</a:t>
            </a:r>
            <a:r>
              <a:rPr lang="en-US" altLang="zh-CN" dirty="0"/>
              <a:t>U</a:t>
            </a:r>
            <a:r>
              <a:rPr lang="zh-CN" altLang="en-US" dirty="0"/>
              <a:t>’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3</a:t>
            </a:r>
            <a:r>
              <a:rPr lang="zh-CN" altLang="en-US" dirty="0"/>
              <a:t>，在</a:t>
            </a:r>
            <a:r>
              <a:rPr lang="en-US" altLang="zh-CN" dirty="0"/>
              <a:t>P’L’U’</a:t>
            </a:r>
            <a:r>
              <a:rPr lang="zh-CN" altLang="en-US" dirty="0"/>
              <a:t>的基础上构造</a:t>
            </a:r>
            <a:r>
              <a:rPr lang="en-US" altLang="zh-CN" dirty="0"/>
              <a:t>PLU</a:t>
            </a:r>
            <a:r>
              <a:rPr lang="zh-CN" altLang="en-US" dirty="0"/>
              <a:t>，特别是</a:t>
            </a:r>
            <a:r>
              <a:rPr lang="en-US" altLang="zh-CN" dirty="0"/>
              <a:t>P</a:t>
            </a:r>
            <a:r>
              <a:rPr lang="zh-CN" altLang="en-US" dirty="0"/>
              <a:t>的构造还和</a:t>
            </a:r>
            <a:r>
              <a:rPr lang="en-US" altLang="zh-CN" dirty="0"/>
              <a:t>Q</a:t>
            </a:r>
            <a:r>
              <a:rPr lang="zh-CN" altLang="en-US" dirty="0"/>
              <a:t>有关：完成</a:t>
            </a:r>
            <a:r>
              <a:rPr lang="en-US" altLang="zh-CN" dirty="0"/>
              <a:t>PA=LU</a:t>
            </a:r>
            <a:r>
              <a:rPr lang="zh-CN" altLang="en-US" dirty="0"/>
              <a:t>。我们需要将</a:t>
            </a:r>
            <a:r>
              <a:rPr lang="en-US" altLang="zh-CN" dirty="0"/>
              <a:t>P’</a:t>
            </a:r>
            <a:r>
              <a:rPr lang="zh-CN" altLang="en-US" dirty="0"/>
              <a:t>和</a:t>
            </a:r>
            <a:r>
              <a:rPr lang="en-US" altLang="zh-CN" dirty="0"/>
              <a:t>Q</a:t>
            </a:r>
            <a:r>
              <a:rPr lang="zh-CN" altLang="en-US" dirty="0"/>
              <a:t>综合起来！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3C0F8-CEC5-4F70-B31D-A56791713CC4}" type="slidenum">
              <a:rPr lang="zh-CN" altLang="zh-CN" smtClean="0"/>
              <a:pPr/>
              <a:t>27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90816943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Pi</a:t>
            </a:r>
            <a:r>
              <a:rPr lang="zh-CN" altLang="en-US" dirty="0"/>
              <a:t>是个置换矩阵</a:t>
            </a:r>
            <a:r>
              <a:rPr lang="en-US" altLang="zh-CN" dirty="0"/>
              <a:t>P</a:t>
            </a:r>
            <a:r>
              <a:rPr lang="zh-CN" altLang="en-US" dirty="0"/>
              <a:t>的数组表示方式，</a:t>
            </a:r>
            <a:r>
              <a:rPr lang="en-US" altLang="zh-CN" dirty="0"/>
              <a:t>pi[</a:t>
            </a:r>
            <a:r>
              <a:rPr lang="en-US" altLang="zh-CN" dirty="0" err="1"/>
              <a:t>i</a:t>
            </a:r>
            <a:r>
              <a:rPr lang="en-US" altLang="zh-CN" dirty="0"/>
              <a:t>]=j</a:t>
            </a:r>
            <a:r>
              <a:rPr lang="zh-CN" altLang="en-US" dirty="0"/>
              <a:t>且</a:t>
            </a:r>
            <a:r>
              <a:rPr lang="en-US" altLang="zh-CN" dirty="0"/>
              <a:t>j</a:t>
            </a:r>
            <a:r>
              <a:rPr lang="zh-CN" altLang="en-US" dirty="0"/>
              <a:t>不等于</a:t>
            </a:r>
            <a:r>
              <a:rPr lang="en-US" altLang="zh-CN" dirty="0"/>
              <a:t>0</a:t>
            </a:r>
            <a:r>
              <a:rPr lang="zh-CN" altLang="en-US" dirty="0"/>
              <a:t>时，意味着置换矩阵：</a:t>
            </a:r>
            <a:r>
              <a:rPr lang="en-US" altLang="zh-CN" dirty="0"/>
              <a:t>p[</a:t>
            </a:r>
            <a:r>
              <a:rPr lang="en-US" altLang="zh-CN" dirty="0" err="1"/>
              <a:t>i,j</a:t>
            </a:r>
            <a:r>
              <a:rPr lang="en-US" altLang="zh-CN" dirty="0"/>
              <a:t>]=1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3C0F8-CEC5-4F70-B31D-A56791713CC4}" type="slidenum">
              <a:rPr lang="zh-CN" altLang="zh-CN" smtClean="0"/>
              <a:pPr/>
              <a:t>28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21229699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就是</a:t>
            </a:r>
            <a:r>
              <a:rPr lang="en-US" altLang="zh-CN" dirty="0"/>
              <a:t>pi</a:t>
            </a:r>
            <a:r>
              <a:rPr lang="zh-CN" altLang="en-US" dirty="0"/>
              <a:t>数组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3C0F8-CEC5-4F70-B31D-A56791713CC4}" type="slidenum">
              <a:rPr lang="zh-CN" altLang="zh-CN" smtClean="0"/>
              <a:pPr/>
              <a:t>29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8170398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A</a:t>
            </a:r>
            <a:r>
              <a:rPr lang="zh-CN" altLang="en-US" dirty="0"/>
              <a:t>数组沿对角线划分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3C0F8-CEC5-4F70-B31D-A56791713CC4}" type="slidenum">
              <a:rPr lang="zh-CN" altLang="zh-CN" smtClean="0"/>
              <a:pPr/>
              <a:t>30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5481755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就是</a:t>
            </a:r>
            <a:r>
              <a:rPr lang="en-US" altLang="zh-CN" dirty="0"/>
              <a:t>pi</a:t>
            </a:r>
            <a:r>
              <a:rPr lang="zh-CN" altLang="en-US" dirty="0"/>
              <a:t>数组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3C0F8-CEC5-4F70-B31D-A56791713CC4}" type="slidenum">
              <a:rPr lang="zh-CN" altLang="zh-CN" smtClean="0"/>
              <a:pPr/>
              <a:t>31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89743162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任意的非奇异矩阵均能保证可以分解为两个上、下三角矩阵的乘积，但是，从算法角度求解，会遇到困难。</a:t>
            </a:r>
            <a:endParaRPr lang="en-US" altLang="zh-CN" dirty="0"/>
          </a:p>
          <a:p>
            <a:r>
              <a:rPr lang="zh-CN" altLang="en-US" dirty="0"/>
              <a:t>但是，针对任意的非奇异矩阵</a:t>
            </a:r>
            <a:r>
              <a:rPr lang="en-US" altLang="zh-CN" dirty="0"/>
              <a:t>A</a:t>
            </a:r>
            <a:r>
              <a:rPr lang="zh-CN" altLang="en-US" dirty="0"/>
              <a:t>，我们总是能够找到一个“相关矩阵（转换矩阵）”</a:t>
            </a:r>
            <a:r>
              <a:rPr lang="en-US" altLang="zh-CN" dirty="0"/>
              <a:t>P</a:t>
            </a:r>
            <a:r>
              <a:rPr lang="zh-CN" altLang="en-US" dirty="0"/>
              <a:t>，使得</a:t>
            </a:r>
            <a:r>
              <a:rPr lang="en-US" altLang="zh-CN" dirty="0"/>
              <a:t>PA</a:t>
            </a:r>
            <a:r>
              <a:rPr lang="zh-CN" altLang="en-US" dirty="0"/>
              <a:t>能够顺利地被分解为两个上、下三角矩阵的乘积</a:t>
            </a:r>
            <a:br>
              <a:rPr lang="en-US" altLang="zh-CN" dirty="0"/>
            </a:br>
            <a:r>
              <a:rPr lang="en-US" altLang="zh-CN" dirty="0"/>
              <a:t>PA=LU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3C0F8-CEC5-4F70-B31D-A56791713CC4}" type="slidenum">
              <a:rPr lang="zh-CN" altLang="zh-CN" smtClean="0"/>
              <a:pPr/>
              <a:t>32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4743156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向量</a:t>
            </a:r>
            <a:r>
              <a:rPr lang="en-US" altLang="zh-CN" dirty="0"/>
              <a:t>bpi</a:t>
            </a:r>
            <a:r>
              <a:rPr lang="zh-CN" altLang="en-US" dirty="0"/>
              <a:t>中的元素是向量</a:t>
            </a:r>
            <a:r>
              <a:rPr lang="en-US" altLang="zh-CN" dirty="0"/>
              <a:t>b</a:t>
            </a:r>
            <a:r>
              <a:rPr lang="zh-CN" altLang="en-US" dirty="0"/>
              <a:t>中元素在</a:t>
            </a:r>
            <a:r>
              <a:rPr lang="en-US" altLang="zh-CN" dirty="0"/>
              <a:t>P</a:t>
            </a:r>
            <a:r>
              <a:rPr lang="zh-CN" altLang="en-US" dirty="0"/>
              <a:t>转换矩阵作用下，变换次序得到的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3C0F8-CEC5-4F70-B31D-A56791713CC4}" type="slidenum">
              <a:rPr lang="zh-CN" altLang="zh-CN" smtClean="0"/>
              <a:pPr/>
              <a:t>33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39758227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AX=I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3C0F8-CEC5-4F70-B31D-A56791713CC4}" type="slidenum">
              <a:rPr lang="zh-CN" altLang="zh-CN" smtClean="0"/>
              <a:pPr/>
              <a:t>36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46640161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定义</a:t>
            </a:r>
            <a:r>
              <a:rPr lang="en-US" altLang="zh-CN" dirty="0"/>
              <a:t>X</a:t>
            </a:r>
            <a:r>
              <a:rPr lang="zh-CN" altLang="en-US" dirty="0"/>
              <a:t>矩阵的每一列为</a:t>
            </a:r>
            <a:r>
              <a:rPr lang="en-US" altLang="zh-CN" dirty="0"/>
              <a:t>Xi</a:t>
            </a:r>
            <a:r>
              <a:rPr lang="zh-CN" altLang="en-US" dirty="0"/>
              <a:t>；</a:t>
            </a:r>
            <a:endParaRPr lang="en-US" altLang="zh-CN" dirty="0"/>
          </a:p>
          <a:p>
            <a:r>
              <a:rPr lang="en-US" altLang="zh-CN" dirty="0" err="1"/>
              <a:t>AXi</a:t>
            </a:r>
            <a:r>
              <a:rPr lang="en-US" altLang="zh-CN" dirty="0"/>
              <a:t>= </a:t>
            </a:r>
            <a:r>
              <a:rPr lang="en-US" altLang="zh-CN" dirty="0" err="1"/>
              <a:t>ei</a:t>
            </a:r>
            <a:r>
              <a:rPr lang="zh-CN" altLang="en-US" dirty="0"/>
              <a:t>线性方程组求解，可以解出</a:t>
            </a:r>
            <a:r>
              <a:rPr lang="en-US" altLang="zh-CN" dirty="0"/>
              <a:t>Xi</a:t>
            </a:r>
            <a:r>
              <a:rPr lang="zh-CN" altLang="en-US" dirty="0"/>
              <a:t>，开销是</a:t>
            </a:r>
            <a:r>
              <a:rPr lang="en-US" altLang="zh-CN" dirty="0"/>
              <a:t>n</a:t>
            </a:r>
            <a:r>
              <a:rPr lang="zh-CN" altLang="en-US" dirty="0"/>
              <a:t>平方</a:t>
            </a:r>
            <a:r>
              <a:rPr lang="en-US" altLang="zh-CN" dirty="0"/>
              <a:t>(</a:t>
            </a:r>
            <a:r>
              <a:rPr lang="zh-CN" altLang="en-US" dirty="0"/>
              <a:t>有了</a:t>
            </a:r>
            <a:r>
              <a:rPr lang="en-US" altLang="zh-CN" dirty="0"/>
              <a:t>PLU</a:t>
            </a:r>
            <a:r>
              <a:rPr lang="zh-CN" altLang="en-US" dirty="0"/>
              <a:t>之后</a:t>
            </a:r>
            <a:r>
              <a:rPr lang="en-US" altLang="zh-CN" dirty="0"/>
              <a:t>)</a:t>
            </a:r>
          </a:p>
          <a:p>
            <a:r>
              <a:rPr lang="zh-CN" altLang="en-US" dirty="0"/>
              <a:t>解出</a:t>
            </a:r>
            <a:r>
              <a:rPr lang="en-US" altLang="zh-CN" dirty="0"/>
              <a:t>n</a:t>
            </a:r>
            <a:r>
              <a:rPr lang="zh-CN" altLang="en-US" dirty="0"/>
              <a:t>个上述方程组，需要</a:t>
            </a:r>
            <a:r>
              <a:rPr lang="en-US" altLang="zh-CN" dirty="0"/>
              <a:t>n</a:t>
            </a:r>
            <a:r>
              <a:rPr lang="zh-CN" altLang="en-US" dirty="0"/>
              <a:t>的三次方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3C0F8-CEC5-4F70-B31D-A56791713CC4}" type="slidenum">
              <a:rPr lang="zh-CN" altLang="zh-CN" smtClean="0"/>
              <a:pPr/>
              <a:t>37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0928667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速度慢，数值不稳定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3C0F8-CEC5-4F70-B31D-A56791713CC4}" type="slidenum">
              <a:rPr lang="zh-CN" altLang="zh-CN" smtClean="0"/>
              <a:pPr/>
              <a:t>3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1718543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A</a:t>
            </a:r>
            <a:r>
              <a:rPr lang="zh-CN" altLang="en-US" dirty="0"/>
              <a:t>的行列式为</a:t>
            </a:r>
            <a:r>
              <a:rPr lang="en-US" altLang="zh-CN" dirty="0"/>
              <a:t>0</a:t>
            </a:r>
            <a:r>
              <a:rPr lang="zh-CN" altLang="en-US" dirty="0"/>
              <a:t>：</a:t>
            </a:r>
            <a:endParaRPr lang="en-US" altLang="zh-CN" dirty="0"/>
          </a:p>
          <a:p>
            <a:r>
              <a:rPr lang="en-US" altLang="zh-CN" dirty="0"/>
              <a:t>A1,i(</a:t>
            </a:r>
            <a:r>
              <a:rPr lang="en-US" altLang="zh-CN" dirty="0" err="1"/>
              <a:t>i</a:t>
            </a:r>
            <a:r>
              <a:rPr lang="zh-CN" altLang="en-US" dirty="0"/>
              <a:t>从</a:t>
            </a:r>
            <a:r>
              <a:rPr lang="en-US" altLang="zh-CN" dirty="0"/>
              <a:t>1</a:t>
            </a:r>
            <a:r>
              <a:rPr lang="zh-CN" altLang="en-US" dirty="0"/>
              <a:t>到</a:t>
            </a:r>
            <a:r>
              <a:rPr lang="en-US" altLang="zh-CN" dirty="0"/>
              <a:t>n</a:t>
            </a:r>
            <a:r>
              <a:rPr lang="zh-CN" altLang="en-US" dirty="0"/>
              <a:t>）和它的代数余子式乘积子和</a:t>
            </a:r>
            <a:endParaRPr lang="en-US" altLang="zh-CN" dirty="0"/>
          </a:p>
          <a:p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+mn-cs"/>
              </a:rPr>
              <a:t>矩阵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+mn-cs"/>
              </a:rPr>
              <a:t>A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+mn-cs"/>
              </a:rPr>
              <a:t>的某个行向量几乎可以被其它行向量线性表示时，矩阵 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+mn-cs"/>
              </a:rPr>
              <a:t>A 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+mn-cs"/>
              </a:rPr>
              <a:t>接近奇异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3C0F8-CEC5-4F70-B31D-A56791713CC4}" type="slidenum">
              <a:rPr lang="zh-CN" altLang="zh-CN" smtClean="0"/>
              <a:pPr/>
              <a:t>4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8316016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伴随矩阵中的元素是</a:t>
            </a:r>
            <a:r>
              <a:rPr lang="en-US" altLang="zh-CN" dirty="0"/>
              <a:t>A</a:t>
            </a:r>
            <a:r>
              <a:rPr lang="zh-CN" altLang="en-US" dirty="0"/>
              <a:t>中对应位置元素的代数余子式的值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3C0F8-CEC5-4F70-B31D-A56791713CC4}" type="slidenum">
              <a:rPr lang="zh-CN" altLang="zh-CN" smtClean="0"/>
              <a:pPr/>
              <a:t>5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1190157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N</a:t>
            </a:r>
            <a:r>
              <a:rPr lang="zh-CN" altLang="en-US" dirty="0"/>
              <a:t>的四次方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3C0F8-CEC5-4F70-B31D-A56791713CC4}" type="slidenum">
              <a:rPr lang="zh-CN" altLang="zh-CN" smtClean="0"/>
              <a:pPr/>
              <a:t>6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9396180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N</a:t>
            </a:r>
            <a:r>
              <a:rPr lang="zh-CN" altLang="en-US" dirty="0"/>
              <a:t>的三次方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3C0F8-CEC5-4F70-B31D-A56791713CC4}" type="slidenum">
              <a:rPr lang="zh-CN" altLang="zh-CN" smtClean="0"/>
              <a:pPr/>
              <a:t>7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9196175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三角阵可以直接使用代入法求得</a:t>
            </a:r>
            <a:r>
              <a:rPr lang="en-US" altLang="zh-CN" dirty="0"/>
              <a:t>X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3C0F8-CEC5-4F70-B31D-A56791713CC4}" type="slidenum">
              <a:rPr lang="zh-CN" altLang="zh-CN" smtClean="0"/>
              <a:pPr/>
              <a:t>9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1912713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第一行矩阵分解就是高斯消元法；右边</a:t>
            </a:r>
            <a:r>
              <a:rPr lang="en-US" altLang="zh-CN" dirty="0"/>
              <a:t>U</a:t>
            </a:r>
            <a:r>
              <a:rPr lang="zh-CN" altLang="en-US" dirty="0"/>
              <a:t>就是消去后的方程系数矩阵，左边的</a:t>
            </a:r>
            <a:r>
              <a:rPr lang="en-US" altLang="zh-CN" dirty="0"/>
              <a:t>L</a:t>
            </a:r>
            <a:r>
              <a:rPr lang="zh-CN" altLang="en-US" dirty="0"/>
              <a:t>就是消去时的过程参数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3C0F8-CEC5-4F70-B31D-A56791713CC4}" type="slidenum">
              <a:rPr lang="zh-CN" altLang="zh-CN" smtClean="0"/>
              <a:pPr/>
              <a:t>12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857203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未知"/>
          <p:cNvSpPr>
            <a:spLocks/>
          </p:cNvSpPr>
          <p:nvPr/>
        </p:nvSpPr>
        <p:spPr bwMode="auto">
          <a:xfrm>
            <a:off x="812800" y="1219200"/>
            <a:ext cx="105664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2641601" y="3962400"/>
            <a:ext cx="8682567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1" y="1524000"/>
            <a:ext cx="10164233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41600" y="3962400"/>
            <a:ext cx="87376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zh-CN"/>
              <a:t>单击此处编辑母版副标题样式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3638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B35A65-4D48-4DCE-BDDD-E73AA255D102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401856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50F9BA-E22B-410E-8108-390CB9CFF3F7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193204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4BF2DC-FD84-48BC-83F9-A2F0D3CAC820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4086187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376D13-420D-429B-9D2B-8DC4A62107AB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932993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DB1408-1A35-4D8C-BB3D-EFDF70AD1AA9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4217441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ECEFA3-DB16-4E9E-873E-B90ADA123F2F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887158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EC31C2-6B89-428D-BBD6-634D058D7735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936968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19BBA1-4199-4AC0-B2A7-7566596E2669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922389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993DC1-0629-4B87-B4DB-6378EB43B722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4259195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82D65E-B39F-4417-9955-5908A3CE53B2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710550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EB62CE-5C36-4225-946D-30274DE20378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4146997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4"/>
            <a:ext cx="109728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anose="02020404030301010803" pitchFamily="18" charset="0"/>
              </a:defRPr>
            </a:lvl1pPr>
          </a:lstStyle>
          <a:p>
            <a:fld id="{A8AC27BA-0338-4B0E-B6A8-C402C8056450}" type="slidenum">
              <a:rPr lang="zh-CN" altLang="zh-CN"/>
              <a:pPr/>
              <a:t>‹#›</a:t>
            </a:fld>
            <a:endParaRPr lang="zh-CN" altLang="zh-CN"/>
          </a:p>
        </p:txBody>
      </p:sp>
      <p:sp>
        <p:nvSpPr>
          <p:cNvPr id="1031" name="未知"/>
          <p:cNvSpPr>
            <a:spLocks/>
          </p:cNvSpPr>
          <p:nvPr/>
        </p:nvSpPr>
        <p:spPr bwMode="auto">
          <a:xfrm>
            <a:off x="508000" y="228600"/>
            <a:ext cx="109728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09600" y="6172200"/>
            <a:ext cx="109728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  <a:ea typeface="+mn-ea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  <a:ea typeface="+mn-ea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  <a:ea typeface="+mn-ea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7.wmf"/><Relationship Id="rId4" Type="http://schemas.openxmlformats.org/officeDocument/2006/relationships/image" Target="../media/image18.png"/><Relationship Id="rId9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tmp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tmp"/><Relationship Id="rId3" Type="http://schemas.openxmlformats.org/officeDocument/2006/relationships/image" Target="../media/image25.tmp"/><Relationship Id="rId7" Type="http://schemas.openxmlformats.org/officeDocument/2006/relationships/image" Target="../media/image27.tmp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6.tmp"/><Relationship Id="rId5" Type="http://schemas.openxmlformats.org/officeDocument/2006/relationships/image" Target="../media/image24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29.tmp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tmp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9.tmp"/><Relationship Id="rId5" Type="http://schemas.openxmlformats.org/officeDocument/2006/relationships/image" Target="../media/image24.wmf"/><Relationship Id="rId4" Type="http://schemas.openxmlformats.org/officeDocument/2006/relationships/oleObject" Target="../embeddings/oleObject5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29.tmp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25.tm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32.wmf"/><Relationship Id="rId4" Type="http://schemas.openxmlformats.org/officeDocument/2006/relationships/oleObject" Target="../embeddings/oleObject6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7" Type="http://schemas.openxmlformats.org/officeDocument/2006/relationships/image" Target="../media/image3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5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emf"/><Relationship Id="rId5" Type="http://schemas.openxmlformats.org/officeDocument/2006/relationships/image" Target="../media/image37.emf"/><Relationship Id="rId4" Type="http://schemas.openxmlformats.org/officeDocument/2006/relationships/image" Target="../media/image36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tmp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2.tmp"/><Relationship Id="rId5" Type="http://schemas.openxmlformats.org/officeDocument/2006/relationships/image" Target="../media/image41.tmp"/><Relationship Id="rId4" Type="http://schemas.openxmlformats.org/officeDocument/2006/relationships/image" Target="../media/image40.tm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tmp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4.tmp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tmp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4.tmp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emf"/><Relationship Id="rId3" Type="http://schemas.openxmlformats.org/officeDocument/2006/relationships/image" Target="../media/image12.emf"/><Relationship Id="rId7" Type="http://schemas.openxmlformats.org/officeDocument/2006/relationships/image" Target="../media/image48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7.emf"/><Relationship Id="rId5" Type="http://schemas.openxmlformats.org/officeDocument/2006/relationships/image" Target="../media/image46.emf"/><Relationship Id="rId4" Type="http://schemas.openxmlformats.org/officeDocument/2006/relationships/image" Target="../media/image45.emf"/><Relationship Id="rId9" Type="http://schemas.openxmlformats.org/officeDocument/2006/relationships/image" Target="../media/image50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2.tmp"/><Relationship Id="rId4" Type="http://schemas.openxmlformats.org/officeDocument/2006/relationships/image" Target="../media/image51.tmp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tmp"/><Relationship Id="rId2" Type="http://schemas.openxmlformats.org/officeDocument/2006/relationships/image" Target="../media/image49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4.tmp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tmp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e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1.png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zh-CN" dirty="0">
                <a:solidFill>
                  <a:srgbClr val="C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计算机问题求解</a:t>
            </a:r>
            <a:r>
              <a:rPr lang="zh-CN" altLang="en-US" dirty="0"/>
              <a:t> </a:t>
            </a:r>
            <a:r>
              <a:rPr lang="en-US" altLang="zh-CN" dirty="0"/>
              <a:t>–</a:t>
            </a:r>
            <a:r>
              <a:rPr lang="zh-CN" altLang="en-US" dirty="0"/>
              <a:t> </a:t>
            </a:r>
            <a:r>
              <a:rPr lang="zh-CN" altLang="en-US" sz="4000" dirty="0">
                <a:latin typeface="楷体" panose="02010609060101010101" pitchFamily="49" charset="-122"/>
                <a:ea typeface="楷体" panose="02010609060101010101" pitchFamily="49" charset="-122"/>
              </a:rPr>
              <a:t>论题</a:t>
            </a:r>
            <a:r>
              <a:rPr lang="en-US" altLang="zh-CN" sz="4000" dirty="0">
                <a:latin typeface="楷体" panose="02010609060101010101" pitchFamily="49" charset="-122"/>
                <a:ea typeface="楷体" panose="02010609060101010101" pitchFamily="49" charset="-122"/>
              </a:rPr>
              <a:t>3-14</a:t>
            </a:r>
            <a:br>
              <a:rPr lang="zh-CN" altLang="zh-CN" dirty="0"/>
            </a:br>
            <a:r>
              <a:rPr lang="zh-CN" altLang="zh-CN" dirty="0"/>
              <a:t>    -  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矩阵计算</a:t>
            </a:r>
            <a:endParaRPr lang="zh-CN" altLang="zh-CN" sz="40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zh-CN" altLang="zh-CN" dirty="0"/>
              <a:t>20</a:t>
            </a:r>
            <a:r>
              <a:rPr lang="en-US" altLang="zh-CN" dirty="0"/>
              <a:t>20</a:t>
            </a:r>
            <a:r>
              <a:rPr lang="zh-CN" dirty="0"/>
              <a:t>年</a:t>
            </a:r>
            <a:r>
              <a:rPr lang="en-US" altLang="zh-CN" dirty="0"/>
              <a:t>12</a:t>
            </a:r>
            <a:r>
              <a:rPr lang="zh-CN" altLang="en-US" dirty="0"/>
              <a:t>月</a:t>
            </a:r>
            <a:r>
              <a:rPr lang="en-US" altLang="zh-CN" dirty="0"/>
              <a:t>22</a:t>
            </a:r>
            <a:r>
              <a:rPr lang="zh-CN" dirty="0"/>
              <a:t>日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E37D930-FD55-472A-B663-D26EE4156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假如：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63A5531-86C2-4EAF-A328-AA2879112B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Ax=b   ==》</a:t>
            </a:r>
            <a:r>
              <a:rPr lang="en-US" altLang="zh-CN" dirty="0" err="1"/>
              <a:t>LUx</a:t>
            </a:r>
            <a:r>
              <a:rPr lang="en-US" altLang="zh-CN" dirty="0"/>
              <a:t>=b</a:t>
            </a:r>
          </a:p>
          <a:p>
            <a:endParaRPr lang="en-US" altLang="zh-CN" dirty="0"/>
          </a:p>
          <a:p>
            <a:r>
              <a:rPr lang="en-US" altLang="zh-CN" dirty="0"/>
              <a:t>1</a:t>
            </a:r>
            <a:r>
              <a:rPr lang="zh-CN" altLang="en-US" dirty="0"/>
              <a:t>，求方程</a:t>
            </a:r>
            <a:r>
              <a:rPr lang="en-US" altLang="zh-CN" dirty="0"/>
              <a:t>Ly=b</a:t>
            </a:r>
            <a:r>
              <a:rPr lang="zh-CN" altLang="en-US" dirty="0"/>
              <a:t>的解</a:t>
            </a:r>
            <a:endParaRPr lang="en-US" altLang="zh-CN" dirty="0"/>
          </a:p>
          <a:p>
            <a:r>
              <a:rPr lang="en-US" altLang="zh-CN" dirty="0"/>
              <a:t>2</a:t>
            </a:r>
            <a:r>
              <a:rPr lang="zh-CN" altLang="en-US" dirty="0"/>
              <a:t>，求方程</a:t>
            </a:r>
            <a:r>
              <a:rPr lang="en-US" altLang="zh-CN" dirty="0" err="1"/>
              <a:t>Ux</a:t>
            </a:r>
            <a:r>
              <a:rPr lang="en-US" altLang="zh-CN" dirty="0"/>
              <a:t>=y</a:t>
            </a:r>
            <a:r>
              <a:rPr lang="zh-CN" altLang="en-US" dirty="0"/>
              <a:t>的解</a:t>
            </a:r>
            <a:endParaRPr lang="en-US" altLang="zh-CN" dirty="0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0C919082-8822-4541-8C81-2D89DE3CC87D}"/>
              </a:ext>
            </a:extLst>
          </p:cNvPr>
          <p:cNvSpPr txBox="1"/>
          <p:nvPr/>
        </p:nvSpPr>
        <p:spPr>
          <a:xfrm>
            <a:off x="4007768" y="4149080"/>
            <a:ext cx="326243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6000" dirty="0"/>
              <a:t>轻松愉快</a:t>
            </a:r>
          </a:p>
        </p:txBody>
      </p:sp>
    </p:spTree>
    <p:extLst>
      <p:ext uri="{BB962C8B-B14F-4D97-AF65-F5344CB8AC3E}">
        <p14:creationId xmlns:p14="http://schemas.microsoft.com/office/powerpoint/2010/main" val="4069035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F36B0D9-B79F-4390-B51D-6ADFBBE88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783034"/>
          </a:xfrm>
        </p:spPr>
        <p:txBody>
          <a:bodyPr/>
          <a:lstStyle/>
          <a:p>
            <a:r>
              <a:rPr lang="zh-CN" altLang="en-US" dirty="0"/>
              <a:t>如何将一个非奇异矩阵分解为两个上、下三角矩阵乘积？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DB04430-7698-4F7B-8D64-ED83EB57F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8964" y="3321564"/>
            <a:ext cx="2534072" cy="767134"/>
          </a:xfrm>
        </p:spPr>
        <p:txBody>
          <a:bodyPr/>
          <a:lstStyle/>
          <a:p>
            <a:pPr marL="0" indent="0">
              <a:buNone/>
            </a:pPr>
            <a:r>
              <a:rPr lang="zh-CN" altLang="en-US" dirty="0"/>
              <a:t>高斯消元法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对象 2">
                <a:extLst>
                  <a:ext uri="{FF2B5EF4-FFF2-40B4-BE49-F238E27FC236}">
                    <a16:creationId xmlns:a16="http://schemas.microsoft.com/office/drawing/2014/main" id="{FBD857B5-10CB-4459-BAAB-87F2457A75B1}"/>
                  </a:ext>
                </a:extLst>
              </p:cNvPr>
              <p:cNvSpPr txBox="1"/>
              <p:nvPr/>
            </p:nvSpPr>
            <p:spPr>
              <a:xfrm>
                <a:off x="2207568" y="2060848"/>
                <a:ext cx="7200800" cy="1152128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zh-CN" altLang="en-US" sz="2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zh-CN" alt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zh-CN" altLang="en-US" sz="2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zh-CN" altLang="en-US" sz="2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zh-CN" altLang="en-US" sz="2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zh-CN" altLang="en-US" sz="2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</m:mr>
                          </m:m>
                        </m:e>
                      </m:d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zh-CN" alt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zh-CN" alt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zh-CN" altLang="en-US" sz="2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zh-CN" altLang="en-US" sz="2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CN" sz="2800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?</m:t>
                                </m:r>
                              </m:e>
                              <m:e>
                                <m:r>
                                  <a:rPr lang="zh-CN" altLang="en-US" sz="2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d>
                        <m:dPr>
                          <m:begChr m:val="["/>
                          <m:endChr m:val="]"/>
                          <m:ctrlPr>
                            <a:rPr lang="zh-CN" alt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zh-CN" alt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zh-CN" alt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？</m:t>
                              </m:r>
                              <m:r>
                                <a:rPr lang="en-US" altLang="zh-CN" sz="2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a:rPr lang="zh-CN" alt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？</m:t>
                              </m:r>
                            </m:e>
                            <m:e>
                              <m:r>
                                <a:rPr lang="en-US" altLang="zh-CN" sz="2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0    </m:t>
                              </m:r>
                              <m:r>
                                <a:rPr lang="zh-CN" alt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？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altLang="zh-CN" dirty="0"/>
              </a:p>
            </p:txBody>
          </p:sp>
        </mc:Choice>
        <mc:Fallback>
          <p:sp>
            <p:nvSpPr>
              <p:cNvPr id="4" name="对象 2">
                <a:extLst>
                  <a:ext uri="{FF2B5EF4-FFF2-40B4-BE49-F238E27FC236}">
                    <a16:creationId xmlns:a16="http://schemas.microsoft.com/office/drawing/2014/main" id="{FBD857B5-10CB-4459-BAAB-87F2457A75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7568" y="2060848"/>
                <a:ext cx="7200800" cy="115212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254BE3D1-7749-4FDB-862E-67CF49985735}"/>
                  </a:ext>
                </a:extLst>
              </p:cNvPr>
              <p:cNvSpPr/>
              <p:nvPr/>
            </p:nvSpPr>
            <p:spPr>
              <a:xfrm>
                <a:off x="2855640" y="4435409"/>
                <a:ext cx="5904656" cy="10511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zh-CN" alt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zh-CN" alt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zh-CN" altLang="en-US" sz="2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zh-CN" altLang="en-US" sz="2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zh-CN" altLang="en-US" sz="2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zh-CN" altLang="en-US" sz="2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</m:mr>
                          </m:m>
                        </m:e>
                      </m:d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zh-CN" alt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zh-CN" alt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zh-CN" altLang="en-US" sz="2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zh-CN" altLang="en-US" sz="2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f>
                                  <m:fPr>
                                    <m:type m:val="skw"/>
                                    <m:ctrlPr>
                                      <a:rPr lang="zh-CN" altLang="en-US" sz="2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zh-CN" altLang="en-US" sz="2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num>
                                  <m:den>
                                    <m:r>
                                      <a:rPr lang="zh-CN" altLang="en-US" sz="2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zh-CN" altLang="en-US" sz="2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d>
                        <m:dPr>
                          <m:begChr m:val="["/>
                          <m:endChr m:val="]"/>
                          <m:ctrlPr>
                            <a:rPr lang="zh-CN" alt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zh-CN" alt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zh-CN" altLang="en-US" sz="2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zh-CN" altLang="en-US" sz="2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zh-CN" altLang="en-US" sz="2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zh-CN" altLang="en-US" sz="2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  <m:r>
                                  <a:rPr lang="zh-CN" altLang="en-US" sz="2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type m:val="skw"/>
                                    <m:ctrlPr>
                                      <a:rPr lang="zh-CN" altLang="en-US" sz="2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zh-CN" altLang="en-US" sz="2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𝑐𝑏</m:t>
                                    </m:r>
                                  </m:num>
                                  <m:den>
                                    <m:r>
                                      <a:rPr lang="zh-CN" altLang="en-US" sz="2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CN" altLang="en-US" sz="2800" dirty="0"/>
              </a:p>
            </p:txBody>
          </p:sp>
        </mc:Choice>
        <mc:Fallback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254BE3D1-7749-4FDB-862E-67CF4998573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5640" y="4435409"/>
                <a:ext cx="5904656" cy="105118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箭头: 下 5">
            <a:extLst>
              <a:ext uri="{FF2B5EF4-FFF2-40B4-BE49-F238E27FC236}">
                <a16:creationId xmlns:a16="http://schemas.microsoft.com/office/drawing/2014/main" id="{4D96B615-E857-4AF2-A20A-4F485045F18F}"/>
              </a:ext>
            </a:extLst>
          </p:cNvPr>
          <p:cNvSpPr/>
          <p:nvPr/>
        </p:nvSpPr>
        <p:spPr>
          <a:xfrm>
            <a:off x="5519936" y="2996952"/>
            <a:ext cx="720080" cy="1440160"/>
          </a:xfrm>
          <a:prstGeom prst="downArrow">
            <a:avLst/>
          </a:prstGeom>
          <a:solidFill>
            <a:srgbClr val="CC99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2556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对象 2"/>
              <p:cNvSpPr txBox="1"/>
              <p:nvPr/>
            </p:nvSpPr>
            <p:spPr>
              <a:xfrm>
                <a:off x="2809882" y="1307507"/>
                <a:ext cx="6486525" cy="1668860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pPr/>
                <a:endParaRPr lang="en-US" altLang="zh-CN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zh-CN" alt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zh-CN" alt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zh-CN" altLang="en-US" sz="2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zh-CN" altLang="en-US" sz="2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zh-CN" altLang="en-US" sz="2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zh-CN" altLang="en-US" sz="2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</m:mr>
                          </m:m>
                        </m:e>
                      </m:d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zh-CN" alt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zh-CN" alt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zh-CN" altLang="en-US" sz="2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zh-CN" altLang="en-US" sz="2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f>
                                  <m:fPr>
                                    <m:type m:val="skw"/>
                                    <m:ctrlPr>
                                      <a:rPr lang="zh-CN" altLang="en-US" sz="2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zh-CN" altLang="en-US" sz="2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num>
                                  <m:den>
                                    <m:r>
                                      <a:rPr lang="zh-CN" altLang="en-US" sz="2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zh-CN" altLang="en-US" sz="2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d>
                        <m:dPr>
                          <m:begChr m:val="["/>
                          <m:endChr m:val="]"/>
                          <m:ctrlPr>
                            <a:rPr lang="zh-CN" alt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zh-CN" alt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zh-CN" altLang="en-US" sz="2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zh-CN" altLang="en-US" sz="2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zh-CN" altLang="en-US" sz="2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zh-CN" altLang="en-US" sz="2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  <m:r>
                                  <a:rPr lang="zh-CN" altLang="en-US" sz="2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type m:val="skw"/>
                                    <m:ctrlPr>
                                      <a:rPr lang="zh-CN" altLang="en-US" sz="2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zh-CN" altLang="en-US" sz="2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𝑐𝑏</m:t>
                                    </m:r>
                                  </m:num>
                                  <m:den>
                                    <m:r>
                                      <a:rPr lang="zh-CN" altLang="en-US" sz="2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CN" altLang="en-US" sz="2400" dirty="0"/>
              </a:p>
            </p:txBody>
          </p:sp>
        </mc:Choice>
        <mc:Fallback>
          <p:sp>
            <p:nvSpPr>
              <p:cNvPr id="3" name="对象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9882" y="1307507"/>
                <a:ext cx="6486525" cy="16688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4205923"/>
              </p:ext>
            </p:extLst>
          </p:nvPr>
        </p:nvGraphicFramePr>
        <p:xfrm>
          <a:off x="2299028" y="4754633"/>
          <a:ext cx="6486525" cy="141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3" name="公式" r:id="rId5" imgW="2438280" imgH="533160" progId="Equation.3">
                  <p:embed/>
                </p:oleObj>
              </mc:Choice>
              <mc:Fallback>
                <p:oleObj name="公式" r:id="rId5" imgW="2438280" imgH="5331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99028" y="4754633"/>
                        <a:ext cx="6486525" cy="1419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9685427"/>
              </p:ext>
            </p:extLst>
          </p:nvPr>
        </p:nvGraphicFramePr>
        <p:xfrm>
          <a:off x="2911979" y="3331320"/>
          <a:ext cx="1846263" cy="1265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4" name="公式" r:id="rId7" imgW="1409400" imgH="965160" progId="Equation.3">
                  <p:embed/>
                </p:oleObj>
              </mc:Choice>
              <mc:Fallback>
                <p:oleObj name="公式" r:id="rId7" imgW="1409400" imgH="9651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911979" y="3331320"/>
                        <a:ext cx="1846263" cy="1265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" name="组合 12"/>
          <p:cNvGrpSpPr/>
          <p:nvPr/>
        </p:nvGrpSpPr>
        <p:grpSpPr>
          <a:xfrm>
            <a:off x="4787113" y="3331642"/>
            <a:ext cx="2532062" cy="1422275"/>
            <a:chOff x="3249910" y="3068960"/>
            <a:chExt cx="2532062" cy="1422275"/>
          </a:xfrm>
        </p:grpSpPr>
        <p:graphicFrame>
          <p:nvGraphicFramePr>
            <p:cNvPr id="6" name="对象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08156309"/>
                </p:ext>
              </p:extLst>
            </p:nvPr>
          </p:nvGraphicFramePr>
          <p:xfrm>
            <a:off x="3249910" y="3097410"/>
            <a:ext cx="2532062" cy="1393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95" name="公式" r:id="rId9" imgW="1422360" imgH="914400" progId="Equation.3">
                    <p:embed/>
                  </p:oleObj>
                </mc:Choice>
                <mc:Fallback>
                  <p:oleObj name="公式" r:id="rId9" imgW="1422360" imgH="9144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3249910" y="3097410"/>
                          <a:ext cx="2532062" cy="13938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矩形 6"/>
            <p:cNvSpPr/>
            <p:nvPr/>
          </p:nvSpPr>
          <p:spPr>
            <a:xfrm>
              <a:off x="3995936" y="3068960"/>
              <a:ext cx="1080120" cy="36118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3635896" y="3430141"/>
              <a:ext cx="288032" cy="9030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4005088" y="3430141"/>
              <a:ext cx="1070967" cy="9030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" name="矩形 9"/>
          <p:cNvSpPr/>
          <p:nvPr/>
        </p:nvSpPr>
        <p:spPr>
          <a:xfrm>
            <a:off x="3391649" y="3331642"/>
            <a:ext cx="1314305" cy="3611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3009128" y="3692822"/>
            <a:ext cx="288032" cy="903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3343135" y="3692822"/>
            <a:ext cx="1362819" cy="903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26E35263-5F46-41C6-A508-2BA8E73CB7C7}"/>
              </a:ext>
            </a:extLst>
          </p:cNvPr>
          <p:cNvSpPr txBox="1"/>
          <p:nvPr/>
        </p:nvSpPr>
        <p:spPr>
          <a:xfrm>
            <a:off x="839416" y="396592"/>
            <a:ext cx="104807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dirty="0"/>
              <a:t>问题</a:t>
            </a:r>
            <a:r>
              <a:rPr lang="en-US" altLang="zh-CN" sz="4800" dirty="0"/>
              <a:t>6</a:t>
            </a:r>
            <a:r>
              <a:rPr lang="zh-CN" altLang="en-US" sz="4800" dirty="0"/>
              <a:t>：如何推广到任意的</a:t>
            </a:r>
            <a:r>
              <a:rPr lang="en-US" altLang="zh-CN" sz="4800" dirty="0"/>
              <a:t>n*n</a:t>
            </a:r>
            <a:r>
              <a:rPr lang="zh-CN" altLang="en-US" sz="4800" dirty="0"/>
              <a:t>方阵</a:t>
            </a:r>
            <a:r>
              <a:rPr lang="en-US" altLang="zh-CN" sz="4800" dirty="0"/>
              <a:t>A</a:t>
            </a:r>
            <a:r>
              <a:rPr lang="zh-CN" altLang="en-US" sz="4800" dirty="0"/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3245140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继续，继续！</a:t>
            </a:r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5651" y="1125538"/>
            <a:ext cx="4741863" cy="263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7213" y="4149725"/>
            <a:ext cx="6049962" cy="172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triped Right Arrow 2"/>
          <p:cNvSpPr/>
          <p:nvPr/>
        </p:nvSpPr>
        <p:spPr>
          <a:xfrm rot="1508753">
            <a:off x="3993323" y="3791317"/>
            <a:ext cx="1390650" cy="547688"/>
          </a:xfrm>
          <a:prstGeom prst="stripedRightArrow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4" name="Rectangle 3"/>
          <p:cNvSpPr/>
          <p:nvPr/>
        </p:nvSpPr>
        <p:spPr>
          <a:xfrm>
            <a:off x="1438601" y="4301031"/>
            <a:ext cx="2837459" cy="116955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charset="0"/>
                <a:ea typeface="宋体" charset="-122"/>
              </a:rPr>
              <a:t>问题</a:t>
            </a:r>
            <a:r>
              <a:rPr lang="en-US" altLang="zh-CN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charset="0"/>
                <a:ea typeface="宋体" charset="-122"/>
              </a:rPr>
              <a:t>7</a:t>
            </a:r>
            <a:r>
              <a:rPr lang="zh-CN" alt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charset="0"/>
                <a:ea typeface="宋体" charset="-122"/>
              </a:rPr>
              <a:t>：</a:t>
            </a:r>
            <a:endParaRPr lang="en-US" altLang="zh-CN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charset="0"/>
              <a:ea typeface="宋体" charset="-122"/>
            </a:endParaRPr>
          </a:p>
          <a:p>
            <a:pPr>
              <a:spcBef>
                <a:spcPts val="1200"/>
              </a:spcBef>
              <a:defRPr/>
            </a:pPr>
            <a:r>
              <a:rPr lang="zh-CN" alt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charset="0"/>
                <a:ea typeface="宋体" charset="-122"/>
              </a:rPr>
              <a:t>“高斯消去法”？</a:t>
            </a:r>
            <a:endParaRPr lang="en-US" altLang="zh-CN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charset="0"/>
              <a:ea typeface="宋体" charset="-122"/>
            </a:endParaRPr>
          </a:p>
        </p:txBody>
      </p:sp>
      <p:sp>
        <p:nvSpPr>
          <p:cNvPr id="5" name="Oval 4"/>
          <p:cNvSpPr/>
          <p:nvPr/>
        </p:nvSpPr>
        <p:spPr>
          <a:xfrm>
            <a:off x="7751763" y="5445125"/>
            <a:ext cx="431800" cy="4318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grpSp>
        <p:nvGrpSpPr>
          <p:cNvPr id="6" name="组合 5"/>
          <p:cNvGrpSpPr/>
          <p:nvPr/>
        </p:nvGrpSpPr>
        <p:grpSpPr>
          <a:xfrm>
            <a:off x="6096000" y="2755261"/>
            <a:ext cx="3567002" cy="3036853"/>
            <a:chOff x="4688381" y="2713038"/>
            <a:chExt cx="3567002" cy="3036853"/>
          </a:xfrm>
        </p:grpSpPr>
        <p:sp>
          <p:nvSpPr>
            <p:cNvPr id="8" name="Rectangle 1"/>
            <p:cNvSpPr/>
            <p:nvPr/>
          </p:nvSpPr>
          <p:spPr>
            <a:xfrm>
              <a:off x="4688381" y="2713038"/>
              <a:ext cx="3567002" cy="116955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Arial" charset="0"/>
                  <a:ea typeface="宋体" charset="-122"/>
                </a:rPr>
                <a:t>问题</a:t>
              </a:r>
              <a:r>
                <a:rPr lang="en-US" altLang="zh-CN" sz="32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Arial" charset="0"/>
                  <a:ea typeface="宋体" charset="-122"/>
                </a:rPr>
                <a:t>8</a:t>
              </a:r>
              <a:r>
                <a:rPr lang="zh-CN" altLang="en-US" sz="32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Arial" charset="0"/>
                  <a:ea typeface="宋体" charset="-122"/>
                </a:rPr>
                <a:t>：</a:t>
              </a:r>
              <a:endParaRPr lang="en-US" altLang="zh-CN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ea typeface="宋体" charset="-122"/>
              </a:endParaRPr>
            </a:p>
            <a:p>
              <a:pPr>
                <a:spcBef>
                  <a:spcPts val="1200"/>
                </a:spcBef>
                <a:defRPr/>
              </a:pPr>
              <a:r>
                <a:rPr lang="zh-CN" altLang="en-US" sz="28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Arial" charset="0"/>
                  <a:ea typeface="宋体" charset="-122"/>
                </a:rPr>
                <a:t>我们对     如何处理？</a:t>
              </a:r>
              <a:endParaRPr lang="en-US" altLang="zh-CN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ea typeface="宋体" charset="-122"/>
              </a:endParaRPr>
            </a:p>
          </p:txBody>
        </p:sp>
        <p:sp>
          <p:nvSpPr>
            <p:cNvPr id="2" name="下箭头 1"/>
            <p:cNvSpPr/>
            <p:nvPr/>
          </p:nvSpPr>
          <p:spPr>
            <a:xfrm rot="19063267">
              <a:off x="6621146" y="3372003"/>
              <a:ext cx="360585" cy="237788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479376" y="692696"/>
            <a:ext cx="11449272" cy="1874681"/>
            <a:chOff x="539552" y="2420888"/>
            <a:chExt cx="7560840" cy="1874681"/>
          </a:xfrm>
        </p:grpSpPr>
        <p:sp>
          <p:nvSpPr>
            <p:cNvPr id="2" name="Rectangle 1"/>
            <p:cNvSpPr/>
            <p:nvPr/>
          </p:nvSpPr>
          <p:spPr>
            <a:xfrm>
              <a:off x="539552" y="2420888"/>
              <a:ext cx="7560840" cy="181588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zh-CN" altLang="en-US" sz="54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Arial" charset="0"/>
                  <a:ea typeface="宋体" charset="-122"/>
                </a:rPr>
                <a:t>问题</a:t>
              </a:r>
              <a:r>
                <a:rPr lang="en-US" altLang="zh-CN" sz="54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Arial" charset="0"/>
                  <a:ea typeface="宋体" charset="-122"/>
                </a:rPr>
                <a:t>9</a:t>
              </a:r>
              <a:r>
                <a:rPr lang="zh-CN" altLang="en-US" sz="54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Arial" charset="0"/>
                  <a:ea typeface="宋体" charset="-122"/>
                </a:rPr>
                <a:t>：</a:t>
              </a:r>
              <a:endParaRPr lang="en-US" altLang="zh-CN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ea typeface="宋体" charset="-122"/>
              </a:endParaRPr>
            </a:p>
            <a:p>
              <a:pPr>
                <a:spcBef>
                  <a:spcPts val="1200"/>
                </a:spcBef>
                <a:defRPr/>
              </a:pPr>
              <a:r>
                <a:rPr lang="zh-CN" altLang="en-US" sz="48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Arial" charset="0"/>
                  <a:ea typeface="宋体" charset="-122"/>
                </a:rPr>
                <a:t>我们确定对                 进行递归处理吗？</a:t>
              </a:r>
              <a:endParaRPr lang="en-US" altLang="zh-CN" sz="4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ea typeface="宋体" charset="-122"/>
              </a:endParaRPr>
            </a:p>
          </p:txBody>
        </p:sp>
        <p:pic>
          <p:nvPicPr>
            <p:cNvPr id="16387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4307" y="3496157"/>
              <a:ext cx="1902097" cy="7994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5" name="Picture 3">
            <a:extLst>
              <a:ext uri="{FF2B5EF4-FFF2-40B4-BE49-F238E27FC236}">
                <a16:creationId xmlns:a16="http://schemas.microsoft.com/office/drawing/2014/main" id="{AEC31EF5-AE37-423D-8647-3A67F18B2F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7968" y="2924944"/>
            <a:ext cx="6049962" cy="172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9D7A2501-DC1A-459C-98A0-E3BD54E357A5}"/>
              </a:ext>
            </a:extLst>
          </p:cNvPr>
          <p:cNvSpPr txBox="1"/>
          <p:nvPr/>
        </p:nvSpPr>
        <p:spPr>
          <a:xfrm>
            <a:off x="407368" y="3565458"/>
            <a:ext cx="696799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/>
              <a:t>两个问题：</a:t>
            </a:r>
            <a:endParaRPr lang="en-US" altLang="zh-CN" sz="2800" dirty="0"/>
          </a:p>
          <a:p>
            <a:r>
              <a:rPr lang="en-US" altLang="zh-CN" sz="2800" dirty="0"/>
              <a:t>      1</a:t>
            </a:r>
            <a:r>
              <a:rPr lang="zh-CN" altLang="en-US" sz="2800" dirty="0"/>
              <a:t>，是否能够进行递归处理？</a:t>
            </a:r>
            <a:endParaRPr lang="en-US" altLang="zh-CN" sz="2800" dirty="0"/>
          </a:p>
          <a:p>
            <a:r>
              <a:rPr lang="en-US" altLang="zh-CN" sz="2800" dirty="0"/>
              <a:t>            </a:t>
            </a:r>
            <a:r>
              <a:rPr lang="zh-CN" altLang="en-US" sz="2800" dirty="0"/>
              <a:t>是否非奇异？</a:t>
            </a:r>
            <a:endParaRPr lang="en-US" altLang="zh-CN" sz="2800" dirty="0"/>
          </a:p>
          <a:p>
            <a:r>
              <a:rPr lang="en-US" altLang="zh-CN" sz="2800" dirty="0"/>
              <a:t>      2</a:t>
            </a:r>
            <a:r>
              <a:rPr lang="zh-CN" altLang="en-US" sz="2800" dirty="0"/>
              <a:t>，递归得到了舒尔补的</a:t>
            </a:r>
            <a:r>
              <a:rPr lang="en-US" altLang="zh-CN" sz="2800" dirty="0"/>
              <a:t>L’U’</a:t>
            </a:r>
            <a:r>
              <a:rPr lang="zh-CN" altLang="en-US" sz="2800" dirty="0"/>
              <a:t>，又如何？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2" y="188640"/>
            <a:ext cx="11665296" cy="6306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504" y="1484784"/>
            <a:ext cx="9361040" cy="448744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271464" y="476672"/>
            <a:ext cx="526297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dirty="0"/>
              <a:t>递归显然是可行的：</a:t>
            </a:r>
          </a:p>
        </p:txBody>
      </p:sp>
    </p:spTree>
    <p:extLst>
      <p:ext uri="{BB962C8B-B14F-4D97-AF65-F5344CB8AC3E}">
        <p14:creationId xmlns:p14="http://schemas.microsoft.com/office/powerpoint/2010/main" val="42223892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5521" y="116632"/>
            <a:ext cx="2981741" cy="1971950"/>
          </a:xfrm>
          <a:prstGeom prst="rect">
            <a:avLst/>
          </a:prstGeom>
        </p:spPr>
      </p:pic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6082415"/>
              </p:ext>
            </p:extLst>
          </p:nvPr>
        </p:nvGraphicFramePr>
        <p:xfrm>
          <a:off x="4871864" y="260648"/>
          <a:ext cx="3744416" cy="16438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44" name="公式" r:id="rId4" imgW="2082600" imgH="914400" progId="Equation.3">
                  <p:embed/>
                </p:oleObj>
              </mc:Choice>
              <mc:Fallback>
                <p:oleObj name="公式" r:id="rId4" imgW="2082600" imgH="914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871864" y="260648"/>
                        <a:ext cx="3744416" cy="16438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直接连接符 6"/>
          <p:cNvCxnSpPr/>
          <p:nvPr/>
        </p:nvCxnSpPr>
        <p:spPr>
          <a:xfrm>
            <a:off x="2135560" y="692696"/>
            <a:ext cx="1872208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>
            <a:cxnSpLocks/>
          </p:cNvCxnSpPr>
          <p:nvPr/>
        </p:nvCxnSpPr>
        <p:spPr>
          <a:xfrm>
            <a:off x="4757261" y="692696"/>
            <a:ext cx="1872208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6744072" y="696460"/>
            <a:ext cx="1872208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7176120" y="260649"/>
            <a:ext cx="0" cy="169833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>
            <a:cxnSpLocks/>
          </p:cNvCxnSpPr>
          <p:nvPr/>
        </p:nvCxnSpPr>
        <p:spPr>
          <a:xfrm>
            <a:off x="5303912" y="233426"/>
            <a:ext cx="0" cy="169833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2495600" y="116633"/>
            <a:ext cx="0" cy="169833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组合 20"/>
          <p:cNvGrpSpPr/>
          <p:nvPr/>
        </p:nvGrpSpPr>
        <p:grpSpPr>
          <a:xfrm>
            <a:off x="2060905" y="2269172"/>
            <a:ext cx="6817133" cy="1771342"/>
            <a:chOff x="501032" y="1937088"/>
            <a:chExt cx="6927661" cy="1793237"/>
          </a:xfrm>
        </p:grpSpPr>
        <p:pic>
          <p:nvPicPr>
            <p:cNvPr id="12" name="图片 11" descr="屏幕剪辑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5048" y="2002133"/>
              <a:ext cx="1584176" cy="1597715"/>
            </a:xfrm>
            <a:prstGeom prst="rect">
              <a:avLst/>
            </a:prstGeom>
          </p:spPr>
        </p:pic>
        <p:sp>
          <p:nvSpPr>
            <p:cNvPr id="15" name="双括号 14"/>
            <p:cNvSpPr/>
            <p:nvPr/>
          </p:nvSpPr>
          <p:spPr>
            <a:xfrm>
              <a:off x="501032" y="2002133"/>
              <a:ext cx="1912078" cy="1728192"/>
            </a:xfrm>
            <a:prstGeom prst="bracketPair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2445248" y="2616324"/>
              <a:ext cx="319318" cy="3738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=</a:t>
              </a:r>
              <a:endParaRPr lang="zh-CN" altLang="en-US" dirty="0"/>
            </a:p>
          </p:txBody>
        </p:sp>
        <p:pic>
          <p:nvPicPr>
            <p:cNvPr id="17" name="图片 16" descr="屏幕剪辑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96930" y="2049245"/>
              <a:ext cx="1565963" cy="1535257"/>
            </a:xfrm>
            <a:prstGeom prst="rect">
              <a:avLst/>
            </a:prstGeom>
          </p:spPr>
        </p:pic>
        <p:sp>
          <p:nvSpPr>
            <p:cNvPr id="19" name="双括号 18"/>
            <p:cNvSpPr/>
            <p:nvPr/>
          </p:nvSpPr>
          <p:spPr>
            <a:xfrm>
              <a:off x="2823872" y="1952777"/>
              <a:ext cx="1912078" cy="1728192"/>
            </a:xfrm>
            <a:prstGeom prst="bracketPair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4909008" y="2681563"/>
              <a:ext cx="319318" cy="3738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×</a:t>
              </a:r>
              <a:endParaRPr lang="zh-CN" altLang="en-US" dirty="0"/>
            </a:p>
          </p:txBody>
        </p:sp>
        <p:pic>
          <p:nvPicPr>
            <p:cNvPr id="18" name="图片 17" descr="屏幕剪辑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10385" y="1937088"/>
              <a:ext cx="1763533" cy="1662760"/>
            </a:xfrm>
            <a:prstGeom prst="rect">
              <a:avLst/>
            </a:prstGeom>
          </p:spPr>
        </p:pic>
        <p:sp>
          <p:nvSpPr>
            <p:cNvPr id="22" name="双括号 21"/>
            <p:cNvSpPr/>
            <p:nvPr/>
          </p:nvSpPr>
          <p:spPr>
            <a:xfrm>
              <a:off x="5516615" y="1952777"/>
              <a:ext cx="1912078" cy="1728192"/>
            </a:xfrm>
            <a:prstGeom prst="bracketPair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1631504" y="4396726"/>
            <a:ext cx="7886397" cy="2043064"/>
            <a:chOff x="1795610" y="2154835"/>
            <a:chExt cx="7886397" cy="2043064"/>
          </a:xfrm>
        </p:grpSpPr>
        <p:pic>
          <p:nvPicPr>
            <p:cNvPr id="24" name="图片 23" descr="屏幕剪辑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95610" y="2154835"/>
              <a:ext cx="2981741" cy="1971950"/>
            </a:xfrm>
            <a:prstGeom prst="rect">
              <a:avLst/>
            </a:prstGeom>
          </p:spPr>
        </p:pic>
        <p:pic>
          <p:nvPicPr>
            <p:cNvPr id="23" name="图片 22" descr="屏幕剪辑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91954" y="2159342"/>
              <a:ext cx="4790053" cy="2038557"/>
            </a:xfrm>
            <a:prstGeom prst="rect">
              <a:avLst/>
            </a:prstGeom>
          </p:spPr>
        </p:pic>
        <p:sp>
          <p:nvSpPr>
            <p:cNvPr id="26" name="任意多边形 25"/>
            <p:cNvSpPr/>
            <p:nvPr/>
          </p:nvSpPr>
          <p:spPr>
            <a:xfrm>
              <a:off x="5663953" y="2480603"/>
              <a:ext cx="1272718" cy="1164422"/>
            </a:xfrm>
            <a:custGeom>
              <a:avLst/>
              <a:gdLst>
                <a:gd name="connsiteX0" fmla="*/ 0 w 1120462"/>
                <a:gd name="connsiteY0" fmla="*/ 0 h 1120462"/>
                <a:gd name="connsiteX1" fmla="*/ 0 w 1120462"/>
                <a:gd name="connsiteY1" fmla="*/ 1120462 h 1120462"/>
                <a:gd name="connsiteX2" fmla="*/ 1120462 w 1120462"/>
                <a:gd name="connsiteY2" fmla="*/ 1120462 h 1120462"/>
                <a:gd name="connsiteX3" fmla="*/ 0 w 1120462"/>
                <a:gd name="connsiteY3" fmla="*/ 0 h 1120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0462" h="1120462">
                  <a:moveTo>
                    <a:pt x="0" y="0"/>
                  </a:moveTo>
                  <a:lnTo>
                    <a:pt x="0" y="1120462"/>
                  </a:lnTo>
                  <a:lnTo>
                    <a:pt x="1120462" y="1120462"/>
                  </a:lnTo>
                  <a:lnTo>
                    <a:pt x="0" y="0"/>
                  </a:lnTo>
                  <a:close/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任意多边形 28"/>
            <p:cNvSpPr/>
            <p:nvPr/>
          </p:nvSpPr>
          <p:spPr>
            <a:xfrm>
              <a:off x="7964677" y="2514428"/>
              <a:ext cx="1299675" cy="1281103"/>
            </a:xfrm>
            <a:custGeom>
              <a:avLst/>
              <a:gdLst>
                <a:gd name="connsiteX0" fmla="*/ 1725769 w 1725769"/>
                <a:gd name="connsiteY0" fmla="*/ 0 h 1558343"/>
                <a:gd name="connsiteX1" fmla="*/ 1725769 w 1725769"/>
                <a:gd name="connsiteY1" fmla="*/ 1558343 h 1558343"/>
                <a:gd name="connsiteX2" fmla="*/ 0 w 1725769"/>
                <a:gd name="connsiteY2" fmla="*/ 90152 h 1558343"/>
                <a:gd name="connsiteX3" fmla="*/ 1725769 w 1725769"/>
                <a:gd name="connsiteY3" fmla="*/ 77273 h 1558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5769" h="1558343">
                  <a:moveTo>
                    <a:pt x="1725769" y="0"/>
                  </a:moveTo>
                  <a:lnTo>
                    <a:pt x="1725769" y="1558343"/>
                  </a:lnTo>
                  <a:lnTo>
                    <a:pt x="0" y="90152"/>
                  </a:lnTo>
                  <a:lnTo>
                    <a:pt x="1725769" y="77273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" name="右弧形箭头 4"/>
          <p:cNvSpPr/>
          <p:nvPr/>
        </p:nvSpPr>
        <p:spPr>
          <a:xfrm>
            <a:off x="9078035" y="1376024"/>
            <a:ext cx="826571" cy="169744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chemeClr val="tx1"/>
                </a:solidFill>
              </a:rPr>
              <a:t>递归</a:t>
            </a:r>
          </a:p>
        </p:txBody>
      </p:sp>
      <p:sp>
        <p:nvSpPr>
          <p:cNvPr id="27" name="右弧形箭头 26"/>
          <p:cNvSpPr/>
          <p:nvPr/>
        </p:nvSpPr>
        <p:spPr>
          <a:xfrm>
            <a:off x="9859178" y="966245"/>
            <a:ext cx="826571" cy="492067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chemeClr val="tx1"/>
                </a:solidFill>
              </a:rPr>
              <a:t>结论</a:t>
            </a:r>
          </a:p>
        </p:txBody>
      </p:sp>
    </p:spTree>
    <p:extLst>
      <p:ext uri="{BB962C8B-B14F-4D97-AF65-F5344CB8AC3E}">
        <p14:creationId xmlns:p14="http://schemas.microsoft.com/office/powerpoint/2010/main" val="2046981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7C3E3D8-5947-421F-A731-A9236CB29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问题</a:t>
            </a:r>
            <a:r>
              <a:rPr lang="en-US" altLang="zh-CN" dirty="0"/>
              <a:t>1:0</a:t>
            </a:r>
            <a:r>
              <a:rPr lang="zh-CN" altLang="en-US" dirty="0"/>
              <a:t>：如何编写</a:t>
            </a:r>
            <a:r>
              <a:rPr lang="en-US" altLang="zh-CN" dirty="0"/>
              <a:t>LU</a:t>
            </a:r>
            <a:r>
              <a:rPr lang="zh-CN" altLang="en-US" dirty="0"/>
              <a:t>算法？</a:t>
            </a:r>
          </a:p>
        </p:txBody>
      </p:sp>
      <p:pic>
        <p:nvPicPr>
          <p:cNvPr id="4" name="图片 3" descr="屏幕剪辑">
            <a:extLst>
              <a:ext uri="{FF2B5EF4-FFF2-40B4-BE49-F238E27FC236}">
                <a16:creationId xmlns:a16="http://schemas.microsoft.com/office/drawing/2014/main" id="{720511E5-5138-47C1-B8A2-7CE5DF1530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544" y="1196752"/>
            <a:ext cx="2981741" cy="1971950"/>
          </a:xfrm>
          <a:prstGeom prst="rect">
            <a:avLst/>
          </a:prstGeom>
        </p:spPr>
      </p:pic>
      <p:graphicFrame>
        <p:nvGraphicFramePr>
          <p:cNvPr id="5" name="对象 4">
            <a:extLst>
              <a:ext uri="{FF2B5EF4-FFF2-40B4-BE49-F238E27FC236}">
                <a16:creationId xmlns:a16="http://schemas.microsoft.com/office/drawing/2014/main" id="{9BDCCCA6-2C6B-46C6-8FE3-E56E330D9F1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6923862"/>
              </p:ext>
            </p:extLst>
          </p:nvPr>
        </p:nvGraphicFramePr>
        <p:xfrm>
          <a:off x="5087887" y="1340768"/>
          <a:ext cx="3744416" cy="16438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0" name="公式" r:id="rId4" imgW="2082600" imgH="914400" progId="Equation.3">
                  <p:embed/>
                </p:oleObj>
              </mc:Choice>
              <mc:Fallback>
                <p:oleObj name="公式" r:id="rId4" imgW="2082600" imgH="914400" progId="Equation.3">
                  <p:embed/>
                  <p:pic>
                    <p:nvPicPr>
                      <p:cNvPr id="4" name="对象 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087887" y="1340768"/>
                        <a:ext cx="3744416" cy="16438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图片 5" descr="屏幕剪辑">
            <a:extLst>
              <a:ext uri="{FF2B5EF4-FFF2-40B4-BE49-F238E27FC236}">
                <a16:creationId xmlns:a16="http://schemas.microsoft.com/office/drawing/2014/main" id="{A15B4E82-4933-4899-BA49-14AFFE13CF3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690" y="3068361"/>
            <a:ext cx="4790053" cy="2038557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E58CC9FD-0DB7-4E1E-8D82-3B9D10428594}"/>
              </a:ext>
            </a:extLst>
          </p:cNvPr>
          <p:cNvSpPr txBox="1"/>
          <p:nvPr/>
        </p:nvSpPr>
        <p:spPr>
          <a:xfrm>
            <a:off x="4439816" y="3553034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/>
              <a:t>=</a:t>
            </a:r>
            <a:endParaRPr lang="zh-CN" altLang="en-US" sz="3200" dirty="0"/>
          </a:p>
        </p:txBody>
      </p:sp>
      <p:sp>
        <p:nvSpPr>
          <p:cNvPr id="8" name="矩形: 圆角 7">
            <a:extLst>
              <a:ext uri="{FF2B5EF4-FFF2-40B4-BE49-F238E27FC236}">
                <a16:creationId xmlns:a16="http://schemas.microsoft.com/office/drawing/2014/main" id="{015D734C-478D-42C3-99B5-BE93FF6A8833}"/>
              </a:ext>
            </a:extLst>
          </p:cNvPr>
          <p:cNvSpPr/>
          <p:nvPr/>
        </p:nvSpPr>
        <p:spPr>
          <a:xfrm>
            <a:off x="5087887" y="1700808"/>
            <a:ext cx="432049" cy="122413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: 圆角 8">
            <a:extLst>
              <a:ext uri="{FF2B5EF4-FFF2-40B4-BE49-F238E27FC236}">
                <a16:creationId xmlns:a16="http://schemas.microsoft.com/office/drawing/2014/main" id="{58F82363-1378-4D74-9579-59CA4232EA51}"/>
              </a:ext>
            </a:extLst>
          </p:cNvPr>
          <p:cNvSpPr/>
          <p:nvPr/>
        </p:nvSpPr>
        <p:spPr>
          <a:xfrm>
            <a:off x="7032104" y="1340768"/>
            <a:ext cx="1728192" cy="3600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: 圆角 9">
            <a:extLst>
              <a:ext uri="{FF2B5EF4-FFF2-40B4-BE49-F238E27FC236}">
                <a16:creationId xmlns:a16="http://schemas.microsoft.com/office/drawing/2014/main" id="{30F24310-BC47-4B43-9030-1F9A2E3F9A74}"/>
              </a:ext>
            </a:extLst>
          </p:cNvPr>
          <p:cNvSpPr/>
          <p:nvPr/>
        </p:nvSpPr>
        <p:spPr>
          <a:xfrm>
            <a:off x="7464152" y="1810868"/>
            <a:ext cx="1224136" cy="117379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0479D78A-D09A-4335-8FD9-31BB3BC31F01}"/>
              </a:ext>
            </a:extLst>
          </p:cNvPr>
          <p:cNvSpPr txBox="1"/>
          <p:nvPr/>
        </p:nvSpPr>
        <p:spPr>
          <a:xfrm>
            <a:off x="623392" y="3368367"/>
            <a:ext cx="32403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如何从</a:t>
            </a:r>
            <a:r>
              <a:rPr lang="en-US" altLang="zh-CN" sz="2800" dirty="0"/>
              <a:t>A</a:t>
            </a:r>
            <a:r>
              <a:rPr lang="zh-CN" altLang="en-US" sz="2800" dirty="0"/>
              <a:t>中计算得到这三个内容？</a:t>
            </a:r>
          </a:p>
        </p:txBody>
      </p:sp>
      <p:cxnSp>
        <p:nvCxnSpPr>
          <p:cNvPr id="13" name="直接箭头连接符 12">
            <a:extLst>
              <a:ext uri="{FF2B5EF4-FFF2-40B4-BE49-F238E27FC236}">
                <a16:creationId xmlns:a16="http://schemas.microsoft.com/office/drawing/2014/main" id="{FF23BCA3-5CAD-4FC3-B2DE-282DE9861CF7}"/>
              </a:ext>
            </a:extLst>
          </p:cNvPr>
          <p:cNvCxnSpPr>
            <a:cxnSpLocks/>
            <a:endCxn id="8" idx="1"/>
          </p:cNvCxnSpPr>
          <p:nvPr/>
        </p:nvCxnSpPr>
        <p:spPr>
          <a:xfrm flipV="1">
            <a:off x="3575721" y="2312876"/>
            <a:ext cx="1512166" cy="125867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箭头连接符 13">
            <a:extLst>
              <a:ext uri="{FF2B5EF4-FFF2-40B4-BE49-F238E27FC236}">
                <a16:creationId xmlns:a16="http://schemas.microsoft.com/office/drawing/2014/main" id="{11A6331E-6601-4F8C-976E-0E225B3F02AB}"/>
              </a:ext>
            </a:extLst>
          </p:cNvPr>
          <p:cNvCxnSpPr>
            <a:cxnSpLocks/>
          </p:cNvCxnSpPr>
          <p:nvPr/>
        </p:nvCxnSpPr>
        <p:spPr>
          <a:xfrm flipV="1">
            <a:off x="3443476" y="1531627"/>
            <a:ext cx="3660639" cy="212847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箭头连接符 15">
            <a:extLst>
              <a:ext uri="{FF2B5EF4-FFF2-40B4-BE49-F238E27FC236}">
                <a16:creationId xmlns:a16="http://schemas.microsoft.com/office/drawing/2014/main" id="{627D98E9-44D9-4011-9167-6C131543A9A2}"/>
              </a:ext>
            </a:extLst>
          </p:cNvPr>
          <p:cNvCxnSpPr>
            <a:cxnSpLocks/>
            <a:endCxn id="10" idx="1"/>
          </p:cNvCxnSpPr>
          <p:nvPr/>
        </p:nvCxnSpPr>
        <p:spPr>
          <a:xfrm flipV="1">
            <a:off x="3482414" y="2397763"/>
            <a:ext cx="3981738" cy="122413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64568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7C3E3D8-5947-421F-A731-A9236CB29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如何编写</a:t>
            </a:r>
            <a:r>
              <a:rPr lang="en-US" altLang="zh-CN" dirty="0"/>
              <a:t>LU</a:t>
            </a:r>
            <a:r>
              <a:rPr lang="zh-CN" altLang="en-US" dirty="0"/>
              <a:t>算法？</a:t>
            </a:r>
          </a:p>
        </p:txBody>
      </p:sp>
      <p:pic>
        <p:nvPicPr>
          <p:cNvPr id="4" name="图片 3" descr="屏幕剪辑">
            <a:extLst>
              <a:ext uri="{FF2B5EF4-FFF2-40B4-BE49-F238E27FC236}">
                <a16:creationId xmlns:a16="http://schemas.microsoft.com/office/drawing/2014/main" id="{720511E5-5138-47C1-B8A2-7CE5DF15302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544" y="1196752"/>
            <a:ext cx="2981741" cy="1971950"/>
          </a:xfrm>
          <a:prstGeom prst="rect">
            <a:avLst/>
          </a:prstGeom>
        </p:spPr>
      </p:pic>
      <p:graphicFrame>
        <p:nvGraphicFramePr>
          <p:cNvPr id="5" name="对象 4">
            <a:extLst>
              <a:ext uri="{FF2B5EF4-FFF2-40B4-BE49-F238E27FC236}">
                <a16:creationId xmlns:a16="http://schemas.microsoft.com/office/drawing/2014/main" id="{9BDCCCA6-2C6B-46C6-8FE3-E56E330D9F17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087887" y="1340768"/>
          <a:ext cx="3744416" cy="16438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8" name="公式" r:id="rId5" imgW="2082600" imgH="914400" progId="Equation.3">
                  <p:embed/>
                </p:oleObj>
              </mc:Choice>
              <mc:Fallback>
                <p:oleObj name="公式" r:id="rId5" imgW="2082600" imgH="914400" progId="Equation.3">
                  <p:embed/>
                  <p:pic>
                    <p:nvPicPr>
                      <p:cNvPr id="5" name="对象 4">
                        <a:extLst>
                          <a:ext uri="{FF2B5EF4-FFF2-40B4-BE49-F238E27FC236}">
                            <a16:creationId xmlns:a16="http://schemas.microsoft.com/office/drawing/2014/main" id="{9BDCCCA6-2C6B-46C6-8FE3-E56E330D9F1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087887" y="1340768"/>
                        <a:ext cx="3744416" cy="16438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图片 5" descr="屏幕剪辑">
            <a:extLst>
              <a:ext uri="{FF2B5EF4-FFF2-40B4-BE49-F238E27FC236}">
                <a16:creationId xmlns:a16="http://schemas.microsoft.com/office/drawing/2014/main" id="{A15B4E82-4933-4899-BA49-14AFFE13CF3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690" y="3068361"/>
            <a:ext cx="4790053" cy="2038557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E58CC9FD-0DB7-4E1E-8D82-3B9D10428594}"/>
              </a:ext>
            </a:extLst>
          </p:cNvPr>
          <p:cNvSpPr txBox="1"/>
          <p:nvPr/>
        </p:nvSpPr>
        <p:spPr>
          <a:xfrm>
            <a:off x="4439816" y="3553034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/>
              <a:t>=</a:t>
            </a:r>
            <a:endParaRPr lang="zh-CN" altLang="en-US" sz="3200" dirty="0"/>
          </a:p>
        </p:txBody>
      </p:sp>
      <p:sp>
        <p:nvSpPr>
          <p:cNvPr id="8" name="矩形: 圆角 7">
            <a:extLst>
              <a:ext uri="{FF2B5EF4-FFF2-40B4-BE49-F238E27FC236}">
                <a16:creationId xmlns:a16="http://schemas.microsoft.com/office/drawing/2014/main" id="{015D734C-478D-42C3-99B5-BE93FF6A8833}"/>
              </a:ext>
            </a:extLst>
          </p:cNvPr>
          <p:cNvSpPr/>
          <p:nvPr/>
        </p:nvSpPr>
        <p:spPr>
          <a:xfrm>
            <a:off x="5087887" y="1700808"/>
            <a:ext cx="432049" cy="122413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: 圆角 8">
            <a:extLst>
              <a:ext uri="{FF2B5EF4-FFF2-40B4-BE49-F238E27FC236}">
                <a16:creationId xmlns:a16="http://schemas.microsoft.com/office/drawing/2014/main" id="{58F82363-1378-4D74-9579-59CA4232EA51}"/>
              </a:ext>
            </a:extLst>
          </p:cNvPr>
          <p:cNvSpPr/>
          <p:nvPr/>
        </p:nvSpPr>
        <p:spPr>
          <a:xfrm>
            <a:off x="7032104" y="1340768"/>
            <a:ext cx="1728192" cy="3600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: 圆角 9">
            <a:extLst>
              <a:ext uri="{FF2B5EF4-FFF2-40B4-BE49-F238E27FC236}">
                <a16:creationId xmlns:a16="http://schemas.microsoft.com/office/drawing/2014/main" id="{30F24310-BC47-4B43-9030-1F9A2E3F9A74}"/>
              </a:ext>
            </a:extLst>
          </p:cNvPr>
          <p:cNvSpPr/>
          <p:nvPr/>
        </p:nvSpPr>
        <p:spPr>
          <a:xfrm>
            <a:off x="7464152" y="1810868"/>
            <a:ext cx="1224136" cy="117379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任意多边形: 形状 2">
            <a:extLst>
              <a:ext uri="{FF2B5EF4-FFF2-40B4-BE49-F238E27FC236}">
                <a16:creationId xmlns:a16="http://schemas.microsoft.com/office/drawing/2014/main" id="{276FC247-F80F-4D8F-9863-209C41AA2D94}"/>
              </a:ext>
            </a:extLst>
          </p:cNvPr>
          <p:cNvSpPr/>
          <p:nvPr/>
        </p:nvSpPr>
        <p:spPr>
          <a:xfrm>
            <a:off x="5622587" y="3761362"/>
            <a:ext cx="843064" cy="823608"/>
          </a:xfrm>
          <a:custGeom>
            <a:avLst/>
            <a:gdLst>
              <a:gd name="connsiteX0" fmla="*/ 0 w 843064"/>
              <a:gd name="connsiteY0" fmla="*/ 823608 h 823608"/>
              <a:gd name="connsiteX1" fmla="*/ 843064 w 843064"/>
              <a:gd name="connsiteY1" fmla="*/ 823608 h 823608"/>
              <a:gd name="connsiteX2" fmla="*/ 19456 w 843064"/>
              <a:gd name="connsiteY2" fmla="*/ 0 h 823608"/>
              <a:gd name="connsiteX3" fmla="*/ 0 w 843064"/>
              <a:gd name="connsiteY3" fmla="*/ 823608 h 823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3064" h="823608">
                <a:moveTo>
                  <a:pt x="0" y="823608"/>
                </a:moveTo>
                <a:lnTo>
                  <a:pt x="843064" y="823608"/>
                </a:lnTo>
                <a:lnTo>
                  <a:pt x="19456" y="0"/>
                </a:lnTo>
                <a:lnTo>
                  <a:pt x="0" y="823608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任意多边形: 形状 11">
            <a:extLst>
              <a:ext uri="{FF2B5EF4-FFF2-40B4-BE49-F238E27FC236}">
                <a16:creationId xmlns:a16="http://schemas.microsoft.com/office/drawing/2014/main" id="{A72F31CD-3341-4B98-A6F3-50AEAEE1AA9B}"/>
              </a:ext>
            </a:extLst>
          </p:cNvPr>
          <p:cNvSpPr/>
          <p:nvPr/>
        </p:nvSpPr>
        <p:spPr>
          <a:xfrm>
            <a:off x="7896200" y="3476017"/>
            <a:ext cx="1319136" cy="1249127"/>
          </a:xfrm>
          <a:custGeom>
            <a:avLst/>
            <a:gdLst>
              <a:gd name="connsiteX0" fmla="*/ 0 w 1277566"/>
              <a:gd name="connsiteY0" fmla="*/ 38911 h 1238655"/>
              <a:gd name="connsiteX1" fmla="*/ 1271081 w 1277566"/>
              <a:gd name="connsiteY1" fmla="*/ 0 h 1238655"/>
              <a:gd name="connsiteX2" fmla="*/ 1277566 w 1277566"/>
              <a:gd name="connsiteY2" fmla="*/ 1238655 h 1238655"/>
              <a:gd name="connsiteX3" fmla="*/ 0 w 1277566"/>
              <a:gd name="connsiteY3" fmla="*/ 38911 h 1238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77566" h="1238655">
                <a:moveTo>
                  <a:pt x="0" y="38911"/>
                </a:moveTo>
                <a:lnTo>
                  <a:pt x="1271081" y="0"/>
                </a:lnTo>
                <a:cubicBezTo>
                  <a:pt x="1273243" y="412885"/>
                  <a:pt x="1275404" y="825770"/>
                  <a:pt x="1277566" y="1238655"/>
                </a:cubicBezTo>
                <a:lnTo>
                  <a:pt x="0" y="38911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BC7D7AC4-110F-494A-97DC-9C386503D04E}"/>
              </a:ext>
            </a:extLst>
          </p:cNvPr>
          <p:cNvSpPr txBox="1"/>
          <p:nvPr/>
        </p:nvSpPr>
        <p:spPr>
          <a:xfrm>
            <a:off x="3863752" y="5299085"/>
            <a:ext cx="38779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/>
              <a:t>如何控制“递归”？</a:t>
            </a:r>
          </a:p>
        </p:txBody>
      </p:sp>
      <p:cxnSp>
        <p:nvCxnSpPr>
          <p:cNvPr id="18" name="直接箭头连接符 17">
            <a:extLst>
              <a:ext uri="{FF2B5EF4-FFF2-40B4-BE49-F238E27FC236}">
                <a16:creationId xmlns:a16="http://schemas.microsoft.com/office/drawing/2014/main" id="{EE75E5CF-DCBB-43F4-81B9-2975FA1813E5}"/>
              </a:ext>
            </a:extLst>
          </p:cNvPr>
          <p:cNvCxnSpPr/>
          <p:nvPr/>
        </p:nvCxnSpPr>
        <p:spPr>
          <a:xfrm flipH="1">
            <a:off x="6044119" y="2924944"/>
            <a:ext cx="1420033" cy="116269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箭头连接符 19">
            <a:extLst>
              <a:ext uri="{FF2B5EF4-FFF2-40B4-BE49-F238E27FC236}">
                <a16:creationId xmlns:a16="http://schemas.microsoft.com/office/drawing/2014/main" id="{7FAAD39C-33BB-482D-A323-73B3B0E58850}"/>
              </a:ext>
            </a:extLst>
          </p:cNvPr>
          <p:cNvCxnSpPr/>
          <p:nvPr/>
        </p:nvCxnSpPr>
        <p:spPr>
          <a:xfrm>
            <a:off x="8352082" y="2984658"/>
            <a:ext cx="199122" cy="54225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6660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23392" y="305594"/>
            <a:ext cx="8229600" cy="919162"/>
          </a:xfrm>
        </p:spPr>
        <p:txBody>
          <a:bodyPr/>
          <a:lstStyle/>
          <a:p>
            <a:r>
              <a:rPr lang="zh-CN" altLang="en-US" dirty="0"/>
              <a:t>矩阵的逆与线性方程组的解</a:t>
            </a:r>
          </a:p>
        </p:txBody>
      </p:sp>
      <p:pic>
        <p:nvPicPr>
          <p:cNvPr id="819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125" y="1189038"/>
            <a:ext cx="3384550" cy="1401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6840538" y="1103313"/>
            <a:ext cx="3619500" cy="1651000"/>
          </a:xfrm>
          <a:prstGeom prst="roundRect">
            <a:avLst/>
          </a:prstGeom>
          <a:noFill/>
          <a:ln>
            <a:solidFill>
              <a:srgbClr val="C00000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pic>
        <p:nvPicPr>
          <p:cNvPr id="819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313" y="2835276"/>
            <a:ext cx="7092950" cy="321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triped Right Arrow 3"/>
          <p:cNvSpPr/>
          <p:nvPr/>
        </p:nvSpPr>
        <p:spPr>
          <a:xfrm rot="9058467">
            <a:off x="5113338" y="2111375"/>
            <a:ext cx="1439862" cy="433388"/>
          </a:xfrm>
          <a:prstGeom prst="stripedRightArrow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5" name="Rounded Rectangle 4"/>
          <p:cNvSpPr/>
          <p:nvPr/>
        </p:nvSpPr>
        <p:spPr>
          <a:xfrm>
            <a:off x="2208214" y="4724400"/>
            <a:ext cx="1150937" cy="4333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pic>
        <p:nvPicPr>
          <p:cNvPr id="820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5635625"/>
            <a:ext cx="12366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urved Up Arrow 5"/>
          <p:cNvSpPr/>
          <p:nvPr/>
        </p:nvSpPr>
        <p:spPr>
          <a:xfrm rot="5400000">
            <a:off x="1425575" y="5246688"/>
            <a:ext cx="1098550" cy="4318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404813"/>
            <a:ext cx="8135938" cy="446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771390" y="5157192"/>
            <a:ext cx="8720657" cy="1292662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zh-CN" altLang="en-U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宋体" charset="-122"/>
              </a:rPr>
              <a:t>问题</a:t>
            </a:r>
            <a:r>
              <a:rPr lang="en-US" altLang="zh-CN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宋体" charset="-122"/>
              </a:rPr>
              <a:t>11:</a:t>
            </a:r>
          </a:p>
          <a:p>
            <a:pPr>
              <a:spcBef>
                <a:spcPts val="1200"/>
              </a:spcBef>
              <a:defRPr/>
            </a:pPr>
            <a:r>
              <a:rPr lang="zh-CN" altLang="en-US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宋体" charset="-122"/>
              </a:rPr>
              <a:t>算法中的控制变量</a:t>
            </a:r>
            <a:r>
              <a:rPr lang="en-US" altLang="zh-CN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宋体" charset="-122"/>
              </a:rPr>
              <a:t>k</a:t>
            </a:r>
            <a:r>
              <a:rPr lang="zh-CN" altLang="en-US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宋体" charset="-122"/>
              </a:rPr>
              <a:t>是控制行？列？还是什么？</a:t>
            </a:r>
            <a:endParaRPr lang="en-US" altLang="zh-CN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charset="0"/>
              <a:ea typeface="宋体" charset="-122"/>
            </a:endParaRPr>
          </a:p>
        </p:txBody>
      </p:sp>
      <p:grpSp>
        <p:nvGrpSpPr>
          <p:cNvPr id="4" name="组合 3">
            <a:extLst>
              <a:ext uri="{FF2B5EF4-FFF2-40B4-BE49-F238E27FC236}">
                <a16:creationId xmlns:a16="http://schemas.microsoft.com/office/drawing/2014/main" id="{9FD95562-B627-49AA-9D90-E4C5CFEB8098}"/>
              </a:ext>
            </a:extLst>
          </p:cNvPr>
          <p:cNvGrpSpPr/>
          <p:nvPr/>
        </p:nvGrpSpPr>
        <p:grpSpPr>
          <a:xfrm>
            <a:off x="6960096" y="3619288"/>
            <a:ext cx="4208408" cy="936104"/>
            <a:chOff x="6960096" y="3619288"/>
            <a:chExt cx="4208408" cy="936104"/>
          </a:xfrm>
        </p:grpSpPr>
        <p:sp>
          <p:nvSpPr>
            <p:cNvPr id="5" name="右大括号 4">
              <a:extLst>
                <a:ext uri="{FF2B5EF4-FFF2-40B4-BE49-F238E27FC236}">
                  <a16:creationId xmlns:a16="http://schemas.microsoft.com/office/drawing/2014/main" id="{0C9373D8-99DF-4357-95FD-95273BDE2FA8}"/>
                </a:ext>
              </a:extLst>
            </p:cNvPr>
            <p:cNvSpPr/>
            <p:nvPr/>
          </p:nvSpPr>
          <p:spPr>
            <a:xfrm>
              <a:off x="6960096" y="3619288"/>
              <a:ext cx="792088" cy="936104"/>
            </a:xfrm>
            <a:prstGeom prst="rightBrace">
              <a:avLst>
                <a:gd name="adj1" fmla="val 20217"/>
                <a:gd name="adj2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4B9AE9E0-253F-4F5D-A3A4-0AF37192ACBC}"/>
                </a:ext>
              </a:extLst>
            </p:cNvPr>
            <p:cNvSpPr txBox="1"/>
            <p:nvPr/>
          </p:nvSpPr>
          <p:spPr>
            <a:xfrm>
              <a:off x="7752184" y="3825730"/>
              <a:ext cx="341632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/>
                <a:t>这个循环在干什么？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30923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376" y="188640"/>
            <a:ext cx="11161240" cy="6460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404813"/>
            <a:ext cx="8135938" cy="446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639616" y="5229200"/>
            <a:ext cx="6054863" cy="646331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zh-CN" altLang="en-U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宋体" charset="-122"/>
              </a:rPr>
              <a:t>问题</a:t>
            </a:r>
            <a:r>
              <a:rPr lang="en-US" altLang="zh-CN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宋体" charset="-122"/>
              </a:rPr>
              <a:t>12:</a:t>
            </a:r>
            <a:r>
              <a:rPr lang="zh-CN" altLang="en-U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宋体" charset="-122"/>
              </a:rPr>
              <a:t>这个</a:t>
            </a:r>
            <a:r>
              <a:rPr lang="zh-CN" altLang="en-US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宋体" charset="-122"/>
              </a:rPr>
              <a:t>算法中有</a:t>
            </a:r>
            <a:r>
              <a:rPr lang="en-US" altLang="zh-CN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宋体" charset="-122"/>
              </a:rPr>
              <a:t>bug</a:t>
            </a:r>
            <a:r>
              <a:rPr lang="zh-CN" altLang="en-US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宋体" charset="-122"/>
              </a:rPr>
              <a:t>吗</a:t>
            </a:r>
            <a:r>
              <a:rPr lang="en-US" altLang="zh-CN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宋体" charset="-122"/>
              </a:rPr>
              <a:t>?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3359696" y="2708920"/>
            <a:ext cx="5341273" cy="954107"/>
            <a:chOff x="3359696" y="2708920"/>
            <a:chExt cx="5341273" cy="954107"/>
          </a:xfrm>
        </p:grpSpPr>
        <p:sp>
          <p:nvSpPr>
            <p:cNvPr id="3" name="椭圆 2"/>
            <p:cNvSpPr/>
            <p:nvPr/>
          </p:nvSpPr>
          <p:spPr>
            <a:xfrm>
              <a:off x="3359696" y="2924944"/>
              <a:ext cx="2376264" cy="432048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5735960" y="2708920"/>
              <a:ext cx="2965009" cy="95410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dirty="0"/>
                <a:t>这个操作确定</a:t>
              </a:r>
              <a:endParaRPr lang="en-US" altLang="zh-CN" sz="2800" dirty="0"/>
            </a:p>
            <a:p>
              <a:pPr algn="ctr"/>
              <a:r>
                <a:rPr lang="zh-CN" altLang="en-US" sz="2800" dirty="0"/>
                <a:t>能做吗？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19930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99456" y="290804"/>
            <a:ext cx="7560840" cy="255454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charset="0"/>
                <a:ea typeface="宋体" charset="-122"/>
              </a:rPr>
              <a:t>问题</a:t>
            </a:r>
            <a:r>
              <a:rPr lang="en-US" altLang="zh-CN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charset="0"/>
                <a:ea typeface="宋体" charset="-122"/>
              </a:rPr>
              <a:t>13:</a:t>
            </a:r>
          </a:p>
          <a:p>
            <a:pPr>
              <a:spcBef>
                <a:spcPts val="1200"/>
              </a:spcBef>
              <a:defRPr/>
            </a:pPr>
            <a:r>
              <a:rPr lang="zh-CN" altLang="en-US" sz="48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charset="0"/>
                <a:ea typeface="宋体" charset="-122"/>
              </a:rPr>
              <a:t>下例我们遇到了什么困难？你有解决思路吗？</a:t>
            </a:r>
            <a:endParaRPr lang="en-US" altLang="zh-CN" sz="48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Arial" charset="0"/>
              <a:ea typeface="宋体" charset="-122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701333"/>
              </p:ext>
            </p:extLst>
          </p:nvPr>
        </p:nvGraphicFramePr>
        <p:xfrm>
          <a:off x="2207568" y="3193050"/>
          <a:ext cx="7444215" cy="25402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7" name="公式" r:id="rId4" imgW="2679480" imgH="914400" progId="Equation.3">
                  <p:embed/>
                </p:oleObj>
              </mc:Choice>
              <mc:Fallback>
                <p:oleObj name="公式" r:id="rId4" imgW="2679480" imgH="914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07568" y="3193050"/>
                        <a:ext cx="7444215" cy="25402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右箭头 3"/>
          <p:cNvSpPr/>
          <p:nvPr/>
        </p:nvSpPr>
        <p:spPr>
          <a:xfrm>
            <a:off x="5807968" y="4221088"/>
            <a:ext cx="5760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63552" y="1124744"/>
            <a:ext cx="8280920" cy="26222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charset="0"/>
                <a:ea typeface="宋体" charset="-122"/>
              </a:rPr>
              <a:t>问题</a:t>
            </a:r>
            <a:r>
              <a:rPr lang="en-US" altLang="zh-CN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charset="0"/>
                <a:ea typeface="宋体" charset="-122"/>
              </a:rPr>
              <a:t>14:</a:t>
            </a:r>
          </a:p>
          <a:p>
            <a:pPr lvl="0" eaLnBrk="0" hangingPunct="0">
              <a:spcBef>
                <a:spcPct val="30000"/>
              </a:spcBef>
              <a:defRPr/>
            </a:pPr>
            <a:r>
              <a:rPr lang="zh-CN" altLang="en-US" sz="48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charset="0"/>
                <a:ea typeface="宋体" charset="-122"/>
              </a:rPr>
              <a:t>为什么需要置换矩阵？为什么一定能够找到可置换的行？</a:t>
            </a:r>
            <a:endParaRPr lang="en-US" altLang="zh-CN" sz="48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Arial" charset="0"/>
              <a:ea typeface="宋体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520953" y="4342020"/>
            <a:ext cx="73661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/>
              <a:t>用置换矩阵进行主元选择（行初等变换：交换最大元到第一行）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577859" y="5337151"/>
            <a:ext cx="72523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/>
              <a:t>某次递归过程中，如果舒尔补第一列全为</a:t>
            </a:r>
            <a:r>
              <a:rPr lang="en-US" altLang="zh-CN" sz="2000" dirty="0"/>
              <a:t>0</a:t>
            </a:r>
            <a:r>
              <a:rPr lang="zh-CN" altLang="en-US" sz="2000" dirty="0"/>
              <a:t>，该矩阵一定奇异，</a:t>
            </a:r>
            <a:endParaRPr lang="en-US" altLang="zh-CN" sz="2000" dirty="0"/>
          </a:p>
          <a:p>
            <a:r>
              <a:rPr lang="zh-CN" altLang="en-US" sz="2000" dirty="0"/>
              <a:t>递归前的矩阵一定奇异，进而原矩阵一定奇异</a:t>
            </a:r>
          </a:p>
        </p:txBody>
      </p:sp>
    </p:spTree>
    <p:extLst>
      <p:ext uri="{BB962C8B-B14F-4D97-AF65-F5344CB8AC3E}">
        <p14:creationId xmlns:p14="http://schemas.microsoft.com/office/powerpoint/2010/main" val="3381624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/>
          <p:cNvGrpSpPr/>
          <p:nvPr/>
        </p:nvGrpSpPr>
        <p:grpSpPr>
          <a:xfrm>
            <a:off x="6842574" y="3429000"/>
            <a:ext cx="3227108" cy="2481039"/>
            <a:chOff x="3719736" y="3324225"/>
            <a:chExt cx="3227108" cy="248103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矩形 5"/>
                <p:cNvSpPr/>
                <p:nvPr/>
              </p:nvSpPr>
              <p:spPr>
                <a:xfrm>
                  <a:off x="3870406" y="3324225"/>
                  <a:ext cx="2963783" cy="2356799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m>
                          <m:mPr>
                            <m:mcs>
                              <m:mc>
                                <m:mcPr>
                                  <m:count m:val="5"/>
                                  <m:mcJc m:val="center"/>
                                </m:mcPr>
                              </m:mc>
                            </m:mcs>
                            <m:ctrlPr>
                              <a:rPr lang="zh-CN" altLang="en-US" sz="32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zh-CN" altLang="en-US" sz="320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zh-CN" altLang="en-US" sz="3200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zh-CN" altLang="en-US" sz="32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zh-CN" altLang="en-US" sz="3200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zh-CN" altLang="en-US" sz="3200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zh-CN" altLang="en-US" sz="3200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zh-CN" altLang="en-US" sz="32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zh-CN" altLang="en-US" sz="3200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zh-CN" altLang="en-US" sz="3200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zh-CN" altLang="en-US" sz="3200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zh-CN" altLang="en-US" sz="32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zh-CN" altLang="en-US" sz="3200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zh-CN" altLang="en-US" sz="3200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zh-CN" altLang="en-US" sz="3200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zh-CN" altLang="en-US" sz="3200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zh-CN" altLang="en-US" sz="3200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zh-CN" altLang="en-US" sz="3200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zh-CN" altLang="en-US" sz="3200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zh-CN" altLang="en-US" sz="32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zh-CN" altLang="en-US" sz="3200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zh-CN" altLang="en-US" sz="3200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zh-CN" altLang="en-US" sz="3200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zh-CN" altLang="en-US" sz="3200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zh-CN" altLang="en-US" sz="3200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zh-CN" altLang="en-US" sz="32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oMath>
                    </m:oMathPara>
                  </a14:m>
                  <a:endParaRPr lang="zh-CN" altLang="en-US" sz="3200" dirty="0"/>
                </a:p>
              </p:txBody>
            </p:sp>
          </mc:Choice>
          <mc:Fallback xmlns="">
            <p:sp>
              <p:nvSpPr>
                <p:cNvPr id="6" name="矩形 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70406" y="3324225"/>
                  <a:ext cx="2963783" cy="2356799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5" name="直接连接符 14"/>
            <p:cNvCxnSpPr/>
            <p:nvPr/>
          </p:nvCxnSpPr>
          <p:spPr>
            <a:xfrm>
              <a:off x="3719736" y="3324225"/>
              <a:ext cx="0" cy="2481039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>
              <a:off x="6946844" y="3324225"/>
              <a:ext cx="0" cy="2481039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文本框 15"/>
          <p:cNvSpPr txBox="1"/>
          <p:nvPr/>
        </p:nvSpPr>
        <p:spPr>
          <a:xfrm>
            <a:off x="4439816" y="1196752"/>
            <a:ext cx="42891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/>
              <a:t>主元：</a:t>
            </a:r>
            <a:r>
              <a:rPr lang="en-US" altLang="zh-CN" sz="3200" dirty="0"/>
              <a:t>7</a:t>
            </a:r>
          </a:p>
          <a:p>
            <a:r>
              <a:rPr lang="zh-CN" altLang="en-US" sz="3200" dirty="0"/>
              <a:t>如何交换</a:t>
            </a:r>
            <a:r>
              <a:rPr lang="en-US" altLang="zh-CN" sz="3200" dirty="0"/>
              <a:t>1,3</a:t>
            </a:r>
            <a:r>
              <a:rPr lang="zh-CN" altLang="en-US" sz="3200" dirty="0"/>
              <a:t>两行？</a:t>
            </a:r>
          </a:p>
        </p:txBody>
      </p: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5FBB6D43-1C78-4FC5-BDE6-BB22EB744EBA}"/>
              </a:ext>
            </a:extLst>
          </p:cNvPr>
          <p:cNvGrpSpPr/>
          <p:nvPr/>
        </p:nvGrpSpPr>
        <p:grpSpPr>
          <a:xfrm>
            <a:off x="695400" y="620688"/>
            <a:ext cx="3227108" cy="2481039"/>
            <a:chOff x="3719736" y="3324225"/>
            <a:chExt cx="3227108" cy="2481039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" name="矩形 18">
                  <a:extLst>
                    <a:ext uri="{FF2B5EF4-FFF2-40B4-BE49-F238E27FC236}">
                      <a16:creationId xmlns:a16="http://schemas.microsoft.com/office/drawing/2014/main" id="{D80654F6-FD7B-4749-84A0-92624557E6AF}"/>
                    </a:ext>
                  </a:extLst>
                </p:cNvPr>
                <p:cNvSpPr/>
                <p:nvPr/>
              </p:nvSpPr>
              <p:spPr>
                <a:xfrm>
                  <a:off x="3870406" y="3324225"/>
                  <a:ext cx="2963783" cy="2356799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m>
                          <m:mPr>
                            <m:mcs>
                              <m:mc>
                                <m:mcPr>
                                  <m:count m:val="5"/>
                                  <m:mcJc m:val="center"/>
                                </m:mcPr>
                              </m:mc>
                            </m:mcs>
                            <m:ctrlPr>
                              <a:rPr lang="zh-CN" altLang="en-US" sz="32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zh-CN" altLang="en-US" sz="320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CN" sz="3200" b="0" i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altLang="zh-CN" sz="3200" b="0" i="0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altLang="zh-CN" sz="3200" b="0" i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CN" sz="3200" b="0" i="0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CN" sz="3200" b="0" i="0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zh-CN" altLang="en-US" sz="32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CN" sz="3200" b="0" i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altLang="zh-CN" sz="3200" b="0" i="0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altLang="zh-CN" sz="3200" b="0" i="0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CN" sz="3200" b="0" i="0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  <m:e>
                              <m:r>
                                <a:rPr lang="en-US" altLang="zh-CN" sz="3200" b="0" i="0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zh-CN" altLang="en-US" sz="3200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CN" sz="3200" b="0" i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CN" sz="3200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CN" sz="3200" b="0" i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CN" sz="3200" b="0" i="0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  <m:e>
                              <m:r>
                                <a:rPr lang="en-US" altLang="zh-CN" sz="3200" b="0" i="0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  <m:e>
                              <m:r>
                                <a:rPr lang="zh-CN" altLang="en-US" sz="32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CN" sz="3200" b="0" i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CN" sz="3200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altLang="zh-CN" sz="3200" b="0" i="0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altLang="zh-CN" sz="3200" b="0" i="0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zh-CN" altLang="en-US" sz="3200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zh-CN" altLang="en-US" sz="32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oMath>
                    </m:oMathPara>
                  </a14:m>
                  <a:endParaRPr lang="zh-CN" altLang="en-US" sz="3200" dirty="0"/>
                </a:p>
              </p:txBody>
            </p:sp>
          </mc:Choice>
          <mc:Fallback>
            <p:sp>
              <p:nvSpPr>
                <p:cNvPr id="19" name="矩形 18">
                  <a:extLst>
                    <a:ext uri="{FF2B5EF4-FFF2-40B4-BE49-F238E27FC236}">
                      <a16:creationId xmlns:a16="http://schemas.microsoft.com/office/drawing/2014/main" id="{D80654F6-FD7B-4749-84A0-92624557E6A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70406" y="3324225"/>
                  <a:ext cx="2963783" cy="2356799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0" name="直接连接符 19">
              <a:extLst>
                <a:ext uri="{FF2B5EF4-FFF2-40B4-BE49-F238E27FC236}">
                  <a16:creationId xmlns:a16="http://schemas.microsoft.com/office/drawing/2014/main" id="{9FF0E946-CBBF-40F6-8695-77CCCEB8D873}"/>
                </a:ext>
              </a:extLst>
            </p:cNvPr>
            <p:cNvCxnSpPr/>
            <p:nvPr/>
          </p:nvCxnSpPr>
          <p:spPr>
            <a:xfrm>
              <a:off x="3719736" y="3324225"/>
              <a:ext cx="0" cy="2481039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>
              <a:extLst>
                <a:ext uri="{FF2B5EF4-FFF2-40B4-BE49-F238E27FC236}">
                  <a16:creationId xmlns:a16="http://schemas.microsoft.com/office/drawing/2014/main" id="{CE16799D-9987-4C0E-BF53-1717FC7AE3DC}"/>
                </a:ext>
              </a:extLst>
            </p:cNvPr>
            <p:cNvCxnSpPr/>
            <p:nvPr/>
          </p:nvCxnSpPr>
          <p:spPr>
            <a:xfrm>
              <a:off x="6946844" y="3324225"/>
              <a:ext cx="0" cy="2481039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组合 6">
            <a:extLst>
              <a:ext uri="{FF2B5EF4-FFF2-40B4-BE49-F238E27FC236}">
                <a16:creationId xmlns:a16="http://schemas.microsoft.com/office/drawing/2014/main" id="{97B9CDA5-F158-4889-BF70-E7B8597B7BDE}"/>
              </a:ext>
            </a:extLst>
          </p:cNvPr>
          <p:cNvGrpSpPr/>
          <p:nvPr/>
        </p:nvGrpSpPr>
        <p:grpSpPr>
          <a:xfrm>
            <a:off x="1779311" y="3643910"/>
            <a:ext cx="4844501" cy="2017338"/>
            <a:chOff x="1779311" y="3643910"/>
            <a:chExt cx="4844501" cy="2017338"/>
          </a:xfrm>
        </p:grpSpPr>
        <p:sp>
          <p:nvSpPr>
            <p:cNvPr id="3" name="云形标注 2"/>
            <p:cNvSpPr/>
            <p:nvPr/>
          </p:nvSpPr>
          <p:spPr>
            <a:xfrm>
              <a:off x="1779311" y="3643910"/>
              <a:ext cx="3600380" cy="2017338"/>
            </a:xfrm>
            <a:prstGeom prst="cloudCallout">
              <a:avLst>
                <a:gd name="adj1" fmla="val -37372"/>
                <a:gd name="adj2" fmla="val -33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800" b="1" dirty="0"/>
                <a:t>初等行变换，你能写出</a:t>
              </a:r>
              <a:r>
                <a:rPr lang="en-US" altLang="zh-CN" sz="2800" b="1" dirty="0"/>
                <a:t>Q</a:t>
              </a:r>
              <a:r>
                <a:rPr lang="zh-CN" altLang="en-US" sz="2800" b="1" dirty="0"/>
                <a:t>吗？</a:t>
              </a:r>
            </a:p>
          </p:txBody>
        </p:sp>
        <p:sp>
          <p:nvSpPr>
            <p:cNvPr id="4" name="箭头: 右 3">
              <a:extLst>
                <a:ext uri="{FF2B5EF4-FFF2-40B4-BE49-F238E27FC236}">
                  <a16:creationId xmlns:a16="http://schemas.microsoft.com/office/drawing/2014/main" id="{3B3A4BF6-75DF-4DF2-AC38-ABD45696EA04}"/>
                </a:ext>
              </a:extLst>
            </p:cNvPr>
            <p:cNvSpPr/>
            <p:nvPr/>
          </p:nvSpPr>
          <p:spPr>
            <a:xfrm>
              <a:off x="5831724" y="4201467"/>
              <a:ext cx="792088" cy="93610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416" y="1628800"/>
            <a:ext cx="7776865" cy="2238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组合 4"/>
          <p:cNvGrpSpPr/>
          <p:nvPr/>
        </p:nvGrpSpPr>
        <p:grpSpPr>
          <a:xfrm>
            <a:off x="6168009" y="3933893"/>
            <a:ext cx="4968551" cy="1439987"/>
            <a:chOff x="6067157" y="1213145"/>
            <a:chExt cx="3482057" cy="791867"/>
          </a:xfrm>
        </p:grpSpPr>
        <p:pic>
          <p:nvPicPr>
            <p:cNvPr id="21509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67157" y="1604962"/>
              <a:ext cx="2592387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1511" name="TextBox 2"/>
            <p:cNvSpPr txBox="1">
              <a:spLocks noChangeArrowheads="1"/>
            </p:cNvSpPr>
            <p:nvPr/>
          </p:nvSpPr>
          <p:spPr bwMode="auto">
            <a:xfrm>
              <a:off x="7261461" y="1213145"/>
              <a:ext cx="2287753" cy="287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 dirty="0"/>
                <a:t>递归得到</a:t>
              </a:r>
              <a:r>
                <a:rPr lang="en-US" altLang="zh-CN" sz="2800" dirty="0"/>
                <a:t>P’L’U’</a:t>
              </a:r>
              <a:endParaRPr lang="zh-CN" altLang="en-US" sz="2800" dirty="0"/>
            </a:p>
          </p:txBody>
        </p:sp>
      </p:grpSp>
      <p:sp>
        <p:nvSpPr>
          <p:cNvPr id="4" name="文本框 3">
            <a:extLst>
              <a:ext uri="{FF2B5EF4-FFF2-40B4-BE49-F238E27FC236}">
                <a16:creationId xmlns:a16="http://schemas.microsoft.com/office/drawing/2014/main" id="{C4087B37-4BE4-4969-A3EA-8996F3891682}"/>
              </a:ext>
            </a:extLst>
          </p:cNvPr>
          <p:cNvSpPr txBox="1"/>
          <p:nvPr/>
        </p:nvSpPr>
        <p:spPr>
          <a:xfrm>
            <a:off x="658223" y="373361"/>
            <a:ext cx="82782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dirty="0"/>
              <a:t>令</a:t>
            </a:r>
            <a:r>
              <a:rPr lang="en-US" altLang="zh-CN" sz="4000" dirty="0"/>
              <a:t>Q</a:t>
            </a:r>
            <a:r>
              <a:rPr lang="zh-CN" altLang="en-US" sz="4000" dirty="0"/>
              <a:t>是第一次选主元使用的变换矩阵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15DD0151-9FB0-4396-92D4-9419CEFBFDF1}"/>
              </a:ext>
            </a:extLst>
          </p:cNvPr>
          <p:cNvSpPr txBox="1"/>
          <p:nvPr/>
        </p:nvSpPr>
        <p:spPr>
          <a:xfrm>
            <a:off x="5015880" y="1743985"/>
            <a:ext cx="34900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/>
              <a:t>第</a:t>
            </a:r>
            <a:r>
              <a:rPr lang="en-US" altLang="zh-CN" sz="3200" dirty="0"/>
              <a:t>k</a:t>
            </a:r>
            <a:r>
              <a:rPr lang="zh-CN" altLang="en-US" sz="3200" dirty="0"/>
              <a:t>行和第</a:t>
            </a:r>
            <a:r>
              <a:rPr lang="en-US" altLang="zh-CN" sz="3200" dirty="0"/>
              <a:t>1</a:t>
            </a:r>
            <a:r>
              <a:rPr lang="zh-CN" altLang="en-US" sz="3200" dirty="0"/>
              <a:t>行交换</a:t>
            </a:r>
          </a:p>
        </p:txBody>
      </p:sp>
      <p:sp>
        <p:nvSpPr>
          <p:cNvPr id="8" name="箭头: 下 7">
            <a:extLst>
              <a:ext uri="{FF2B5EF4-FFF2-40B4-BE49-F238E27FC236}">
                <a16:creationId xmlns:a16="http://schemas.microsoft.com/office/drawing/2014/main" id="{19EB8F92-C75A-4642-A881-6355DC5C4EC0}"/>
              </a:ext>
            </a:extLst>
          </p:cNvPr>
          <p:cNvSpPr/>
          <p:nvPr/>
        </p:nvSpPr>
        <p:spPr>
          <a:xfrm>
            <a:off x="6888088" y="3789040"/>
            <a:ext cx="936104" cy="736695"/>
          </a:xfrm>
          <a:prstGeom prst="downArrow">
            <a:avLst>
              <a:gd name="adj1" fmla="val 50000"/>
              <a:gd name="adj2" fmla="val 385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">
            <a:extLst>
              <a:ext uri="{FF2B5EF4-FFF2-40B4-BE49-F238E27FC236}">
                <a16:creationId xmlns:a16="http://schemas.microsoft.com/office/drawing/2014/main" id="{16DABCA0-AB20-4356-ABC1-EC8E6399F6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448" y="4850660"/>
            <a:ext cx="446449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/>
              <a:t>P’L’U’</a:t>
            </a:r>
            <a:r>
              <a:rPr lang="zh-CN" altLang="en-US" sz="2800" dirty="0"/>
              <a:t>能否和</a:t>
            </a:r>
            <a:r>
              <a:rPr lang="en-US" altLang="zh-CN" sz="2800" dirty="0"/>
              <a:t>Q</a:t>
            </a:r>
            <a:r>
              <a:rPr lang="zh-CN" altLang="en-US" sz="2800" dirty="0"/>
              <a:t>、</a:t>
            </a:r>
            <a:r>
              <a:rPr lang="en-US" altLang="zh-CN" sz="2800" dirty="0"/>
              <a:t>v/a</a:t>
            </a:r>
            <a:r>
              <a:rPr lang="en-US" altLang="zh-CN" sz="2800" baseline="-25000" dirty="0"/>
              <a:t>k1</a:t>
            </a:r>
            <a:r>
              <a:rPr lang="zh-CN" altLang="en-US" sz="2800" dirty="0"/>
              <a:t>、</a:t>
            </a:r>
            <a:r>
              <a:rPr lang="en-US" altLang="zh-CN" sz="2800" dirty="0" err="1"/>
              <a:t>w</a:t>
            </a:r>
            <a:r>
              <a:rPr lang="en-US" altLang="zh-CN" sz="2800" baseline="30000" dirty="0" err="1"/>
              <a:t>T</a:t>
            </a:r>
            <a:r>
              <a:rPr lang="zh-CN" altLang="en-US" sz="2800" dirty="0"/>
              <a:t>合并为</a:t>
            </a:r>
            <a:r>
              <a:rPr lang="en-US" altLang="zh-CN" sz="2800" dirty="0"/>
              <a:t>PLU</a:t>
            </a:r>
            <a:r>
              <a:rPr lang="zh-CN" altLang="en-US" sz="2800" dirty="0"/>
              <a:t>？</a:t>
            </a:r>
            <a:endParaRPr lang="zh-CN" altLang="en-US" sz="2800" baseline="30000" dirty="0"/>
          </a:p>
        </p:txBody>
      </p:sp>
    </p:spTree>
    <p:extLst>
      <p:ext uri="{BB962C8B-B14F-4D97-AF65-F5344CB8AC3E}">
        <p14:creationId xmlns:p14="http://schemas.microsoft.com/office/powerpoint/2010/main" val="18208606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503" y="447906"/>
            <a:ext cx="5352430" cy="1540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" name="组合 8"/>
          <p:cNvGrpSpPr/>
          <p:nvPr/>
        </p:nvGrpSpPr>
        <p:grpSpPr>
          <a:xfrm>
            <a:off x="788854" y="2172995"/>
            <a:ext cx="6214777" cy="4283768"/>
            <a:chOff x="441325" y="2585975"/>
            <a:chExt cx="4868863" cy="3260725"/>
          </a:xfrm>
        </p:grpSpPr>
        <p:pic>
          <p:nvPicPr>
            <p:cNvPr id="21512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1325" y="2585975"/>
              <a:ext cx="4868863" cy="32607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" name="矩形 7"/>
            <p:cNvSpPr/>
            <p:nvPr/>
          </p:nvSpPr>
          <p:spPr>
            <a:xfrm>
              <a:off x="441325" y="2585975"/>
              <a:ext cx="746299" cy="4109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3719735" y="2143231"/>
            <a:ext cx="6372249" cy="1335686"/>
            <a:chOff x="2873586" y="2585975"/>
            <a:chExt cx="4975015" cy="863600"/>
          </a:xfrm>
        </p:grpSpPr>
        <p:pic>
          <p:nvPicPr>
            <p:cNvPr id="21507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0788" y="2585975"/>
              <a:ext cx="1547813" cy="863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右箭头 9"/>
            <p:cNvSpPr/>
            <p:nvPr/>
          </p:nvSpPr>
          <p:spPr>
            <a:xfrm>
              <a:off x="2873586" y="2739187"/>
              <a:ext cx="3280569" cy="20548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7864368" y="5085184"/>
            <a:ext cx="2736304" cy="1572860"/>
            <a:chOff x="5831681" y="3573016"/>
            <a:chExt cx="2736304" cy="1572860"/>
          </a:xfrm>
        </p:grpSpPr>
        <p:sp>
          <p:nvSpPr>
            <p:cNvPr id="12" name="文本框 11"/>
            <p:cNvSpPr txBox="1"/>
            <p:nvPr/>
          </p:nvSpPr>
          <p:spPr>
            <a:xfrm>
              <a:off x="5831681" y="4314879"/>
              <a:ext cx="2736304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zh-CN" sz="2400" dirty="0"/>
                <a:t>PA=LU</a:t>
              </a:r>
              <a:r>
                <a:rPr lang="zh-CN" altLang="en-US" sz="2400" dirty="0"/>
                <a:t>而且无需担心除</a:t>
              </a:r>
              <a:r>
                <a:rPr lang="en-US" altLang="zh-CN" sz="2400" dirty="0"/>
                <a:t>0</a:t>
              </a:r>
              <a:r>
                <a:rPr lang="zh-CN" altLang="en-US" sz="2400" dirty="0"/>
                <a:t>或者不稳定！</a:t>
              </a:r>
            </a:p>
          </p:txBody>
        </p:sp>
        <p:sp>
          <p:nvSpPr>
            <p:cNvPr id="13" name="下箭头 12"/>
            <p:cNvSpPr/>
            <p:nvPr/>
          </p:nvSpPr>
          <p:spPr>
            <a:xfrm>
              <a:off x="6876256" y="3573016"/>
              <a:ext cx="323577" cy="741863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4871864" y="1011495"/>
            <a:ext cx="5920498" cy="1090593"/>
            <a:chOff x="4871864" y="1011495"/>
            <a:chExt cx="5920498" cy="1090593"/>
          </a:xfrm>
        </p:grpSpPr>
        <p:grpSp>
          <p:nvGrpSpPr>
            <p:cNvPr id="5" name="组合 4"/>
            <p:cNvGrpSpPr/>
            <p:nvPr/>
          </p:nvGrpSpPr>
          <p:grpSpPr>
            <a:xfrm>
              <a:off x="6711096" y="1011495"/>
              <a:ext cx="4081266" cy="1090593"/>
              <a:chOff x="5501735" y="1342652"/>
              <a:chExt cx="3391440" cy="662361"/>
            </a:xfrm>
          </p:grpSpPr>
          <p:pic>
            <p:nvPicPr>
              <p:cNvPr id="21509" name="Picture 5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300788" y="1604963"/>
                <a:ext cx="2592387" cy="4000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" name="Striped Right Arrow 1"/>
              <p:cNvSpPr/>
              <p:nvPr/>
            </p:nvSpPr>
            <p:spPr>
              <a:xfrm>
                <a:off x="5508625" y="1660525"/>
                <a:ext cx="647700" cy="287338"/>
              </a:xfrm>
              <a:prstGeom prst="stripedRightArrow">
                <a:avLst/>
              </a:prstGeom>
              <a:gradFill>
                <a:gsLst>
                  <a:gs pos="0">
                    <a:srgbClr val="DDEBCF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2400"/>
              </a:p>
            </p:txBody>
          </p:sp>
          <p:sp>
            <p:nvSpPr>
              <p:cNvPr id="21511" name="TextBox 2"/>
              <p:cNvSpPr txBox="1">
                <a:spLocks noChangeArrowheads="1"/>
              </p:cNvSpPr>
              <p:nvPr/>
            </p:nvSpPr>
            <p:spPr bwMode="auto">
              <a:xfrm>
                <a:off x="5501735" y="1342652"/>
                <a:ext cx="1309180" cy="280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zh-CN" altLang="en-US" sz="2400" dirty="0"/>
                  <a:t>递归</a:t>
                </a:r>
              </a:p>
            </p:txBody>
          </p:sp>
        </p:grpSp>
        <p:sp>
          <p:nvSpPr>
            <p:cNvPr id="4" name="矩形 3"/>
            <p:cNvSpPr/>
            <p:nvPr/>
          </p:nvSpPr>
          <p:spPr>
            <a:xfrm>
              <a:off x="4871864" y="1556792"/>
              <a:ext cx="1656184" cy="36144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" name="云形 6"/>
          <p:cNvSpPr/>
          <p:nvPr/>
        </p:nvSpPr>
        <p:spPr>
          <a:xfrm>
            <a:off x="8286566" y="447906"/>
            <a:ext cx="2417946" cy="995490"/>
          </a:xfrm>
          <a:prstGeom prst="cloud">
            <a:avLst/>
          </a:prstGeom>
          <a:solidFill>
            <a:schemeClr val="accent3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>
                <a:solidFill>
                  <a:schemeClr val="tx1"/>
                </a:solidFill>
              </a:rPr>
              <a:t>递归可行吗？</a:t>
            </a:r>
          </a:p>
        </p:txBody>
      </p:sp>
      <p:sp>
        <p:nvSpPr>
          <p:cNvPr id="15" name="云形 14"/>
          <p:cNvSpPr/>
          <p:nvPr/>
        </p:nvSpPr>
        <p:spPr>
          <a:xfrm>
            <a:off x="7310205" y="3715910"/>
            <a:ext cx="3581039" cy="1093241"/>
          </a:xfrm>
          <a:prstGeom prst="cloud">
            <a:avLst/>
          </a:prstGeom>
          <a:solidFill>
            <a:schemeClr val="accent3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必须清楚</a:t>
            </a:r>
            <a:r>
              <a:rPr lang="en-US" altLang="zh-CN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zh-CN" alt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的结构和</a:t>
            </a:r>
            <a:r>
              <a:rPr lang="en-US" altLang="zh-CN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</a:t>
            </a:r>
            <a:r>
              <a:rPr lang="zh-CN" alt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的存在</a:t>
            </a:r>
          </a:p>
        </p:txBody>
      </p:sp>
    </p:spTree>
    <p:extLst>
      <p:ext uri="{BB962C8B-B14F-4D97-AF65-F5344CB8AC3E}">
        <p14:creationId xmlns:p14="http://schemas.microsoft.com/office/powerpoint/2010/main" val="4204609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行置换的处理</a:t>
            </a:r>
          </a:p>
        </p:txBody>
      </p:sp>
      <p:pic>
        <p:nvPicPr>
          <p:cNvPr id="2253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488" y="1052736"/>
            <a:ext cx="6912768" cy="5470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1"/>
          <p:cNvSpPr/>
          <p:nvPr/>
        </p:nvSpPr>
        <p:spPr>
          <a:xfrm>
            <a:off x="7680176" y="2780928"/>
            <a:ext cx="4402832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4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charset="0"/>
                <a:ea typeface="宋体" charset="-122"/>
              </a:rPr>
              <a:t>问题</a:t>
            </a:r>
            <a:r>
              <a:rPr lang="en-US" altLang="zh-CN" sz="4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charset="0"/>
                <a:ea typeface="宋体" charset="-122"/>
              </a:rPr>
              <a:t>15:</a:t>
            </a:r>
          </a:p>
          <a:p>
            <a:pPr>
              <a:spcBef>
                <a:spcPts val="1200"/>
              </a:spcBef>
              <a:defRPr/>
            </a:pPr>
            <a:r>
              <a:rPr lang="zh-CN" altLang="en-US" sz="4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charset="0"/>
                <a:ea typeface="宋体" charset="-122"/>
              </a:rPr>
              <a:t>如何理解数组</a:t>
            </a:r>
            <a:r>
              <a:rPr lang="en-US" altLang="zh-CN" sz="4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charset="0"/>
                <a:ea typeface="宋体" charset="-122"/>
              </a:rPr>
              <a:t>pi</a:t>
            </a:r>
            <a:r>
              <a:rPr lang="zh-CN" altLang="en-US" sz="4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charset="0"/>
                <a:ea typeface="宋体" charset="-122"/>
              </a:rPr>
              <a:t>？</a:t>
            </a:r>
            <a:endParaRPr lang="en-US" altLang="zh-CN" sz="40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Arial" charset="0"/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7968630" y="764704"/>
            <a:ext cx="40174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K=1</a:t>
            </a:r>
            <a:r>
              <a:rPr lang="zh-CN" altLang="en-US" sz="2400" dirty="0"/>
              <a:t>；</a:t>
            </a:r>
            <a:r>
              <a:rPr lang="en-US" altLang="zh-CN" sz="2400" dirty="0"/>
              <a:t>k’=3</a:t>
            </a:r>
            <a:r>
              <a:rPr lang="zh-CN" altLang="en-US" sz="2400" dirty="0"/>
              <a:t>，交换</a:t>
            </a:r>
            <a:r>
              <a:rPr lang="en-US" altLang="zh-CN" sz="2400" dirty="0"/>
              <a:t>pi[1]</a:t>
            </a:r>
            <a:r>
              <a:rPr lang="zh-CN" altLang="en-US" sz="2400" dirty="0"/>
              <a:t>和</a:t>
            </a:r>
            <a:r>
              <a:rPr lang="en-US" altLang="zh-CN" sz="2400" dirty="0"/>
              <a:t>pi[3]</a:t>
            </a:r>
            <a:endParaRPr lang="zh-CN" altLang="en-US" sz="2400" dirty="0"/>
          </a:p>
        </p:txBody>
      </p:sp>
      <p:sp>
        <p:nvSpPr>
          <p:cNvPr id="8" name="文本框 7"/>
          <p:cNvSpPr txBox="1"/>
          <p:nvPr/>
        </p:nvSpPr>
        <p:spPr>
          <a:xfrm>
            <a:off x="7968630" y="2244286"/>
            <a:ext cx="40174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K=2</a:t>
            </a:r>
            <a:r>
              <a:rPr lang="zh-CN" altLang="en-US" sz="2400" dirty="0"/>
              <a:t>；</a:t>
            </a:r>
            <a:r>
              <a:rPr lang="en-US" altLang="zh-CN" sz="2400" dirty="0"/>
              <a:t>k’=3</a:t>
            </a:r>
            <a:r>
              <a:rPr lang="zh-CN" altLang="en-US" sz="2400" dirty="0"/>
              <a:t>，交换</a:t>
            </a:r>
            <a:r>
              <a:rPr lang="en-US" altLang="zh-CN" sz="2400" dirty="0"/>
              <a:t>pi[2]</a:t>
            </a:r>
            <a:r>
              <a:rPr lang="zh-CN" altLang="en-US" sz="2400" dirty="0"/>
              <a:t>和</a:t>
            </a:r>
            <a:r>
              <a:rPr lang="en-US" altLang="zh-CN" sz="2400" dirty="0"/>
              <a:t>pi[3]</a:t>
            </a:r>
            <a:endParaRPr lang="zh-CN" altLang="en-US" sz="2400" dirty="0"/>
          </a:p>
        </p:txBody>
      </p:sp>
      <p:sp>
        <p:nvSpPr>
          <p:cNvPr id="9" name="文本框 8"/>
          <p:cNvSpPr txBox="1"/>
          <p:nvPr/>
        </p:nvSpPr>
        <p:spPr>
          <a:xfrm>
            <a:off x="7968630" y="3723868"/>
            <a:ext cx="40174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K=3</a:t>
            </a:r>
            <a:r>
              <a:rPr lang="zh-CN" altLang="en-US" sz="2400" dirty="0"/>
              <a:t>；</a:t>
            </a:r>
            <a:r>
              <a:rPr lang="en-US" altLang="zh-CN" sz="2400" dirty="0"/>
              <a:t>k’=4</a:t>
            </a:r>
            <a:r>
              <a:rPr lang="zh-CN" altLang="en-US" sz="2400" dirty="0"/>
              <a:t>，交换</a:t>
            </a:r>
            <a:r>
              <a:rPr lang="en-US" altLang="zh-CN" sz="2400" dirty="0"/>
              <a:t>pi[3]</a:t>
            </a:r>
            <a:r>
              <a:rPr lang="zh-CN" altLang="en-US" sz="2400" dirty="0"/>
              <a:t>和</a:t>
            </a:r>
            <a:r>
              <a:rPr lang="en-US" altLang="zh-CN" sz="2400" dirty="0"/>
              <a:t>pi[4]</a:t>
            </a:r>
            <a:endParaRPr lang="zh-CN" altLang="en-US" sz="2400" dirty="0"/>
          </a:p>
        </p:txBody>
      </p:sp>
      <p:pic>
        <p:nvPicPr>
          <p:cNvPr id="7" name="图片 6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439" y="345520"/>
            <a:ext cx="7719191" cy="1588063"/>
          </a:xfrm>
          <a:prstGeom prst="rect">
            <a:avLst/>
          </a:prstGeom>
        </p:spPr>
      </p:pic>
      <p:pic>
        <p:nvPicPr>
          <p:cNvPr id="10" name="图片 9" descr="屏幕剪辑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438" y="1904885"/>
            <a:ext cx="7719191" cy="1509982"/>
          </a:xfrm>
          <a:prstGeom prst="rect">
            <a:avLst/>
          </a:prstGeom>
        </p:spPr>
      </p:pic>
      <p:pic>
        <p:nvPicPr>
          <p:cNvPr id="12" name="图片 11" descr="屏幕剪辑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437" y="3199348"/>
            <a:ext cx="7820562" cy="1525796"/>
          </a:xfrm>
          <a:prstGeom prst="rect">
            <a:avLst/>
          </a:prstGeom>
        </p:spPr>
      </p:pic>
      <p:pic>
        <p:nvPicPr>
          <p:cNvPr id="13" name="图片 12" descr="屏幕剪辑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063" y="4653136"/>
            <a:ext cx="9269687" cy="1454382"/>
          </a:xfrm>
          <a:prstGeom prst="rect">
            <a:avLst/>
          </a:prstGeom>
        </p:spPr>
      </p:pic>
      <p:grpSp>
        <p:nvGrpSpPr>
          <p:cNvPr id="5" name="组合 4"/>
          <p:cNvGrpSpPr/>
          <p:nvPr/>
        </p:nvGrpSpPr>
        <p:grpSpPr>
          <a:xfrm>
            <a:off x="656350" y="4653136"/>
            <a:ext cx="4248473" cy="2059339"/>
            <a:chOff x="683567" y="4682029"/>
            <a:chExt cx="4248473" cy="2059339"/>
          </a:xfrm>
        </p:grpSpPr>
        <p:sp>
          <p:nvSpPr>
            <p:cNvPr id="2" name="矩形 1"/>
            <p:cNvSpPr/>
            <p:nvPr/>
          </p:nvSpPr>
          <p:spPr>
            <a:xfrm>
              <a:off x="683567" y="4682029"/>
              <a:ext cx="1551217" cy="119524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/>
            </a:p>
          </p:txBody>
        </p:sp>
        <p:sp>
          <p:nvSpPr>
            <p:cNvPr id="4" name="圆角矩形标注 3"/>
            <p:cNvSpPr/>
            <p:nvPr/>
          </p:nvSpPr>
          <p:spPr>
            <a:xfrm>
              <a:off x="1619672" y="6195292"/>
              <a:ext cx="3312368" cy="546076"/>
            </a:xfrm>
            <a:prstGeom prst="wedgeRoundRectCallout">
              <a:avLst>
                <a:gd name="adj1" fmla="val -37311"/>
                <a:gd name="adj2" fmla="val -103617"/>
                <a:gd name="adj3" fmla="val 16667"/>
              </a:avLst>
            </a:prstGeom>
            <a:solidFill>
              <a:schemeClr val="accent3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b="1" dirty="0">
                  <a:solidFill>
                    <a:schemeClr val="tx1"/>
                  </a:solidFill>
                </a:rPr>
                <a:t>问题</a:t>
              </a:r>
              <a:r>
                <a:rPr lang="en-US" altLang="zh-CN" b="1" dirty="0">
                  <a:solidFill>
                    <a:schemeClr val="tx1"/>
                  </a:solidFill>
                </a:rPr>
                <a:t>16</a:t>
              </a:r>
              <a:r>
                <a:rPr lang="zh-CN" altLang="en-US" b="1" dirty="0">
                  <a:solidFill>
                    <a:schemeClr val="tx1"/>
                  </a:solidFill>
                </a:rPr>
                <a:t>：置换矩阵如何获得？</a:t>
              </a:r>
            </a:p>
          </p:txBody>
        </p:sp>
      </p:grpSp>
      <p:sp>
        <p:nvSpPr>
          <p:cNvPr id="14" name="文本框 13"/>
          <p:cNvSpPr txBox="1"/>
          <p:nvPr/>
        </p:nvSpPr>
        <p:spPr>
          <a:xfrm>
            <a:off x="0" y="16838"/>
            <a:ext cx="851515" cy="369332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Pi</a:t>
            </a:r>
            <a:r>
              <a:rPr lang="zh-CN" altLang="en-US" dirty="0">
                <a:solidFill>
                  <a:srgbClr val="FF0000"/>
                </a:solidFill>
              </a:rPr>
              <a:t>数组</a:t>
            </a:r>
          </a:p>
        </p:txBody>
      </p:sp>
    </p:spTree>
    <p:extLst>
      <p:ext uri="{BB962C8B-B14F-4D97-AF65-F5344CB8AC3E}">
        <p14:creationId xmlns:p14="http://schemas.microsoft.com/office/powerpoint/2010/main" val="2677878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5640" y="1484785"/>
            <a:ext cx="6912768" cy="329320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charset="0"/>
                <a:ea typeface="宋体" charset="-122"/>
              </a:rPr>
              <a:t>问题</a:t>
            </a:r>
            <a:r>
              <a:rPr lang="en-US" altLang="zh-CN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charset="0"/>
                <a:ea typeface="宋体" charset="-122"/>
              </a:rPr>
              <a:t>1</a:t>
            </a:r>
            <a:r>
              <a:rPr lang="zh-CN" alt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charset="0"/>
                <a:ea typeface="宋体" charset="-122"/>
              </a:rPr>
              <a:t>：</a:t>
            </a:r>
            <a:endParaRPr lang="en-US" altLang="zh-CN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charset="0"/>
              <a:ea typeface="宋体" charset="-122"/>
            </a:endParaRPr>
          </a:p>
          <a:p>
            <a:pPr>
              <a:spcBef>
                <a:spcPts val="1200"/>
              </a:spcBef>
              <a:defRPr/>
            </a:pPr>
            <a:r>
              <a:rPr lang="zh-CN" altLang="en-US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charset="0"/>
                <a:ea typeface="宋体" charset="-122"/>
              </a:rPr>
              <a:t>为什么通常不直接用求逆矩阵的办法来解线性方程组？</a:t>
            </a:r>
            <a:endParaRPr lang="en-US" altLang="zh-CN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charset="0"/>
              <a:ea typeface="宋体" charset="-122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613921" y="1268760"/>
            <a:ext cx="7354287" cy="4824536"/>
            <a:chOff x="613921" y="1268760"/>
            <a:chExt cx="5353797" cy="3622529"/>
          </a:xfrm>
        </p:grpSpPr>
        <p:pic>
          <p:nvPicPr>
            <p:cNvPr id="3" name="图片 2" descr="屏幕剪辑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7937" y="1268760"/>
              <a:ext cx="3096057" cy="447737"/>
            </a:xfrm>
            <a:prstGeom prst="rect">
              <a:avLst/>
            </a:prstGeom>
          </p:spPr>
        </p:pic>
        <p:pic>
          <p:nvPicPr>
            <p:cNvPr id="4" name="图片 3" descr="屏幕剪辑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3921" y="2204864"/>
              <a:ext cx="5353797" cy="2686425"/>
            </a:xfrm>
            <a:prstGeom prst="rect">
              <a:avLst/>
            </a:prstGeom>
          </p:spPr>
        </p:pic>
        <p:sp>
          <p:nvSpPr>
            <p:cNvPr id="5" name="文本框 4"/>
            <p:cNvSpPr txBox="1"/>
            <p:nvPr/>
          </p:nvSpPr>
          <p:spPr>
            <a:xfrm>
              <a:off x="1910065" y="1772815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……</a:t>
              </a:r>
              <a:endParaRPr lang="zh-CN" altLang="en-US" dirty="0"/>
            </a:p>
          </p:txBody>
        </p:sp>
      </p:grpSp>
      <p:sp>
        <p:nvSpPr>
          <p:cNvPr id="6" name="Rectangle 1"/>
          <p:cNvSpPr/>
          <p:nvPr/>
        </p:nvSpPr>
        <p:spPr>
          <a:xfrm>
            <a:off x="7536160" y="2184041"/>
            <a:ext cx="4536504" cy="2031325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latin typeface="黑体" panose="02010609060101010101" pitchFamily="49" charset="-122"/>
                <a:ea typeface="黑体" panose="02010609060101010101" pitchFamily="49" charset="-122"/>
              </a:rPr>
              <a:t>问题</a:t>
            </a:r>
            <a:r>
              <a:rPr lang="en-US" altLang="zh-CN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r>
              <a:rPr lang="zh-CN" alt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endParaRPr lang="en-US" altLang="zh-CN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spcBef>
                <a:spcPts val="1200"/>
              </a:spcBef>
              <a:defRPr/>
            </a:pPr>
            <a:r>
              <a:rPr lang="zh-CN" alt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latin typeface="黑体" panose="02010609060101010101" pitchFamily="49" charset="-122"/>
                <a:ea typeface="黑体" panose="02010609060101010101" pitchFamily="49" charset="-122"/>
              </a:rPr>
              <a:t>算法中并没有出现两个三角矩阵</a:t>
            </a:r>
            <a:r>
              <a:rPr lang="en-US" altLang="zh-CN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latin typeface="黑体" panose="02010609060101010101" pitchFamily="49" charset="-122"/>
                <a:ea typeface="黑体" panose="02010609060101010101" pitchFamily="49" charset="-122"/>
              </a:rPr>
              <a:t>这些矩阵的值是如何体现的？</a:t>
            </a:r>
            <a:endParaRPr lang="en-US" altLang="zh-CN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733318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6888088" y="527321"/>
            <a:ext cx="40174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K=1</a:t>
            </a:r>
            <a:r>
              <a:rPr lang="zh-CN" altLang="en-US" sz="2400" dirty="0"/>
              <a:t>；</a:t>
            </a:r>
            <a:r>
              <a:rPr lang="en-US" altLang="zh-CN" sz="2400" dirty="0"/>
              <a:t>k’=3</a:t>
            </a:r>
            <a:r>
              <a:rPr lang="zh-CN" altLang="en-US" sz="2400" dirty="0"/>
              <a:t>，交换</a:t>
            </a:r>
            <a:r>
              <a:rPr lang="en-US" altLang="zh-CN" sz="2400" dirty="0"/>
              <a:t>pi[1]</a:t>
            </a:r>
            <a:r>
              <a:rPr lang="zh-CN" altLang="en-US" sz="2400" dirty="0"/>
              <a:t>和</a:t>
            </a:r>
            <a:r>
              <a:rPr lang="en-US" altLang="zh-CN" sz="2400" dirty="0"/>
              <a:t>pi[3]</a:t>
            </a:r>
            <a:endParaRPr lang="zh-CN" altLang="en-US" sz="2400" dirty="0"/>
          </a:p>
        </p:txBody>
      </p:sp>
      <p:pic>
        <p:nvPicPr>
          <p:cNvPr id="7" name="图片 6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897" y="1226369"/>
            <a:ext cx="11900459" cy="2448272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463479" y="303039"/>
            <a:ext cx="407368" cy="923330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Pi</a:t>
            </a:r>
            <a:r>
              <a:rPr lang="zh-CN" altLang="en-US" dirty="0">
                <a:solidFill>
                  <a:srgbClr val="FF0000"/>
                </a:solidFill>
              </a:rPr>
              <a:t>数组</a:t>
            </a:r>
          </a:p>
        </p:txBody>
      </p:sp>
      <p:pic>
        <p:nvPicPr>
          <p:cNvPr id="15" name="图片 14" descr="屏幕剪辑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344" y="3902061"/>
            <a:ext cx="5482079" cy="2667000"/>
          </a:xfrm>
          <a:prstGeom prst="rect">
            <a:avLst/>
          </a:prstGeom>
        </p:spPr>
      </p:pic>
      <p:grpSp>
        <p:nvGrpSpPr>
          <p:cNvPr id="28" name="组合 27"/>
          <p:cNvGrpSpPr/>
          <p:nvPr/>
        </p:nvGrpSpPr>
        <p:grpSpPr>
          <a:xfrm>
            <a:off x="1487488" y="3674641"/>
            <a:ext cx="6205740" cy="1410543"/>
            <a:chOff x="1487488" y="3674641"/>
            <a:chExt cx="6205740" cy="1410543"/>
          </a:xfrm>
        </p:grpSpPr>
        <p:sp>
          <p:nvSpPr>
            <p:cNvPr id="3" name="矩形 2"/>
            <p:cNvSpPr/>
            <p:nvPr/>
          </p:nvSpPr>
          <p:spPr>
            <a:xfrm>
              <a:off x="1487488" y="4293096"/>
              <a:ext cx="3816424" cy="79208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25" name="组合 24"/>
            <p:cNvGrpSpPr/>
            <p:nvPr/>
          </p:nvGrpSpPr>
          <p:grpSpPr>
            <a:xfrm>
              <a:off x="5673423" y="3674641"/>
              <a:ext cx="2019805" cy="923330"/>
              <a:chOff x="5673423" y="3674641"/>
              <a:chExt cx="2019805" cy="923330"/>
            </a:xfrm>
          </p:grpSpPr>
          <p:sp>
            <p:nvSpPr>
              <p:cNvPr id="11" name="直角上箭头 10"/>
              <p:cNvSpPr/>
              <p:nvPr/>
            </p:nvSpPr>
            <p:spPr>
              <a:xfrm>
                <a:off x="5673423" y="3674641"/>
                <a:ext cx="1070649" cy="923330"/>
              </a:xfrm>
              <a:prstGeom prst="bentUp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16" name="文本框 15"/>
              <p:cNvSpPr txBox="1"/>
              <p:nvPr/>
            </p:nvSpPr>
            <p:spPr>
              <a:xfrm>
                <a:off x="6790417" y="3986593"/>
                <a:ext cx="90281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800" b="1" dirty="0"/>
                  <a:t>换行</a:t>
                </a:r>
              </a:p>
            </p:txBody>
          </p:sp>
        </p:grpSp>
      </p:grpSp>
      <p:grpSp>
        <p:nvGrpSpPr>
          <p:cNvPr id="24" name="组合 23"/>
          <p:cNvGrpSpPr/>
          <p:nvPr/>
        </p:nvGrpSpPr>
        <p:grpSpPr>
          <a:xfrm>
            <a:off x="1307468" y="2809219"/>
            <a:ext cx="1524292" cy="1088305"/>
            <a:chOff x="1307468" y="2809219"/>
            <a:chExt cx="1524292" cy="1088305"/>
          </a:xfrm>
        </p:grpSpPr>
        <p:sp>
          <p:nvSpPr>
            <p:cNvPr id="18" name="上箭头 17"/>
            <p:cNvSpPr/>
            <p:nvPr/>
          </p:nvSpPr>
          <p:spPr>
            <a:xfrm>
              <a:off x="1307468" y="2809219"/>
              <a:ext cx="360040" cy="1075911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1504152" y="3497414"/>
              <a:ext cx="13276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b="1" dirty="0"/>
                <a:t>Pivot</a:t>
              </a:r>
              <a:r>
                <a:rPr lang="zh-CN" altLang="en-US" sz="2000" b="1" dirty="0"/>
                <a:t>选择</a:t>
              </a:r>
              <a:endParaRPr lang="en-US" altLang="zh-CN" sz="2000" b="1" dirty="0"/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4252205" y="3356992"/>
            <a:ext cx="5660219" cy="2417277"/>
            <a:chOff x="4252205" y="3356992"/>
            <a:chExt cx="5660219" cy="2417277"/>
          </a:xfrm>
        </p:grpSpPr>
        <p:sp>
          <p:nvSpPr>
            <p:cNvPr id="17" name="直角上箭头 16"/>
            <p:cNvSpPr/>
            <p:nvPr/>
          </p:nvSpPr>
          <p:spPr>
            <a:xfrm>
              <a:off x="4252205" y="3356992"/>
              <a:ext cx="5660219" cy="2417277"/>
            </a:xfrm>
            <a:prstGeom prst="bentUpArrow">
              <a:avLst>
                <a:gd name="adj1" fmla="val 10212"/>
                <a:gd name="adj2" fmla="val 11691"/>
                <a:gd name="adj3" fmla="val 2322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7347937" y="4973951"/>
              <a:ext cx="220765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b="1" dirty="0"/>
                <a:t>计算</a:t>
              </a:r>
              <a:r>
                <a:rPr lang="en-US" altLang="zh-CN" sz="2800" b="1" dirty="0"/>
                <a:t>L</a:t>
              </a:r>
              <a:r>
                <a:rPr lang="zh-CN" altLang="en-US" sz="2800" b="1" dirty="0"/>
                <a:t>矩阵值</a:t>
              </a: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5626166" y="1916832"/>
            <a:ext cx="6158466" cy="4883061"/>
            <a:chOff x="5626166" y="1916832"/>
            <a:chExt cx="6158466" cy="4883061"/>
          </a:xfrm>
        </p:grpSpPr>
        <p:sp>
          <p:nvSpPr>
            <p:cNvPr id="21" name="矩形 20"/>
            <p:cNvSpPr/>
            <p:nvPr/>
          </p:nvSpPr>
          <p:spPr>
            <a:xfrm>
              <a:off x="9912424" y="1916832"/>
              <a:ext cx="1872208" cy="1224136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直角上箭头 21"/>
            <p:cNvSpPr/>
            <p:nvPr/>
          </p:nvSpPr>
          <p:spPr>
            <a:xfrm>
              <a:off x="5626166" y="3356993"/>
              <a:ext cx="5660219" cy="2923330"/>
            </a:xfrm>
            <a:prstGeom prst="bentUpArrow">
              <a:avLst>
                <a:gd name="adj1" fmla="val 8832"/>
                <a:gd name="adj2" fmla="val 9621"/>
                <a:gd name="adj3" fmla="val 2322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7727260" y="6338228"/>
              <a:ext cx="25555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b="1" dirty="0"/>
                <a:t>(</a:t>
              </a:r>
              <a:r>
                <a:rPr lang="zh-CN" altLang="en-US" sz="2400" b="1" dirty="0"/>
                <a:t>递归</a:t>
              </a:r>
              <a:r>
                <a:rPr lang="en-US" altLang="zh-CN" sz="2400" b="1" dirty="0"/>
                <a:t>)</a:t>
              </a:r>
              <a:r>
                <a:rPr lang="zh-CN" altLang="en-US" sz="2400" b="1" dirty="0"/>
                <a:t>计算舒尔补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05448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126" y="1132448"/>
            <a:ext cx="1439863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2521" y="2607236"/>
            <a:ext cx="1584325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otched Right Arrow 1"/>
          <p:cNvSpPr/>
          <p:nvPr/>
        </p:nvSpPr>
        <p:spPr>
          <a:xfrm>
            <a:off x="7507288" y="2762812"/>
            <a:ext cx="431800" cy="288925"/>
          </a:xfrm>
          <a:prstGeom prst="notchedRightArrow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pic>
        <p:nvPicPr>
          <p:cNvPr id="14341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126" y="2140511"/>
            <a:ext cx="16224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2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1026" y="3064436"/>
            <a:ext cx="1350963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3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7064" y="3889936"/>
            <a:ext cx="1258887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4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7051" y="4804337"/>
            <a:ext cx="1370013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triped Right Arrow 4"/>
          <p:cNvSpPr/>
          <p:nvPr/>
        </p:nvSpPr>
        <p:spPr>
          <a:xfrm rot="5400000">
            <a:off x="8631238" y="1780148"/>
            <a:ext cx="431800" cy="215900"/>
          </a:xfrm>
          <a:prstGeom prst="stripedRightArrow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pic>
        <p:nvPicPr>
          <p:cNvPr id="14347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9189" y="2607236"/>
            <a:ext cx="2746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8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9189" y="3432736"/>
            <a:ext cx="2746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9" name="Picture 1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9189" y="4409048"/>
            <a:ext cx="2746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1674606" y="742955"/>
            <a:ext cx="3606293" cy="418576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charset="0"/>
                <a:ea typeface="宋体" charset="-122"/>
              </a:rPr>
              <a:t>问题</a:t>
            </a:r>
            <a:r>
              <a:rPr lang="en-US" altLang="zh-CN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charset="0"/>
                <a:ea typeface="宋体" charset="-122"/>
              </a:rPr>
              <a:t>18</a:t>
            </a:r>
            <a:r>
              <a:rPr lang="zh-CN" altLang="en-US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charset="0"/>
                <a:ea typeface="宋体" charset="-122"/>
              </a:rPr>
              <a:t>：</a:t>
            </a:r>
            <a:endParaRPr lang="en-US" altLang="zh-CN" sz="4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Arial" charset="0"/>
              <a:ea typeface="宋体" charset="-122"/>
            </a:endParaRPr>
          </a:p>
          <a:p>
            <a:pPr>
              <a:spcBef>
                <a:spcPts val="1200"/>
              </a:spcBef>
              <a:defRPr/>
            </a:pPr>
            <a:r>
              <a:rPr lang="zh-CN" altLang="en-US" sz="3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charset="0"/>
                <a:ea typeface="宋体" charset="-122"/>
              </a:rPr>
              <a:t>你能否借助右边的图解释一下用</a:t>
            </a:r>
            <a:r>
              <a:rPr lang="en-US" altLang="zh-CN" sz="3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charset="0"/>
                <a:ea typeface="宋体" charset="-122"/>
              </a:rPr>
              <a:t>LUP</a:t>
            </a:r>
            <a:r>
              <a:rPr lang="zh-CN" altLang="en-US" sz="3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charset="0"/>
                <a:ea typeface="宋体" charset="-122"/>
              </a:rPr>
              <a:t>分解方法解线性方程组的基本思想？这个方法的关键在哪里？</a:t>
            </a:r>
            <a:endParaRPr lang="en-US" altLang="zh-CN" sz="3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Arial" charset="0"/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0410251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577" y="620688"/>
            <a:ext cx="1258887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图片 2" descr="屏幕剪辑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448" y="1377754"/>
            <a:ext cx="8851583" cy="3563413"/>
          </a:xfrm>
          <a:prstGeom prst="rect">
            <a:avLst/>
          </a:prstGeom>
        </p:spPr>
      </p:pic>
      <p:pic>
        <p:nvPicPr>
          <p:cNvPr id="4" name="图片 3" descr="屏幕剪辑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2852" y="5215633"/>
            <a:ext cx="4372989" cy="1564061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2279577" y="5866791"/>
            <a:ext cx="7232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/>
              <a:t>So:</a:t>
            </a:r>
            <a:endParaRPr lang="zh-CN" altLang="en-US" sz="2800" dirty="0"/>
          </a:p>
        </p:txBody>
      </p:sp>
      <p:grpSp>
        <p:nvGrpSpPr>
          <p:cNvPr id="8" name="组合 7"/>
          <p:cNvGrpSpPr/>
          <p:nvPr/>
        </p:nvGrpSpPr>
        <p:grpSpPr>
          <a:xfrm>
            <a:off x="8904312" y="1700808"/>
            <a:ext cx="3051093" cy="4689203"/>
            <a:chOff x="5652120" y="1844824"/>
            <a:chExt cx="3051093" cy="4689203"/>
          </a:xfrm>
        </p:grpSpPr>
        <p:sp>
          <p:nvSpPr>
            <p:cNvPr id="6" name="矩形 5"/>
            <p:cNvSpPr/>
            <p:nvPr/>
          </p:nvSpPr>
          <p:spPr>
            <a:xfrm>
              <a:off x="5652120" y="1844824"/>
              <a:ext cx="648072" cy="316835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圆角矩形标注 6"/>
            <p:cNvSpPr/>
            <p:nvPr/>
          </p:nvSpPr>
          <p:spPr>
            <a:xfrm>
              <a:off x="5652120" y="5525915"/>
              <a:ext cx="3051093" cy="1008112"/>
            </a:xfrm>
            <a:prstGeom prst="wedgeRoundRectCallout">
              <a:avLst>
                <a:gd name="adj1" fmla="val -31677"/>
                <a:gd name="adj2" fmla="val -106301"/>
                <a:gd name="adj3" fmla="val 16667"/>
              </a:avLst>
            </a:prstGeom>
            <a:solidFill>
              <a:schemeClr val="accent3">
                <a:lumMod val="9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dirty="0">
                  <a:solidFill>
                    <a:srgbClr val="FF0000"/>
                  </a:solidFill>
                </a:rPr>
                <a:t>问题</a:t>
              </a:r>
              <a:r>
                <a:rPr lang="en-US" altLang="zh-CN" sz="3200" dirty="0">
                  <a:solidFill>
                    <a:srgbClr val="FF0000"/>
                  </a:solidFill>
                </a:rPr>
                <a:t>19</a:t>
              </a:r>
              <a:r>
                <a:rPr lang="zh-CN" altLang="en-US" sz="3200" dirty="0">
                  <a:solidFill>
                    <a:srgbClr val="FF0000"/>
                  </a:solidFill>
                </a:rPr>
                <a:t>：</a:t>
              </a:r>
              <a:endParaRPr lang="en-US" altLang="zh-CN" sz="3200" dirty="0">
                <a:solidFill>
                  <a:srgbClr val="FF0000"/>
                </a:solidFill>
              </a:endParaRPr>
            </a:p>
            <a:p>
              <a:pPr algn="ctr"/>
              <a:r>
                <a:rPr lang="el-GR" altLang="zh-CN" sz="3200" dirty="0">
                  <a:solidFill>
                    <a:srgbClr val="FF0000"/>
                  </a:solidFill>
                </a:rPr>
                <a:t>π</a:t>
              </a:r>
              <a:r>
                <a:rPr lang="zh-CN" altLang="en-US" sz="3200" dirty="0">
                  <a:solidFill>
                    <a:srgbClr val="FF0000"/>
                  </a:solidFill>
                </a:rPr>
                <a:t>数组是什么？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07477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545" y="404665"/>
            <a:ext cx="1370013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图片 3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68" y="1268760"/>
            <a:ext cx="11087241" cy="3528392"/>
          </a:xfrm>
          <a:prstGeom prst="rect">
            <a:avLst/>
          </a:prstGeom>
        </p:spPr>
      </p:pic>
      <p:pic>
        <p:nvPicPr>
          <p:cNvPr id="5" name="图片 4" descr="屏幕剪辑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5640" y="4797152"/>
            <a:ext cx="6226126" cy="1977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48630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55440" y="548680"/>
            <a:ext cx="74274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If we have LUP, we can solve the equations in </a:t>
            </a:r>
            <a:r>
              <a:rPr lang="el-GR" altLang="zh-CN" sz="2400" dirty="0"/>
              <a:t>Θ</a:t>
            </a:r>
            <a:r>
              <a:rPr lang="en-US" altLang="zh-CN" sz="2400" dirty="0"/>
              <a:t>(n</a:t>
            </a:r>
            <a:r>
              <a:rPr lang="en-US" altLang="zh-CN" sz="2400" baseline="30000" dirty="0"/>
              <a:t>2</a:t>
            </a:r>
            <a:r>
              <a:rPr lang="en-US" altLang="zh-CN" sz="2400" dirty="0"/>
              <a:t>)  </a:t>
            </a:r>
            <a:endParaRPr lang="zh-CN" altLang="en-US" sz="2400" dirty="0"/>
          </a:p>
        </p:txBody>
      </p:sp>
      <p:pic>
        <p:nvPicPr>
          <p:cNvPr id="3" name="图片 2" descr="屏幕剪辑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1584" y="908720"/>
            <a:ext cx="7344816" cy="4795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52664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23592" y="1484784"/>
            <a:ext cx="7560840" cy="357020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charset="0"/>
                <a:ea typeface="宋体" charset="-122"/>
              </a:rPr>
              <a:t>问题</a:t>
            </a:r>
            <a:r>
              <a:rPr lang="en-US" altLang="zh-CN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charset="0"/>
                <a:ea typeface="宋体" charset="-122"/>
              </a:rPr>
              <a:t>20</a:t>
            </a:r>
            <a:r>
              <a:rPr lang="zh-CN" altLang="en-US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charset="0"/>
                <a:ea typeface="宋体" charset="-122"/>
              </a:rPr>
              <a:t>：</a:t>
            </a:r>
            <a:endParaRPr lang="en-US" altLang="zh-CN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" charset="0"/>
              <a:ea typeface="宋体" charset="-122"/>
            </a:endParaRPr>
          </a:p>
          <a:p>
            <a:pPr>
              <a:spcBef>
                <a:spcPts val="1200"/>
              </a:spcBef>
              <a:defRPr/>
            </a:pPr>
            <a:r>
              <a:rPr lang="zh-CN" altLang="en-US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charset="0"/>
                <a:ea typeface="宋体" charset="-122"/>
              </a:rPr>
              <a:t>你能否解释一下，为什么可以利用</a:t>
            </a:r>
            <a:r>
              <a:rPr lang="en-US" altLang="zh-CN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charset="0"/>
                <a:ea typeface="宋体" charset="-122"/>
              </a:rPr>
              <a:t>LUP</a:t>
            </a:r>
            <a:r>
              <a:rPr lang="zh-CN" altLang="en-US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charset="0"/>
                <a:ea typeface="宋体" charset="-122"/>
              </a:rPr>
              <a:t>分解来计算逆矩阵？</a:t>
            </a:r>
            <a:endParaRPr lang="en-US" altLang="zh-CN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" charset="0"/>
              <a:ea typeface="宋体" charset="-122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623392" y="657224"/>
            <a:ext cx="9721080" cy="5652096"/>
            <a:chOff x="2208213" y="836613"/>
            <a:chExt cx="7775576" cy="4679951"/>
          </a:xfrm>
        </p:grpSpPr>
        <p:pic>
          <p:nvPicPr>
            <p:cNvPr id="2662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8214" y="836613"/>
              <a:ext cx="7775575" cy="4679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" name="Rounded Rectangle 1"/>
            <p:cNvSpPr/>
            <p:nvPr/>
          </p:nvSpPr>
          <p:spPr>
            <a:xfrm>
              <a:off x="2208213" y="836614"/>
              <a:ext cx="4392612" cy="288925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3935414" y="5157789"/>
              <a:ext cx="6048375" cy="358775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4" name="Rectangle 3"/>
          <p:cNvSpPr/>
          <p:nvPr/>
        </p:nvSpPr>
        <p:spPr>
          <a:xfrm>
            <a:off x="7752184" y="4941168"/>
            <a:ext cx="3272050" cy="153888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4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charset="0"/>
                <a:ea typeface="宋体" charset="-122"/>
              </a:rPr>
              <a:t>问题</a:t>
            </a:r>
            <a:r>
              <a:rPr lang="en-US" altLang="zh-CN" sz="4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charset="0"/>
                <a:ea typeface="宋体" charset="-122"/>
              </a:rPr>
              <a:t>21</a:t>
            </a:r>
            <a:r>
              <a:rPr lang="zh-CN" altLang="en-US" sz="4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charset="0"/>
                <a:ea typeface="宋体" charset="-122"/>
              </a:rPr>
              <a:t>：</a:t>
            </a:r>
            <a:endParaRPr lang="en-US" altLang="zh-CN" sz="4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Arial" charset="0"/>
              <a:ea typeface="宋体" charset="-122"/>
            </a:endParaRPr>
          </a:p>
          <a:p>
            <a:pPr>
              <a:spcBef>
                <a:spcPts val="1200"/>
              </a:spcBef>
              <a:defRPr/>
            </a:pPr>
            <a:r>
              <a:rPr lang="zh-CN" altLang="en-US" sz="4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charset="0"/>
                <a:ea typeface="宋体" charset="-122"/>
              </a:rPr>
              <a:t>这有多复杂？</a:t>
            </a:r>
            <a:endParaRPr lang="en-US" altLang="zh-CN" sz="40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Arial" charset="0"/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981200" y="277813"/>
            <a:ext cx="8229600" cy="919162"/>
          </a:xfrm>
        </p:spPr>
        <p:txBody>
          <a:bodyPr/>
          <a:lstStyle/>
          <a:p>
            <a:r>
              <a:rPr lang="zh-CN" altLang="en-US"/>
              <a:t>逆矩阵存在的条件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263352" y="1052736"/>
            <a:ext cx="11809312" cy="3724053"/>
            <a:chOff x="1919288" y="1196976"/>
            <a:chExt cx="8569326" cy="2592387"/>
          </a:xfrm>
        </p:grpSpPr>
        <p:pic>
          <p:nvPicPr>
            <p:cNvPr id="10243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19289" y="1196976"/>
              <a:ext cx="6624637" cy="576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44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19289" y="1989138"/>
              <a:ext cx="8569325" cy="576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45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40014" y="2420939"/>
              <a:ext cx="7343775" cy="541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46" name="Picture 5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19288" y="3325813"/>
              <a:ext cx="6189662" cy="463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6912911" y="4776789"/>
            <a:ext cx="2482850" cy="987425"/>
            <a:chOff x="5076056" y="3789040"/>
            <a:chExt cx="2484277" cy="987442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5220602" y="3789040"/>
              <a:ext cx="1920049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49" name="TextBox 4"/>
            <p:cNvSpPr txBox="1">
              <a:spLocks noChangeArrowheads="1"/>
            </p:cNvSpPr>
            <p:nvPr/>
          </p:nvSpPr>
          <p:spPr bwMode="auto">
            <a:xfrm>
              <a:off x="5076056" y="4314817"/>
              <a:ext cx="248427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这是什么意思？</a:t>
              </a:r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H="1" flipV="1">
              <a:off x="5902030" y="3789040"/>
              <a:ext cx="254146" cy="525471"/>
            </a:xfrm>
            <a:prstGeom prst="straightConnector1">
              <a:avLst/>
            </a:prstGeom>
            <a:ln>
              <a:solidFill>
                <a:srgbClr val="C00000"/>
              </a:solidFill>
              <a:prstDash val="lg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51584" y="1484785"/>
            <a:ext cx="7704856" cy="166199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defRPr/>
            </a:pPr>
            <a:r>
              <a:rPr lang="zh-CN" altLang="en-US" sz="4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  <a:ea typeface="宋体" charset="-122"/>
              </a:rPr>
              <a:t>问题</a:t>
            </a:r>
            <a:r>
              <a:rPr lang="en-US" altLang="zh-CN" sz="4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  <a:ea typeface="宋体" charset="-122"/>
              </a:rPr>
              <a:t>2:</a:t>
            </a:r>
          </a:p>
          <a:p>
            <a:pPr>
              <a:spcBef>
                <a:spcPts val="1200"/>
              </a:spcBef>
              <a:defRPr/>
            </a:pPr>
            <a:r>
              <a:rPr lang="zh-CN" altLang="en-US" sz="4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  <a:ea typeface="宋体" charset="-122"/>
              </a:rPr>
              <a:t>如何计算非奇异矩阵的逆？</a:t>
            </a:r>
            <a:endParaRPr lang="en-US" altLang="zh-CN" sz="4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charset="0"/>
              <a:ea typeface="宋体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567608" y="3717033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1</a:t>
            </a:r>
            <a:r>
              <a:rPr lang="zh-CN" altLang="en-US" sz="2400" dirty="0"/>
              <a:t>：矩阵</a:t>
            </a:r>
            <a:r>
              <a:rPr lang="en-US" altLang="zh-CN" sz="2400" dirty="0"/>
              <a:t>A</a:t>
            </a:r>
            <a:r>
              <a:rPr lang="zh-CN" altLang="en-US" sz="2400" dirty="0"/>
              <a:t>的逆</a:t>
            </a:r>
            <a:r>
              <a:rPr lang="en-US" altLang="zh-CN" sz="2400" dirty="0"/>
              <a:t>=A</a:t>
            </a:r>
            <a:r>
              <a:rPr lang="zh-CN" altLang="en-US" sz="2400" dirty="0"/>
              <a:t>的伴随矩阵</a:t>
            </a:r>
            <a:r>
              <a:rPr lang="en-US" altLang="zh-CN" sz="2400" dirty="0"/>
              <a:t>/</a:t>
            </a:r>
            <a:r>
              <a:rPr lang="zh-CN" altLang="en-US" sz="2400" dirty="0"/>
              <a:t>行列式</a:t>
            </a:r>
            <a:r>
              <a:rPr lang="en-US" altLang="zh-CN" sz="2400" dirty="0"/>
              <a:t>A</a:t>
            </a:r>
            <a:r>
              <a:rPr lang="zh-CN" altLang="en-US" sz="2400" dirty="0"/>
              <a:t>的值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567608" y="4653137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2</a:t>
            </a:r>
            <a:r>
              <a:rPr lang="zh-CN" altLang="en-US" sz="2400" dirty="0"/>
              <a:t>：矩阵</a:t>
            </a:r>
            <a:r>
              <a:rPr lang="en-US" altLang="zh-CN" sz="2400" dirty="0"/>
              <a:t>A</a:t>
            </a:r>
            <a:r>
              <a:rPr lang="zh-CN" altLang="en-US" sz="2400" dirty="0"/>
              <a:t>的逆：对</a:t>
            </a:r>
            <a:r>
              <a:rPr lang="en-US" altLang="zh-CN" sz="2400" dirty="0"/>
              <a:t>(A|E)</a:t>
            </a:r>
            <a:r>
              <a:rPr lang="zh-CN" altLang="en-US" sz="2400" dirty="0"/>
              <a:t>进行行初等变换得到</a:t>
            </a:r>
            <a:r>
              <a:rPr lang="en-US" altLang="zh-CN" sz="2400" dirty="0"/>
              <a:t>(E|A</a:t>
            </a:r>
            <a:r>
              <a:rPr lang="en-US" altLang="zh-CN" sz="2400" baseline="30000" dirty="0"/>
              <a:t>-1</a:t>
            </a:r>
            <a:r>
              <a:rPr lang="en-US" altLang="zh-CN" sz="2400" dirty="0"/>
              <a:t>)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3472" y="260648"/>
            <a:ext cx="7331440" cy="5865152"/>
          </a:xfrm>
          <a:prstGeom prst="rect">
            <a:avLst/>
          </a:prstGeom>
        </p:spPr>
      </p:pic>
      <p:sp>
        <p:nvSpPr>
          <p:cNvPr id="3" name="云形 2"/>
          <p:cNvSpPr/>
          <p:nvPr/>
        </p:nvSpPr>
        <p:spPr>
          <a:xfrm>
            <a:off x="8256240" y="1916832"/>
            <a:ext cx="3600400" cy="2232248"/>
          </a:xfrm>
          <a:prstGeom prst="cloud">
            <a:avLst/>
          </a:prstGeom>
          <a:solidFill>
            <a:schemeClr val="accent3">
              <a:lumMod val="9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>
                <a:solidFill>
                  <a:schemeClr val="tx1"/>
                </a:solidFill>
              </a:rPr>
              <a:t>问题</a:t>
            </a:r>
            <a:r>
              <a:rPr lang="en-US" altLang="zh-CN" sz="2800" b="1" dirty="0">
                <a:solidFill>
                  <a:schemeClr val="tx1"/>
                </a:solidFill>
              </a:rPr>
              <a:t>3.1</a:t>
            </a:r>
            <a:r>
              <a:rPr lang="zh-CN" altLang="en-US" sz="2800" b="1" dirty="0">
                <a:solidFill>
                  <a:schemeClr val="tx1"/>
                </a:solidFill>
              </a:rPr>
              <a:t>：求</a:t>
            </a:r>
            <a:r>
              <a:rPr lang="en-US" altLang="zh-CN" sz="2800" b="1" dirty="0">
                <a:solidFill>
                  <a:schemeClr val="tx1"/>
                </a:solidFill>
              </a:rPr>
              <a:t>N</a:t>
            </a:r>
            <a:r>
              <a:rPr lang="zh-CN" altLang="en-US" sz="2800" b="1" dirty="0">
                <a:solidFill>
                  <a:schemeClr val="tx1"/>
                </a:solidFill>
              </a:rPr>
              <a:t>阶方阵的逆，时间复杂度多少？</a:t>
            </a:r>
          </a:p>
        </p:txBody>
      </p:sp>
    </p:spTree>
    <p:extLst>
      <p:ext uri="{BB962C8B-B14F-4D97-AF65-F5344CB8AC3E}">
        <p14:creationId xmlns:p14="http://schemas.microsoft.com/office/powerpoint/2010/main" val="398802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344" y="332656"/>
            <a:ext cx="7699603" cy="5521179"/>
          </a:xfrm>
          <a:prstGeom prst="rect">
            <a:avLst/>
          </a:prstGeom>
        </p:spPr>
      </p:pic>
      <p:sp>
        <p:nvSpPr>
          <p:cNvPr id="4" name="右箭头 3"/>
          <p:cNvSpPr/>
          <p:nvPr/>
        </p:nvSpPr>
        <p:spPr>
          <a:xfrm>
            <a:off x="7320136" y="4725144"/>
            <a:ext cx="79208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2495600" y="4005064"/>
            <a:ext cx="3528392" cy="17281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6030429" y="4005064"/>
            <a:ext cx="1145691" cy="17281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8191006" y="4515217"/>
            <a:ext cx="1210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dirty="0"/>
              <a:t>……</a:t>
            </a:r>
            <a:endParaRPr lang="zh-CN" altLang="en-US" sz="4000" dirty="0"/>
          </a:p>
        </p:txBody>
      </p:sp>
      <p:sp>
        <p:nvSpPr>
          <p:cNvPr id="7" name="矩形 6"/>
          <p:cNvSpPr/>
          <p:nvPr/>
        </p:nvSpPr>
        <p:spPr>
          <a:xfrm>
            <a:off x="7182558" y="4221088"/>
            <a:ext cx="2585850" cy="17281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云形 8"/>
          <p:cNvSpPr/>
          <p:nvPr/>
        </p:nvSpPr>
        <p:spPr>
          <a:xfrm>
            <a:off x="7601394" y="1446784"/>
            <a:ext cx="3600400" cy="2232248"/>
          </a:xfrm>
          <a:prstGeom prst="cloud">
            <a:avLst/>
          </a:prstGeom>
          <a:solidFill>
            <a:schemeClr val="accent3">
              <a:lumMod val="9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>
                <a:solidFill>
                  <a:schemeClr val="tx1"/>
                </a:solidFill>
              </a:rPr>
              <a:t>问题</a:t>
            </a:r>
            <a:r>
              <a:rPr lang="en-US" altLang="zh-CN" sz="2800" b="1" dirty="0">
                <a:solidFill>
                  <a:schemeClr val="tx1"/>
                </a:solidFill>
              </a:rPr>
              <a:t>3.1</a:t>
            </a:r>
            <a:r>
              <a:rPr lang="zh-CN" altLang="en-US" sz="2800" b="1" dirty="0">
                <a:solidFill>
                  <a:schemeClr val="tx1"/>
                </a:solidFill>
              </a:rPr>
              <a:t>：求</a:t>
            </a:r>
            <a:r>
              <a:rPr lang="en-US" altLang="zh-CN" sz="2800" b="1" dirty="0">
                <a:solidFill>
                  <a:schemeClr val="tx1"/>
                </a:solidFill>
              </a:rPr>
              <a:t>N</a:t>
            </a:r>
            <a:r>
              <a:rPr lang="zh-CN" altLang="en-US" sz="2800" b="1" dirty="0">
                <a:solidFill>
                  <a:schemeClr val="tx1"/>
                </a:solidFill>
              </a:rPr>
              <a:t>阶方阵的逆，时间复杂度多少？</a:t>
            </a:r>
          </a:p>
        </p:txBody>
      </p:sp>
    </p:spTree>
    <p:extLst>
      <p:ext uri="{BB962C8B-B14F-4D97-AF65-F5344CB8AC3E}">
        <p14:creationId xmlns:p14="http://schemas.microsoft.com/office/powerpoint/2010/main" val="1073736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4640038"/>
              </p:ext>
            </p:extLst>
          </p:nvPr>
        </p:nvGraphicFramePr>
        <p:xfrm>
          <a:off x="6168009" y="908721"/>
          <a:ext cx="3607849" cy="21572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58" name="公式" r:id="rId3" imgW="1231560" imgH="736560" progId="Equation.3">
                  <p:embed/>
                </p:oleObj>
              </mc:Choice>
              <mc:Fallback>
                <p:oleObj name="公式" r:id="rId3" imgW="1231560" imgH="7365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68009" y="908721"/>
                        <a:ext cx="3607849" cy="21572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3" name="对象 2"/>
              <p:cNvSpPr txBox="1"/>
              <p:nvPr/>
            </p:nvSpPr>
            <p:spPr>
              <a:xfrm>
                <a:off x="1544087" y="3861048"/>
                <a:ext cx="4392488" cy="1728192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zh-CN" altLang="en-US" sz="32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zh-CN" altLang="en-US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zh-CN" altLang="en-US" sz="32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zh-CN" altLang="en-US" sz="32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zh-CN" altLang="en-US" sz="32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zh-CN" altLang="en-US" sz="32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zh-CN" altLang="en-US" sz="32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zh-CN" altLang="en-US" sz="32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zh-CN" altLang="en-US" sz="32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zh-CN" altLang="en-US" sz="32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zh-CN" altLang="en-US" sz="32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r>
                        <a:rPr lang="zh-CN" altLang="en-US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zh-CN" altLang="en-US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zh-CN" altLang="en-US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CN" sz="32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zh-CN" sz="32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altLang="zh-CN" sz="32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altLang="zh-CN" sz="32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zh-CN" altLang="en-US" sz="3200" dirty="0"/>
              </a:p>
            </p:txBody>
          </p:sp>
        </mc:Choice>
        <mc:Fallback>
          <p:sp>
            <p:nvSpPr>
              <p:cNvPr id="3" name="对象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4087" y="3861048"/>
                <a:ext cx="4392488" cy="172819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云形 3"/>
          <p:cNvSpPr/>
          <p:nvPr/>
        </p:nvSpPr>
        <p:spPr>
          <a:xfrm>
            <a:off x="695400" y="879512"/>
            <a:ext cx="4824536" cy="1941247"/>
          </a:xfrm>
          <a:prstGeom prst="cloud">
            <a:avLst/>
          </a:prstGeom>
          <a:solidFill>
            <a:schemeClr val="accent3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>
                <a:solidFill>
                  <a:srgbClr val="FF0000"/>
                </a:solidFill>
              </a:rPr>
              <a:t>高斯消元法过程中必然出现的现象！</a:t>
            </a:r>
          </a:p>
        </p:txBody>
      </p:sp>
      <p:sp>
        <p:nvSpPr>
          <p:cNvPr id="5" name="Rectangle 1"/>
          <p:cNvSpPr/>
          <p:nvPr/>
        </p:nvSpPr>
        <p:spPr>
          <a:xfrm>
            <a:off x="7104112" y="3225497"/>
            <a:ext cx="3545350" cy="2708434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>
              <a:defRPr/>
            </a:pPr>
            <a:r>
              <a:rPr lang="zh-CN" altLang="en-US" sz="40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charset="0"/>
                <a:ea typeface="宋体" charset="-122"/>
              </a:rPr>
              <a:t>问题</a:t>
            </a:r>
            <a:r>
              <a:rPr lang="en-US" altLang="zh-CN" sz="40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charset="0"/>
                <a:ea typeface="宋体" charset="-122"/>
              </a:rPr>
              <a:t>4</a:t>
            </a:r>
            <a:r>
              <a:rPr lang="zh-CN" altLang="en-US" sz="40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charset="0"/>
                <a:ea typeface="宋体" charset="-122"/>
              </a:rPr>
              <a:t>：</a:t>
            </a:r>
            <a:endParaRPr lang="en-US" altLang="zh-CN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 charset="0"/>
              <a:ea typeface="宋体" charset="-122"/>
            </a:endParaRPr>
          </a:p>
          <a:p>
            <a:pPr>
              <a:spcBef>
                <a:spcPts val="1200"/>
              </a:spcBef>
              <a:defRPr/>
            </a:pPr>
            <a:r>
              <a:rPr lang="zh-CN" altLang="en-US" sz="40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charset="0"/>
                <a:ea typeface="宋体" charset="-122"/>
              </a:rPr>
              <a:t>三角阵会给解线性方程组带来什么便利？</a:t>
            </a:r>
            <a:endParaRPr lang="en-US" altLang="zh-CN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 charset="0"/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41345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7568" y="800895"/>
            <a:ext cx="7433782" cy="172354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>
              <a:defRPr/>
            </a:pPr>
            <a:r>
              <a:rPr lang="zh-CN" altLang="en-US" sz="32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charset="0"/>
                <a:ea typeface="宋体" charset="-122"/>
              </a:rPr>
              <a:t>问题</a:t>
            </a:r>
            <a:r>
              <a:rPr lang="en-US" altLang="zh-CN" sz="32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charset="0"/>
                <a:ea typeface="宋体" charset="-122"/>
              </a:rPr>
              <a:t>5</a:t>
            </a:r>
            <a:r>
              <a:rPr lang="zh-CN" altLang="en-US" sz="32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charset="0"/>
                <a:ea typeface="宋体" charset="-122"/>
              </a:rPr>
              <a:t>：</a:t>
            </a:r>
            <a:endParaRPr lang="en-US" altLang="zh-CN" sz="32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 charset="0"/>
              <a:ea typeface="宋体" charset="-122"/>
            </a:endParaRPr>
          </a:p>
          <a:p>
            <a:pPr>
              <a:spcBef>
                <a:spcPts val="1200"/>
              </a:spcBef>
              <a:defRPr/>
            </a:pPr>
            <a:r>
              <a:rPr lang="zh-CN" altLang="en-US" sz="32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charset="0"/>
                <a:ea typeface="宋体" charset="-122"/>
              </a:rPr>
              <a:t>三角阵确实会极大简化方程求解，但是多数情况下，我们不会遇到三角阵。</a:t>
            </a:r>
            <a:endParaRPr lang="en-US" altLang="zh-CN" sz="32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 charset="0"/>
              <a:ea typeface="宋体" charset="-122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9856" y="2924944"/>
            <a:ext cx="185426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文本框 3"/>
          <p:cNvSpPr txBox="1"/>
          <p:nvPr/>
        </p:nvSpPr>
        <p:spPr>
          <a:xfrm>
            <a:off x="4583832" y="3713631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dirty="0"/>
              <a:t>怎么办？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3F079EF1-3EC9-4D8B-BFB3-DB236B50EA2F}"/>
              </a:ext>
            </a:extLst>
          </p:cNvPr>
          <p:cNvSpPr/>
          <p:nvPr/>
        </p:nvSpPr>
        <p:spPr>
          <a:xfrm>
            <a:off x="2567608" y="4797152"/>
            <a:ext cx="7200800" cy="954107"/>
          </a:xfrm>
          <a:prstGeom prst="rect">
            <a:avLst/>
          </a:prstGeom>
          <a:solidFill>
            <a:schemeClr val="accent3">
              <a:lumMod val="8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algn="ctr"/>
            <a:r>
              <a:rPr lang="zh-CN" altLang="en-US" sz="2800" dirty="0"/>
              <a:t>任意的非奇异矩阵均能保证可以分解为两个上、下三角矩阵的乘积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default">
  <a:themeElements>
    <a:clrScheme name="default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default">
      <a:majorFont>
        <a:latin typeface="Garamond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6480</TotalTime>
  <Pages>0</Pages>
  <Words>1535</Words>
  <Characters>0</Characters>
  <Application>Microsoft Office PowerPoint</Application>
  <DocSecurity>0</DocSecurity>
  <PresentationFormat>宽屏</PresentationFormat>
  <Lines>0</Lines>
  <Paragraphs>182</Paragraphs>
  <Slides>37</Slides>
  <Notes>28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37</vt:i4>
      </vt:variant>
    </vt:vector>
  </HeadingPairs>
  <TitlesOfParts>
    <vt:vector size="48" baseType="lpstr">
      <vt:lpstr>黑体</vt:lpstr>
      <vt:lpstr>华文行楷</vt:lpstr>
      <vt:lpstr>楷体</vt:lpstr>
      <vt:lpstr>宋体</vt:lpstr>
      <vt:lpstr>微软雅黑</vt:lpstr>
      <vt:lpstr>Arial</vt:lpstr>
      <vt:lpstr>Cambria Math</vt:lpstr>
      <vt:lpstr>Garamond</vt:lpstr>
      <vt:lpstr>Wingdings</vt:lpstr>
      <vt:lpstr>default</vt:lpstr>
      <vt:lpstr>公式</vt:lpstr>
      <vt:lpstr>计算机问题求解 – 论题3-14     -  矩阵计算</vt:lpstr>
      <vt:lpstr>矩阵的逆与线性方程组的解</vt:lpstr>
      <vt:lpstr>PowerPoint 演示文稿</vt:lpstr>
      <vt:lpstr>逆矩阵存在的条件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假如：</vt:lpstr>
      <vt:lpstr>如何将一个非奇异矩阵分解为两个上、下三角矩阵乘积？</vt:lpstr>
      <vt:lpstr>PowerPoint 演示文稿</vt:lpstr>
      <vt:lpstr>继续，继续！</vt:lpstr>
      <vt:lpstr>PowerPoint 演示文稿</vt:lpstr>
      <vt:lpstr>PowerPoint 演示文稿</vt:lpstr>
      <vt:lpstr>PowerPoint 演示文稿</vt:lpstr>
      <vt:lpstr>PowerPoint 演示文稿</vt:lpstr>
      <vt:lpstr>问题1:0：如何编写LU算法？</vt:lpstr>
      <vt:lpstr>如何编写LU算法？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行置换的处理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Nanjing University</Company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计算机问题求解     -  算法在计算机科学中的地位</dc:title>
  <dc:creator>Chen Daoxu</dc:creator>
  <cp:lastModifiedBy>陶先平</cp:lastModifiedBy>
  <cp:revision>150</cp:revision>
  <cp:lastPrinted>1601-01-01T00:00:00Z</cp:lastPrinted>
  <dcterms:created xsi:type="dcterms:W3CDTF">2010-10-07T02:50:25Z</dcterms:created>
  <dcterms:modified xsi:type="dcterms:W3CDTF">2020-12-22T05:07:43Z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3</vt:r8>
  </property>
  <property fmtid="{D5CDD505-2E9C-101B-9397-08002B2CF9AE}" pid="3" name="KSOProductBuildVer">
    <vt:lpwstr>2052-6.6.0.2461</vt:lpwstr>
  </property>
</Properties>
</file>