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50" r:id="rId2"/>
    <p:sldId id="355" r:id="rId3"/>
    <p:sldId id="366" r:id="rId4"/>
    <p:sldId id="357" r:id="rId5"/>
    <p:sldId id="356" r:id="rId6"/>
    <p:sldId id="358" r:id="rId7"/>
    <p:sldId id="364" r:id="rId8"/>
    <p:sldId id="359" r:id="rId9"/>
    <p:sldId id="361" r:id="rId10"/>
    <p:sldId id="362" r:id="rId11"/>
    <p:sldId id="360" r:id="rId12"/>
    <p:sldId id="363" r:id="rId13"/>
    <p:sldId id="365" r:id="rId14"/>
    <p:sldId id="313" r:id="rId15"/>
  </p:sldIdLst>
  <p:sldSz cx="12192000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84C1"/>
    <a:srgbClr val="4975B7"/>
    <a:srgbClr val="D5EEFA"/>
    <a:srgbClr val="2DA4E6"/>
    <a:srgbClr val="1A8EF7"/>
    <a:srgbClr val="000000"/>
    <a:srgbClr val="ABDBF5"/>
    <a:srgbClr val="83A9B8"/>
    <a:srgbClr val="568AB6"/>
    <a:srgbClr val="7CB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76247" autoAdjust="0"/>
  </p:normalViewPr>
  <p:slideViewPr>
    <p:cSldViewPr>
      <p:cViewPr varScale="1">
        <p:scale>
          <a:sx n="70" d="100"/>
          <a:sy n="70" d="100"/>
        </p:scale>
        <p:origin x="1162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0" d="100"/>
          <a:sy n="70" d="100"/>
        </p:scale>
        <p:origin x="2299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AEB42-117B-4EA9-87C6-77A7D706AD61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D89BB-F553-448C-9EEE-B618B52491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933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皮亚诺公理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37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(</a:t>
            </a:r>
            <a:r>
              <a:rPr lang="zh-CN" altLang="en-US" dirty="0" smtClean="0"/>
              <a:t>国际语创始人</a:t>
            </a:r>
            <a:r>
              <a:rPr lang="en-US" altLang="zh-CN" dirty="0" smtClean="0"/>
              <a:t>)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25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387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后继是</a:t>
            </a:r>
            <a:r>
              <a:rPr lang="en-US" altLang="zh-CN" dirty="0" smtClean="0"/>
              <a:t>injective</a:t>
            </a:r>
          </a:p>
          <a:p>
            <a:r>
              <a:rPr lang="zh-CN" altLang="en-US" dirty="0" smtClean="0"/>
              <a:t>第</a:t>
            </a:r>
            <a:r>
              <a:rPr lang="en-US" altLang="zh-CN" dirty="0" smtClean="0"/>
              <a:t>5</a:t>
            </a:r>
            <a:r>
              <a:rPr lang="zh-CN" altLang="en-US" dirty="0" smtClean="0"/>
              <a:t>条是数学归纳法的基础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528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3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Lemma 1</a:t>
            </a:r>
            <a:r>
              <a:rPr lang="zh-CN" altLang="en-US" dirty="0" smtClean="0"/>
              <a:t>保证了两个自然数相加时，一个自然数确实能够被写成</a:t>
            </a:r>
            <a:r>
              <a:rPr lang="en-US" altLang="zh-CN" dirty="0" smtClean="0"/>
              <a:t>m’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0</a:t>
            </a:r>
            <a:r>
              <a:rPr lang="zh-CN" altLang="en-US" dirty="0" smtClean="0"/>
              <a:t>和</a:t>
            </a:r>
            <a:r>
              <a:rPr lang="en-US" altLang="zh-CN" dirty="0" smtClean="0"/>
              <a:t>1</a:t>
            </a:r>
            <a:r>
              <a:rPr lang="zh-CN" altLang="en-US" dirty="0" smtClean="0"/>
              <a:t>分别是加法、乘法的</a:t>
            </a:r>
            <a:r>
              <a:rPr lang="en-US" altLang="zh-CN" dirty="0" smtClean="0"/>
              <a:t>identical element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049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362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可以研究一下</a:t>
            </a:r>
            <a:r>
              <a:rPr lang="en-US" altLang="zh-CN" dirty="0" smtClean="0"/>
              <a:t>ZF</a:t>
            </a:r>
            <a:r>
              <a:rPr lang="zh-CN" altLang="en-US" dirty="0" smtClean="0"/>
              <a:t>体系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34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9"/>
            <a:ext cx="12192000" cy="6857922"/>
          </a:xfrm>
          <a:prstGeom prst="rect">
            <a:avLst/>
          </a:prstGeom>
        </p:spPr>
      </p:pic>
      <p:sp>
        <p:nvSpPr>
          <p:cNvPr id="9" name="Rectangle 43"/>
          <p:cNvSpPr/>
          <p:nvPr userDrawn="1"/>
        </p:nvSpPr>
        <p:spPr>
          <a:xfrm>
            <a:off x="0" y="4198"/>
            <a:ext cx="12206513" cy="6858000"/>
          </a:xfrm>
          <a:prstGeom prst="rect">
            <a:avLst/>
          </a:prstGeom>
          <a:solidFill>
            <a:srgbClr val="29427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44"/>
          <p:cNvSpPr/>
          <p:nvPr userDrawn="1"/>
        </p:nvSpPr>
        <p:spPr>
          <a:xfrm>
            <a:off x="266700" y="304800"/>
            <a:ext cx="11658600" cy="6248400"/>
          </a:xfrm>
          <a:prstGeom prst="rect">
            <a:avLst/>
          </a:prstGeom>
          <a:noFill/>
          <a:ln w="38100">
            <a:solidFill>
              <a:schemeClr val="bg1"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6245267"/>
            <a:ext cx="12192000" cy="6118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9440654" y="6420416"/>
            <a:ext cx="1723549" cy="261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This is a Presentation Title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54869" y="6440638"/>
            <a:ext cx="224082" cy="221098"/>
            <a:chOff x="4328868" y="5502988"/>
            <a:chExt cx="500307" cy="493774"/>
          </a:xfrm>
          <a:solidFill>
            <a:schemeClr val="bg1"/>
          </a:solidFill>
        </p:grpSpPr>
        <p:sp>
          <p:nvSpPr>
            <p:cNvPr id="8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2399"/>
            </a:p>
          </p:txBody>
        </p:sp>
        <p:sp>
          <p:nvSpPr>
            <p:cNvPr id="9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2399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flipH="1">
            <a:off x="11646174" y="6440638"/>
            <a:ext cx="224082" cy="221098"/>
            <a:chOff x="4328868" y="5502988"/>
            <a:chExt cx="500307" cy="493774"/>
          </a:xfrm>
          <a:solidFill>
            <a:schemeClr val="bg1"/>
          </a:solidFill>
        </p:grpSpPr>
        <p:sp>
          <p:nvSpPr>
            <p:cNvPr id="11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2399"/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2399"/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1202730" y="6323774"/>
            <a:ext cx="491305" cy="420448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495" y="274640"/>
            <a:ext cx="10591906" cy="711081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495" y="1138426"/>
            <a:ext cx="10591906" cy="4987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411560"/>
            <a:ext cx="533400" cy="437240"/>
            <a:chOff x="0" y="274640"/>
            <a:chExt cx="883884" cy="711081"/>
          </a:xfrm>
          <a:solidFill>
            <a:srgbClr val="6090BA"/>
          </a:solidFill>
        </p:grpSpPr>
        <p:sp>
          <p:nvSpPr>
            <p:cNvPr id="5" name="矩形 4"/>
            <p:cNvSpPr/>
            <p:nvPr userDrawn="1"/>
          </p:nvSpPr>
          <p:spPr>
            <a:xfrm rot="2700000">
              <a:off x="369122" y="369227"/>
              <a:ext cx="514762" cy="5147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 userDrawn="1"/>
          </p:nvSpPr>
          <p:spPr>
            <a:xfrm>
              <a:off x="0" y="274640"/>
              <a:ext cx="609600" cy="7110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燕尾形 17"/>
          <p:cNvSpPr/>
          <p:nvPr userDrawn="1"/>
        </p:nvSpPr>
        <p:spPr>
          <a:xfrm flipH="1">
            <a:off x="10842024" y="6496993"/>
            <a:ext cx="1578575" cy="361007"/>
          </a:xfrm>
          <a:prstGeom prst="chevron">
            <a:avLst/>
          </a:prstGeom>
          <a:solidFill>
            <a:srgbClr val="6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1" y="6496993"/>
            <a:ext cx="3595164" cy="361007"/>
          </a:xfrm>
          <a:prstGeom prst="rect">
            <a:avLst/>
          </a:prstGeom>
          <a:solidFill>
            <a:srgbClr val="D5E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218987" rtl="0" eaLnBrk="1" latinLnBrk="0" hangingPunct="1"/>
            <a:r>
              <a:rPr lang="zh-CN" altLang="en-US" sz="20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背景</a:t>
            </a:r>
            <a:endParaRPr lang="zh-CN" altLang="en-US" sz="2000" kern="12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燕尾形 19"/>
          <p:cNvSpPr/>
          <p:nvPr userDrawn="1"/>
        </p:nvSpPr>
        <p:spPr>
          <a:xfrm flipH="1">
            <a:off x="3352800" y="6496992"/>
            <a:ext cx="7707524" cy="361008"/>
          </a:xfrm>
          <a:prstGeom prst="chevron">
            <a:avLst/>
          </a:prstGeom>
          <a:solidFill>
            <a:srgbClr val="6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1" y="6492876"/>
            <a:ext cx="609599" cy="365125"/>
          </a:xfrm>
          <a:ln w="12700">
            <a:noFill/>
          </a:ln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59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xi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495" y="274640"/>
            <a:ext cx="10591906" cy="711081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495" y="1138426"/>
            <a:ext cx="10591906" cy="4987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8" name="组合 5"/>
          <p:cNvGrpSpPr/>
          <p:nvPr userDrawn="1"/>
        </p:nvGrpSpPr>
        <p:grpSpPr>
          <a:xfrm>
            <a:off x="0" y="411560"/>
            <a:ext cx="533400" cy="437240"/>
            <a:chOff x="0" y="274640"/>
            <a:chExt cx="883884" cy="711081"/>
          </a:xfrm>
          <a:solidFill>
            <a:srgbClr val="6090BA"/>
          </a:solidFill>
        </p:grpSpPr>
        <p:sp>
          <p:nvSpPr>
            <p:cNvPr id="19" name="矩形 18"/>
            <p:cNvSpPr/>
            <p:nvPr userDrawn="1"/>
          </p:nvSpPr>
          <p:spPr>
            <a:xfrm rot="2700000">
              <a:off x="369122" y="369227"/>
              <a:ext cx="514762" cy="5147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 userDrawn="1"/>
          </p:nvSpPr>
          <p:spPr>
            <a:xfrm>
              <a:off x="0" y="274640"/>
              <a:ext cx="609600" cy="7110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燕尾形 11"/>
          <p:cNvSpPr/>
          <p:nvPr userDrawn="1"/>
        </p:nvSpPr>
        <p:spPr>
          <a:xfrm flipH="1">
            <a:off x="10842024" y="6496993"/>
            <a:ext cx="1578575" cy="361007"/>
          </a:xfrm>
          <a:prstGeom prst="chevron">
            <a:avLst/>
          </a:prstGeom>
          <a:solidFill>
            <a:srgbClr val="6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" y="6496993"/>
            <a:ext cx="3595164" cy="361007"/>
          </a:xfrm>
          <a:prstGeom prst="rect">
            <a:avLst/>
          </a:prstGeom>
          <a:solidFill>
            <a:srgbClr val="D5E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背景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燕尾形 14"/>
          <p:cNvSpPr/>
          <p:nvPr userDrawn="1"/>
        </p:nvSpPr>
        <p:spPr>
          <a:xfrm flipH="1">
            <a:off x="6172200" y="6496992"/>
            <a:ext cx="4888124" cy="361008"/>
          </a:xfrm>
          <a:prstGeom prst="chevron">
            <a:avLst/>
          </a:prstGeom>
          <a:solidFill>
            <a:srgbClr val="6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燕尾形 15"/>
          <p:cNvSpPr/>
          <p:nvPr userDrawn="1"/>
        </p:nvSpPr>
        <p:spPr>
          <a:xfrm flipH="1">
            <a:off x="3432091" y="6496993"/>
            <a:ext cx="2926800" cy="361007"/>
          </a:xfrm>
          <a:prstGeom prst="chevron">
            <a:avLst/>
          </a:prstGeom>
          <a:solidFill>
            <a:srgbClr val="ABD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218987" rtl="0" eaLnBrk="1" latinLnBrk="0" hangingPunct="1"/>
            <a:r>
              <a:rPr lang="zh-CN" altLang="en-US" sz="20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公理</a:t>
            </a:r>
            <a:endParaRPr lang="zh-CN" altLang="en-US" sz="2000" kern="12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1" y="6492876"/>
            <a:ext cx="609599" cy="365125"/>
          </a:xfrm>
          <a:ln w="12700">
            <a:noFill/>
          </a:ln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42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495" y="274640"/>
            <a:ext cx="10591906" cy="711081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495" y="1138426"/>
            <a:ext cx="10591906" cy="49877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5" name="组合 5"/>
          <p:cNvGrpSpPr/>
          <p:nvPr userDrawn="1"/>
        </p:nvGrpSpPr>
        <p:grpSpPr>
          <a:xfrm>
            <a:off x="0" y="411560"/>
            <a:ext cx="533400" cy="437240"/>
            <a:chOff x="0" y="274640"/>
            <a:chExt cx="883884" cy="711081"/>
          </a:xfrm>
          <a:solidFill>
            <a:srgbClr val="6090BA"/>
          </a:solidFill>
        </p:grpSpPr>
        <p:sp>
          <p:nvSpPr>
            <p:cNvPr id="16" name="矩形 15"/>
            <p:cNvSpPr/>
            <p:nvPr userDrawn="1"/>
          </p:nvSpPr>
          <p:spPr>
            <a:xfrm rot="2700000">
              <a:off x="369122" y="369227"/>
              <a:ext cx="514762" cy="5147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 userDrawn="1"/>
          </p:nvSpPr>
          <p:spPr>
            <a:xfrm>
              <a:off x="0" y="274640"/>
              <a:ext cx="609600" cy="7110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燕尾形 24"/>
          <p:cNvSpPr/>
          <p:nvPr userDrawn="1"/>
        </p:nvSpPr>
        <p:spPr>
          <a:xfrm flipH="1">
            <a:off x="10842024" y="6496993"/>
            <a:ext cx="1578575" cy="361007"/>
          </a:xfrm>
          <a:prstGeom prst="chevron">
            <a:avLst/>
          </a:prstGeom>
          <a:solidFill>
            <a:srgbClr val="6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1" y="6496993"/>
            <a:ext cx="3595164" cy="361007"/>
          </a:xfrm>
          <a:prstGeom prst="rect">
            <a:avLst/>
          </a:prstGeom>
          <a:solidFill>
            <a:srgbClr val="D5E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背景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燕尾形 26"/>
          <p:cNvSpPr/>
          <p:nvPr userDrawn="1"/>
        </p:nvSpPr>
        <p:spPr>
          <a:xfrm flipH="1">
            <a:off x="8881728" y="6496992"/>
            <a:ext cx="2178596" cy="361008"/>
          </a:xfrm>
          <a:prstGeom prst="chevron">
            <a:avLst/>
          </a:prstGeom>
          <a:solidFill>
            <a:srgbClr val="6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燕尾形 27"/>
          <p:cNvSpPr/>
          <p:nvPr userDrawn="1"/>
        </p:nvSpPr>
        <p:spPr>
          <a:xfrm flipH="1">
            <a:off x="3432091" y="6496993"/>
            <a:ext cx="2926800" cy="361007"/>
          </a:xfrm>
          <a:prstGeom prst="chevron">
            <a:avLst/>
          </a:prstGeom>
          <a:solidFill>
            <a:srgbClr val="ABD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公理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燕尾形 28"/>
          <p:cNvSpPr/>
          <p:nvPr userDrawn="1"/>
        </p:nvSpPr>
        <p:spPr>
          <a:xfrm flipH="1">
            <a:off x="6175291" y="6490817"/>
            <a:ext cx="2884273" cy="361008"/>
          </a:xfrm>
          <a:prstGeom prst="chevron">
            <a:avLst/>
          </a:prstGeom>
          <a:solidFill>
            <a:srgbClr val="7CB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218987" rtl="0" eaLnBrk="1" latinLnBrk="0" hangingPunct="1"/>
            <a:r>
              <a:rPr lang="zh-CN" altLang="en-US" sz="20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性质</a:t>
            </a:r>
            <a:endParaRPr lang="zh-CN" altLang="en-US" sz="2000" kern="12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1" y="6492876"/>
            <a:ext cx="609599" cy="365125"/>
          </a:xfrm>
          <a:ln w="12700">
            <a:noFill/>
          </a:ln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5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495" y="274640"/>
            <a:ext cx="10591906" cy="711081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495" y="1138426"/>
            <a:ext cx="10591906" cy="4987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燕尾形 11"/>
          <p:cNvSpPr/>
          <p:nvPr userDrawn="1"/>
        </p:nvSpPr>
        <p:spPr>
          <a:xfrm flipH="1">
            <a:off x="10842024" y="6496993"/>
            <a:ext cx="1578575" cy="361007"/>
          </a:xfrm>
          <a:prstGeom prst="chevron">
            <a:avLst/>
          </a:prstGeom>
          <a:solidFill>
            <a:srgbClr val="6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1" y="6492876"/>
            <a:ext cx="609599" cy="365125"/>
          </a:xfrm>
          <a:ln w="12700">
            <a:noFill/>
          </a:ln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矩形 20"/>
          <p:cNvSpPr/>
          <p:nvPr userDrawn="1"/>
        </p:nvSpPr>
        <p:spPr>
          <a:xfrm>
            <a:off x="1" y="6496993"/>
            <a:ext cx="3595164" cy="361007"/>
          </a:xfrm>
          <a:prstGeom prst="rect">
            <a:avLst/>
          </a:prstGeom>
          <a:solidFill>
            <a:srgbClr val="D5E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背景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燕尾形 7"/>
          <p:cNvSpPr/>
          <p:nvPr userDrawn="1"/>
        </p:nvSpPr>
        <p:spPr>
          <a:xfrm flipH="1">
            <a:off x="8881728" y="6496992"/>
            <a:ext cx="2178596" cy="361008"/>
          </a:xfrm>
          <a:prstGeom prst="chevron">
            <a:avLst/>
          </a:prstGeom>
          <a:solidFill>
            <a:srgbClr val="6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</a:rPr>
              <a:t>更多</a:t>
            </a:r>
            <a:endParaRPr lang="zh-CN" alt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4" name="组合 5"/>
          <p:cNvGrpSpPr/>
          <p:nvPr userDrawn="1"/>
        </p:nvGrpSpPr>
        <p:grpSpPr>
          <a:xfrm>
            <a:off x="0" y="411560"/>
            <a:ext cx="533400" cy="437240"/>
            <a:chOff x="0" y="274640"/>
            <a:chExt cx="883884" cy="711081"/>
          </a:xfrm>
          <a:solidFill>
            <a:srgbClr val="6090BA"/>
          </a:solidFill>
        </p:grpSpPr>
        <p:sp>
          <p:nvSpPr>
            <p:cNvPr id="25" name="矩形 24"/>
            <p:cNvSpPr/>
            <p:nvPr userDrawn="1"/>
          </p:nvSpPr>
          <p:spPr>
            <a:xfrm rot="2700000">
              <a:off x="369122" y="369227"/>
              <a:ext cx="514762" cy="5147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 userDrawn="1"/>
          </p:nvSpPr>
          <p:spPr>
            <a:xfrm>
              <a:off x="0" y="274640"/>
              <a:ext cx="609600" cy="7110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燕尾形 27"/>
          <p:cNvSpPr/>
          <p:nvPr userDrawn="1"/>
        </p:nvSpPr>
        <p:spPr>
          <a:xfrm flipH="1">
            <a:off x="3432091" y="6496993"/>
            <a:ext cx="2926800" cy="361007"/>
          </a:xfrm>
          <a:prstGeom prst="chevron">
            <a:avLst/>
          </a:prstGeom>
          <a:solidFill>
            <a:srgbClr val="ABD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公理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燕尾形 28"/>
          <p:cNvSpPr/>
          <p:nvPr userDrawn="1"/>
        </p:nvSpPr>
        <p:spPr>
          <a:xfrm flipH="1">
            <a:off x="6175291" y="6490817"/>
            <a:ext cx="2884273" cy="361008"/>
          </a:xfrm>
          <a:prstGeom prst="chevron">
            <a:avLst/>
          </a:prstGeom>
          <a:solidFill>
            <a:srgbClr val="7CB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性质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30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62" r:id="rId4"/>
    <p:sldLayoutId id="2147483663" r:id="rId5"/>
    <p:sldLayoutId id="2147483664" r:id="rId6"/>
    <p:sldLayoutId id="2147483665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math.wustl.edu/~kumar/courses/310-2011/Peano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math.stackexchange.com/questions/458922/deducing-pas-axioms-in-zfc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zh.wikipedia.org/wiki/%E7%9A%AE%E4%BA%9A%E8%AF%BA%E5%85%AC%E7%90%86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zh.wikipedia.org/wiki/%E7%9A%AE%E4%BA%9A%E8%AF%BA%E5%85%AC%E7%90%86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hyperlink" Target="https://en.wikipedia.org/wiki/Peano_axiom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5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3000" y="2057400"/>
            <a:ext cx="9557500" cy="191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800" b="1" dirty="0" smtClean="0">
                <a:solidFill>
                  <a:schemeClr val="bg1"/>
                </a:solidFill>
                <a:effectLst>
                  <a:outerShdw blurRad="381000" sx="102000" sy="102000" algn="ctr" rotWithShape="0">
                    <a:prstClr val="black">
                      <a:alpha val="40000"/>
                    </a:prst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Calibri Light" panose="020F0302020204030204" pitchFamily="34" charset="0"/>
              </a:rPr>
              <a:t>皮亚诺公理</a:t>
            </a:r>
            <a:endParaRPr kumimoji="1" lang="zh-CN" altLang="en-US" sz="12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719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直角三角形 2"/>
          <p:cNvSpPr/>
          <p:nvPr/>
        </p:nvSpPr>
        <p:spPr>
          <a:xfrm>
            <a:off x="0" y="2133600"/>
            <a:ext cx="1771649" cy="4359276"/>
          </a:xfrm>
          <a:prstGeom prst="rtTriangle">
            <a:avLst/>
          </a:prstGeom>
          <a:solidFill>
            <a:srgbClr val="78A3B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直角三角形 4"/>
          <p:cNvSpPr/>
          <p:nvPr/>
        </p:nvSpPr>
        <p:spPr>
          <a:xfrm flipV="1">
            <a:off x="0" y="-1"/>
            <a:ext cx="1302326" cy="3842219"/>
          </a:xfrm>
          <a:prstGeom prst="rtTriangle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754289" y="256855"/>
            <a:ext cx="10591906" cy="711081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奇妙的性质</a:t>
            </a:r>
            <a:endParaRPr lang="zh-CN" altLang="en-US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灯片编号占位符 3"/>
          <p:cNvSpPr txBox="1">
            <a:spLocks/>
          </p:cNvSpPr>
          <p:nvPr/>
        </p:nvSpPr>
        <p:spPr>
          <a:xfrm>
            <a:off x="11582401" y="6492876"/>
            <a:ext cx="609599" cy="365125"/>
          </a:xfrm>
          <a:prstGeom prst="rect">
            <a:avLst/>
          </a:prstGeom>
          <a:ln w="12700">
            <a:noFill/>
          </a:ln>
        </p:spPr>
        <p:txBody>
          <a:bodyPr vert="horz" lIns="121899" tIns="60949" rIns="121899" bIns="60949" rtlCol="0" anchor="ctr"/>
          <a:lstStyle>
            <a:defPPr>
              <a:defRPr lang="en-US"/>
            </a:defPPr>
            <a:lvl1pPr marL="0" algn="ctr" defTabSz="1218987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E69268-9C8B-4EBF-A9EE-DC5DC2D48DC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4" name="直角三角形 33"/>
          <p:cNvSpPr/>
          <p:nvPr/>
        </p:nvSpPr>
        <p:spPr>
          <a:xfrm rot="5400000" flipV="1">
            <a:off x="9619727" y="-1269945"/>
            <a:ext cx="1302326" cy="3842219"/>
          </a:xfrm>
          <a:prstGeom prst="rtTriangle">
            <a:avLst/>
          </a:prstGeom>
          <a:solidFill>
            <a:srgbClr val="78A3B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直角三角形 34"/>
          <p:cNvSpPr/>
          <p:nvPr/>
        </p:nvSpPr>
        <p:spPr>
          <a:xfrm rot="10800000" flipV="1">
            <a:off x="10881649" y="3015782"/>
            <a:ext cx="1302326" cy="3477094"/>
          </a:xfrm>
          <a:prstGeom prst="rtTriangle">
            <a:avLst/>
          </a:prstGeom>
          <a:solidFill>
            <a:srgbClr val="78A3B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直角三角形 35"/>
          <p:cNvSpPr/>
          <p:nvPr/>
        </p:nvSpPr>
        <p:spPr>
          <a:xfrm rot="10800000">
            <a:off x="10420351" y="-47512"/>
            <a:ext cx="1771649" cy="4984402"/>
          </a:xfrm>
          <a:prstGeom prst="rtTriangle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直角三角形 36"/>
          <p:cNvSpPr/>
          <p:nvPr/>
        </p:nvSpPr>
        <p:spPr>
          <a:xfrm rot="16200000" flipV="1">
            <a:off x="1269947" y="3909698"/>
            <a:ext cx="1302326" cy="3842219"/>
          </a:xfrm>
          <a:prstGeom prst="rtTriangle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线连接符 48"/>
          <p:cNvCxnSpPr/>
          <p:nvPr/>
        </p:nvCxnSpPr>
        <p:spPr>
          <a:xfrm>
            <a:off x="654000" y="914400"/>
            <a:ext cx="6120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/>
              <p:cNvSpPr txBox="1"/>
              <p:nvPr/>
            </p:nvSpPr>
            <p:spPr>
              <a:xfrm>
                <a:off x="1218628" y="1302582"/>
                <a:ext cx="8756599" cy="3418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200000"/>
                  </a:lnSpc>
                  <a:buAutoNum type="arabicParenR"/>
                </a:pPr>
                <a:r>
                  <a:rPr lang="zh-CN" altLang="en-US" sz="2800" dirty="0" smtClean="0">
                    <a:latin typeface="等线" panose="02010600030101010101" pitchFamily="2" charset="-122"/>
                    <a:ea typeface="等线" panose="02010600030101010101" pitchFamily="2" charset="-122"/>
                  </a:rPr>
                  <a:t>任取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𝑥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,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𝑦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,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𝑧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∈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𝑁</m:t>
                    </m:r>
                  </m:oMath>
                </a14:m>
                <a:r>
                  <a:rPr lang="zh-CN" altLang="en-US" sz="2800" dirty="0" smtClean="0">
                    <a:latin typeface="等线" panose="02010600030101010101" pitchFamily="2" charset="-122"/>
                    <a:ea typeface="等线" panose="02010600030101010101" pitchFamily="2" charset="-122"/>
                  </a:rPr>
                  <a:t>，若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𝑥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+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𝑧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𝑦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+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𝑧</m:t>
                    </m:r>
                  </m:oMath>
                </a14:m>
                <a:r>
                  <a:rPr lang="zh-CN" altLang="en-US" sz="2800" dirty="0" smtClean="0">
                    <a:latin typeface="等线" panose="02010600030101010101" pitchFamily="2" charset="-122"/>
                    <a:ea typeface="等线" panose="02010600030101010101" pitchFamily="2" charset="-122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𝑥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𝑦</m:t>
                    </m:r>
                  </m:oMath>
                </a14:m>
                <a:r>
                  <a:rPr lang="zh-CN" altLang="en-US" sz="2800" dirty="0" smtClean="0">
                    <a:latin typeface="等线" panose="02010600030101010101" pitchFamily="2" charset="-122"/>
                    <a:ea typeface="等线" panose="02010600030101010101" pitchFamily="2" charset="-122"/>
                  </a:rPr>
                  <a:t>。</a:t>
                </a:r>
                <a:endParaRPr lang="en-US" altLang="zh-CN" sz="2800" dirty="0" smtClean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  <a:p>
                <a:pPr marL="457200" indent="-457200">
                  <a:lnSpc>
                    <a:spcPct val="200000"/>
                  </a:lnSpc>
                  <a:buAutoNum type="arabicParenR"/>
                </a:pPr>
                <a:r>
                  <a:rPr lang="zh-CN" altLang="en-US" sz="2800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任</a:t>
                </a:r>
                <a:r>
                  <a:rPr lang="zh-CN" altLang="en-US" sz="2800" dirty="0" smtClean="0">
                    <a:latin typeface="等线" panose="02010600030101010101" pitchFamily="2" charset="-122"/>
                    <a:ea typeface="等线" panose="02010600030101010101" pitchFamily="2" charset="-122"/>
                  </a:rPr>
                  <a:t>取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𝑥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,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𝑦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,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𝑧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∈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𝑁</m:t>
                    </m:r>
                  </m:oMath>
                </a14:m>
                <a:r>
                  <a:rPr lang="zh-CN" altLang="en-US" sz="2800" dirty="0" smtClean="0">
                    <a:latin typeface="等线" panose="02010600030101010101" pitchFamily="2" charset="-122"/>
                    <a:ea typeface="等线" panose="02010600030101010101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𝑥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⋅</m:t>
                    </m:r>
                    <m:d>
                      <m:d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𝑦</m:t>
                        </m:r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+</m:t>
                        </m:r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𝑧</m:t>
                        </m:r>
                      </m:e>
                    </m:d>
                    <m:r>
                      <a:rPr lang="en-US" altLang="zh-CN" sz="2800" b="0" i="1" dirty="0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=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𝑥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⋅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𝑦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+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𝑥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⋅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𝑧</m:t>
                    </m:r>
                  </m:oMath>
                </a14:m>
                <a:r>
                  <a:rPr lang="zh-CN" altLang="en-US" sz="2800" dirty="0" smtClean="0">
                    <a:latin typeface="等线" panose="02010600030101010101" pitchFamily="2" charset="-122"/>
                    <a:ea typeface="等线" panose="02010600030101010101" pitchFamily="2" charset="-122"/>
                  </a:rPr>
                  <a:t>。</a:t>
                </a:r>
                <a:endParaRPr lang="en-US" altLang="zh-CN" sz="2800" dirty="0" smtClean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  <a:p>
                <a:pPr marL="457200" indent="-457200">
                  <a:lnSpc>
                    <a:spcPct val="200000"/>
                  </a:lnSpc>
                  <a:buAutoNum type="arabicParenR"/>
                </a:pPr>
                <a:r>
                  <a:rPr lang="zh-CN" altLang="en-US" sz="2800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任</a:t>
                </a:r>
                <a:r>
                  <a:rPr lang="zh-CN" altLang="en-US" sz="2800" dirty="0" smtClean="0">
                    <a:latin typeface="等线" panose="02010600030101010101" pitchFamily="2" charset="-122"/>
                    <a:ea typeface="等线" panose="02010600030101010101" pitchFamily="2" charset="-122"/>
                  </a:rPr>
                  <a:t>取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𝑥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,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𝑦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,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𝑧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∈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𝑁</m:t>
                    </m:r>
                  </m:oMath>
                </a14:m>
                <a:r>
                  <a:rPr lang="zh-CN" altLang="en-US" sz="2800" dirty="0" smtClean="0">
                    <a:latin typeface="等线" panose="02010600030101010101" pitchFamily="2" charset="-122"/>
                    <a:ea typeface="等线" panose="02010600030101010101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𝑥</m:t>
                    </m:r>
                    <m:d>
                      <m:d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𝑦𝑧</m:t>
                        </m:r>
                      </m:e>
                    </m:d>
                    <m:r>
                      <a:rPr lang="en-US" altLang="zh-CN" sz="2800" b="0" i="1" dirty="0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=</m:t>
                    </m:r>
                    <m:d>
                      <m:d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𝑧𝑦</m:t>
                        </m:r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 </m:t>
                        </m:r>
                      </m:e>
                    </m:d>
                    <m:r>
                      <a:rPr lang="en-US" altLang="zh-CN" sz="2800" b="0" i="1" dirty="0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𝑧</m:t>
                    </m:r>
                  </m:oMath>
                </a14:m>
                <a:r>
                  <a:rPr lang="zh-CN" altLang="en-US" sz="2800" dirty="0" smtClean="0">
                    <a:latin typeface="等线" panose="02010600030101010101" pitchFamily="2" charset="-122"/>
                    <a:ea typeface="等线" panose="02010600030101010101" pitchFamily="2" charset="-122"/>
                  </a:rPr>
                  <a:t>。</a:t>
                </a:r>
                <a:endParaRPr lang="en-US" altLang="zh-CN" sz="2800" dirty="0" smtClean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  <a:p>
                <a:pPr marL="457200" indent="-457200">
                  <a:lnSpc>
                    <a:spcPct val="200000"/>
                  </a:lnSpc>
                  <a:buAutoNum type="arabicParenR"/>
                </a:pPr>
                <a:r>
                  <a:rPr lang="zh-CN" altLang="en-US" sz="2800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任</a:t>
                </a:r>
                <a:r>
                  <a:rPr lang="zh-CN" altLang="en-US" sz="2800" dirty="0" smtClean="0">
                    <a:latin typeface="等线" panose="02010600030101010101" pitchFamily="2" charset="-122"/>
                    <a:ea typeface="等线" panose="02010600030101010101" pitchFamily="2" charset="-122"/>
                  </a:rPr>
                  <a:t>取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𝑥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,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𝑦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∈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𝑁</m:t>
                    </m:r>
                  </m:oMath>
                </a14:m>
                <a:r>
                  <a:rPr lang="zh-CN" altLang="en-US" sz="2800" dirty="0" smtClean="0">
                    <a:latin typeface="等线" panose="02010600030101010101" pitchFamily="2" charset="-122"/>
                    <a:ea typeface="等线" panose="02010600030101010101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𝑥𝑦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=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𝑦𝑥</m:t>
                    </m:r>
                  </m:oMath>
                </a14:m>
                <a:r>
                  <a:rPr lang="zh-CN" altLang="en-US" sz="2800" dirty="0" smtClean="0">
                    <a:latin typeface="等线" panose="02010600030101010101" pitchFamily="2" charset="-122"/>
                    <a:ea typeface="等线" panose="02010600030101010101" pitchFamily="2" charset="-122"/>
                  </a:rPr>
                  <a:t>。</a:t>
                </a:r>
                <a:endParaRPr lang="en-US" altLang="zh-CN" sz="2800" dirty="0" smtClean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1" name="文本框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628" y="1302582"/>
                <a:ext cx="8756599" cy="3418565"/>
              </a:xfrm>
              <a:prstGeom prst="rect">
                <a:avLst/>
              </a:prstGeom>
              <a:blipFill>
                <a:blip r:embed="rId3"/>
                <a:stretch>
                  <a:fillRect l="-1114" b="-4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2164042" y="5179644"/>
            <a:ext cx="7772400" cy="306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更多有趣性质见</a:t>
            </a:r>
            <a:r>
              <a:rPr lang="en-US" altLang="zh-CN" sz="1400" dirty="0">
                <a:hlinkClick r:id="rId4"/>
              </a:rPr>
              <a:t>https://www.math.wustl.edu/~kumar/courses/310-2011/Peano.pdf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8738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-49897" y="914400"/>
            <a:ext cx="9553632" cy="5594647"/>
            <a:chOff x="-4198" y="914400"/>
            <a:chExt cx="9452998" cy="5594647"/>
          </a:xfrm>
        </p:grpSpPr>
        <p:sp>
          <p:nvSpPr>
            <p:cNvPr id="6" name="直角三角形 5"/>
            <p:cNvSpPr/>
            <p:nvPr/>
          </p:nvSpPr>
          <p:spPr>
            <a:xfrm>
              <a:off x="4038601" y="933610"/>
              <a:ext cx="5410199" cy="5575437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-4198" y="914400"/>
              <a:ext cx="4042798" cy="557543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9" name="幻灯片编号占位符 3"/>
          <p:cNvSpPr txBox="1">
            <a:spLocks/>
          </p:cNvSpPr>
          <p:nvPr/>
        </p:nvSpPr>
        <p:spPr>
          <a:xfrm>
            <a:off x="11582401" y="6492876"/>
            <a:ext cx="609599" cy="365125"/>
          </a:xfrm>
          <a:prstGeom prst="rect">
            <a:avLst/>
          </a:prstGeom>
          <a:ln w="12700">
            <a:noFill/>
          </a:ln>
        </p:spPr>
        <p:txBody>
          <a:bodyPr vert="horz" lIns="121899" tIns="60949" rIns="121899" bIns="60949" rtlCol="0" anchor="ctr"/>
          <a:lstStyle>
            <a:defPPr>
              <a:defRPr lang="en-US"/>
            </a:defPPr>
            <a:lvl1pPr marL="0" algn="ctr" defTabSz="1218987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E69268-9C8B-4EBF-A9EE-DC5DC2D48DC3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855267" y="262120"/>
            <a:ext cx="10591906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smtClean="0">
                <a:solidFill>
                  <a:srgbClr val="006BC1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集合表示</a:t>
            </a:r>
            <a:endParaRPr lang="zh-CN" altLang="en-US" b="1" dirty="0">
              <a:solidFill>
                <a:srgbClr val="006BC1">
                  <a:lumMod val="75000"/>
                </a:srgb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2" name="任意多边形 60"/>
          <p:cNvSpPr>
            <a:spLocks noChangeArrowheads="1"/>
          </p:cNvSpPr>
          <p:nvPr/>
        </p:nvSpPr>
        <p:spPr bwMode="auto">
          <a:xfrm>
            <a:off x="9535819" y="5654812"/>
            <a:ext cx="663575" cy="835025"/>
          </a:xfrm>
          <a:custGeom>
            <a:avLst/>
            <a:gdLst>
              <a:gd name="T0" fmla="*/ 11302 w 2255291"/>
              <a:gd name="T1" fmla="*/ 8477 h 1944216"/>
              <a:gd name="T2" fmla="*/ 8818 w 2255291"/>
              <a:gd name="T3" fmla="*/ 10866 h 1944216"/>
              <a:gd name="T4" fmla="*/ 13786 w 2255291"/>
              <a:gd name="T5" fmla="*/ 10866 h 1944216"/>
              <a:gd name="T6" fmla="*/ 11302 w 2255291"/>
              <a:gd name="T7" fmla="*/ 0 h 1944216"/>
              <a:gd name="T8" fmla="*/ 22605 w 2255291"/>
              <a:gd name="T9" fmla="*/ 10873 h 1944216"/>
              <a:gd name="T10" fmla="*/ 0 w 2255291"/>
              <a:gd name="T11" fmla="*/ 10873 h 19442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55291"/>
              <a:gd name="T19" fmla="*/ 0 h 1944216"/>
              <a:gd name="T20" fmla="*/ 2255291 w 2255291"/>
              <a:gd name="T21" fmla="*/ 1944216 h 19442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55291" h="1944216">
                <a:moveTo>
                  <a:pt x="1127645" y="1515747"/>
                </a:moveTo>
                <a:lnTo>
                  <a:pt x="879809" y="1943050"/>
                </a:lnTo>
                <a:lnTo>
                  <a:pt x="1375481" y="1943050"/>
                </a:lnTo>
                <a:lnTo>
                  <a:pt x="1127645" y="1515747"/>
                </a:lnTo>
                <a:close/>
                <a:moveTo>
                  <a:pt x="1127646" y="0"/>
                </a:moveTo>
                <a:lnTo>
                  <a:pt x="2255291" y="1944216"/>
                </a:lnTo>
                <a:lnTo>
                  <a:pt x="0" y="1944216"/>
                </a:lnTo>
                <a:lnTo>
                  <a:pt x="1127646" y="0"/>
                </a:lnTo>
                <a:close/>
              </a:path>
            </a:pathLst>
          </a:custGeom>
          <a:solidFill>
            <a:srgbClr val="E6E3D3"/>
          </a:solidFill>
          <a:ln>
            <a:noFill/>
          </a:ln>
        </p:spPr>
        <p:txBody>
          <a:bodyPr anchor="ctr"/>
          <a:lstStyle/>
          <a:p>
            <a:pPr defTabSz="1218987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3" name="任意多边形 27"/>
          <p:cNvSpPr>
            <a:spLocks noChangeArrowheads="1"/>
          </p:cNvSpPr>
          <p:nvPr/>
        </p:nvSpPr>
        <p:spPr bwMode="auto">
          <a:xfrm>
            <a:off x="10050796" y="5042197"/>
            <a:ext cx="1165225" cy="1466850"/>
          </a:xfrm>
          <a:custGeom>
            <a:avLst/>
            <a:gdLst>
              <a:gd name="T0" fmla="*/ 583030 w 2255291"/>
              <a:gd name="T1" fmla="*/ 436226 h 1944216"/>
              <a:gd name="T2" fmla="*/ 454890 w 2255291"/>
              <a:gd name="T3" fmla="*/ 559202 h 1944216"/>
              <a:gd name="T4" fmla="*/ 711169 w 2255291"/>
              <a:gd name="T5" fmla="*/ 559202 h 1944216"/>
              <a:gd name="T6" fmla="*/ 583031 w 2255291"/>
              <a:gd name="T7" fmla="*/ 0 h 1944216"/>
              <a:gd name="T8" fmla="*/ 1166059 w 2255291"/>
              <a:gd name="T9" fmla="*/ 559537 h 1944216"/>
              <a:gd name="T10" fmla="*/ 0 w 2255291"/>
              <a:gd name="T11" fmla="*/ 559537 h 19442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55291"/>
              <a:gd name="T19" fmla="*/ 0 h 1944216"/>
              <a:gd name="T20" fmla="*/ 2255291 w 2255291"/>
              <a:gd name="T21" fmla="*/ 1944216 h 19442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55291" h="1944216">
                <a:moveTo>
                  <a:pt x="1127645" y="1515747"/>
                </a:moveTo>
                <a:lnTo>
                  <a:pt x="879809" y="1943050"/>
                </a:lnTo>
                <a:lnTo>
                  <a:pt x="1375481" y="1943050"/>
                </a:lnTo>
                <a:lnTo>
                  <a:pt x="1127645" y="1515747"/>
                </a:lnTo>
                <a:close/>
                <a:moveTo>
                  <a:pt x="1127646" y="0"/>
                </a:moveTo>
                <a:lnTo>
                  <a:pt x="2255291" y="1944216"/>
                </a:lnTo>
                <a:lnTo>
                  <a:pt x="0" y="1944216"/>
                </a:lnTo>
                <a:lnTo>
                  <a:pt x="1127646" y="0"/>
                </a:lnTo>
                <a:close/>
              </a:path>
            </a:pathLst>
          </a:custGeom>
          <a:solidFill>
            <a:srgbClr val="7CBCDF">
              <a:alpha val="80000"/>
            </a:srgbClr>
          </a:solidFill>
          <a:ln>
            <a:noFill/>
          </a:ln>
        </p:spPr>
        <p:txBody>
          <a:bodyPr anchor="ctr"/>
          <a:lstStyle/>
          <a:p>
            <a:pPr defTabSz="1218987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4" name="任意多边形 28"/>
          <p:cNvSpPr>
            <a:spLocks noChangeArrowheads="1"/>
          </p:cNvSpPr>
          <p:nvPr/>
        </p:nvSpPr>
        <p:spPr bwMode="auto">
          <a:xfrm>
            <a:off x="11058859" y="3753147"/>
            <a:ext cx="1165225" cy="2755900"/>
          </a:xfrm>
          <a:custGeom>
            <a:avLst/>
            <a:gdLst>
              <a:gd name="T0" fmla="*/ 583030 w 2255291"/>
              <a:gd name="T1" fmla="*/ 36100636 h 1944216"/>
              <a:gd name="T2" fmla="*/ 454890 w 2255291"/>
              <a:gd name="T3" fmla="*/ 46277744 h 1944216"/>
              <a:gd name="T4" fmla="*/ 711169 w 2255291"/>
              <a:gd name="T5" fmla="*/ 46277744 h 1944216"/>
              <a:gd name="T6" fmla="*/ 583031 w 2255291"/>
              <a:gd name="T7" fmla="*/ 0 h 1944216"/>
              <a:gd name="T8" fmla="*/ 1166059 w 2255291"/>
              <a:gd name="T9" fmla="*/ 46305507 h 1944216"/>
              <a:gd name="T10" fmla="*/ 0 w 2255291"/>
              <a:gd name="T11" fmla="*/ 46305507 h 19442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55291"/>
              <a:gd name="T19" fmla="*/ 0 h 1944216"/>
              <a:gd name="T20" fmla="*/ 2255291 w 2255291"/>
              <a:gd name="T21" fmla="*/ 1944216 h 19442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55291" h="1944216">
                <a:moveTo>
                  <a:pt x="1127645" y="1515747"/>
                </a:moveTo>
                <a:lnTo>
                  <a:pt x="879809" y="1943050"/>
                </a:lnTo>
                <a:lnTo>
                  <a:pt x="1375481" y="1943050"/>
                </a:lnTo>
                <a:lnTo>
                  <a:pt x="1127645" y="1515747"/>
                </a:lnTo>
                <a:close/>
                <a:moveTo>
                  <a:pt x="1127646" y="0"/>
                </a:moveTo>
                <a:lnTo>
                  <a:pt x="2255291" y="1944216"/>
                </a:lnTo>
                <a:lnTo>
                  <a:pt x="0" y="1944216"/>
                </a:lnTo>
                <a:lnTo>
                  <a:pt x="1127646" y="0"/>
                </a:lnTo>
                <a:close/>
              </a:path>
            </a:pathLst>
          </a:custGeom>
          <a:solidFill>
            <a:srgbClr val="6190BB">
              <a:alpha val="80000"/>
            </a:srgbClr>
          </a:solidFill>
          <a:ln>
            <a:noFill/>
          </a:ln>
        </p:spPr>
        <p:txBody>
          <a:bodyPr anchor="ctr"/>
          <a:lstStyle/>
          <a:p>
            <a:pPr defTabSz="1218987"/>
            <a:endParaRPr lang="zh-CN" altLang="en-US" sz="2400">
              <a:solidFill>
                <a:prstClr val="black"/>
              </a:solidFill>
            </a:endParaRPr>
          </a:p>
        </p:txBody>
      </p:sp>
      <p:cxnSp>
        <p:nvCxnSpPr>
          <p:cNvPr id="57" name="直线连接符 48"/>
          <p:cNvCxnSpPr/>
          <p:nvPr/>
        </p:nvCxnSpPr>
        <p:spPr>
          <a:xfrm>
            <a:off x="654000" y="914400"/>
            <a:ext cx="40704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487933" y="1306989"/>
                <a:ext cx="7804200" cy="3336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0=∅</m:t>
                    </m:r>
                  </m:oMath>
                </a14:m>
                <a:endParaRPr lang="en-US" altLang="zh-CN" sz="28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1=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=∅∪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</m:d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={0}</m:t>
                    </m:r>
                  </m:oMath>
                </a14:m>
                <a:endParaRPr lang="en-US" altLang="zh-CN" sz="28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2=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={0,1}</m:t>
                    </m:r>
                  </m:oMath>
                </a14:m>
                <a:endParaRPr lang="en-US" altLang="zh-CN" sz="28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⋯⋯</m:t>
                    </m:r>
                  </m:oMath>
                </a14:m>
                <a:endParaRPr lang="en-US" altLang="zh-CN" sz="28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33" y="1306989"/>
                <a:ext cx="7804200" cy="33361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487933" y="5053083"/>
            <a:ext cx="551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4584C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延伸阅读：</a:t>
            </a:r>
            <a:r>
              <a:rPr lang="en-US" altLang="zh-CN" sz="2000" dirty="0">
                <a:solidFill>
                  <a:srgbClr val="4584C1"/>
                </a:solidFill>
                <a:latin typeface="等线" panose="02010600030101010101" pitchFamily="2" charset="-122"/>
                <a:ea typeface="等线" panose="02010600030101010101" pitchFamily="2" charset="-122"/>
                <a:hlinkClick r:id="rId4"/>
              </a:rPr>
              <a:t>Deducing PA's axioms in </a:t>
            </a:r>
            <a:r>
              <a:rPr lang="en-US" altLang="zh-CN" sz="2000" dirty="0" smtClean="0">
                <a:solidFill>
                  <a:srgbClr val="4584C1"/>
                </a:solidFill>
                <a:latin typeface="等线" panose="02010600030101010101" pitchFamily="2" charset="-122"/>
                <a:ea typeface="等线" panose="02010600030101010101" pitchFamily="2" charset="-122"/>
                <a:hlinkClick r:id="rId4"/>
              </a:rPr>
              <a:t>ZFC</a:t>
            </a:r>
            <a:endParaRPr lang="en-US" altLang="zh-CN" sz="2000" b="1" dirty="0">
              <a:solidFill>
                <a:srgbClr val="4584C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829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14616"/>
            <a:ext cx="7696200" cy="502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0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0" y="3239930"/>
            <a:ext cx="7848600" cy="3252946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6" name="梯形 5"/>
          <p:cNvSpPr/>
          <p:nvPr/>
        </p:nvSpPr>
        <p:spPr>
          <a:xfrm>
            <a:off x="6858000" y="0"/>
            <a:ext cx="6934200" cy="6492876"/>
          </a:xfrm>
          <a:prstGeom prst="trapezoi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幻灯片编号占位符 3"/>
          <p:cNvSpPr txBox="1">
            <a:spLocks/>
          </p:cNvSpPr>
          <p:nvPr/>
        </p:nvSpPr>
        <p:spPr>
          <a:xfrm>
            <a:off x="11582401" y="6492876"/>
            <a:ext cx="609599" cy="365125"/>
          </a:xfrm>
          <a:prstGeom prst="rect">
            <a:avLst/>
          </a:prstGeom>
          <a:ln w="12700">
            <a:noFill/>
          </a:ln>
        </p:spPr>
        <p:txBody>
          <a:bodyPr vert="horz" lIns="121899" tIns="60949" rIns="121899" bIns="60949" rtlCol="0" anchor="ctr"/>
          <a:lstStyle>
            <a:defPPr>
              <a:defRPr lang="en-US"/>
            </a:defPPr>
            <a:lvl1pPr marL="0" algn="ctr" defTabSz="1218987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E69268-9C8B-4EBF-A9EE-DC5DC2D48DC3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533400" y="203319"/>
            <a:ext cx="10591906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 smtClean="0">
                <a:solidFill>
                  <a:srgbClr val="006BC1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如何告诉</a:t>
            </a:r>
            <a:r>
              <a:rPr lang="en-US" altLang="zh-CN" b="1" dirty="0" smtClean="0">
                <a:solidFill>
                  <a:srgbClr val="006BC1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Haskell</a:t>
            </a:r>
            <a:r>
              <a:rPr lang="zh-CN" altLang="en-US" b="1" dirty="0" smtClean="0">
                <a:solidFill>
                  <a:srgbClr val="006BC1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什么是“自然数”？</a:t>
            </a:r>
            <a:endParaRPr lang="zh-CN" altLang="en-US" b="1" dirty="0">
              <a:solidFill>
                <a:srgbClr val="006BC1">
                  <a:lumMod val="75000"/>
                </a:srgb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cxnSp>
        <p:nvCxnSpPr>
          <p:cNvPr id="9" name="直线连接符 48"/>
          <p:cNvCxnSpPr/>
          <p:nvPr/>
        </p:nvCxnSpPr>
        <p:spPr>
          <a:xfrm>
            <a:off x="654000" y="914400"/>
            <a:ext cx="71946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图片 38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8" y="995535"/>
            <a:ext cx="8651472" cy="923140"/>
          </a:xfrm>
          <a:prstGeom prst="rect">
            <a:avLst/>
          </a:prstGeom>
        </p:spPr>
      </p:pic>
      <p:pic>
        <p:nvPicPr>
          <p:cNvPr id="40" name="图片 39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8" y="1936357"/>
            <a:ext cx="8651472" cy="2307848"/>
          </a:xfrm>
          <a:prstGeom prst="rect">
            <a:avLst/>
          </a:prstGeom>
        </p:spPr>
      </p:pic>
      <p:pic>
        <p:nvPicPr>
          <p:cNvPr id="41" name="图片 40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00" y="4244205"/>
            <a:ext cx="8619350" cy="224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9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3B7348-CEC6-412A-B901-E64FCF43D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5" y="0"/>
            <a:ext cx="12181172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0999" y="0"/>
            <a:ext cx="12192000" cy="6858000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81588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effectLst>
                  <a:outerShdw blurRad="3810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Thank You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94843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effectLst>
                  <a:outerShdw blurRad="3810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Contact: judy9906@gmail.com</a:t>
            </a:r>
            <a:endParaRPr lang="en-US" sz="3200" dirty="0">
              <a:solidFill>
                <a:schemeClr val="bg1"/>
              </a:solidFill>
              <a:effectLst>
                <a:outerShdw blurRad="381000" sx="102000" sy="102000" algn="ctr" rotWithShape="0">
                  <a:prstClr val="black">
                    <a:alpha val="40000"/>
                  </a:prst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66700" y="304800"/>
            <a:ext cx="11658600" cy="6248400"/>
          </a:xfrm>
          <a:prstGeom prst="rect">
            <a:avLst/>
          </a:prstGeom>
          <a:noFill/>
          <a:ln w="38100">
            <a:solidFill>
              <a:schemeClr val="bg1"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7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6248400" y="0"/>
            <a:ext cx="5943600" cy="6492876"/>
          </a:xfrm>
          <a:prstGeom prst="rect">
            <a:avLst/>
          </a:prstGeom>
          <a:solidFill>
            <a:srgbClr val="CDD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876247" y="284149"/>
            <a:ext cx="10591906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/>
              <a:t>Giuseppe </a:t>
            </a:r>
            <a:r>
              <a:rPr lang="en-US" altLang="zh-CN" b="1" dirty="0" err="1"/>
              <a:t>Peano</a:t>
            </a:r>
            <a:endParaRPr lang="zh-CN" altLang="en-US" b="1" dirty="0"/>
          </a:p>
        </p:txBody>
      </p:sp>
      <p:cxnSp>
        <p:nvCxnSpPr>
          <p:cNvPr id="8" name="直线连接符 48"/>
          <p:cNvCxnSpPr/>
          <p:nvPr/>
        </p:nvCxnSpPr>
        <p:spPr>
          <a:xfrm>
            <a:off x="654000" y="914400"/>
            <a:ext cx="5040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upload.wikimedia.org/wikipedia/commons/thumb/3/3a/Giuseppe_Peano.jpg/220px-Giuseppe_Pea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371600"/>
            <a:ext cx="3353732" cy="423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654000" y="1371600"/>
            <a:ext cx="54429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等线" panose="02010600030101010101" pitchFamily="2" charset="-122"/>
                <a:ea typeface="等线" panose="02010600030101010101" pitchFamily="2" charset="-122"/>
              </a:rPr>
              <a:t>意大利数学家、语言学家</a:t>
            </a:r>
            <a:endParaRPr lang="en-US" altLang="zh-CN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等线" panose="02010600030101010101" pitchFamily="2" charset="-122"/>
                <a:ea typeface="等线" panose="02010600030101010101" pitchFamily="2" charset="-122"/>
              </a:rPr>
              <a:t>数理逻辑（</a:t>
            </a:r>
            <a:r>
              <a:rPr lang="en-US" altLang="zh-CN" dirty="0" smtClean="0">
                <a:latin typeface="等线" panose="02010600030101010101" pitchFamily="2" charset="-122"/>
                <a:ea typeface="等线" panose="02010600030101010101" pitchFamily="2" charset="-122"/>
              </a:rPr>
              <a:t>Mathematical Logic</a:t>
            </a:r>
            <a:r>
              <a:rPr lang="zh-CN" altLang="en-US" dirty="0" smtClean="0">
                <a:latin typeface="等线" panose="02010600030101010101" pitchFamily="2" charset="-122"/>
                <a:ea typeface="等线" panose="02010600030101010101" pitchFamily="2" charset="-122"/>
              </a:rPr>
              <a:t>）与集合论（</a:t>
            </a:r>
            <a:r>
              <a:rPr lang="en-US" altLang="zh-CN" dirty="0" smtClean="0">
                <a:latin typeface="等线" panose="02010600030101010101" pitchFamily="2" charset="-122"/>
                <a:ea typeface="等线" panose="02010600030101010101" pitchFamily="2" charset="-122"/>
              </a:rPr>
              <a:t>Set Theory</a:t>
            </a:r>
            <a:r>
              <a:rPr lang="zh-CN" altLang="en-US" dirty="0" smtClean="0">
                <a:latin typeface="等线" panose="02010600030101010101" pitchFamily="2" charset="-122"/>
                <a:ea typeface="等线" panose="02010600030101010101" pitchFamily="2" charset="-122"/>
              </a:rPr>
              <a:t>）创始人之一</a:t>
            </a:r>
            <a:endParaRPr lang="en-US" altLang="zh-CN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等线" panose="02010600030101010101" pitchFamily="2" charset="-122"/>
                <a:ea typeface="等线" panose="02010600030101010101" pitchFamily="2" charset="-122"/>
              </a:rPr>
              <a:t>皮亚诺公理</a:t>
            </a:r>
            <a:endParaRPr lang="zh-CN" altLang="en-US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681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8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8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8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8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/>
        </p:nvSpPr>
        <p:spPr>
          <a:xfrm>
            <a:off x="1" y="2590800"/>
            <a:ext cx="1511022" cy="3902076"/>
          </a:xfrm>
          <a:prstGeom prst="rtTriangle">
            <a:avLst/>
          </a:prstGeom>
          <a:solidFill>
            <a:schemeClr val="accent1"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直角三角形 9"/>
          <p:cNvSpPr/>
          <p:nvPr/>
        </p:nvSpPr>
        <p:spPr>
          <a:xfrm flipV="1">
            <a:off x="0" y="-1"/>
            <a:ext cx="1302326" cy="3842219"/>
          </a:xfrm>
          <a:prstGeom prst="rtTriangle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876247" y="284149"/>
            <a:ext cx="10591906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latin typeface="等线" panose="02010600030101010101" pitchFamily="2" charset="-122"/>
                <a:ea typeface="等线" panose="02010600030101010101" pitchFamily="2" charset="-122"/>
              </a:rPr>
              <a:t>什么</a:t>
            </a:r>
            <a:r>
              <a:rPr lang="zh-CN" altLang="en-US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是自然数？</a:t>
            </a:r>
            <a:endParaRPr lang="zh-CN" altLang="en-US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cxnSp>
        <p:nvCxnSpPr>
          <p:cNvPr id="8" name="直线连接符 48"/>
          <p:cNvCxnSpPr/>
          <p:nvPr/>
        </p:nvCxnSpPr>
        <p:spPr>
          <a:xfrm>
            <a:off x="654000" y="914400"/>
            <a:ext cx="5040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直角三角形 10"/>
          <p:cNvSpPr/>
          <p:nvPr/>
        </p:nvSpPr>
        <p:spPr>
          <a:xfrm rot="5400000" flipV="1">
            <a:off x="9619727" y="-1269945"/>
            <a:ext cx="1302326" cy="3842219"/>
          </a:xfrm>
          <a:prstGeom prst="rtTriangle">
            <a:avLst/>
          </a:prstGeom>
          <a:solidFill>
            <a:srgbClr val="006BC1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直角三角形 11"/>
          <p:cNvSpPr/>
          <p:nvPr/>
        </p:nvSpPr>
        <p:spPr>
          <a:xfrm rot="10800000" flipV="1">
            <a:off x="10881649" y="3015782"/>
            <a:ext cx="1302326" cy="3477094"/>
          </a:xfrm>
          <a:prstGeom prst="rtTriangle">
            <a:avLst/>
          </a:prstGeom>
          <a:solidFill>
            <a:srgbClr val="006BC1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直角三角形 12"/>
          <p:cNvSpPr/>
          <p:nvPr/>
        </p:nvSpPr>
        <p:spPr>
          <a:xfrm rot="16200000" flipV="1">
            <a:off x="1269947" y="3909698"/>
            <a:ext cx="1302326" cy="3842219"/>
          </a:xfrm>
          <a:prstGeom prst="rtTriangle">
            <a:avLst/>
          </a:prstGeom>
          <a:solidFill>
            <a:srgbClr val="D5EDF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09" y="1658138"/>
            <a:ext cx="8582570" cy="146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7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0" name="直角三角形 19"/>
          <p:cNvSpPr/>
          <p:nvPr/>
        </p:nvSpPr>
        <p:spPr>
          <a:xfrm>
            <a:off x="1" y="2590800"/>
            <a:ext cx="1511022" cy="3902076"/>
          </a:xfrm>
          <a:prstGeom prst="rtTriangle">
            <a:avLst/>
          </a:prstGeom>
          <a:solidFill>
            <a:schemeClr val="accent1"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直角三角形 20"/>
          <p:cNvSpPr/>
          <p:nvPr/>
        </p:nvSpPr>
        <p:spPr>
          <a:xfrm flipV="1">
            <a:off x="0" y="-1"/>
            <a:ext cx="1302326" cy="3842219"/>
          </a:xfrm>
          <a:prstGeom prst="rtTriangle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直角三角形 21"/>
          <p:cNvSpPr/>
          <p:nvPr/>
        </p:nvSpPr>
        <p:spPr>
          <a:xfrm rot="5400000" flipV="1">
            <a:off x="9619727" y="-1269945"/>
            <a:ext cx="1302326" cy="3842219"/>
          </a:xfrm>
          <a:prstGeom prst="rtTriangle">
            <a:avLst/>
          </a:prstGeom>
          <a:solidFill>
            <a:srgbClr val="006BC1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直角三角形 22"/>
          <p:cNvSpPr/>
          <p:nvPr/>
        </p:nvSpPr>
        <p:spPr>
          <a:xfrm rot="10800000" flipV="1">
            <a:off x="10881649" y="3015782"/>
            <a:ext cx="1302326" cy="3477094"/>
          </a:xfrm>
          <a:prstGeom prst="rtTriangle">
            <a:avLst/>
          </a:prstGeom>
          <a:solidFill>
            <a:srgbClr val="006BC1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rot="10800000">
            <a:off x="10420351" y="-47512"/>
            <a:ext cx="1771649" cy="4984402"/>
          </a:xfrm>
          <a:prstGeom prst="rtTriangle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标题 1"/>
          <p:cNvSpPr txBox="1">
            <a:spLocks/>
          </p:cNvSpPr>
          <p:nvPr/>
        </p:nvSpPr>
        <p:spPr>
          <a:xfrm>
            <a:off x="761894" y="272424"/>
            <a:ext cx="10591906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 smtClean="0">
                <a:solidFill>
                  <a:srgbClr val="00509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皮亚诺公理是</a:t>
            </a:r>
            <a:r>
              <a:rPr lang="zh-CN" altLang="en-US" b="1" dirty="0" smtClean="0">
                <a:solidFill>
                  <a:srgbClr val="00509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什么？</a:t>
            </a:r>
            <a:endParaRPr lang="zh-CN" altLang="en-US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6" name="灯片编号占位符 3"/>
          <p:cNvSpPr txBox="1">
            <a:spLocks/>
          </p:cNvSpPr>
          <p:nvPr/>
        </p:nvSpPr>
        <p:spPr>
          <a:xfrm>
            <a:off x="11582401" y="6492876"/>
            <a:ext cx="609599" cy="365125"/>
          </a:xfrm>
          <a:prstGeom prst="rect">
            <a:avLst/>
          </a:prstGeom>
          <a:ln w="12700">
            <a:noFill/>
          </a:ln>
        </p:spPr>
        <p:txBody>
          <a:bodyPr vert="horz" lIns="121899" tIns="60949" rIns="121899" bIns="60949" rtlCol="0" anchor="ctr"/>
          <a:lstStyle>
            <a:defPPr>
              <a:defRPr lang="en-US"/>
            </a:defPPr>
            <a:lvl1pPr marL="0" algn="ctr" defTabSz="1218987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11</a:t>
            </a:r>
            <a:endParaRPr lang="en-US" dirty="0"/>
          </a:p>
        </p:txBody>
      </p:sp>
      <p:sp>
        <p:nvSpPr>
          <p:cNvPr id="27" name="直角三角形 26"/>
          <p:cNvSpPr/>
          <p:nvPr/>
        </p:nvSpPr>
        <p:spPr>
          <a:xfrm rot="16200000" flipV="1">
            <a:off x="1269947" y="3909698"/>
            <a:ext cx="1302326" cy="3842219"/>
          </a:xfrm>
          <a:prstGeom prst="rtTriangle">
            <a:avLst/>
          </a:prstGeom>
          <a:solidFill>
            <a:srgbClr val="D5EDF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线连接符 48"/>
          <p:cNvCxnSpPr/>
          <p:nvPr/>
        </p:nvCxnSpPr>
        <p:spPr>
          <a:xfrm>
            <a:off x="654000" y="914400"/>
            <a:ext cx="5040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/>
        </p:nvSpPr>
        <p:spPr>
          <a:xfrm>
            <a:off x="5681721" y="4123572"/>
            <a:ext cx="172078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Customers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1104847" y="1129539"/>
            <a:ext cx="9906000" cy="44012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800" dirty="0">
                <a:latin typeface="等线" panose="02010600030101010101" pitchFamily="2" charset="-122"/>
                <a:ea typeface="等线" panose="02010600030101010101" pitchFamily="2" charset="-122"/>
              </a:rPr>
              <a:t>皮亚诺公理（英语：</a:t>
            </a:r>
            <a:r>
              <a:rPr lang="en-US" altLang="zh-CN" sz="2800" dirty="0" err="1">
                <a:latin typeface="等线" panose="02010600030101010101" pitchFamily="2" charset="-122"/>
                <a:ea typeface="等线" panose="02010600030101010101" pitchFamily="2" charset="-122"/>
              </a:rPr>
              <a:t>Peano</a:t>
            </a:r>
            <a:r>
              <a:rPr lang="en-US" altLang="zh-CN" sz="2800" dirty="0">
                <a:latin typeface="等线" panose="02010600030101010101" pitchFamily="2" charset="-122"/>
                <a:ea typeface="等线" panose="02010600030101010101" pitchFamily="2" charset="-122"/>
              </a:rPr>
              <a:t> axioms</a:t>
            </a:r>
            <a:r>
              <a:rPr lang="zh-CN" altLang="en-US" sz="2800" dirty="0">
                <a:latin typeface="等线" panose="02010600030101010101" pitchFamily="2" charset="-122"/>
                <a:ea typeface="等线" panose="02010600030101010101" pitchFamily="2" charset="-122"/>
              </a:rPr>
              <a:t>；意大利语：</a:t>
            </a:r>
            <a:r>
              <a:rPr lang="en-US" altLang="zh-CN" sz="2800" dirty="0" err="1">
                <a:latin typeface="等线" panose="02010600030101010101" pitchFamily="2" charset="-122"/>
                <a:ea typeface="等线" panose="02010600030101010101" pitchFamily="2" charset="-122"/>
              </a:rPr>
              <a:t>Assiomi</a:t>
            </a:r>
            <a:r>
              <a:rPr lang="en-US" altLang="zh-CN" sz="2800" dirty="0">
                <a:latin typeface="等线" panose="02010600030101010101" pitchFamily="2" charset="-122"/>
                <a:ea typeface="等线" panose="02010600030101010101" pitchFamily="2" charset="-122"/>
              </a:rPr>
              <a:t> di </a:t>
            </a:r>
            <a:r>
              <a:rPr lang="en-US" altLang="zh-CN" sz="2800" dirty="0" err="1">
                <a:latin typeface="等线" panose="02010600030101010101" pitchFamily="2" charset="-122"/>
                <a:ea typeface="等线" panose="02010600030101010101" pitchFamily="2" charset="-122"/>
              </a:rPr>
              <a:t>Peano</a:t>
            </a:r>
            <a:r>
              <a:rPr lang="zh-CN" altLang="en-US" sz="2800" dirty="0">
                <a:latin typeface="等线" panose="02010600030101010101" pitchFamily="2" charset="-122"/>
                <a:ea typeface="等线" panose="02010600030101010101" pitchFamily="2" charset="-122"/>
              </a:rPr>
              <a:t>），也称皮亚诺公设，是意大利数学家皮亚诺提出的关于自然数的五条公理系统。根据这五条公理可以建立起一阶算术系统，也称皮亚诺算术系统</a:t>
            </a:r>
            <a:r>
              <a:rPr lang="zh-CN" altLang="en-US" sz="2800" dirty="0" smtClean="0"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endParaRPr lang="en-US" altLang="zh-CN" sz="28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r">
              <a:lnSpc>
                <a:spcPct val="200000"/>
              </a:lnSpc>
            </a:pPr>
            <a:r>
              <a:rPr lang="en-US" altLang="zh-CN" sz="2800" dirty="0" smtClean="0">
                <a:latin typeface="等线" panose="02010600030101010101" pitchFamily="2" charset="-122"/>
                <a:ea typeface="等线" panose="02010600030101010101" pitchFamily="2" charset="-122"/>
              </a:rPr>
              <a:t>——</a:t>
            </a:r>
            <a:r>
              <a:rPr lang="zh-CN" altLang="en-US" sz="2800" dirty="0" smtClean="0">
                <a:latin typeface="等线" panose="02010600030101010101" pitchFamily="2" charset="-122"/>
                <a:ea typeface="等线" panose="02010600030101010101" pitchFamily="2" charset="-122"/>
                <a:hlinkClick r:id="rId2"/>
              </a:rPr>
              <a:t>维基百科</a:t>
            </a:r>
            <a:endParaRPr lang="zh-CN" altLang="en-US" sz="28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161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990495" y="248627"/>
            <a:ext cx="10591906" cy="711081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内容 </a:t>
            </a:r>
            <a:r>
              <a:rPr lang="en-US" altLang="zh-CN" sz="14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(</a:t>
            </a:r>
            <a:r>
              <a:rPr lang="zh-CN" altLang="en-US" sz="14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参考：</a:t>
            </a:r>
            <a:r>
              <a:rPr lang="en-US" altLang="zh-CN" sz="1400" dirty="0">
                <a:hlinkClick r:id="rId3"/>
              </a:rPr>
              <a:t>https://zh.wikipedia.org/wiki/%</a:t>
            </a:r>
            <a:r>
              <a:rPr lang="en-US" altLang="zh-CN" sz="1400" dirty="0" smtClean="0">
                <a:hlinkClick r:id="rId3"/>
              </a:rPr>
              <a:t>E7%9A%AE%E4%BA%9A%E8%AF%BA%E5%85%AC%E7%90%86</a:t>
            </a:r>
            <a:r>
              <a:rPr lang="en-US" altLang="zh-CN" sz="1400" dirty="0" smtClean="0"/>
              <a:t> </a:t>
            </a:r>
            <a:r>
              <a:rPr lang="zh-CN" altLang="en-US" sz="1400" dirty="0" smtClean="0"/>
              <a:t>）</a:t>
            </a:r>
            <a:endParaRPr lang="zh-CN" altLang="en-US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灯片编号占位符 3"/>
          <p:cNvSpPr txBox="1">
            <a:spLocks/>
          </p:cNvSpPr>
          <p:nvPr/>
        </p:nvSpPr>
        <p:spPr>
          <a:xfrm>
            <a:off x="11582401" y="6492876"/>
            <a:ext cx="609599" cy="365125"/>
          </a:xfrm>
          <a:prstGeom prst="rect">
            <a:avLst/>
          </a:prstGeom>
          <a:ln w="12700">
            <a:noFill/>
          </a:ln>
        </p:spPr>
        <p:txBody>
          <a:bodyPr vert="horz" lIns="121899" tIns="60949" rIns="121899" bIns="60949" rtlCol="0" anchor="ctr"/>
          <a:lstStyle>
            <a:defPPr>
              <a:defRPr lang="en-US"/>
            </a:defPPr>
            <a:lvl1pPr marL="0" algn="ctr" defTabSz="1218987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E69268-9C8B-4EBF-A9EE-DC5DC2D48DC3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635307" y="2188656"/>
            <a:ext cx="1951653" cy="2780760"/>
            <a:chOff x="868277" y="2438400"/>
            <a:chExt cx="1195379" cy="1756536"/>
          </a:xfrm>
        </p:grpSpPr>
        <p:grpSp>
          <p:nvGrpSpPr>
            <p:cNvPr id="21" name="组 1"/>
            <p:cNvGrpSpPr/>
            <p:nvPr/>
          </p:nvGrpSpPr>
          <p:grpSpPr>
            <a:xfrm>
              <a:off x="868277" y="2438400"/>
              <a:ext cx="1195379" cy="1756536"/>
              <a:chOff x="736535" y="1574800"/>
              <a:chExt cx="2336929" cy="3433973"/>
            </a:xfrm>
            <a:solidFill>
              <a:srgbClr val="CBD4E9"/>
            </a:solidFill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grpSp>
            <p:nvGrpSpPr>
              <p:cNvPr id="23" name="Group 918"/>
              <p:cNvGrpSpPr/>
              <p:nvPr/>
            </p:nvGrpSpPr>
            <p:grpSpPr>
              <a:xfrm>
                <a:off x="1528649" y="4406607"/>
                <a:ext cx="745991" cy="602166"/>
                <a:chOff x="0" y="6"/>
                <a:chExt cx="1512780" cy="1221120"/>
              </a:xfrm>
              <a:grpFill/>
            </p:grpSpPr>
            <p:sp>
              <p:nvSpPr>
                <p:cNvPr id="36" name="Shape 914"/>
                <p:cNvSpPr/>
                <p:nvPr/>
              </p:nvSpPr>
              <p:spPr>
                <a:xfrm>
                  <a:off x="0" y="6"/>
                  <a:ext cx="1512780" cy="2587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1"/>
                      </a:moveTo>
                      <a:cubicBezTo>
                        <a:pt x="21600" y="16761"/>
                        <a:pt x="20537" y="21600"/>
                        <a:pt x="19229" y="21600"/>
                      </a:cubicBezTo>
                      <a:lnTo>
                        <a:pt x="2370" y="21600"/>
                      </a:lnTo>
                      <a:cubicBezTo>
                        <a:pt x="1060" y="21600"/>
                        <a:pt x="0" y="16761"/>
                        <a:pt x="0" y="10801"/>
                      </a:cubicBezTo>
                      <a:lnTo>
                        <a:pt x="0" y="10801"/>
                      </a:lnTo>
                      <a:cubicBezTo>
                        <a:pt x="0" y="4831"/>
                        <a:pt x="1060" y="0"/>
                        <a:pt x="2370" y="0"/>
                      </a:cubicBezTo>
                      <a:lnTo>
                        <a:pt x="19229" y="0"/>
                      </a:lnTo>
                      <a:cubicBezTo>
                        <a:pt x="20537" y="0"/>
                        <a:pt x="21600" y="4831"/>
                        <a:pt x="21600" y="10801"/>
                      </a:cubicBezTo>
                      <a:cubicBezTo>
                        <a:pt x="21600" y="10801"/>
                        <a:pt x="21600" y="10801"/>
                        <a:pt x="21600" y="10801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  <a:sp3d prstMaterial="softEdge"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37" name="Shape 915"/>
                <p:cNvSpPr/>
                <p:nvPr/>
              </p:nvSpPr>
              <p:spPr>
                <a:xfrm>
                  <a:off x="0" y="321262"/>
                  <a:ext cx="1512780" cy="2586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797"/>
                      </a:moveTo>
                      <a:cubicBezTo>
                        <a:pt x="21600" y="16767"/>
                        <a:pt x="20537" y="21600"/>
                        <a:pt x="19229" y="21600"/>
                      </a:cubicBezTo>
                      <a:lnTo>
                        <a:pt x="2370" y="21600"/>
                      </a:lnTo>
                      <a:cubicBezTo>
                        <a:pt x="1060" y="21600"/>
                        <a:pt x="0" y="16767"/>
                        <a:pt x="0" y="10797"/>
                      </a:cubicBezTo>
                      <a:lnTo>
                        <a:pt x="0" y="10797"/>
                      </a:lnTo>
                      <a:cubicBezTo>
                        <a:pt x="0" y="4837"/>
                        <a:pt x="1060" y="0"/>
                        <a:pt x="2370" y="0"/>
                      </a:cubicBezTo>
                      <a:lnTo>
                        <a:pt x="19229" y="0"/>
                      </a:lnTo>
                      <a:cubicBezTo>
                        <a:pt x="20537" y="0"/>
                        <a:pt x="21600" y="4837"/>
                        <a:pt x="21600" y="10797"/>
                      </a:cubicBezTo>
                      <a:cubicBezTo>
                        <a:pt x="21600" y="10797"/>
                        <a:pt x="21600" y="10797"/>
                        <a:pt x="21600" y="10797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  <a:sp3d prstMaterial="softEdge"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38" name="Shape 916"/>
                <p:cNvSpPr/>
                <p:nvPr/>
              </p:nvSpPr>
              <p:spPr>
                <a:xfrm>
                  <a:off x="0" y="642524"/>
                  <a:ext cx="1512780" cy="2587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3"/>
                      </a:moveTo>
                      <a:cubicBezTo>
                        <a:pt x="21600" y="16768"/>
                        <a:pt x="20537" y="21600"/>
                        <a:pt x="19229" y="21600"/>
                      </a:cubicBezTo>
                      <a:lnTo>
                        <a:pt x="2370" y="21600"/>
                      </a:lnTo>
                      <a:cubicBezTo>
                        <a:pt x="1060" y="21600"/>
                        <a:pt x="0" y="16768"/>
                        <a:pt x="0" y="10803"/>
                      </a:cubicBezTo>
                      <a:lnTo>
                        <a:pt x="0" y="10803"/>
                      </a:lnTo>
                      <a:cubicBezTo>
                        <a:pt x="0" y="4835"/>
                        <a:pt x="1060" y="0"/>
                        <a:pt x="2370" y="0"/>
                      </a:cubicBezTo>
                      <a:lnTo>
                        <a:pt x="19229" y="0"/>
                      </a:lnTo>
                      <a:cubicBezTo>
                        <a:pt x="20537" y="0"/>
                        <a:pt x="21600" y="4835"/>
                        <a:pt x="21600" y="10803"/>
                      </a:cubicBezTo>
                      <a:cubicBezTo>
                        <a:pt x="21600" y="10803"/>
                        <a:pt x="21600" y="10803"/>
                        <a:pt x="21600" y="10803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  <a:sp3d prstMaterial="softEdge"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39" name="Shape 917"/>
                <p:cNvSpPr/>
                <p:nvPr/>
              </p:nvSpPr>
              <p:spPr>
                <a:xfrm>
                  <a:off x="321262" y="963786"/>
                  <a:ext cx="858646" cy="2573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21600" y="11932"/>
                        <a:pt x="16764" y="21600"/>
                        <a:pt x="10800" y="21600"/>
                      </a:cubicBezTo>
                      <a:cubicBezTo>
                        <a:pt x="4836" y="21600"/>
                        <a:pt x="0" y="11932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  <a:sp3d prstMaterial="softEdge"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/>
                </a:p>
              </p:txBody>
            </p:sp>
          </p:grpSp>
          <p:grpSp>
            <p:nvGrpSpPr>
              <p:cNvPr id="24" name="Group 921"/>
              <p:cNvGrpSpPr/>
              <p:nvPr/>
            </p:nvGrpSpPr>
            <p:grpSpPr>
              <a:xfrm>
                <a:off x="1904903" y="1574800"/>
                <a:ext cx="1168561" cy="1292695"/>
                <a:chOff x="0" y="0"/>
                <a:chExt cx="2369701" cy="2621430"/>
              </a:xfrm>
              <a:grpFill/>
            </p:grpSpPr>
            <p:sp>
              <p:nvSpPr>
                <p:cNvPr id="34" name="Shape 919"/>
                <p:cNvSpPr/>
                <p:nvPr/>
              </p:nvSpPr>
              <p:spPr>
                <a:xfrm>
                  <a:off x="0" y="0"/>
                  <a:ext cx="1782941" cy="13637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120" y="21600"/>
                      </a:moveTo>
                      <a:lnTo>
                        <a:pt x="21600" y="13130"/>
                      </a:lnTo>
                      <a:cubicBezTo>
                        <a:pt x="16394" y="5131"/>
                        <a:pt x="8655" y="44"/>
                        <a:pt x="0" y="0"/>
                      </a:cubicBezTo>
                      <a:lnTo>
                        <a:pt x="0" y="11904"/>
                      </a:lnTo>
                      <a:cubicBezTo>
                        <a:pt x="6131" y="11949"/>
                        <a:pt x="11585" y="15738"/>
                        <a:pt x="15120" y="2160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  <a:sp3d prstMaterial="softEdge"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35" name="Shape 920"/>
                <p:cNvSpPr/>
                <p:nvPr/>
              </p:nvSpPr>
              <p:spPr>
                <a:xfrm>
                  <a:off x="1285048" y="843313"/>
                  <a:ext cx="1084654" cy="17781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638" y="18341"/>
                      </a:moveTo>
                      <a:cubicBezTo>
                        <a:pt x="6638" y="19447"/>
                        <a:pt x="6452" y="20533"/>
                        <a:pt x="6159" y="21600"/>
                      </a:cubicBezTo>
                      <a:lnTo>
                        <a:pt x="21289" y="21600"/>
                      </a:lnTo>
                      <a:cubicBezTo>
                        <a:pt x="21489" y="20529"/>
                        <a:pt x="21600" y="19443"/>
                        <a:pt x="21600" y="18341"/>
                      </a:cubicBezTo>
                      <a:cubicBezTo>
                        <a:pt x="21600" y="11357"/>
                        <a:pt x="17487" y="4963"/>
                        <a:pt x="10670" y="0"/>
                      </a:cubicBezTo>
                      <a:lnTo>
                        <a:pt x="0" y="6509"/>
                      </a:lnTo>
                      <a:cubicBezTo>
                        <a:pt x="4145" y="9791"/>
                        <a:pt x="6638" y="13887"/>
                        <a:pt x="6638" y="18341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  <a:sp3d prstMaterial="softEdge"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/>
                </a:p>
              </p:txBody>
            </p:sp>
          </p:grpSp>
          <p:grpSp>
            <p:nvGrpSpPr>
              <p:cNvPr id="25" name="Group 924"/>
              <p:cNvGrpSpPr/>
              <p:nvPr/>
            </p:nvGrpSpPr>
            <p:grpSpPr>
              <a:xfrm>
                <a:off x="736535" y="2881788"/>
                <a:ext cx="1161542" cy="1492176"/>
                <a:chOff x="-2" y="2"/>
                <a:chExt cx="2355468" cy="3025953"/>
              </a:xfrm>
              <a:grpFill/>
            </p:grpSpPr>
            <p:sp>
              <p:nvSpPr>
                <p:cNvPr id="32" name="Shape 922"/>
                <p:cNvSpPr/>
                <p:nvPr/>
              </p:nvSpPr>
              <p:spPr>
                <a:xfrm>
                  <a:off x="843312" y="1003945"/>
                  <a:ext cx="1512154" cy="2022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588" y="13574"/>
                      </a:moveTo>
                      <a:cubicBezTo>
                        <a:pt x="17948" y="11856"/>
                        <a:pt x="17059" y="9576"/>
                        <a:pt x="15198" y="7334"/>
                      </a:cubicBezTo>
                      <a:cubicBezTo>
                        <a:pt x="12968" y="4648"/>
                        <a:pt x="10047" y="2019"/>
                        <a:pt x="7599" y="0"/>
                      </a:cubicBezTo>
                      <a:lnTo>
                        <a:pt x="0" y="5682"/>
                      </a:lnTo>
                      <a:cubicBezTo>
                        <a:pt x="1933" y="7296"/>
                        <a:pt x="4325" y="9453"/>
                        <a:pt x="6080" y="11567"/>
                      </a:cubicBezTo>
                      <a:cubicBezTo>
                        <a:pt x="9530" y="15723"/>
                        <a:pt x="7805" y="21600"/>
                        <a:pt x="15789" y="21600"/>
                      </a:cubicBezTo>
                      <a:lnTo>
                        <a:pt x="20867" y="21600"/>
                      </a:lnTo>
                      <a:lnTo>
                        <a:pt x="21600" y="21600"/>
                      </a:lnTo>
                      <a:lnTo>
                        <a:pt x="21600" y="13574"/>
                      </a:lnTo>
                      <a:cubicBezTo>
                        <a:pt x="21600" y="13574"/>
                        <a:pt x="18588" y="13574"/>
                        <a:pt x="18588" y="13574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  <a:sp3d prstMaterial="softEdge"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33" name="Shape 923"/>
                <p:cNvSpPr/>
                <p:nvPr/>
              </p:nvSpPr>
              <p:spPr>
                <a:xfrm>
                  <a:off x="-2" y="2"/>
                  <a:ext cx="1331798" cy="1515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102" y="12599"/>
                      </a:moveTo>
                      <a:cubicBezTo>
                        <a:pt x="19990" y="12493"/>
                        <a:pt x="19875" y="12390"/>
                        <a:pt x="19755" y="12288"/>
                      </a:cubicBezTo>
                      <a:cubicBezTo>
                        <a:pt x="19378" y="11966"/>
                        <a:pt x="19011" y="11641"/>
                        <a:pt x="18658" y="11302"/>
                      </a:cubicBezTo>
                      <a:cubicBezTo>
                        <a:pt x="18607" y="11250"/>
                        <a:pt x="18556" y="11200"/>
                        <a:pt x="18501" y="11146"/>
                      </a:cubicBezTo>
                      <a:cubicBezTo>
                        <a:pt x="15274" y="7984"/>
                        <a:pt x="13144" y="4124"/>
                        <a:pt x="12293" y="0"/>
                      </a:cubicBezTo>
                      <a:lnTo>
                        <a:pt x="0" y="0"/>
                      </a:lnTo>
                      <a:cubicBezTo>
                        <a:pt x="967" y="6986"/>
                        <a:pt x="4348" y="13315"/>
                        <a:pt x="9430" y="18297"/>
                      </a:cubicBezTo>
                      <a:lnTo>
                        <a:pt x="9409" y="18295"/>
                      </a:lnTo>
                      <a:cubicBezTo>
                        <a:pt x="9409" y="18295"/>
                        <a:pt x="9467" y="18348"/>
                        <a:pt x="9553" y="18421"/>
                      </a:cubicBezTo>
                      <a:cubicBezTo>
                        <a:pt x="10100" y="18951"/>
                        <a:pt x="10671" y="19461"/>
                        <a:pt x="11253" y="19960"/>
                      </a:cubicBezTo>
                      <a:cubicBezTo>
                        <a:pt x="11755" y="20425"/>
                        <a:pt x="12344" y="20987"/>
                        <a:pt x="12973" y="21600"/>
                      </a:cubicBezTo>
                      <a:lnTo>
                        <a:pt x="21600" y="14020"/>
                      </a:lnTo>
                      <a:cubicBezTo>
                        <a:pt x="21079" y="13518"/>
                        <a:pt x="20572" y="13035"/>
                        <a:pt x="20102" y="12599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  <a:sp3d prstMaterial="softEdge"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/>
                </a:p>
              </p:txBody>
            </p:sp>
          </p:grpSp>
          <p:grpSp>
            <p:nvGrpSpPr>
              <p:cNvPr id="26" name="Group 927"/>
              <p:cNvGrpSpPr/>
              <p:nvPr/>
            </p:nvGrpSpPr>
            <p:grpSpPr>
              <a:xfrm>
                <a:off x="1904902" y="2881788"/>
                <a:ext cx="1168562" cy="1493102"/>
                <a:chOff x="-2" y="2"/>
                <a:chExt cx="2369701" cy="3027831"/>
              </a:xfrm>
              <a:grpFill/>
            </p:grpSpPr>
            <p:sp>
              <p:nvSpPr>
                <p:cNvPr id="30" name="Shape 925"/>
                <p:cNvSpPr/>
                <p:nvPr/>
              </p:nvSpPr>
              <p:spPr>
                <a:xfrm>
                  <a:off x="-2" y="1003944"/>
                  <a:ext cx="1512033" cy="20238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375" y="7348"/>
                      </a:moveTo>
                      <a:cubicBezTo>
                        <a:pt x="4515" y="9587"/>
                        <a:pt x="3626" y="11865"/>
                        <a:pt x="2985" y="13581"/>
                      </a:cubicBezTo>
                      <a:lnTo>
                        <a:pt x="0" y="13581"/>
                      </a:lnTo>
                      <a:lnTo>
                        <a:pt x="0" y="21600"/>
                      </a:lnTo>
                      <a:lnTo>
                        <a:pt x="706" y="21600"/>
                      </a:lnTo>
                      <a:lnTo>
                        <a:pt x="5785" y="21600"/>
                      </a:lnTo>
                      <a:cubicBezTo>
                        <a:pt x="13769" y="21600"/>
                        <a:pt x="12044" y="15729"/>
                        <a:pt x="15494" y="11576"/>
                      </a:cubicBezTo>
                      <a:cubicBezTo>
                        <a:pt x="17259" y="9453"/>
                        <a:pt x="19663" y="7293"/>
                        <a:pt x="21600" y="5679"/>
                      </a:cubicBezTo>
                      <a:lnTo>
                        <a:pt x="13999" y="0"/>
                      </a:lnTo>
                      <a:cubicBezTo>
                        <a:pt x="11583" y="1991"/>
                        <a:pt x="8621" y="4644"/>
                        <a:pt x="6375" y="7348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  <a:sp3d prstMaterial="softEdge"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31" name="Shape 926"/>
                <p:cNvSpPr/>
                <p:nvPr/>
              </p:nvSpPr>
              <p:spPr>
                <a:xfrm>
                  <a:off x="1036140" y="2"/>
                  <a:ext cx="1333559" cy="15136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9286" y="0"/>
                      </a:lnTo>
                      <a:cubicBezTo>
                        <a:pt x="8324" y="4739"/>
                        <a:pt x="5707" y="9071"/>
                        <a:pt x="1643" y="12475"/>
                      </a:cubicBezTo>
                      <a:cubicBezTo>
                        <a:pt x="1474" y="12615"/>
                        <a:pt x="1310" y="12760"/>
                        <a:pt x="1150" y="12910"/>
                      </a:cubicBezTo>
                      <a:cubicBezTo>
                        <a:pt x="784" y="13254"/>
                        <a:pt x="398" y="13620"/>
                        <a:pt x="0" y="14008"/>
                      </a:cubicBezTo>
                      <a:lnTo>
                        <a:pt x="8617" y="21600"/>
                      </a:lnTo>
                      <a:cubicBezTo>
                        <a:pt x="9120" y="21108"/>
                        <a:pt x="9602" y="20644"/>
                        <a:pt x="10026" y="20247"/>
                      </a:cubicBezTo>
                      <a:cubicBezTo>
                        <a:pt x="16276" y="15014"/>
                        <a:pt x="20505" y="7935"/>
                        <a:pt x="21600" y="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  <a:sp3d prstMaterial="softEdge"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/>
                </a:p>
              </p:txBody>
            </p:sp>
          </p:grpSp>
          <p:grpSp>
            <p:nvGrpSpPr>
              <p:cNvPr id="27" name="Group 930"/>
              <p:cNvGrpSpPr/>
              <p:nvPr/>
            </p:nvGrpSpPr>
            <p:grpSpPr>
              <a:xfrm>
                <a:off x="736536" y="1574800"/>
                <a:ext cx="1156030" cy="1293074"/>
                <a:chOff x="0" y="0"/>
                <a:chExt cx="2344290" cy="2622197"/>
              </a:xfrm>
              <a:grpFill/>
            </p:grpSpPr>
            <p:sp>
              <p:nvSpPr>
                <p:cNvPr id="28" name="Shape 928"/>
                <p:cNvSpPr/>
                <p:nvPr/>
              </p:nvSpPr>
              <p:spPr>
                <a:xfrm>
                  <a:off x="0" y="843313"/>
                  <a:ext cx="1085320" cy="17788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953" y="18343"/>
                      </a:moveTo>
                      <a:cubicBezTo>
                        <a:pt x="14953" y="13886"/>
                        <a:pt x="17449" y="9788"/>
                        <a:pt x="21600" y="6503"/>
                      </a:cubicBezTo>
                      <a:lnTo>
                        <a:pt x="10939" y="0"/>
                      </a:lnTo>
                      <a:cubicBezTo>
                        <a:pt x="4115" y="4963"/>
                        <a:pt x="0" y="11358"/>
                        <a:pt x="0" y="18343"/>
                      </a:cubicBezTo>
                      <a:cubicBezTo>
                        <a:pt x="0" y="19446"/>
                        <a:pt x="135" y="20529"/>
                        <a:pt x="333" y="21600"/>
                      </a:cubicBezTo>
                      <a:lnTo>
                        <a:pt x="15421" y="21600"/>
                      </a:lnTo>
                      <a:cubicBezTo>
                        <a:pt x="15125" y="20531"/>
                        <a:pt x="14953" y="19443"/>
                        <a:pt x="14953" y="18343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  <a:sp3d prstMaterial="softEdge"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29" name="Shape 929"/>
                <p:cNvSpPr/>
                <p:nvPr/>
              </p:nvSpPr>
              <p:spPr>
                <a:xfrm>
                  <a:off x="562208" y="0"/>
                  <a:ext cx="1782083" cy="13627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1912"/>
                      </a:moveTo>
                      <a:lnTo>
                        <a:pt x="21600" y="0"/>
                      </a:lnTo>
                      <a:cubicBezTo>
                        <a:pt x="12947" y="44"/>
                        <a:pt x="5207" y="5129"/>
                        <a:pt x="0" y="13124"/>
                      </a:cubicBezTo>
                      <a:lnTo>
                        <a:pt x="6482" y="21600"/>
                      </a:lnTo>
                      <a:cubicBezTo>
                        <a:pt x="10017" y="15741"/>
                        <a:pt x="15472" y="11960"/>
                        <a:pt x="21600" y="11912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  <a:sp3d prstMaterial="softEdge"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/>
                </a:p>
              </p:txBody>
            </p:sp>
          </p:grpSp>
        </p:grpSp>
        <p:sp>
          <p:nvSpPr>
            <p:cNvPr id="22" name="饼形 21"/>
            <p:cNvSpPr/>
            <p:nvPr/>
          </p:nvSpPr>
          <p:spPr>
            <a:xfrm>
              <a:off x="1254818" y="2855608"/>
              <a:ext cx="492597" cy="456459"/>
            </a:xfrm>
            <a:prstGeom prst="pie">
              <a:avLst/>
            </a:prstGeom>
            <a:solidFill>
              <a:srgbClr val="CBD4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44" name="直线连接符 48"/>
          <p:cNvCxnSpPr/>
          <p:nvPr/>
        </p:nvCxnSpPr>
        <p:spPr>
          <a:xfrm>
            <a:off x="654000" y="914400"/>
            <a:ext cx="5760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组合 68"/>
          <p:cNvGrpSpPr/>
          <p:nvPr/>
        </p:nvGrpSpPr>
        <p:grpSpPr>
          <a:xfrm>
            <a:off x="1919834" y="1244141"/>
            <a:ext cx="7804694" cy="746015"/>
            <a:chOff x="1919834" y="1244141"/>
            <a:chExt cx="7454172" cy="746015"/>
          </a:xfrm>
        </p:grpSpPr>
        <p:grpSp>
          <p:nvGrpSpPr>
            <p:cNvPr id="47" name="组合 46"/>
            <p:cNvGrpSpPr/>
            <p:nvPr/>
          </p:nvGrpSpPr>
          <p:grpSpPr>
            <a:xfrm>
              <a:off x="1919834" y="1244141"/>
              <a:ext cx="7454172" cy="746015"/>
              <a:chOff x="1690472" y="1107204"/>
              <a:chExt cx="7454172" cy="746015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1690472" y="1107204"/>
                <a:ext cx="867369" cy="746015"/>
                <a:chOff x="1266231" y="1141060"/>
                <a:chExt cx="867369" cy="746015"/>
              </a:xfrm>
            </p:grpSpPr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555"/>
                <a:stretch/>
              </p:blipFill>
              <p:spPr>
                <a:xfrm>
                  <a:off x="1266231" y="1141060"/>
                  <a:ext cx="867369" cy="746015"/>
                </a:xfrm>
                <a:prstGeom prst="rect">
                  <a:avLst/>
                </a:prstGeom>
              </p:spPr>
            </p:pic>
            <p:sp>
              <p:nvSpPr>
                <p:cNvPr id="10" name="文本框 9"/>
                <p:cNvSpPr txBox="1"/>
                <p:nvPr/>
              </p:nvSpPr>
              <p:spPr>
                <a:xfrm>
                  <a:off x="1616753" y="1344790"/>
                  <a:ext cx="166324" cy="3385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zh-CN" sz="1600" b="1" dirty="0" smtClean="0"/>
                    <a:t>1</a:t>
                  </a:r>
                  <a:endParaRPr lang="zh-CN" altLang="en-US" sz="1600" b="1" dirty="0"/>
                </a:p>
              </p:txBody>
            </p:sp>
          </p:grpSp>
          <p:sp>
            <p:nvSpPr>
              <p:cNvPr id="40" name="文本框 39"/>
              <p:cNvSpPr txBox="1"/>
              <p:nvPr/>
            </p:nvSpPr>
            <p:spPr>
              <a:xfrm>
                <a:off x="2743844" y="1280156"/>
                <a:ext cx="6400800" cy="4001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endParaRPr lang="zh-CN" altLang="en-US" sz="2000" dirty="0"/>
              </a:p>
            </p:txBody>
          </p:sp>
        </p:grpSp>
        <p:sp>
          <p:nvSpPr>
            <p:cNvPr id="68" name="文本框 67"/>
            <p:cNvSpPr txBox="1"/>
            <p:nvPr/>
          </p:nvSpPr>
          <p:spPr>
            <a:xfrm>
              <a:off x="2973206" y="1417093"/>
              <a:ext cx="6400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latin typeface="等线" panose="02010600030101010101" pitchFamily="2" charset="-122"/>
                  <a:ea typeface="等线" panose="02010600030101010101" pitchFamily="2" charset="-122"/>
                </a:rPr>
                <a:t>0</a:t>
              </a:r>
              <a:r>
                <a:rPr lang="zh-CN" altLang="en-US" sz="2000" dirty="0" smtClean="0">
                  <a:latin typeface="等线" panose="02010600030101010101" pitchFamily="2" charset="-122"/>
                  <a:ea typeface="等线" panose="02010600030101010101" pitchFamily="2" charset="-122"/>
                </a:rPr>
                <a:t>是一个自然数</a:t>
              </a:r>
              <a:endParaRPr lang="zh-CN" altLang="en-US" sz="2000" dirty="0"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2574928" y="2095742"/>
            <a:ext cx="8093072" cy="880838"/>
            <a:chOff x="1919834" y="1244141"/>
            <a:chExt cx="7454172" cy="880838"/>
          </a:xfrm>
        </p:grpSpPr>
        <p:grpSp>
          <p:nvGrpSpPr>
            <p:cNvPr id="71" name="组合 70"/>
            <p:cNvGrpSpPr/>
            <p:nvPr/>
          </p:nvGrpSpPr>
          <p:grpSpPr>
            <a:xfrm>
              <a:off x="1919834" y="1244141"/>
              <a:ext cx="7454172" cy="746015"/>
              <a:chOff x="1690472" y="1107204"/>
              <a:chExt cx="7454172" cy="746015"/>
            </a:xfrm>
          </p:grpSpPr>
          <p:grpSp>
            <p:nvGrpSpPr>
              <p:cNvPr id="73" name="组合 72"/>
              <p:cNvGrpSpPr/>
              <p:nvPr/>
            </p:nvGrpSpPr>
            <p:grpSpPr>
              <a:xfrm>
                <a:off x="1690472" y="1107204"/>
                <a:ext cx="867369" cy="746015"/>
                <a:chOff x="1266231" y="1141060"/>
                <a:chExt cx="867369" cy="746015"/>
              </a:xfrm>
            </p:grpSpPr>
            <p:pic>
              <p:nvPicPr>
                <p:cNvPr id="75" name="图片 74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555"/>
                <a:stretch/>
              </p:blipFill>
              <p:spPr>
                <a:xfrm>
                  <a:off x="1266231" y="1141060"/>
                  <a:ext cx="867369" cy="746015"/>
                </a:xfrm>
                <a:prstGeom prst="rect">
                  <a:avLst/>
                </a:prstGeom>
              </p:spPr>
            </p:pic>
            <p:sp>
              <p:nvSpPr>
                <p:cNvPr id="76" name="文本框 75"/>
                <p:cNvSpPr txBox="1"/>
                <p:nvPr/>
              </p:nvSpPr>
              <p:spPr>
                <a:xfrm>
                  <a:off x="1616753" y="1344790"/>
                  <a:ext cx="166324" cy="3385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zh-CN" sz="1600" b="1" dirty="0" smtClean="0"/>
                    <a:t>2</a:t>
                  </a:r>
                  <a:endParaRPr lang="zh-CN" altLang="en-US" sz="1600" b="1" dirty="0"/>
                </a:p>
              </p:txBody>
            </p:sp>
          </p:grpSp>
          <p:sp>
            <p:nvSpPr>
              <p:cNvPr id="74" name="文本框 73"/>
              <p:cNvSpPr txBox="1"/>
              <p:nvPr/>
            </p:nvSpPr>
            <p:spPr>
              <a:xfrm>
                <a:off x="2743844" y="1280156"/>
                <a:ext cx="6400800" cy="4001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endParaRPr lang="zh-CN" altLang="en-US" sz="2000" dirty="0"/>
              </a:p>
            </p:txBody>
          </p:sp>
        </p:grpSp>
        <p:sp>
          <p:nvSpPr>
            <p:cNvPr id="72" name="文本框 71"/>
            <p:cNvSpPr txBox="1"/>
            <p:nvPr/>
          </p:nvSpPr>
          <p:spPr>
            <a:xfrm>
              <a:off x="2973206" y="1417093"/>
              <a:ext cx="6400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等线" panose="02010600030101010101" pitchFamily="2" charset="-122"/>
                  <a:ea typeface="等线" panose="02010600030101010101" pitchFamily="2" charset="-122"/>
                </a:rPr>
                <a:t>每一</a:t>
              </a:r>
              <a:r>
                <a:rPr lang="zh-CN" altLang="en-US" sz="2000" dirty="0" smtClean="0">
                  <a:latin typeface="等线" panose="02010600030101010101" pitchFamily="2" charset="-122"/>
                  <a:ea typeface="等线" panose="02010600030101010101" pitchFamily="2" charset="-122"/>
                </a:rPr>
                <a:t>个确定的自然数</a:t>
              </a:r>
              <a:r>
                <a:rPr lang="en-US" altLang="zh-CN" sz="2000" dirty="0" smtClean="0">
                  <a:latin typeface="等线" panose="02010600030101010101" pitchFamily="2" charset="-122"/>
                  <a:ea typeface="等线" panose="02010600030101010101" pitchFamily="2" charset="-122"/>
                </a:rPr>
                <a:t>a</a:t>
              </a:r>
              <a:r>
                <a:rPr lang="zh-CN" altLang="en-US" sz="2000" dirty="0" smtClean="0">
                  <a:latin typeface="等线" panose="02010600030101010101" pitchFamily="2" charset="-122"/>
                  <a:ea typeface="等线" panose="02010600030101010101" pitchFamily="2" charset="-122"/>
                </a:rPr>
                <a:t>都有一个确定的后继</a:t>
              </a:r>
              <a:r>
                <a:rPr lang="en-US" altLang="zh-CN" sz="2000" dirty="0" smtClean="0">
                  <a:latin typeface="等线" panose="02010600030101010101" pitchFamily="2" charset="-122"/>
                  <a:ea typeface="等线" panose="02010600030101010101" pitchFamily="2" charset="-122"/>
                </a:rPr>
                <a:t>a’</a:t>
              </a:r>
              <a:r>
                <a:rPr lang="zh-CN" altLang="en-US" sz="2000" dirty="0" smtClean="0">
                  <a:latin typeface="等线" panose="02010600030101010101" pitchFamily="2" charset="-122"/>
                  <a:ea typeface="等线" panose="02010600030101010101" pitchFamily="2" charset="-122"/>
                </a:rPr>
                <a:t>，</a:t>
              </a:r>
              <a:r>
                <a:rPr lang="en-US" altLang="zh-CN" sz="2000" dirty="0" smtClean="0">
                  <a:latin typeface="等线" panose="02010600030101010101" pitchFamily="2" charset="-122"/>
                  <a:ea typeface="等线" panose="02010600030101010101" pitchFamily="2" charset="-122"/>
                </a:rPr>
                <a:t>a’</a:t>
              </a:r>
              <a:r>
                <a:rPr lang="zh-CN" altLang="en-US" sz="2000" dirty="0" smtClean="0">
                  <a:latin typeface="等线" panose="02010600030101010101" pitchFamily="2" charset="-122"/>
                  <a:ea typeface="等线" panose="02010600030101010101" pitchFamily="2" charset="-122"/>
                </a:rPr>
                <a:t>也是自然数</a:t>
              </a:r>
              <a:endParaRPr lang="zh-CN" altLang="en-US" sz="2000" dirty="0"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2842010" y="3039903"/>
            <a:ext cx="7454172" cy="746015"/>
            <a:chOff x="1919834" y="1244141"/>
            <a:chExt cx="7454172" cy="746015"/>
          </a:xfrm>
        </p:grpSpPr>
        <p:grpSp>
          <p:nvGrpSpPr>
            <p:cNvPr id="85" name="组合 84"/>
            <p:cNvGrpSpPr/>
            <p:nvPr/>
          </p:nvGrpSpPr>
          <p:grpSpPr>
            <a:xfrm>
              <a:off x="1919834" y="1244141"/>
              <a:ext cx="7454172" cy="746015"/>
              <a:chOff x="1690472" y="1107204"/>
              <a:chExt cx="7454172" cy="746015"/>
            </a:xfrm>
          </p:grpSpPr>
          <p:grpSp>
            <p:nvGrpSpPr>
              <p:cNvPr id="87" name="组合 86"/>
              <p:cNvGrpSpPr/>
              <p:nvPr/>
            </p:nvGrpSpPr>
            <p:grpSpPr>
              <a:xfrm>
                <a:off x="1690472" y="1107204"/>
                <a:ext cx="867369" cy="746015"/>
                <a:chOff x="1266231" y="1141060"/>
                <a:chExt cx="867369" cy="746015"/>
              </a:xfrm>
            </p:grpSpPr>
            <p:pic>
              <p:nvPicPr>
                <p:cNvPr id="89" name="图片 88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555"/>
                <a:stretch/>
              </p:blipFill>
              <p:spPr>
                <a:xfrm>
                  <a:off x="1266231" y="1141060"/>
                  <a:ext cx="867369" cy="746015"/>
                </a:xfrm>
                <a:prstGeom prst="rect">
                  <a:avLst/>
                </a:prstGeom>
              </p:spPr>
            </p:pic>
            <p:sp>
              <p:nvSpPr>
                <p:cNvPr id="90" name="文本框 89"/>
                <p:cNvSpPr txBox="1"/>
                <p:nvPr/>
              </p:nvSpPr>
              <p:spPr>
                <a:xfrm>
                  <a:off x="1616753" y="1344790"/>
                  <a:ext cx="166324" cy="3385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zh-CN" sz="1600" b="1" dirty="0" smtClean="0"/>
                    <a:t>3</a:t>
                  </a:r>
                  <a:endParaRPr lang="zh-CN" altLang="en-US" sz="1600" b="1" dirty="0"/>
                </a:p>
              </p:txBody>
            </p:sp>
          </p:grpSp>
          <p:sp>
            <p:nvSpPr>
              <p:cNvPr id="88" name="文本框 87"/>
              <p:cNvSpPr txBox="1"/>
              <p:nvPr/>
            </p:nvSpPr>
            <p:spPr>
              <a:xfrm>
                <a:off x="2743844" y="1280156"/>
                <a:ext cx="6400800" cy="4001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endParaRPr lang="zh-CN" altLang="en-US" sz="20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文本框 85"/>
                <p:cNvSpPr txBox="1"/>
                <p:nvPr/>
              </p:nvSpPr>
              <p:spPr>
                <a:xfrm>
                  <a:off x="2973206" y="1417093"/>
                  <a:ext cx="6400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000" dirty="0" smtClean="0">
                      <a:latin typeface="等线" panose="02010600030101010101" pitchFamily="2" charset="-122"/>
                      <a:ea typeface="等线" panose="02010600030101010101" pitchFamily="2" charset="-122"/>
                    </a:rPr>
                    <a:t>对于每一个自然数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𝑏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,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𝑐</m:t>
                      </m:r>
                    </m:oMath>
                  </a14:m>
                  <a:r>
                    <a:rPr lang="zh-CN" altLang="en-US" sz="2000" dirty="0" smtClean="0">
                      <a:latin typeface="等线" panose="02010600030101010101" pitchFamily="2" charset="-122"/>
                      <a:ea typeface="等线" panose="02010600030101010101" pitchFamily="2" charset="-122"/>
                    </a:rPr>
                    <a:t>，</a:t>
                  </a:r>
                  <a14:m>
                    <m:oMath xmlns:m="http://schemas.openxmlformats.org/officeDocument/2006/math"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𝑏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=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𝑐</m:t>
                      </m:r>
                    </m:oMath>
                  </a14:m>
                  <a:r>
                    <a:rPr lang="zh-CN" altLang="en-US" sz="2000" dirty="0" smtClean="0">
                      <a:latin typeface="等线" panose="02010600030101010101" pitchFamily="2" charset="-122"/>
                      <a:ea typeface="等线" panose="02010600030101010101" pitchFamily="2" charset="-122"/>
                    </a:rPr>
                    <a:t>当且仅当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</a:rPr>
                            <m:t>𝑏</m:t>
                          </m:r>
                        </m:e>
                        <m:sup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</a:rPr>
                            <m:t>′</m:t>
                          </m:r>
                        </m:sup>
                      </m:sSup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=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𝑐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′</m:t>
                      </m:r>
                    </m:oMath>
                  </a14:m>
                  <a:endParaRPr lang="zh-CN" altLang="en-US" sz="2000" dirty="0">
                    <a:latin typeface="等线" panose="02010600030101010101" pitchFamily="2" charset="-122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86" name="文本框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3206" y="1417093"/>
                  <a:ext cx="6400800" cy="400110"/>
                </a:xfrm>
                <a:prstGeom prst="rect">
                  <a:avLst/>
                </a:prstGeom>
                <a:blipFill>
                  <a:blip r:embed="rId7"/>
                  <a:stretch>
                    <a:fillRect l="-952" t="-7576" b="-2575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1" name="组合 90"/>
          <p:cNvGrpSpPr/>
          <p:nvPr/>
        </p:nvGrpSpPr>
        <p:grpSpPr>
          <a:xfrm>
            <a:off x="2686914" y="3977790"/>
            <a:ext cx="7454172" cy="746015"/>
            <a:chOff x="1919834" y="1244141"/>
            <a:chExt cx="7454172" cy="746015"/>
          </a:xfrm>
        </p:grpSpPr>
        <p:grpSp>
          <p:nvGrpSpPr>
            <p:cNvPr id="92" name="组合 91"/>
            <p:cNvGrpSpPr/>
            <p:nvPr/>
          </p:nvGrpSpPr>
          <p:grpSpPr>
            <a:xfrm>
              <a:off x="1919834" y="1244141"/>
              <a:ext cx="7454172" cy="746015"/>
              <a:chOff x="1690472" y="1107204"/>
              <a:chExt cx="7454172" cy="746015"/>
            </a:xfrm>
          </p:grpSpPr>
          <p:grpSp>
            <p:nvGrpSpPr>
              <p:cNvPr id="94" name="组合 93"/>
              <p:cNvGrpSpPr/>
              <p:nvPr/>
            </p:nvGrpSpPr>
            <p:grpSpPr>
              <a:xfrm>
                <a:off x="1690472" y="1107204"/>
                <a:ext cx="867369" cy="746015"/>
                <a:chOff x="1266231" y="1141060"/>
                <a:chExt cx="867369" cy="746015"/>
              </a:xfrm>
            </p:grpSpPr>
            <p:pic>
              <p:nvPicPr>
                <p:cNvPr id="96" name="图片 95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555"/>
                <a:stretch/>
              </p:blipFill>
              <p:spPr>
                <a:xfrm>
                  <a:off x="1266231" y="1141060"/>
                  <a:ext cx="867369" cy="746015"/>
                </a:xfrm>
                <a:prstGeom prst="rect">
                  <a:avLst/>
                </a:prstGeom>
              </p:spPr>
            </p:pic>
            <p:sp>
              <p:nvSpPr>
                <p:cNvPr id="97" name="文本框 96"/>
                <p:cNvSpPr txBox="1"/>
                <p:nvPr/>
              </p:nvSpPr>
              <p:spPr>
                <a:xfrm>
                  <a:off x="1616753" y="1344790"/>
                  <a:ext cx="166324" cy="3385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zh-CN" sz="1600" b="1" dirty="0" smtClean="0"/>
                    <a:t>4</a:t>
                  </a:r>
                  <a:endParaRPr lang="zh-CN" altLang="en-US" sz="1600" b="1" dirty="0"/>
                </a:p>
              </p:txBody>
            </p:sp>
          </p:grpSp>
          <p:sp>
            <p:nvSpPr>
              <p:cNvPr id="95" name="文本框 94"/>
              <p:cNvSpPr txBox="1"/>
              <p:nvPr/>
            </p:nvSpPr>
            <p:spPr>
              <a:xfrm>
                <a:off x="2743844" y="1280156"/>
                <a:ext cx="6400800" cy="4001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endParaRPr lang="zh-CN" altLang="en-US" sz="2000" dirty="0"/>
              </a:p>
            </p:txBody>
          </p:sp>
        </p:grpSp>
        <p:sp>
          <p:nvSpPr>
            <p:cNvPr id="93" name="文本框 92"/>
            <p:cNvSpPr txBox="1"/>
            <p:nvPr/>
          </p:nvSpPr>
          <p:spPr>
            <a:xfrm>
              <a:off x="2973206" y="1417093"/>
              <a:ext cx="6400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latin typeface="等线" panose="02010600030101010101" pitchFamily="2" charset="-122"/>
                  <a:ea typeface="等线" panose="02010600030101010101" pitchFamily="2" charset="-122"/>
                </a:rPr>
                <a:t>0</a:t>
              </a:r>
              <a:r>
                <a:rPr lang="zh-CN" altLang="en-US" sz="2000" dirty="0" smtClean="0">
                  <a:latin typeface="等线" panose="02010600030101010101" pitchFamily="2" charset="-122"/>
                  <a:ea typeface="等线" panose="02010600030101010101" pitchFamily="2" charset="-122"/>
                </a:rPr>
                <a:t>不是任何自然数的后继</a:t>
              </a:r>
              <a:endParaRPr lang="zh-CN" altLang="en-US" sz="2000" dirty="0"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2270356" y="4983089"/>
            <a:ext cx="7454172" cy="746015"/>
            <a:chOff x="1919834" y="1311553"/>
            <a:chExt cx="7454172" cy="746015"/>
          </a:xfrm>
        </p:grpSpPr>
        <p:grpSp>
          <p:nvGrpSpPr>
            <p:cNvPr id="99" name="组合 98"/>
            <p:cNvGrpSpPr/>
            <p:nvPr/>
          </p:nvGrpSpPr>
          <p:grpSpPr>
            <a:xfrm>
              <a:off x="1919834" y="1311553"/>
              <a:ext cx="7454172" cy="746015"/>
              <a:chOff x="1690472" y="1174616"/>
              <a:chExt cx="7454172" cy="746015"/>
            </a:xfrm>
          </p:grpSpPr>
          <p:grpSp>
            <p:nvGrpSpPr>
              <p:cNvPr id="101" name="组合 100"/>
              <p:cNvGrpSpPr/>
              <p:nvPr/>
            </p:nvGrpSpPr>
            <p:grpSpPr>
              <a:xfrm>
                <a:off x="1690472" y="1174616"/>
                <a:ext cx="867369" cy="746015"/>
                <a:chOff x="1266231" y="1208472"/>
                <a:chExt cx="867369" cy="746015"/>
              </a:xfrm>
            </p:grpSpPr>
            <p:pic>
              <p:nvPicPr>
                <p:cNvPr id="103" name="图片 102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555"/>
                <a:stretch/>
              </p:blipFill>
              <p:spPr>
                <a:xfrm>
                  <a:off x="1266231" y="1208472"/>
                  <a:ext cx="867369" cy="746015"/>
                </a:xfrm>
                <a:prstGeom prst="rect">
                  <a:avLst/>
                </a:prstGeom>
              </p:spPr>
            </p:pic>
            <p:sp>
              <p:nvSpPr>
                <p:cNvPr id="104" name="文本框 103"/>
                <p:cNvSpPr txBox="1"/>
                <p:nvPr/>
              </p:nvSpPr>
              <p:spPr>
                <a:xfrm>
                  <a:off x="1616753" y="1344790"/>
                  <a:ext cx="166324" cy="3385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zh-CN" sz="1600" b="1" dirty="0"/>
                    <a:t>5</a:t>
                  </a:r>
                  <a:endParaRPr lang="zh-CN" altLang="en-US" sz="1600" b="1" dirty="0"/>
                </a:p>
              </p:txBody>
            </p:sp>
          </p:grpSp>
          <p:sp>
            <p:nvSpPr>
              <p:cNvPr id="102" name="文本框 101" hidden="1"/>
              <p:cNvSpPr txBox="1"/>
              <p:nvPr/>
            </p:nvSpPr>
            <p:spPr>
              <a:xfrm>
                <a:off x="2743844" y="1280156"/>
                <a:ext cx="6400800" cy="4001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endParaRPr lang="zh-CN" altLang="en-US" sz="20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文本框 99"/>
                <p:cNvSpPr txBox="1"/>
                <p:nvPr/>
              </p:nvSpPr>
              <p:spPr>
                <a:xfrm>
                  <a:off x="2973206" y="1330617"/>
                  <a:ext cx="6400800" cy="707886"/>
                </a:xfrm>
                <a:prstGeom prst="rect">
                  <a:avLst/>
                </a:prstGeom>
                <a:solidFill>
                  <a:srgbClr val="D5EEFA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000" dirty="0" smtClean="0">
                      <a:latin typeface="等线" panose="02010600030101010101" pitchFamily="2" charset="-122"/>
                      <a:ea typeface="等线" panose="02010600030101010101" pitchFamily="2" charset="-122"/>
                    </a:rPr>
                    <a:t>任意关于自然数的命题，若证明了它对</a:t>
                  </a:r>
                  <a:r>
                    <a:rPr lang="en-US" altLang="zh-CN" sz="2000" dirty="0" smtClean="0">
                      <a:latin typeface="等线" panose="02010600030101010101" pitchFamily="2" charset="-122"/>
                      <a:ea typeface="等线" panose="02010600030101010101" pitchFamily="2" charset="-122"/>
                    </a:rPr>
                    <a:t>0</a:t>
                  </a:r>
                  <a:r>
                    <a:rPr lang="zh-CN" altLang="en-US" sz="2000" dirty="0" smtClean="0">
                      <a:latin typeface="等线" panose="02010600030101010101" pitchFamily="2" charset="-122"/>
                      <a:ea typeface="等线" panose="02010600030101010101" pitchFamily="2" charset="-122"/>
                    </a:rPr>
                    <a:t>是对的，又假设它对</a:t>
                  </a:r>
                  <a14:m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𝑛</m:t>
                      </m:r>
                    </m:oMath>
                  </a14:m>
                  <a:r>
                    <a:rPr lang="zh-CN" altLang="en-US" sz="2000" dirty="0" smtClean="0">
                      <a:latin typeface="等线" panose="02010600030101010101" pitchFamily="2" charset="-122"/>
                      <a:ea typeface="等线" panose="02010600030101010101" pitchFamily="2" charset="-122"/>
                    </a:rPr>
                    <a:t>为真时可证对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𝑛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′</m:t>
                      </m:r>
                    </m:oMath>
                  </a14:m>
                  <a:r>
                    <a:rPr lang="zh-CN" altLang="en-US" sz="2000" dirty="0" smtClean="0">
                      <a:latin typeface="等线" panose="02010600030101010101" pitchFamily="2" charset="-122"/>
                      <a:ea typeface="等线" panose="02010600030101010101" pitchFamily="2" charset="-122"/>
                    </a:rPr>
                    <a:t>也为真，则对所有自然数为真</a:t>
                  </a:r>
                  <a:endParaRPr lang="zh-CN" altLang="en-US" sz="2000" dirty="0">
                    <a:latin typeface="等线" panose="02010600030101010101" pitchFamily="2" charset="-122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100" name="文本框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3206" y="1330617"/>
                  <a:ext cx="6400800" cy="707886"/>
                </a:xfrm>
                <a:prstGeom prst="rect">
                  <a:avLst/>
                </a:prstGeom>
                <a:blipFill>
                  <a:blip r:embed="rId8"/>
                  <a:stretch>
                    <a:fillRect l="-952" t="-5172" b="-1465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文本框 1"/>
          <p:cNvSpPr txBox="1"/>
          <p:nvPr/>
        </p:nvSpPr>
        <p:spPr>
          <a:xfrm>
            <a:off x="858790" y="6018329"/>
            <a:ext cx="1047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如果从</a:t>
            </a:r>
            <a:r>
              <a:rPr lang="en-US" altLang="zh-CN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开始需要</a:t>
            </a:r>
            <a:r>
              <a:rPr lang="en-US" altLang="zh-CN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9</a:t>
            </a:r>
            <a:r>
              <a:rPr lang="zh-CN" alt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条公理（初始版</a:t>
            </a:r>
            <a:r>
              <a:rPr lang="en-US" altLang="zh-CN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Peano</a:t>
            </a:r>
            <a:r>
              <a:rPr lang="en-US" altLang="zh-CN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Axioms</a:t>
            </a:r>
            <a:r>
              <a:rPr lang="zh-CN" alt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）：</a:t>
            </a:r>
            <a:r>
              <a:rPr lang="en-US" altLang="zh-CN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hlinkClick r:id="rId9"/>
              </a:rPr>
              <a:t>https://en.wikipedia.org/wiki/Peano_axioms</a:t>
            </a:r>
            <a:endParaRPr lang="zh-CN" alt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691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>
          <a:xfrm>
            <a:off x="11582401" y="6492876"/>
            <a:ext cx="609599" cy="365125"/>
          </a:xfrm>
          <a:prstGeom prst="rect">
            <a:avLst/>
          </a:prstGeom>
          <a:ln w="12700">
            <a:noFill/>
          </a:ln>
        </p:spPr>
        <p:txBody>
          <a:bodyPr vert="horz" lIns="121899" tIns="60949" rIns="121899" bIns="60949" rtlCol="0" anchor="ctr"/>
          <a:lstStyle>
            <a:defPPr>
              <a:defRPr lang="en-US"/>
            </a:defPPr>
            <a:lvl1pPr marL="0" algn="ctr" defTabSz="1218987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E69268-9C8B-4EBF-A9EE-DC5DC2D48DC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990495" y="248627"/>
            <a:ext cx="10591906" cy="711081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谓词逻辑表示</a:t>
            </a:r>
            <a:endParaRPr lang="zh-CN" altLang="en-US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灯片编号占位符 3"/>
          <p:cNvSpPr txBox="1">
            <a:spLocks/>
          </p:cNvSpPr>
          <p:nvPr/>
        </p:nvSpPr>
        <p:spPr>
          <a:xfrm>
            <a:off x="11582401" y="6492876"/>
            <a:ext cx="609599" cy="365125"/>
          </a:xfrm>
          <a:prstGeom prst="rect">
            <a:avLst/>
          </a:prstGeom>
          <a:ln w="12700">
            <a:noFill/>
          </a:ln>
        </p:spPr>
        <p:txBody>
          <a:bodyPr vert="horz" lIns="121899" tIns="60949" rIns="121899" bIns="60949" rtlCol="0" anchor="ctr"/>
          <a:lstStyle>
            <a:defPPr>
              <a:defRPr lang="en-US"/>
            </a:defPPr>
            <a:lvl1pPr marL="0" algn="ctr" defTabSz="1218987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E69268-9C8B-4EBF-A9EE-DC5DC2D48DC3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685800" y="2707952"/>
            <a:ext cx="1951653" cy="2780760"/>
            <a:chOff x="868277" y="2438400"/>
            <a:chExt cx="1195379" cy="1756536"/>
          </a:xfrm>
        </p:grpSpPr>
        <p:grpSp>
          <p:nvGrpSpPr>
            <p:cNvPr id="9" name="组 1"/>
            <p:cNvGrpSpPr/>
            <p:nvPr/>
          </p:nvGrpSpPr>
          <p:grpSpPr>
            <a:xfrm>
              <a:off x="868277" y="2438400"/>
              <a:ext cx="1195379" cy="1756536"/>
              <a:chOff x="736535" y="1574800"/>
              <a:chExt cx="2336929" cy="3433973"/>
            </a:xfrm>
            <a:solidFill>
              <a:srgbClr val="CBD4E9"/>
            </a:solidFill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grpSp>
            <p:nvGrpSpPr>
              <p:cNvPr id="11" name="Group 918"/>
              <p:cNvGrpSpPr/>
              <p:nvPr/>
            </p:nvGrpSpPr>
            <p:grpSpPr>
              <a:xfrm>
                <a:off x="1528649" y="4406607"/>
                <a:ext cx="745991" cy="602166"/>
                <a:chOff x="0" y="6"/>
                <a:chExt cx="1512780" cy="1221120"/>
              </a:xfrm>
              <a:grpFill/>
            </p:grpSpPr>
            <p:sp>
              <p:nvSpPr>
                <p:cNvPr id="24" name="Shape 914"/>
                <p:cNvSpPr/>
                <p:nvPr/>
              </p:nvSpPr>
              <p:spPr>
                <a:xfrm>
                  <a:off x="0" y="6"/>
                  <a:ext cx="1512780" cy="2587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1"/>
                      </a:moveTo>
                      <a:cubicBezTo>
                        <a:pt x="21600" y="16761"/>
                        <a:pt x="20537" y="21600"/>
                        <a:pt x="19229" y="21600"/>
                      </a:cubicBezTo>
                      <a:lnTo>
                        <a:pt x="2370" y="21600"/>
                      </a:lnTo>
                      <a:cubicBezTo>
                        <a:pt x="1060" y="21600"/>
                        <a:pt x="0" y="16761"/>
                        <a:pt x="0" y="10801"/>
                      </a:cubicBezTo>
                      <a:lnTo>
                        <a:pt x="0" y="10801"/>
                      </a:lnTo>
                      <a:cubicBezTo>
                        <a:pt x="0" y="4831"/>
                        <a:pt x="1060" y="0"/>
                        <a:pt x="2370" y="0"/>
                      </a:cubicBezTo>
                      <a:lnTo>
                        <a:pt x="19229" y="0"/>
                      </a:lnTo>
                      <a:cubicBezTo>
                        <a:pt x="20537" y="0"/>
                        <a:pt x="21600" y="4831"/>
                        <a:pt x="21600" y="10801"/>
                      </a:cubicBezTo>
                      <a:cubicBezTo>
                        <a:pt x="21600" y="10801"/>
                        <a:pt x="21600" y="10801"/>
                        <a:pt x="21600" y="10801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  <a:sp3d prstMaterial="softEdge"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25" name="Shape 915"/>
                <p:cNvSpPr/>
                <p:nvPr/>
              </p:nvSpPr>
              <p:spPr>
                <a:xfrm>
                  <a:off x="0" y="321262"/>
                  <a:ext cx="1512780" cy="2586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797"/>
                      </a:moveTo>
                      <a:cubicBezTo>
                        <a:pt x="21600" y="16767"/>
                        <a:pt x="20537" y="21600"/>
                        <a:pt x="19229" y="21600"/>
                      </a:cubicBezTo>
                      <a:lnTo>
                        <a:pt x="2370" y="21600"/>
                      </a:lnTo>
                      <a:cubicBezTo>
                        <a:pt x="1060" y="21600"/>
                        <a:pt x="0" y="16767"/>
                        <a:pt x="0" y="10797"/>
                      </a:cubicBezTo>
                      <a:lnTo>
                        <a:pt x="0" y="10797"/>
                      </a:lnTo>
                      <a:cubicBezTo>
                        <a:pt x="0" y="4837"/>
                        <a:pt x="1060" y="0"/>
                        <a:pt x="2370" y="0"/>
                      </a:cubicBezTo>
                      <a:lnTo>
                        <a:pt x="19229" y="0"/>
                      </a:lnTo>
                      <a:cubicBezTo>
                        <a:pt x="20537" y="0"/>
                        <a:pt x="21600" y="4837"/>
                        <a:pt x="21600" y="10797"/>
                      </a:cubicBezTo>
                      <a:cubicBezTo>
                        <a:pt x="21600" y="10797"/>
                        <a:pt x="21600" y="10797"/>
                        <a:pt x="21600" y="10797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  <a:sp3d prstMaterial="softEdge"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26" name="Shape 916"/>
                <p:cNvSpPr/>
                <p:nvPr/>
              </p:nvSpPr>
              <p:spPr>
                <a:xfrm>
                  <a:off x="0" y="642524"/>
                  <a:ext cx="1512780" cy="2587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3"/>
                      </a:moveTo>
                      <a:cubicBezTo>
                        <a:pt x="21600" y="16768"/>
                        <a:pt x="20537" y="21600"/>
                        <a:pt x="19229" y="21600"/>
                      </a:cubicBezTo>
                      <a:lnTo>
                        <a:pt x="2370" y="21600"/>
                      </a:lnTo>
                      <a:cubicBezTo>
                        <a:pt x="1060" y="21600"/>
                        <a:pt x="0" y="16768"/>
                        <a:pt x="0" y="10803"/>
                      </a:cubicBezTo>
                      <a:lnTo>
                        <a:pt x="0" y="10803"/>
                      </a:lnTo>
                      <a:cubicBezTo>
                        <a:pt x="0" y="4835"/>
                        <a:pt x="1060" y="0"/>
                        <a:pt x="2370" y="0"/>
                      </a:cubicBezTo>
                      <a:lnTo>
                        <a:pt x="19229" y="0"/>
                      </a:lnTo>
                      <a:cubicBezTo>
                        <a:pt x="20537" y="0"/>
                        <a:pt x="21600" y="4835"/>
                        <a:pt x="21600" y="10803"/>
                      </a:cubicBezTo>
                      <a:cubicBezTo>
                        <a:pt x="21600" y="10803"/>
                        <a:pt x="21600" y="10803"/>
                        <a:pt x="21600" y="10803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  <a:sp3d prstMaterial="softEdge"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27" name="Shape 917"/>
                <p:cNvSpPr/>
                <p:nvPr/>
              </p:nvSpPr>
              <p:spPr>
                <a:xfrm>
                  <a:off x="321262" y="963786"/>
                  <a:ext cx="858646" cy="2573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21600" y="11932"/>
                        <a:pt x="16764" y="21600"/>
                        <a:pt x="10800" y="21600"/>
                      </a:cubicBezTo>
                      <a:cubicBezTo>
                        <a:pt x="4836" y="21600"/>
                        <a:pt x="0" y="11932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  <a:sp3d prstMaterial="softEdge"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/>
                </a:p>
              </p:txBody>
            </p:sp>
          </p:grpSp>
          <p:grpSp>
            <p:nvGrpSpPr>
              <p:cNvPr id="12" name="Group 921"/>
              <p:cNvGrpSpPr/>
              <p:nvPr/>
            </p:nvGrpSpPr>
            <p:grpSpPr>
              <a:xfrm>
                <a:off x="1904903" y="1574800"/>
                <a:ext cx="1168561" cy="1292695"/>
                <a:chOff x="0" y="0"/>
                <a:chExt cx="2369701" cy="2621430"/>
              </a:xfrm>
              <a:grpFill/>
            </p:grpSpPr>
            <p:sp>
              <p:nvSpPr>
                <p:cNvPr id="22" name="Shape 919"/>
                <p:cNvSpPr/>
                <p:nvPr/>
              </p:nvSpPr>
              <p:spPr>
                <a:xfrm>
                  <a:off x="0" y="0"/>
                  <a:ext cx="1782941" cy="13637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120" y="21600"/>
                      </a:moveTo>
                      <a:lnTo>
                        <a:pt x="21600" y="13130"/>
                      </a:lnTo>
                      <a:cubicBezTo>
                        <a:pt x="16394" y="5131"/>
                        <a:pt x="8655" y="44"/>
                        <a:pt x="0" y="0"/>
                      </a:cubicBezTo>
                      <a:lnTo>
                        <a:pt x="0" y="11904"/>
                      </a:lnTo>
                      <a:cubicBezTo>
                        <a:pt x="6131" y="11949"/>
                        <a:pt x="11585" y="15738"/>
                        <a:pt x="15120" y="2160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  <a:sp3d prstMaterial="softEdge"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23" name="Shape 920"/>
                <p:cNvSpPr/>
                <p:nvPr/>
              </p:nvSpPr>
              <p:spPr>
                <a:xfrm>
                  <a:off x="1285048" y="843313"/>
                  <a:ext cx="1084654" cy="17781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638" y="18341"/>
                      </a:moveTo>
                      <a:cubicBezTo>
                        <a:pt x="6638" y="19447"/>
                        <a:pt x="6452" y="20533"/>
                        <a:pt x="6159" y="21600"/>
                      </a:cubicBezTo>
                      <a:lnTo>
                        <a:pt x="21289" y="21600"/>
                      </a:lnTo>
                      <a:cubicBezTo>
                        <a:pt x="21489" y="20529"/>
                        <a:pt x="21600" y="19443"/>
                        <a:pt x="21600" y="18341"/>
                      </a:cubicBezTo>
                      <a:cubicBezTo>
                        <a:pt x="21600" y="11357"/>
                        <a:pt x="17487" y="4963"/>
                        <a:pt x="10670" y="0"/>
                      </a:cubicBezTo>
                      <a:lnTo>
                        <a:pt x="0" y="6509"/>
                      </a:lnTo>
                      <a:cubicBezTo>
                        <a:pt x="4145" y="9791"/>
                        <a:pt x="6638" y="13887"/>
                        <a:pt x="6638" y="18341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  <a:sp3d prstMaterial="softEdge"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/>
                </a:p>
              </p:txBody>
            </p:sp>
          </p:grpSp>
          <p:grpSp>
            <p:nvGrpSpPr>
              <p:cNvPr id="13" name="Group 924"/>
              <p:cNvGrpSpPr/>
              <p:nvPr/>
            </p:nvGrpSpPr>
            <p:grpSpPr>
              <a:xfrm>
                <a:off x="736535" y="2881788"/>
                <a:ext cx="1161542" cy="1492176"/>
                <a:chOff x="-2" y="2"/>
                <a:chExt cx="2355468" cy="3025953"/>
              </a:xfrm>
              <a:grpFill/>
            </p:grpSpPr>
            <p:sp>
              <p:nvSpPr>
                <p:cNvPr id="20" name="Shape 922"/>
                <p:cNvSpPr/>
                <p:nvPr/>
              </p:nvSpPr>
              <p:spPr>
                <a:xfrm>
                  <a:off x="843312" y="1003945"/>
                  <a:ext cx="1512154" cy="2022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588" y="13574"/>
                      </a:moveTo>
                      <a:cubicBezTo>
                        <a:pt x="17948" y="11856"/>
                        <a:pt x="17059" y="9576"/>
                        <a:pt x="15198" y="7334"/>
                      </a:cubicBezTo>
                      <a:cubicBezTo>
                        <a:pt x="12968" y="4648"/>
                        <a:pt x="10047" y="2019"/>
                        <a:pt x="7599" y="0"/>
                      </a:cubicBezTo>
                      <a:lnTo>
                        <a:pt x="0" y="5682"/>
                      </a:lnTo>
                      <a:cubicBezTo>
                        <a:pt x="1933" y="7296"/>
                        <a:pt x="4325" y="9453"/>
                        <a:pt x="6080" y="11567"/>
                      </a:cubicBezTo>
                      <a:cubicBezTo>
                        <a:pt x="9530" y="15723"/>
                        <a:pt x="7805" y="21600"/>
                        <a:pt x="15789" y="21600"/>
                      </a:cubicBezTo>
                      <a:lnTo>
                        <a:pt x="20867" y="21600"/>
                      </a:lnTo>
                      <a:lnTo>
                        <a:pt x="21600" y="21600"/>
                      </a:lnTo>
                      <a:lnTo>
                        <a:pt x="21600" y="13574"/>
                      </a:lnTo>
                      <a:cubicBezTo>
                        <a:pt x="21600" y="13574"/>
                        <a:pt x="18588" y="13574"/>
                        <a:pt x="18588" y="13574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  <a:sp3d prstMaterial="softEdge"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21" name="Shape 923"/>
                <p:cNvSpPr/>
                <p:nvPr/>
              </p:nvSpPr>
              <p:spPr>
                <a:xfrm>
                  <a:off x="-2" y="2"/>
                  <a:ext cx="1331798" cy="1515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102" y="12599"/>
                      </a:moveTo>
                      <a:cubicBezTo>
                        <a:pt x="19990" y="12493"/>
                        <a:pt x="19875" y="12390"/>
                        <a:pt x="19755" y="12288"/>
                      </a:cubicBezTo>
                      <a:cubicBezTo>
                        <a:pt x="19378" y="11966"/>
                        <a:pt x="19011" y="11641"/>
                        <a:pt x="18658" y="11302"/>
                      </a:cubicBezTo>
                      <a:cubicBezTo>
                        <a:pt x="18607" y="11250"/>
                        <a:pt x="18556" y="11200"/>
                        <a:pt x="18501" y="11146"/>
                      </a:cubicBezTo>
                      <a:cubicBezTo>
                        <a:pt x="15274" y="7984"/>
                        <a:pt x="13144" y="4124"/>
                        <a:pt x="12293" y="0"/>
                      </a:cubicBezTo>
                      <a:lnTo>
                        <a:pt x="0" y="0"/>
                      </a:lnTo>
                      <a:cubicBezTo>
                        <a:pt x="967" y="6986"/>
                        <a:pt x="4348" y="13315"/>
                        <a:pt x="9430" y="18297"/>
                      </a:cubicBezTo>
                      <a:lnTo>
                        <a:pt x="9409" y="18295"/>
                      </a:lnTo>
                      <a:cubicBezTo>
                        <a:pt x="9409" y="18295"/>
                        <a:pt x="9467" y="18348"/>
                        <a:pt x="9553" y="18421"/>
                      </a:cubicBezTo>
                      <a:cubicBezTo>
                        <a:pt x="10100" y="18951"/>
                        <a:pt x="10671" y="19461"/>
                        <a:pt x="11253" y="19960"/>
                      </a:cubicBezTo>
                      <a:cubicBezTo>
                        <a:pt x="11755" y="20425"/>
                        <a:pt x="12344" y="20987"/>
                        <a:pt x="12973" y="21600"/>
                      </a:cubicBezTo>
                      <a:lnTo>
                        <a:pt x="21600" y="14020"/>
                      </a:lnTo>
                      <a:cubicBezTo>
                        <a:pt x="21079" y="13518"/>
                        <a:pt x="20572" y="13035"/>
                        <a:pt x="20102" y="12599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  <a:sp3d prstMaterial="softEdge"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/>
                </a:p>
              </p:txBody>
            </p:sp>
          </p:grpSp>
          <p:grpSp>
            <p:nvGrpSpPr>
              <p:cNvPr id="14" name="Group 927"/>
              <p:cNvGrpSpPr/>
              <p:nvPr/>
            </p:nvGrpSpPr>
            <p:grpSpPr>
              <a:xfrm>
                <a:off x="1904902" y="2881788"/>
                <a:ext cx="1168562" cy="1493102"/>
                <a:chOff x="-2" y="2"/>
                <a:chExt cx="2369701" cy="3027831"/>
              </a:xfrm>
              <a:grpFill/>
            </p:grpSpPr>
            <p:sp>
              <p:nvSpPr>
                <p:cNvPr id="18" name="Shape 925"/>
                <p:cNvSpPr/>
                <p:nvPr/>
              </p:nvSpPr>
              <p:spPr>
                <a:xfrm>
                  <a:off x="-2" y="1003944"/>
                  <a:ext cx="1512033" cy="20238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375" y="7348"/>
                      </a:moveTo>
                      <a:cubicBezTo>
                        <a:pt x="4515" y="9587"/>
                        <a:pt x="3626" y="11865"/>
                        <a:pt x="2985" y="13581"/>
                      </a:cubicBezTo>
                      <a:lnTo>
                        <a:pt x="0" y="13581"/>
                      </a:lnTo>
                      <a:lnTo>
                        <a:pt x="0" y="21600"/>
                      </a:lnTo>
                      <a:lnTo>
                        <a:pt x="706" y="21600"/>
                      </a:lnTo>
                      <a:lnTo>
                        <a:pt x="5785" y="21600"/>
                      </a:lnTo>
                      <a:cubicBezTo>
                        <a:pt x="13769" y="21600"/>
                        <a:pt x="12044" y="15729"/>
                        <a:pt x="15494" y="11576"/>
                      </a:cubicBezTo>
                      <a:cubicBezTo>
                        <a:pt x="17259" y="9453"/>
                        <a:pt x="19663" y="7293"/>
                        <a:pt x="21600" y="5679"/>
                      </a:cubicBezTo>
                      <a:lnTo>
                        <a:pt x="13999" y="0"/>
                      </a:lnTo>
                      <a:cubicBezTo>
                        <a:pt x="11583" y="1991"/>
                        <a:pt x="8621" y="4644"/>
                        <a:pt x="6375" y="7348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  <a:sp3d prstMaterial="softEdge"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19" name="Shape 926"/>
                <p:cNvSpPr/>
                <p:nvPr/>
              </p:nvSpPr>
              <p:spPr>
                <a:xfrm>
                  <a:off x="1036140" y="2"/>
                  <a:ext cx="1333559" cy="15136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9286" y="0"/>
                      </a:lnTo>
                      <a:cubicBezTo>
                        <a:pt x="8324" y="4739"/>
                        <a:pt x="5707" y="9071"/>
                        <a:pt x="1643" y="12475"/>
                      </a:cubicBezTo>
                      <a:cubicBezTo>
                        <a:pt x="1474" y="12615"/>
                        <a:pt x="1310" y="12760"/>
                        <a:pt x="1150" y="12910"/>
                      </a:cubicBezTo>
                      <a:cubicBezTo>
                        <a:pt x="784" y="13254"/>
                        <a:pt x="398" y="13620"/>
                        <a:pt x="0" y="14008"/>
                      </a:cubicBezTo>
                      <a:lnTo>
                        <a:pt x="8617" y="21600"/>
                      </a:lnTo>
                      <a:cubicBezTo>
                        <a:pt x="9120" y="21108"/>
                        <a:pt x="9602" y="20644"/>
                        <a:pt x="10026" y="20247"/>
                      </a:cubicBezTo>
                      <a:cubicBezTo>
                        <a:pt x="16276" y="15014"/>
                        <a:pt x="20505" y="7935"/>
                        <a:pt x="21600" y="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  <a:sp3d prstMaterial="softEdge"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/>
                </a:p>
              </p:txBody>
            </p:sp>
          </p:grpSp>
          <p:grpSp>
            <p:nvGrpSpPr>
              <p:cNvPr id="15" name="Group 930"/>
              <p:cNvGrpSpPr/>
              <p:nvPr/>
            </p:nvGrpSpPr>
            <p:grpSpPr>
              <a:xfrm>
                <a:off x="736536" y="1574800"/>
                <a:ext cx="1156030" cy="1293074"/>
                <a:chOff x="0" y="0"/>
                <a:chExt cx="2344290" cy="2622197"/>
              </a:xfrm>
              <a:grpFill/>
            </p:grpSpPr>
            <p:sp>
              <p:nvSpPr>
                <p:cNvPr id="16" name="Shape 928"/>
                <p:cNvSpPr/>
                <p:nvPr/>
              </p:nvSpPr>
              <p:spPr>
                <a:xfrm>
                  <a:off x="0" y="843313"/>
                  <a:ext cx="1085320" cy="17788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953" y="18343"/>
                      </a:moveTo>
                      <a:cubicBezTo>
                        <a:pt x="14953" y="13886"/>
                        <a:pt x="17449" y="9788"/>
                        <a:pt x="21600" y="6503"/>
                      </a:cubicBezTo>
                      <a:lnTo>
                        <a:pt x="10939" y="0"/>
                      </a:lnTo>
                      <a:cubicBezTo>
                        <a:pt x="4115" y="4963"/>
                        <a:pt x="0" y="11358"/>
                        <a:pt x="0" y="18343"/>
                      </a:cubicBezTo>
                      <a:cubicBezTo>
                        <a:pt x="0" y="19446"/>
                        <a:pt x="135" y="20529"/>
                        <a:pt x="333" y="21600"/>
                      </a:cubicBezTo>
                      <a:lnTo>
                        <a:pt x="15421" y="21600"/>
                      </a:lnTo>
                      <a:cubicBezTo>
                        <a:pt x="15125" y="20531"/>
                        <a:pt x="14953" y="19443"/>
                        <a:pt x="14953" y="18343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  <a:sp3d prstMaterial="softEdge"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17" name="Shape 929"/>
                <p:cNvSpPr/>
                <p:nvPr/>
              </p:nvSpPr>
              <p:spPr>
                <a:xfrm>
                  <a:off x="562208" y="0"/>
                  <a:ext cx="1782083" cy="13627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1912"/>
                      </a:moveTo>
                      <a:lnTo>
                        <a:pt x="21600" y="0"/>
                      </a:lnTo>
                      <a:cubicBezTo>
                        <a:pt x="12947" y="44"/>
                        <a:pt x="5207" y="5129"/>
                        <a:pt x="0" y="13124"/>
                      </a:cubicBezTo>
                      <a:lnTo>
                        <a:pt x="6482" y="21600"/>
                      </a:lnTo>
                      <a:cubicBezTo>
                        <a:pt x="10017" y="15741"/>
                        <a:pt x="15472" y="11960"/>
                        <a:pt x="21600" y="11912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  <a:sp3d prstMaterial="softEdge"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/>
                </a:p>
              </p:txBody>
            </p:sp>
          </p:grpSp>
        </p:grpSp>
        <p:sp>
          <p:nvSpPr>
            <p:cNvPr id="10" name="饼形 9"/>
            <p:cNvSpPr/>
            <p:nvPr/>
          </p:nvSpPr>
          <p:spPr>
            <a:xfrm>
              <a:off x="1254818" y="2855608"/>
              <a:ext cx="492597" cy="456459"/>
            </a:xfrm>
            <a:prstGeom prst="pie">
              <a:avLst/>
            </a:prstGeom>
            <a:solidFill>
              <a:srgbClr val="CBD4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8" name="直线连接符 48"/>
          <p:cNvCxnSpPr/>
          <p:nvPr/>
        </p:nvCxnSpPr>
        <p:spPr>
          <a:xfrm>
            <a:off x="654000" y="914400"/>
            <a:ext cx="5760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1970327" y="1763437"/>
            <a:ext cx="7804694" cy="746015"/>
            <a:chOff x="1919834" y="1244141"/>
            <a:chExt cx="7454172" cy="746015"/>
          </a:xfrm>
        </p:grpSpPr>
        <p:grpSp>
          <p:nvGrpSpPr>
            <p:cNvPr id="30" name="组合 29"/>
            <p:cNvGrpSpPr/>
            <p:nvPr/>
          </p:nvGrpSpPr>
          <p:grpSpPr>
            <a:xfrm>
              <a:off x="1919834" y="1244141"/>
              <a:ext cx="7454172" cy="746015"/>
              <a:chOff x="1690472" y="1107204"/>
              <a:chExt cx="7454172" cy="746015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1690472" y="1107204"/>
                <a:ext cx="867369" cy="746015"/>
                <a:chOff x="1266231" y="1141060"/>
                <a:chExt cx="867369" cy="746015"/>
              </a:xfrm>
            </p:grpSpPr>
            <p:pic>
              <p:nvPicPr>
                <p:cNvPr id="34" name="图片 33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555"/>
                <a:stretch/>
              </p:blipFill>
              <p:spPr>
                <a:xfrm>
                  <a:off x="1266231" y="1141060"/>
                  <a:ext cx="867369" cy="746015"/>
                </a:xfrm>
                <a:prstGeom prst="rect">
                  <a:avLst/>
                </a:prstGeom>
              </p:spPr>
            </p:pic>
            <p:sp>
              <p:nvSpPr>
                <p:cNvPr id="35" name="文本框 34"/>
                <p:cNvSpPr txBox="1"/>
                <p:nvPr/>
              </p:nvSpPr>
              <p:spPr>
                <a:xfrm>
                  <a:off x="1616753" y="1344790"/>
                  <a:ext cx="166324" cy="3385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zh-CN" sz="1600" b="1" dirty="0" smtClean="0"/>
                    <a:t>1</a:t>
                  </a:r>
                  <a:endParaRPr lang="zh-CN" altLang="en-US" sz="1600" b="1" dirty="0"/>
                </a:p>
              </p:txBody>
            </p:sp>
          </p:grpSp>
          <p:sp>
            <p:nvSpPr>
              <p:cNvPr id="33" name="文本框 32"/>
              <p:cNvSpPr txBox="1"/>
              <p:nvPr/>
            </p:nvSpPr>
            <p:spPr>
              <a:xfrm>
                <a:off x="2743844" y="1280156"/>
                <a:ext cx="6400800" cy="4001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endParaRPr lang="zh-CN" altLang="en-US" sz="20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/>
                <p:cNvSpPr txBox="1"/>
                <p:nvPr/>
              </p:nvSpPr>
              <p:spPr>
                <a:xfrm>
                  <a:off x="2973206" y="1417093"/>
                  <a:ext cx="6400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 smtClean="0">
                      <a:latin typeface="等线" panose="02010600030101010101" pitchFamily="2" charset="-122"/>
                      <a:ea typeface="等线" panose="02010600030101010101" pitchFamily="2" charset="-12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𝑒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∈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𝑆</m:t>
                      </m:r>
                    </m:oMath>
                  </a14:m>
                  <a:endParaRPr lang="zh-CN" altLang="en-US" sz="2000" dirty="0">
                    <a:latin typeface="等线" panose="02010600030101010101" pitchFamily="2" charset="-122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31" name="文本框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3206" y="1417093"/>
                  <a:ext cx="6400800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组合 35"/>
          <p:cNvGrpSpPr/>
          <p:nvPr/>
        </p:nvGrpSpPr>
        <p:grpSpPr>
          <a:xfrm>
            <a:off x="2625421" y="2615038"/>
            <a:ext cx="8093072" cy="746015"/>
            <a:chOff x="1919834" y="1244141"/>
            <a:chExt cx="7454172" cy="746015"/>
          </a:xfrm>
        </p:grpSpPr>
        <p:grpSp>
          <p:nvGrpSpPr>
            <p:cNvPr id="37" name="组合 36"/>
            <p:cNvGrpSpPr/>
            <p:nvPr/>
          </p:nvGrpSpPr>
          <p:grpSpPr>
            <a:xfrm>
              <a:off x="1919834" y="1244141"/>
              <a:ext cx="7454172" cy="746015"/>
              <a:chOff x="1690472" y="1107204"/>
              <a:chExt cx="7454172" cy="746015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1690472" y="1107204"/>
                <a:ext cx="867369" cy="746015"/>
                <a:chOff x="1266231" y="1141060"/>
                <a:chExt cx="867369" cy="746015"/>
              </a:xfrm>
            </p:grpSpPr>
            <p:pic>
              <p:nvPicPr>
                <p:cNvPr id="41" name="图片 40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555"/>
                <a:stretch/>
              </p:blipFill>
              <p:spPr>
                <a:xfrm>
                  <a:off x="1266231" y="1141060"/>
                  <a:ext cx="867369" cy="746015"/>
                </a:xfrm>
                <a:prstGeom prst="rect">
                  <a:avLst/>
                </a:prstGeom>
              </p:spPr>
            </p:pic>
            <p:sp>
              <p:nvSpPr>
                <p:cNvPr id="42" name="文本框 41"/>
                <p:cNvSpPr txBox="1"/>
                <p:nvPr/>
              </p:nvSpPr>
              <p:spPr>
                <a:xfrm>
                  <a:off x="1616753" y="1344790"/>
                  <a:ext cx="166324" cy="3385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zh-CN" sz="1600" b="1" dirty="0" smtClean="0"/>
                    <a:t>2</a:t>
                  </a:r>
                  <a:endParaRPr lang="zh-CN" altLang="en-US" sz="1600" b="1" dirty="0"/>
                </a:p>
              </p:txBody>
            </p:sp>
          </p:grpSp>
          <p:sp>
            <p:nvSpPr>
              <p:cNvPr id="40" name="文本框 39"/>
              <p:cNvSpPr txBox="1"/>
              <p:nvPr/>
            </p:nvSpPr>
            <p:spPr>
              <a:xfrm>
                <a:off x="2743844" y="1280156"/>
                <a:ext cx="6400800" cy="4001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endParaRPr lang="zh-CN" altLang="en-US" sz="20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本框 37"/>
                <p:cNvSpPr txBox="1"/>
                <p:nvPr/>
              </p:nvSpPr>
              <p:spPr>
                <a:xfrm>
                  <a:off x="2973206" y="1417093"/>
                  <a:ext cx="6400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 smtClean="0">
                      <a:latin typeface="等线" panose="02010600030101010101" pitchFamily="2" charset="-122"/>
                      <a:ea typeface="等线" panose="02010600030101010101" pitchFamily="2" charset="-12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(∀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𝑎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∈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𝑆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)(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</a:rPr>
                            <m:t>𝑎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∈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𝑆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)</m:t>
                      </m:r>
                    </m:oMath>
                  </a14:m>
                  <a:endParaRPr lang="zh-CN" altLang="en-US" sz="2000" dirty="0">
                    <a:latin typeface="等线" panose="02010600030101010101" pitchFamily="2" charset="-122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38" name="文本框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3206" y="1417093"/>
                  <a:ext cx="6400800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组合 42"/>
          <p:cNvGrpSpPr/>
          <p:nvPr/>
        </p:nvGrpSpPr>
        <p:grpSpPr>
          <a:xfrm>
            <a:off x="2892503" y="3559199"/>
            <a:ext cx="7454172" cy="746015"/>
            <a:chOff x="1919834" y="1244141"/>
            <a:chExt cx="7454172" cy="746015"/>
          </a:xfrm>
        </p:grpSpPr>
        <p:grpSp>
          <p:nvGrpSpPr>
            <p:cNvPr id="44" name="组合 43"/>
            <p:cNvGrpSpPr/>
            <p:nvPr/>
          </p:nvGrpSpPr>
          <p:grpSpPr>
            <a:xfrm>
              <a:off x="1919834" y="1244141"/>
              <a:ext cx="7454172" cy="746015"/>
              <a:chOff x="1690472" y="1107204"/>
              <a:chExt cx="7454172" cy="746015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1690472" y="1107204"/>
                <a:ext cx="867369" cy="746015"/>
                <a:chOff x="1266231" y="1141060"/>
                <a:chExt cx="867369" cy="746015"/>
              </a:xfrm>
            </p:grpSpPr>
            <p:pic>
              <p:nvPicPr>
                <p:cNvPr id="48" name="图片 47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555"/>
                <a:stretch/>
              </p:blipFill>
              <p:spPr>
                <a:xfrm>
                  <a:off x="1266231" y="1141060"/>
                  <a:ext cx="867369" cy="746015"/>
                </a:xfrm>
                <a:prstGeom prst="rect">
                  <a:avLst/>
                </a:prstGeom>
              </p:spPr>
            </p:pic>
            <p:sp>
              <p:nvSpPr>
                <p:cNvPr id="49" name="文本框 48"/>
                <p:cNvSpPr txBox="1"/>
                <p:nvPr/>
              </p:nvSpPr>
              <p:spPr>
                <a:xfrm>
                  <a:off x="1616753" y="1344790"/>
                  <a:ext cx="166324" cy="3385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zh-CN" sz="1600" b="1" dirty="0" smtClean="0"/>
                    <a:t>3</a:t>
                  </a:r>
                  <a:endParaRPr lang="zh-CN" altLang="en-US" sz="1600" b="1" dirty="0"/>
                </a:p>
              </p:txBody>
            </p:sp>
          </p:grpSp>
          <p:sp>
            <p:nvSpPr>
              <p:cNvPr id="47" name="文本框 46"/>
              <p:cNvSpPr txBox="1"/>
              <p:nvPr/>
            </p:nvSpPr>
            <p:spPr>
              <a:xfrm>
                <a:off x="2743844" y="1280156"/>
                <a:ext cx="6400800" cy="4001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endParaRPr lang="zh-CN" altLang="en-US" sz="20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本框 44"/>
                <p:cNvSpPr txBox="1"/>
                <p:nvPr/>
              </p:nvSpPr>
              <p:spPr>
                <a:xfrm>
                  <a:off x="2973206" y="1417093"/>
                  <a:ext cx="6400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 smtClean="0">
                      <a:latin typeface="等线" panose="02010600030101010101" pitchFamily="2" charset="-122"/>
                      <a:ea typeface="等线" panose="02010600030101010101" pitchFamily="2" charset="-12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(∀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𝑏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∈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𝑆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)(∀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𝑐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∈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𝑆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)(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</a:rPr>
                            <m:t>𝑏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</a:rPr>
                            <m:t>𝑐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→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𝑏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𝑐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)</m:t>
                      </m:r>
                    </m:oMath>
                  </a14:m>
                  <a:endParaRPr lang="zh-CN" altLang="en-US" sz="2000" dirty="0">
                    <a:latin typeface="等线" panose="02010600030101010101" pitchFamily="2" charset="-122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45" name="文本框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3206" y="1417093"/>
                  <a:ext cx="6400800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组合 49"/>
          <p:cNvGrpSpPr/>
          <p:nvPr/>
        </p:nvGrpSpPr>
        <p:grpSpPr>
          <a:xfrm>
            <a:off x="2737407" y="4497086"/>
            <a:ext cx="7454172" cy="746015"/>
            <a:chOff x="1919834" y="1244141"/>
            <a:chExt cx="7454172" cy="746015"/>
          </a:xfrm>
        </p:grpSpPr>
        <p:grpSp>
          <p:nvGrpSpPr>
            <p:cNvPr id="51" name="组合 50"/>
            <p:cNvGrpSpPr/>
            <p:nvPr/>
          </p:nvGrpSpPr>
          <p:grpSpPr>
            <a:xfrm>
              <a:off x="1919834" y="1244141"/>
              <a:ext cx="7454172" cy="746015"/>
              <a:chOff x="1690472" y="1107204"/>
              <a:chExt cx="7454172" cy="746015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1690472" y="1107204"/>
                <a:ext cx="867369" cy="746015"/>
                <a:chOff x="1266231" y="1141060"/>
                <a:chExt cx="867369" cy="746015"/>
              </a:xfrm>
            </p:grpSpPr>
            <p:pic>
              <p:nvPicPr>
                <p:cNvPr id="55" name="图片 54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555"/>
                <a:stretch/>
              </p:blipFill>
              <p:spPr>
                <a:xfrm>
                  <a:off x="1266231" y="1141060"/>
                  <a:ext cx="867369" cy="746015"/>
                </a:xfrm>
                <a:prstGeom prst="rect">
                  <a:avLst/>
                </a:prstGeom>
              </p:spPr>
            </p:pic>
            <p:sp>
              <p:nvSpPr>
                <p:cNvPr id="56" name="文本框 55"/>
                <p:cNvSpPr txBox="1"/>
                <p:nvPr/>
              </p:nvSpPr>
              <p:spPr>
                <a:xfrm>
                  <a:off x="1616753" y="1344790"/>
                  <a:ext cx="166324" cy="3385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zh-CN" sz="1600" b="1" dirty="0" smtClean="0"/>
                    <a:t>4</a:t>
                  </a:r>
                  <a:endParaRPr lang="zh-CN" altLang="en-US" sz="1600" b="1" dirty="0"/>
                </a:p>
              </p:txBody>
            </p:sp>
          </p:grpSp>
          <p:sp>
            <p:nvSpPr>
              <p:cNvPr id="54" name="文本框 53"/>
              <p:cNvSpPr txBox="1"/>
              <p:nvPr/>
            </p:nvSpPr>
            <p:spPr>
              <a:xfrm>
                <a:off x="2743844" y="1280156"/>
                <a:ext cx="6400800" cy="4001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endParaRPr lang="zh-CN" altLang="en-US" sz="20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文本框 51"/>
                <p:cNvSpPr txBox="1"/>
                <p:nvPr/>
              </p:nvSpPr>
              <p:spPr>
                <a:xfrm>
                  <a:off x="2973206" y="1417093"/>
                  <a:ext cx="6400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 smtClean="0">
                      <a:latin typeface="等线" panose="02010600030101010101" pitchFamily="2" charset="-122"/>
                      <a:ea typeface="等线" panose="02010600030101010101" pitchFamily="2" charset="-12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(∀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𝑎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∈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𝑆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)(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</a:rPr>
                            <m:t>𝑎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𝑒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)</m:t>
                      </m:r>
                    </m:oMath>
                  </a14:m>
                  <a:endParaRPr lang="zh-CN" altLang="en-US" sz="2000" dirty="0">
                    <a:latin typeface="等线" panose="02010600030101010101" pitchFamily="2" charset="-122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52" name="文本框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3206" y="1417093"/>
                  <a:ext cx="6400800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组合 56"/>
          <p:cNvGrpSpPr/>
          <p:nvPr/>
        </p:nvGrpSpPr>
        <p:grpSpPr>
          <a:xfrm>
            <a:off x="2320849" y="5502385"/>
            <a:ext cx="7454172" cy="746015"/>
            <a:chOff x="1919834" y="1311553"/>
            <a:chExt cx="7454172" cy="746015"/>
          </a:xfrm>
        </p:grpSpPr>
        <p:grpSp>
          <p:nvGrpSpPr>
            <p:cNvPr id="58" name="组合 57"/>
            <p:cNvGrpSpPr/>
            <p:nvPr/>
          </p:nvGrpSpPr>
          <p:grpSpPr>
            <a:xfrm>
              <a:off x="1919834" y="1311553"/>
              <a:ext cx="7454172" cy="746015"/>
              <a:chOff x="1690472" y="1174616"/>
              <a:chExt cx="7454172" cy="746015"/>
            </a:xfrm>
          </p:grpSpPr>
          <p:grpSp>
            <p:nvGrpSpPr>
              <p:cNvPr id="60" name="组合 59"/>
              <p:cNvGrpSpPr/>
              <p:nvPr/>
            </p:nvGrpSpPr>
            <p:grpSpPr>
              <a:xfrm>
                <a:off x="1690472" y="1174616"/>
                <a:ext cx="867369" cy="746015"/>
                <a:chOff x="1266231" y="1208472"/>
                <a:chExt cx="867369" cy="746015"/>
              </a:xfrm>
            </p:grpSpPr>
            <p:pic>
              <p:nvPicPr>
                <p:cNvPr id="62" name="图片 61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555"/>
                <a:stretch/>
              </p:blipFill>
              <p:spPr>
                <a:xfrm>
                  <a:off x="1266231" y="1208472"/>
                  <a:ext cx="867369" cy="746015"/>
                </a:xfrm>
                <a:prstGeom prst="rect">
                  <a:avLst/>
                </a:prstGeom>
              </p:spPr>
            </p:pic>
            <p:sp>
              <p:nvSpPr>
                <p:cNvPr id="63" name="文本框 62"/>
                <p:cNvSpPr txBox="1"/>
                <p:nvPr/>
              </p:nvSpPr>
              <p:spPr>
                <a:xfrm>
                  <a:off x="1616753" y="1344790"/>
                  <a:ext cx="166324" cy="3385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zh-CN" sz="1600" b="1" dirty="0"/>
                    <a:t>5</a:t>
                  </a:r>
                  <a:endParaRPr lang="zh-CN" altLang="en-US" sz="1600" b="1" dirty="0"/>
                </a:p>
              </p:txBody>
            </p:sp>
          </p:grpSp>
          <p:sp>
            <p:nvSpPr>
              <p:cNvPr id="61" name="文本框 60" hidden="1"/>
              <p:cNvSpPr txBox="1"/>
              <p:nvPr/>
            </p:nvSpPr>
            <p:spPr>
              <a:xfrm>
                <a:off x="2743844" y="1280156"/>
                <a:ext cx="6400800" cy="4001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endParaRPr lang="zh-CN" altLang="en-US" sz="20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文本框 58"/>
                <p:cNvSpPr txBox="1"/>
                <p:nvPr/>
              </p:nvSpPr>
              <p:spPr>
                <a:xfrm>
                  <a:off x="2973206" y="1464692"/>
                  <a:ext cx="6400800" cy="439736"/>
                </a:xfrm>
                <a:prstGeom prst="rect">
                  <a:avLst/>
                </a:prstGeom>
                <a:solidFill>
                  <a:srgbClr val="D5EEFA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 smtClean="0">
                      <a:latin typeface="等线" panose="02010600030101010101" pitchFamily="2" charset="-122"/>
                      <a:ea typeface="等线" panose="02010600030101010101" pitchFamily="2" charset="-12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(∀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𝐴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⊂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𝑆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)(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</a:rPr>
                                <m:t>𝑒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</a:rPr>
                                <m:t>∈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</a:rPr>
                                <m:t>𝐴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</a:rPr>
                            <m:t>∧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</a:rPr>
                                <m:t>∀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</a:rPr>
                                <m:t>𝑎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</a:rPr>
                                <m:t>∈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</a:rPr>
                                <m:t>𝐴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</a:rPr>
                                <m:t>∈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</a:rPr>
                                <m:t>𝐴</m:t>
                              </m:r>
                            </m:e>
                          </m:d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→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</a:rPr>
                            <m:t>𝐴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</a:rPr>
                            <m:t>=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</a:rPr>
                            <m:t>𝑆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)</m:t>
                      </m:r>
                    </m:oMath>
                  </a14:m>
                  <a:endParaRPr lang="zh-CN" altLang="en-US" sz="2000" dirty="0">
                    <a:latin typeface="等线" panose="02010600030101010101" pitchFamily="2" charset="-122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59" name="文本框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3206" y="1464692"/>
                  <a:ext cx="6400800" cy="439736"/>
                </a:xfrm>
                <a:prstGeom prst="rect">
                  <a:avLst/>
                </a:prstGeom>
                <a:blipFill>
                  <a:blip r:embed="rId9"/>
                  <a:stretch>
                    <a:fillRect b="-972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/>
              <p:cNvSpPr txBox="1"/>
              <p:nvPr/>
            </p:nvSpPr>
            <p:spPr>
              <a:xfrm>
                <a:off x="654000" y="1143000"/>
                <a:ext cx="10699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戴德金</a:t>
                </a:r>
                <a:r>
                  <a:rPr lang="en-US" altLang="zh-CN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-</a:t>
                </a:r>
                <a:r>
                  <a:rPr lang="zh-CN" altLang="en-US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皮亚诺结构</a:t>
                </a:r>
                <a:r>
                  <a:rPr lang="zh-CN" altLang="en-US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可以描述为满足所有以下条件的三元组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𝑆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𝑓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𝑒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)</m:t>
                    </m:r>
                  </m:oMath>
                </a14:m>
                <a:endParaRPr lang="zh-CN" altLang="en-US" dirty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64" name="文本框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00" y="1143000"/>
                <a:ext cx="10699800" cy="461665"/>
              </a:xfrm>
              <a:prstGeom prst="rect">
                <a:avLst/>
              </a:prstGeom>
              <a:blipFill>
                <a:blip r:embed="rId10"/>
                <a:stretch>
                  <a:fillRect l="-854" t="-9333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25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直角三角形 2"/>
          <p:cNvSpPr/>
          <p:nvPr/>
        </p:nvSpPr>
        <p:spPr>
          <a:xfrm>
            <a:off x="0" y="2133600"/>
            <a:ext cx="1771649" cy="4359276"/>
          </a:xfrm>
          <a:prstGeom prst="rtTriangle">
            <a:avLst/>
          </a:prstGeom>
          <a:solidFill>
            <a:srgbClr val="78A3B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直角三角形 4"/>
          <p:cNvSpPr/>
          <p:nvPr/>
        </p:nvSpPr>
        <p:spPr>
          <a:xfrm flipV="1">
            <a:off x="0" y="-1"/>
            <a:ext cx="1302326" cy="3842219"/>
          </a:xfrm>
          <a:prstGeom prst="rtTriangle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754289" y="256855"/>
            <a:ext cx="10591906" cy="711081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加法与乘法</a:t>
            </a:r>
            <a:endParaRPr lang="zh-CN" altLang="en-US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灯片编号占位符 3"/>
          <p:cNvSpPr txBox="1">
            <a:spLocks/>
          </p:cNvSpPr>
          <p:nvPr/>
        </p:nvSpPr>
        <p:spPr>
          <a:xfrm>
            <a:off x="11582401" y="6492876"/>
            <a:ext cx="609599" cy="365125"/>
          </a:xfrm>
          <a:prstGeom prst="rect">
            <a:avLst/>
          </a:prstGeom>
          <a:ln w="12700">
            <a:noFill/>
          </a:ln>
        </p:spPr>
        <p:txBody>
          <a:bodyPr vert="horz" lIns="121899" tIns="60949" rIns="121899" bIns="60949" rtlCol="0" anchor="ctr"/>
          <a:lstStyle>
            <a:defPPr>
              <a:defRPr lang="en-US"/>
            </a:defPPr>
            <a:lvl1pPr marL="0" algn="ctr" defTabSz="1218987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E69268-9C8B-4EBF-A9EE-DC5DC2D48DC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4" name="直角三角形 33"/>
          <p:cNvSpPr/>
          <p:nvPr/>
        </p:nvSpPr>
        <p:spPr>
          <a:xfrm rot="5400000" flipV="1">
            <a:off x="9619727" y="-1269945"/>
            <a:ext cx="1302326" cy="3842219"/>
          </a:xfrm>
          <a:prstGeom prst="rtTriangle">
            <a:avLst/>
          </a:prstGeom>
          <a:solidFill>
            <a:srgbClr val="78A3B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直角三角形 34"/>
          <p:cNvSpPr/>
          <p:nvPr/>
        </p:nvSpPr>
        <p:spPr>
          <a:xfrm rot="10800000" flipV="1">
            <a:off x="10881649" y="3015782"/>
            <a:ext cx="1302326" cy="3477094"/>
          </a:xfrm>
          <a:prstGeom prst="rtTriangle">
            <a:avLst/>
          </a:prstGeom>
          <a:solidFill>
            <a:srgbClr val="78A3B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直角三角形 35"/>
          <p:cNvSpPr/>
          <p:nvPr/>
        </p:nvSpPr>
        <p:spPr>
          <a:xfrm rot="10800000">
            <a:off x="10420351" y="-47512"/>
            <a:ext cx="1771649" cy="4984402"/>
          </a:xfrm>
          <a:prstGeom prst="rtTriangle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直角三角形 36"/>
          <p:cNvSpPr/>
          <p:nvPr/>
        </p:nvSpPr>
        <p:spPr>
          <a:xfrm rot="16200000" flipV="1">
            <a:off x="1269947" y="3909698"/>
            <a:ext cx="1302326" cy="3842219"/>
          </a:xfrm>
          <a:prstGeom prst="rtTriangle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线连接符 48"/>
          <p:cNvCxnSpPr/>
          <p:nvPr/>
        </p:nvCxnSpPr>
        <p:spPr>
          <a:xfrm>
            <a:off x="654000" y="914400"/>
            <a:ext cx="6120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/>
              <p:cNvSpPr txBox="1"/>
              <p:nvPr/>
            </p:nvSpPr>
            <p:spPr>
              <a:xfrm>
                <a:off x="1218628" y="1302582"/>
                <a:ext cx="8756599" cy="2556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sz="2800" dirty="0" smtClean="0">
                    <a:latin typeface="等线" panose="02010600030101010101" pitchFamily="2" charset="-122"/>
                    <a:ea typeface="等线" panose="02010600030101010101" pitchFamily="2" charset="-122"/>
                  </a:rPr>
                  <a:t>由此定义加法：</a:t>
                </a:r>
                <a:endParaRPr lang="en-US" altLang="zh-CN" sz="2800" dirty="0" smtClean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  <a:p>
                <a:pPr marL="457200" indent="-457200">
                  <a:lnSpc>
                    <a:spcPct val="20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∀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∈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𝑁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,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+0=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𝑛</m:t>
                    </m:r>
                  </m:oMath>
                </a14:m>
                <a:endParaRPr lang="en-US" altLang="zh-CN" sz="2800" dirty="0" smtClean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  <a:p>
                <a:pPr marL="457200" indent="-457200">
                  <a:lnSpc>
                    <a:spcPct val="20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∀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,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𝑚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∈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𝑁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,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+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𝑚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′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=(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+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𝑚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)′</m:t>
                    </m:r>
                  </m:oMath>
                </a14:m>
                <a:endParaRPr lang="en-US" altLang="zh-CN" sz="2800" dirty="0" smtClean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1" name="文本框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628" y="1302582"/>
                <a:ext cx="8756599" cy="2556790"/>
              </a:xfrm>
              <a:prstGeom prst="rect">
                <a:avLst/>
              </a:prstGeom>
              <a:blipFill>
                <a:blip r:embed="rId3"/>
                <a:stretch>
                  <a:fillRect l="-1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11"/>
          <p:cNvGrpSpPr/>
          <p:nvPr/>
        </p:nvGrpSpPr>
        <p:grpSpPr>
          <a:xfrm>
            <a:off x="4050118" y="3342082"/>
            <a:ext cx="3972119" cy="2024575"/>
            <a:chOff x="4050118" y="3342082"/>
            <a:chExt cx="3972119" cy="2024575"/>
          </a:xfrm>
        </p:grpSpPr>
        <p:grpSp>
          <p:nvGrpSpPr>
            <p:cNvPr id="10" name="组合 9"/>
            <p:cNvGrpSpPr/>
            <p:nvPr/>
          </p:nvGrpSpPr>
          <p:grpSpPr>
            <a:xfrm>
              <a:off x="4050118" y="3342082"/>
              <a:ext cx="1687890" cy="2024575"/>
              <a:chOff x="4050118" y="3342082"/>
              <a:chExt cx="1687890" cy="2024575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4050118" y="3342082"/>
                <a:ext cx="517290" cy="51729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8" name="任意多边形 7"/>
              <p:cNvSpPr/>
              <p:nvPr/>
            </p:nvSpPr>
            <p:spPr>
              <a:xfrm>
                <a:off x="4223657" y="3853543"/>
                <a:ext cx="1514351" cy="1513114"/>
              </a:xfrm>
              <a:custGeom>
                <a:avLst/>
                <a:gdLst>
                  <a:gd name="connsiteX0" fmla="*/ 0 w 1514351"/>
                  <a:gd name="connsiteY0" fmla="*/ 0 h 1513114"/>
                  <a:gd name="connsiteX1" fmla="*/ 54429 w 1514351"/>
                  <a:gd name="connsiteY1" fmla="*/ 54428 h 1513114"/>
                  <a:gd name="connsiteX2" fmla="*/ 87086 w 1514351"/>
                  <a:gd name="connsiteY2" fmla="*/ 76200 h 1513114"/>
                  <a:gd name="connsiteX3" fmla="*/ 130629 w 1514351"/>
                  <a:gd name="connsiteY3" fmla="*/ 152400 h 1513114"/>
                  <a:gd name="connsiteX4" fmla="*/ 152400 w 1514351"/>
                  <a:gd name="connsiteY4" fmla="*/ 185057 h 1513114"/>
                  <a:gd name="connsiteX5" fmla="*/ 174172 w 1514351"/>
                  <a:gd name="connsiteY5" fmla="*/ 228600 h 1513114"/>
                  <a:gd name="connsiteX6" fmla="*/ 195943 w 1514351"/>
                  <a:gd name="connsiteY6" fmla="*/ 261257 h 1513114"/>
                  <a:gd name="connsiteX7" fmla="*/ 206829 w 1514351"/>
                  <a:gd name="connsiteY7" fmla="*/ 293914 h 1513114"/>
                  <a:gd name="connsiteX8" fmla="*/ 228600 w 1514351"/>
                  <a:gd name="connsiteY8" fmla="*/ 381000 h 1513114"/>
                  <a:gd name="connsiteX9" fmla="*/ 250372 w 1514351"/>
                  <a:gd name="connsiteY9" fmla="*/ 446314 h 1513114"/>
                  <a:gd name="connsiteX10" fmla="*/ 228600 w 1514351"/>
                  <a:gd name="connsiteY10" fmla="*/ 544286 h 1513114"/>
                  <a:gd name="connsiteX11" fmla="*/ 163286 w 1514351"/>
                  <a:gd name="connsiteY11" fmla="*/ 609600 h 1513114"/>
                  <a:gd name="connsiteX12" fmla="*/ 141514 w 1514351"/>
                  <a:gd name="connsiteY12" fmla="*/ 631371 h 1513114"/>
                  <a:gd name="connsiteX13" fmla="*/ 119743 w 1514351"/>
                  <a:gd name="connsiteY13" fmla="*/ 664028 h 1513114"/>
                  <a:gd name="connsiteX14" fmla="*/ 108857 w 1514351"/>
                  <a:gd name="connsiteY14" fmla="*/ 718457 h 1513114"/>
                  <a:gd name="connsiteX15" fmla="*/ 97972 w 1514351"/>
                  <a:gd name="connsiteY15" fmla="*/ 762000 h 1513114"/>
                  <a:gd name="connsiteX16" fmla="*/ 108857 w 1514351"/>
                  <a:gd name="connsiteY16" fmla="*/ 881743 h 1513114"/>
                  <a:gd name="connsiteX17" fmla="*/ 152400 w 1514351"/>
                  <a:gd name="connsiteY17" fmla="*/ 947057 h 1513114"/>
                  <a:gd name="connsiteX18" fmla="*/ 185057 w 1514351"/>
                  <a:gd name="connsiteY18" fmla="*/ 1001486 h 1513114"/>
                  <a:gd name="connsiteX19" fmla="*/ 239486 w 1514351"/>
                  <a:gd name="connsiteY19" fmla="*/ 1066800 h 1513114"/>
                  <a:gd name="connsiteX20" fmla="*/ 250372 w 1514351"/>
                  <a:gd name="connsiteY20" fmla="*/ 1099457 h 1513114"/>
                  <a:gd name="connsiteX21" fmla="*/ 293914 w 1514351"/>
                  <a:gd name="connsiteY21" fmla="*/ 1132114 h 1513114"/>
                  <a:gd name="connsiteX22" fmla="*/ 370114 w 1514351"/>
                  <a:gd name="connsiteY22" fmla="*/ 1186543 h 1513114"/>
                  <a:gd name="connsiteX23" fmla="*/ 446314 w 1514351"/>
                  <a:gd name="connsiteY23" fmla="*/ 1262743 h 1513114"/>
                  <a:gd name="connsiteX24" fmla="*/ 478972 w 1514351"/>
                  <a:gd name="connsiteY24" fmla="*/ 1295400 h 1513114"/>
                  <a:gd name="connsiteX25" fmla="*/ 522514 w 1514351"/>
                  <a:gd name="connsiteY25" fmla="*/ 1317171 h 1513114"/>
                  <a:gd name="connsiteX26" fmla="*/ 544286 w 1514351"/>
                  <a:gd name="connsiteY26" fmla="*/ 1338943 h 1513114"/>
                  <a:gd name="connsiteX27" fmla="*/ 587829 w 1514351"/>
                  <a:gd name="connsiteY27" fmla="*/ 1360714 h 1513114"/>
                  <a:gd name="connsiteX28" fmla="*/ 653143 w 1514351"/>
                  <a:gd name="connsiteY28" fmla="*/ 1393371 h 1513114"/>
                  <a:gd name="connsiteX29" fmla="*/ 718457 w 1514351"/>
                  <a:gd name="connsiteY29" fmla="*/ 1436914 h 1513114"/>
                  <a:gd name="connsiteX30" fmla="*/ 762000 w 1514351"/>
                  <a:gd name="connsiteY30" fmla="*/ 1469571 h 1513114"/>
                  <a:gd name="connsiteX31" fmla="*/ 816429 w 1514351"/>
                  <a:gd name="connsiteY31" fmla="*/ 1480457 h 1513114"/>
                  <a:gd name="connsiteX32" fmla="*/ 849086 w 1514351"/>
                  <a:gd name="connsiteY32" fmla="*/ 1491343 h 1513114"/>
                  <a:gd name="connsiteX33" fmla="*/ 892629 w 1514351"/>
                  <a:gd name="connsiteY33" fmla="*/ 1502228 h 1513114"/>
                  <a:gd name="connsiteX34" fmla="*/ 1132114 w 1514351"/>
                  <a:gd name="connsiteY34" fmla="*/ 1491343 h 1513114"/>
                  <a:gd name="connsiteX35" fmla="*/ 1208314 w 1514351"/>
                  <a:gd name="connsiteY35" fmla="*/ 1458686 h 1513114"/>
                  <a:gd name="connsiteX36" fmla="*/ 1230086 w 1514351"/>
                  <a:gd name="connsiteY36" fmla="*/ 1436914 h 1513114"/>
                  <a:gd name="connsiteX37" fmla="*/ 1273629 w 1514351"/>
                  <a:gd name="connsiteY37" fmla="*/ 1415143 h 1513114"/>
                  <a:gd name="connsiteX38" fmla="*/ 1371600 w 1514351"/>
                  <a:gd name="connsiteY38" fmla="*/ 1317171 h 1513114"/>
                  <a:gd name="connsiteX39" fmla="*/ 1393372 w 1514351"/>
                  <a:gd name="connsiteY39" fmla="*/ 1295400 h 1513114"/>
                  <a:gd name="connsiteX40" fmla="*/ 1447800 w 1514351"/>
                  <a:gd name="connsiteY40" fmla="*/ 1284514 h 1513114"/>
                  <a:gd name="connsiteX41" fmla="*/ 1502229 w 1514351"/>
                  <a:gd name="connsiteY41" fmla="*/ 1240971 h 1513114"/>
                  <a:gd name="connsiteX42" fmla="*/ 1513114 w 1514351"/>
                  <a:gd name="connsiteY42" fmla="*/ 1208314 h 1513114"/>
                  <a:gd name="connsiteX43" fmla="*/ 1393372 w 1514351"/>
                  <a:gd name="connsiteY43" fmla="*/ 1099457 h 1513114"/>
                  <a:gd name="connsiteX44" fmla="*/ 1306286 w 1514351"/>
                  <a:gd name="connsiteY44" fmla="*/ 1077686 h 1513114"/>
                  <a:gd name="connsiteX45" fmla="*/ 1273629 w 1514351"/>
                  <a:gd name="connsiteY45" fmla="*/ 1088571 h 1513114"/>
                  <a:gd name="connsiteX46" fmla="*/ 1338943 w 1514351"/>
                  <a:gd name="connsiteY46" fmla="*/ 1132114 h 1513114"/>
                  <a:gd name="connsiteX47" fmla="*/ 1404257 w 1514351"/>
                  <a:gd name="connsiteY47" fmla="*/ 1153886 h 1513114"/>
                  <a:gd name="connsiteX48" fmla="*/ 1436914 w 1514351"/>
                  <a:gd name="connsiteY48" fmla="*/ 1164771 h 1513114"/>
                  <a:gd name="connsiteX49" fmla="*/ 1480457 w 1514351"/>
                  <a:gd name="connsiteY49" fmla="*/ 1175657 h 1513114"/>
                  <a:gd name="connsiteX50" fmla="*/ 1513114 w 1514351"/>
                  <a:gd name="connsiteY50" fmla="*/ 1197428 h 1513114"/>
                  <a:gd name="connsiteX51" fmla="*/ 1502229 w 1514351"/>
                  <a:gd name="connsiteY51" fmla="*/ 1251857 h 1513114"/>
                  <a:gd name="connsiteX52" fmla="*/ 1469572 w 1514351"/>
                  <a:gd name="connsiteY52" fmla="*/ 1328057 h 1513114"/>
                  <a:gd name="connsiteX53" fmla="*/ 1458686 w 1514351"/>
                  <a:gd name="connsiteY53" fmla="*/ 1436914 h 1513114"/>
                  <a:gd name="connsiteX54" fmla="*/ 1447800 w 1514351"/>
                  <a:gd name="connsiteY54" fmla="*/ 1513114 h 1513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514351" h="1513114">
                    <a:moveTo>
                      <a:pt x="0" y="0"/>
                    </a:moveTo>
                    <a:cubicBezTo>
                      <a:pt x="18143" y="18143"/>
                      <a:pt x="35119" y="37532"/>
                      <a:pt x="54429" y="54428"/>
                    </a:cubicBezTo>
                    <a:cubicBezTo>
                      <a:pt x="64275" y="63043"/>
                      <a:pt x="77835" y="66949"/>
                      <a:pt x="87086" y="76200"/>
                    </a:cubicBezTo>
                    <a:cubicBezTo>
                      <a:pt x="104765" y="93879"/>
                      <a:pt x="119247" y="132481"/>
                      <a:pt x="130629" y="152400"/>
                    </a:cubicBezTo>
                    <a:cubicBezTo>
                      <a:pt x="137120" y="163759"/>
                      <a:pt x="145909" y="173698"/>
                      <a:pt x="152400" y="185057"/>
                    </a:cubicBezTo>
                    <a:cubicBezTo>
                      <a:pt x="160451" y="199146"/>
                      <a:pt x="166121" y="214511"/>
                      <a:pt x="174172" y="228600"/>
                    </a:cubicBezTo>
                    <a:cubicBezTo>
                      <a:pt x="180663" y="239959"/>
                      <a:pt x="190092" y="249555"/>
                      <a:pt x="195943" y="261257"/>
                    </a:cubicBezTo>
                    <a:cubicBezTo>
                      <a:pt x="201075" y="271520"/>
                      <a:pt x="203810" y="282844"/>
                      <a:pt x="206829" y="293914"/>
                    </a:cubicBezTo>
                    <a:cubicBezTo>
                      <a:pt x="214702" y="322782"/>
                      <a:pt x="219138" y="352614"/>
                      <a:pt x="228600" y="381000"/>
                    </a:cubicBezTo>
                    <a:lnTo>
                      <a:pt x="250372" y="446314"/>
                    </a:lnTo>
                    <a:cubicBezTo>
                      <a:pt x="250096" y="447970"/>
                      <a:pt x="239969" y="529669"/>
                      <a:pt x="228600" y="544286"/>
                    </a:cubicBezTo>
                    <a:cubicBezTo>
                      <a:pt x="209697" y="568590"/>
                      <a:pt x="185057" y="587829"/>
                      <a:pt x="163286" y="609600"/>
                    </a:cubicBezTo>
                    <a:cubicBezTo>
                      <a:pt x="156029" y="616857"/>
                      <a:pt x="147207" y="622831"/>
                      <a:pt x="141514" y="631371"/>
                    </a:cubicBezTo>
                    <a:lnTo>
                      <a:pt x="119743" y="664028"/>
                    </a:lnTo>
                    <a:cubicBezTo>
                      <a:pt x="116114" y="682171"/>
                      <a:pt x="112871" y="700395"/>
                      <a:pt x="108857" y="718457"/>
                    </a:cubicBezTo>
                    <a:cubicBezTo>
                      <a:pt x="105612" y="733062"/>
                      <a:pt x="97972" y="747039"/>
                      <a:pt x="97972" y="762000"/>
                    </a:cubicBezTo>
                    <a:cubicBezTo>
                      <a:pt x="97972" y="802079"/>
                      <a:pt x="97548" y="843293"/>
                      <a:pt x="108857" y="881743"/>
                    </a:cubicBezTo>
                    <a:cubicBezTo>
                      <a:pt x="116240" y="906846"/>
                      <a:pt x="144125" y="922234"/>
                      <a:pt x="152400" y="947057"/>
                    </a:cubicBezTo>
                    <a:cubicBezTo>
                      <a:pt x="177668" y="1022859"/>
                      <a:pt x="145212" y="941718"/>
                      <a:pt x="185057" y="1001486"/>
                    </a:cubicBezTo>
                    <a:cubicBezTo>
                      <a:pt x="229252" y="1067778"/>
                      <a:pt x="179966" y="1027119"/>
                      <a:pt x="239486" y="1066800"/>
                    </a:cubicBezTo>
                    <a:cubicBezTo>
                      <a:pt x="243115" y="1077686"/>
                      <a:pt x="243026" y="1090642"/>
                      <a:pt x="250372" y="1099457"/>
                    </a:cubicBezTo>
                    <a:cubicBezTo>
                      <a:pt x="261987" y="1113395"/>
                      <a:pt x="279151" y="1121569"/>
                      <a:pt x="293914" y="1132114"/>
                    </a:cubicBezTo>
                    <a:cubicBezTo>
                      <a:pt x="321536" y="1151844"/>
                      <a:pt x="344022" y="1162823"/>
                      <a:pt x="370114" y="1186543"/>
                    </a:cubicBezTo>
                    <a:cubicBezTo>
                      <a:pt x="396693" y="1210706"/>
                      <a:pt x="420914" y="1237343"/>
                      <a:pt x="446314" y="1262743"/>
                    </a:cubicBezTo>
                    <a:cubicBezTo>
                      <a:pt x="457200" y="1273629"/>
                      <a:pt x="465202" y="1288515"/>
                      <a:pt x="478972" y="1295400"/>
                    </a:cubicBezTo>
                    <a:cubicBezTo>
                      <a:pt x="493486" y="1302657"/>
                      <a:pt x="509012" y="1308170"/>
                      <a:pt x="522514" y="1317171"/>
                    </a:cubicBezTo>
                    <a:cubicBezTo>
                      <a:pt x="531054" y="1322864"/>
                      <a:pt x="535746" y="1333250"/>
                      <a:pt x="544286" y="1338943"/>
                    </a:cubicBezTo>
                    <a:cubicBezTo>
                      <a:pt x="557788" y="1347944"/>
                      <a:pt x="573740" y="1352663"/>
                      <a:pt x="587829" y="1360714"/>
                    </a:cubicBezTo>
                    <a:cubicBezTo>
                      <a:pt x="646917" y="1394478"/>
                      <a:pt x="593267" y="1373413"/>
                      <a:pt x="653143" y="1393371"/>
                    </a:cubicBezTo>
                    <a:cubicBezTo>
                      <a:pt x="697502" y="1437732"/>
                      <a:pt x="648162" y="1392980"/>
                      <a:pt x="718457" y="1436914"/>
                    </a:cubicBezTo>
                    <a:cubicBezTo>
                      <a:pt x="733842" y="1446530"/>
                      <a:pt x="745421" y="1462202"/>
                      <a:pt x="762000" y="1469571"/>
                    </a:cubicBezTo>
                    <a:cubicBezTo>
                      <a:pt x="778908" y="1477085"/>
                      <a:pt x="798479" y="1475969"/>
                      <a:pt x="816429" y="1480457"/>
                    </a:cubicBezTo>
                    <a:cubicBezTo>
                      <a:pt x="827561" y="1483240"/>
                      <a:pt x="838053" y="1488191"/>
                      <a:pt x="849086" y="1491343"/>
                    </a:cubicBezTo>
                    <a:cubicBezTo>
                      <a:pt x="863471" y="1495453"/>
                      <a:pt x="878115" y="1498600"/>
                      <a:pt x="892629" y="1502228"/>
                    </a:cubicBezTo>
                    <a:cubicBezTo>
                      <a:pt x="972457" y="1498600"/>
                      <a:pt x="1052439" y="1497472"/>
                      <a:pt x="1132114" y="1491343"/>
                    </a:cubicBezTo>
                    <a:cubicBezTo>
                      <a:pt x="1165376" y="1488784"/>
                      <a:pt x="1183298" y="1478699"/>
                      <a:pt x="1208314" y="1458686"/>
                    </a:cubicBezTo>
                    <a:cubicBezTo>
                      <a:pt x="1216328" y="1452275"/>
                      <a:pt x="1221546" y="1442607"/>
                      <a:pt x="1230086" y="1436914"/>
                    </a:cubicBezTo>
                    <a:cubicBezTo>
                      <a:pt x="1243588" y="1427913"/>
                      <a:pt x="1259115" y="1422400"/>
                      <a:pt x="1273629" y="1415143"/>
                    </a:cubicBezTo>
                    <a:lnTo>
                      <a:pt x="1371600" y="1317171"/>
                    </a:lnTo>
                    <a:cubicBezTo>
                      <a:pt x="1378857" y="1309914"/>
                      <a:pt x="1383308" y="1297413"/>
                      <a:pt x="1393372" y="1295400"/>
                    </a:cubicBezTo>
                    <a:lnTo>
                      <a:pt x="1447800" y="1284514"/>
                    </a:lnTo>
                    <a:cubicBezTo>
                      <a:pt x="1462633" y="1274625"/>
                      <a:pt x="1491888" y="1258206"/>
                      <a:pt x="1502229" y="1240971"/>
                    </a:cubicBezTo>
                    <a:cubicBezTo>
                      <a:pt x="1508132" y="1231132"/>
                      <a:pt x="1509486" y="1219200"/>
                      <a:pt x="1513114" y="1208314"/>
                    </a:cubicBezTo>
                    <a:cubicBezTo>
                      <a:pt x="1483716" y="1178916"/>
                      <a:pt x="1435533" y="1123549"/>
                      <a:pt x="1393372" y="1099457"/>
                    </a:cubicBezTo>
                    <a:cubicBezTo>
                      <a:pt x="1375347" y="1089157"/>
                      <a:pt x="1320071" y="1080443"/>
                      <a:pt x="1306286" y="1077686"/>
                    </a:cubicBezTo>
                    <a:cubicBezTo>
                      <a:pt x="1295400" y="1081314"/>
                      <a:pt x="1267725" y="1078732"/>
                      <a:pt x="1273629" y="1088571"/>
                    </a:cubicBezTo>
                    <a:cubicBezTo>
                      <a:pt x="1287091" y="1111008"/>
                      <a:pt x="1314120" y="1123839"/>
                      <a:pt x="1338943" y="1132114"/>
                    </a:cubicBezTo>
                    <a:lnTo>
                      <a:pt x="1404257" y="1153886"/>
                    </a:lnTo>
                    <a:cubicBezTo>
                      <a:pt x="1415143" y="1157515"/>
                      <a:pt x="1425782" y="1161988"/>
                      <a:pt x="1436914" y="1164771"/>
                    </a:cubicBezTo>
                    <a:lnTo>
                      <a:pt x="1480457" y="1175657"/>
                    </a:lnTo>
                    <a:cubicBezTo>
                      <a:pt x="1491343" y="1182914"/>
                      <a:pt x="1509520" y="1184849"/>
                      <a:pt x="1513114" y="1197428"/>
                    </a:cubicBezTo>
                    <a:cubicBezTo>
                      <a:pt x="1518197" y="1215218"/>
                      <a:pt x="1506243" y="1233795"/>
                      <a:pt x="1502229" y="1251857"/>
                    </a:cubicBezTo>
                    <a:cubicBezTo>
                      <a:pt x="1490514" y="1304576"/>
                      <a:pt x="1497592" y="1286026"/>
                      <a:pt x="1469572" y="1328057"/>
                    </a:cubicBezTo>
                    <a:cubicBezTo>
                      <a:pt x="1465943" y="1364343"/>
                      <a:pt x="1464231" y="1400871"/>
                      <a:pt x="1458686" y="1436914"/>
                    </a:cubicBezTo>
                    <a:cubicBezTo>
                      <a:pt x="1443210" y="1537505"/>
                      <a:pt x="1447800" y="1389583"/>
                      <a:pt x="1447800" y="151311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/>
                <p:cNvSpPr/>
                <p:nvPr/>
              </p:nvSpPr>
              <p:spPr>
                <a:xfrm>
                  <a:off x="5727570" y="4661799"/>
                  <a:ext cx="2294667" cy="461665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zh-CN" altLang="en-US" b="0" cap="none" spc="0" dirty="0" smtClean="0">
                      <a:ln w="0"/>
                      <a:solidFill>
                        <a:srgbClr val="4975B7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rPr>
                    <a:t>可以找到</a:t>
                  </a:r>
                  <a14:m>
                    <m:oMath xmlns:m="http://schemas.openxmlformats.org/officeDocument/2006/math">
                      <m:r>
                        <a:rPr lang="en-US" altLang="zh-CN" b="0" i="1" cap="none" spc="0" smtClean="0">
                          <a:ln w="0"/>
                          <a:solidFill>
                            <a:srgbClr val="4975B7"/>
                          </a:solidFill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𝑚</m:t>
                      </m:r>
                    </m:oMath>
                  </a14:m>
                  <a:r>
                    <a:rPr lang="zh-CN" altLang="en-US" b="0" cap="none" spc="0" dirty="0" smtClean="0">
                      <a:ln w="0"/>
                      <a:solidFill>
                        <a:srgbClr val="4975B7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rPr>
                    <a:t>吗？</a:t>
                  </a:r>
                  <a:endParaRPr lang="zh-CN" altLang="en-US" b="0" cap="none" spc="0" dirty="0">
                    <a:ln w="0"/>
                    <a:solidFill>
                      <a:srgbClr val="4975B7"/>
                    </a:solidFill>
                    <a:latin typeface="等线" panose="02010600030101010101" pitchFamily="2" charset="-122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7570" y="4661799"/>
                  <a:ext cx="2294667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3989" t="-9333" r="-3457" b="-32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3182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直角三角形 2"/>
          <p:cNvSpPr/>
          <p:nvPr/>
        </p:nvSpPr>
        <p:spPr>
          <a:xfrm>
            <a:off x="0" y="2133600"/>
            <a:ext cx="1771649" cy="4359276"/>
          </a:xfrm>
          <a:prstGeom prst="rtTriangle">
            <a:avLst/>
          </a:prstGeom>
          <a:solidFill>
            <a:srgbClr val="78A3B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直角三角形 4"/>
          <p:cNvSpPr/>
          <p:nvPr/>
        </p:nvSpPr>
        <p:spPr>
          <a:xfrm flipV="1">
            <a:off x="0" y="-1"/>
            <a:ext cx="1302326" cy="3842219"/>
          </a:xfrm>
          <a:prstGeom prst="rtTriangle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754289" y="256855"/>
            <a:ext cx="10591906" cy="711081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Lemma 1</a:t>
            </a:r>
            <a:endParaRPr lang="zh-CN" altLang="en-US" b="1" dirty="0"/>
          </a:p>
        </p:txBody>
      </p:sp>
      <p:sp>
        <p:nvSpPr>
          <p:cNvPr id="7" name="灯片编号占位符 3"/>
          <p:cNvSpPr txBox="1">
            <a:spLocks/>
          </p:cNvSpPr>
          <p:nvPr/>
        </p:nvSpPr>
        <p:spPr>
          <a:xfrm>
            <a:off x="11582401" y="6492876"/>
            <a:ext cx="609599" cy="365125"/>
          </a:xfrm>
          <a:prstGeom prst="rect">
            <a:avLst/>
          </a:prstGeom>
          <a:ln w="12700">
            <a:noFill/>
          </a:ln>
        </p:spPr>
        <p:txBody>
          <a:bodyPr vert="horz" lIns="121899" tIns="60949" rIns="121899" bIns="60949" rtlCol="0" anchor="ctr"/>
          <a:lstStyle>
            <a:defPPr>
              <a:defRPr lang="en-US"/>
            </a:defPPr>
            <a:lvl1pPr marL="0" algn="ctr" defTabSz="1218987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E69268-9C8B-4EBF-A9EE-DC5DC2D48DC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4" name="直角三角形 33"/>
          <p:cNvSpPr/>
          <p:nvPr/>
        </p:nvSpPr>
        <p:spPr>
          <a:xfrm rot="5400000" flipV="1">
            <a:off x="9619727" y="-1269945"/>
            <a:ext cx="1302326" cy="3842219"/>
          </a:xfrm>
          <a:prstGeom prst="rtTriangle">
            <a:avLst/>
          </a:prstGeom>
          <a:solidFill>
            <a:srgbClr val="78A3B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直角三角形 34"/>
          <p:cNvSpPr/>
          <p:nvPr/>
        </p:nvSpPr>
        <p:spPr>
          <a:xfrm rot="10800000" flipV="1">
            <a:off x="10881649" y="3015782"/>
            <a:ext cx="1302326" cy="3477094"/>
          </a:xfrm>
          <a:prstGeom prst="rtTriangle">
            <a:avLst/>
          </a:prstGeom>
          <a:solidFill>
            <a:srgbClr val="78A3B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直角三角形 35"/>
          <p:cNvSpPr/>
          <p:nvPr/>
        </p:nvSpPr>
        <p:spPr>
          <a:xfrm rot="10800000">
            <a:off x="10420351" y="-47512"/>
            <a:ext cx="1771649" cy="4984402"/>
          </a:xfrm>
          <a:prstGeom prst="rtTriangle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直角三角形 36"/>
          <p:cNvSpPr/>
          <p:nvPr/>
        </p:nvSpPr>
        <p:spPr>
          <a:xfrm rot="16200000" flipV="1">
            <a:off x="1269947" y="3909698"/>
            <a:ext cx="1302326" cy="3842219"/>
          </a:xfrm>
          <a:prstGeom prst="rtTriangle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线连接符 48"/>
          <p:cNvCxnSpPr/>
          <p:nvPr/>
        </p:nvCxnSpPr>
        <p:spPr>
          <a:xfrm>
            <a:off x="654000" y="914400"/>
            <a:ext cx="6120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1663752" y="1427107"/>
            <a:ext cx="8287276" cy="1212647"/>
            <a:chOff x="1663752" y="1255345"/>
            <a:chExt cx="7785047" cy="1212647"/>
          </a:xfrm>
        </p:grpSpPr>
        <p:sp>
          <p:nvSpPr>
            <p:cNvPr id="2" name="圆角矩形 1"/>
            <p:cNvSpPr/>
            <p:nvPr/>
          </p:nvSpPr>
          <p:spPr>
            <a:xfrm>
              <a:off x="1663752" y="1255345"/>
              <a:ext cx="7785047" cy="1212647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本框 38"/>
                <p:cNvSpPr txBox="1"/>
                <p:nvPr/>
              </p:nvSpPr>
              <p:spPr>
                <a:xfrm>
                  <a:off x="1663752" y="1600058"/>
                  <a:ext cx="778504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800" dirty="0" smtClean="0">
                      <a:latin typeface="等线" panose="02010600030101010101" pitchFamily="2" charset="-122"/>
                      <a:ea typeface="等线" panose="02010600030101010101" pitchFamily="2" charset="-122"/>
                    </a:rPr>
                    <a:t>如果</a:t>
                  </a:r>
                  <a14:m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zh-CN" altLang="en-US" sz="2800" dirty="0" smtClean="0">
                      <a:latin typeface="等线" panose="02010600030101010101" pitchFamily="2" charset="-122"/>
                      <a:ea typeface="等线" panose="02010600030101010101" pitchFamily="2" charset="-122"/>
                    </a:rPr>
                    <a:t>且</a:t>
                  </a:r>
                  <a14:m>
                    <m:oMath xmlns:m="http://schemas.openxmlformats.org/officeDocument/2006/math"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</a:rPr>
                        <m:t>≠0</m:t>
                      </m:r>
                    </m:oMath>
                  </a14:m>
                  <a:r>
                    <a:rPr lang="zh-CN" altLang="en-US" sz="2800" dirty="0" smtClean="0">
                      <a:latin typeface="等线" panose="02010600030101010101" pitchFamily="2" charset="-122"/>
                      <a:ea typeface="等线" panose="02010600030101010101" pitchFamily="2" charset="-122"/>
                    </a:rPr>
                    <a:t>，则存在</a:t>
                  </a:r>
                  <a14:m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zh-CN" altLang="en-US" sz="2800" dirty="0" smtClean="0">
                      <a:latin typeface="等线" panose="02010600030101010101" pitchFamily="2" charset="-122"/>
                      <a:ea typeface="等线" panose="02010600030101010101" pitchFamily="2" charset="-122"/>
                    </a:rPr>
                    <a:t>使得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zh-CN" altLang="en-US" sz="2800" dirty="0" smtClean="0">
                      <a:latin typeface="等线" panose="02010600030101010101" pitchFamily="2" charset="-122"/>
                      <a:ea typeface="等线" panose="02010600030101010101" pitchFamily="2" charset="-122"/>
                    </a:rPr>
                    <a:t>。</a:t>
                  </a:r>
                  <a:endParaRPr lang="zh-CN" altLang="en-US" sz="2800" dirty="0">
                    <a:latin typeface="等线" panose="02010600030101010101" pitchFamily="2" charset="-122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39" name="文本框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3752" y="1600058"/>
                  <a:ext cx="7785047" cy="523220"/>
                </a:xfrm>
                <a:prstGeom prst="rect">
                  <a:avLst/>
                </a:prstGeom>
                <a:blipFill>
                  <a:blip r:embed="rId2"/>
                  <a:stretch>
                    <a:fillRect t="-12941" b="-3294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/>
              <p:cNvSpPr txBox="1"/>
              <p:nvPr/>
            </p:nvSpPr>
            <p:spPr>
              <a:xfrm>
                <a:off x="1663752" y="3200400"/>
                <a:ext cx="8756599" cy="2250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′}</m:t>
                      </m:r>
                    </m:oMath>
                  </m:oMathPara>
                </a14:m>
                <a:endParaRPr lang="en-US" altLang="zh-CN" dirty="0" smtClean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 smtClean="0">
                    <a:latin typeface="等线" panose="02010600030101010101" pitchFamily="2" charset="-122"/>
                    <a:ea typeface="等线" panose="02010600030101010101" pitchFamily="2" charset="-122"/>
                  </a:rPr>
                  <a:t>(I)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altLang="zh-CN" dirty="0" smtClean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  <a:p>
                <a:pPr marL="514350" indent="-514350">
                  <a:lnSpc>
                    <a:spcPct val="150000"/>
                  </a:lnSpc>
                  <a:buAutoNum type="romanUcParenBoth" startAt="2"/>
                </a:pPr>
                <a:r>
                  <a:rPr lang="zh-CN" altLang="en-US" dirty="0" smtClean="0">
                    <a:latin typeface="等线" panose="02010600030101010101" pitchFamily="2" charset="-122"/>
                    <a:ea typeface="等线" panose="02010600030101010101" pitchFamily="2" charset="-122"/>
                  </a:rPr>
                  <a:t>若自然数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 smtClean="0">
                    <a:latin typeface="等线" panose="02010600030101010101" pitchFamily="2" charset="-122"/>
                    <a:ea typeface="等线" panose="02010600030101010101" pitchFamily="2" charset="-122"/>
                  </a:rPr>
                  <a:t>满足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zh-CN" altLang="en-US" dirty="0" smtClean="0">
                    <a:latin typeface="等线" panose="02010600030101010101" pitchFamily="2" charset="-122"/>
                    <a:ea typeface="等线" panose="02010600030101010101" pitchFamily="2" charset="-122"/>
                  </a:rPr>
                  <a:t>，由定义可知其后继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CN" altLang="en-US" dirty="0" smtClean="0">
                    <a:latin typeface="等线" panose="02010600030101010101" pitchFamily="2" charset="-122"/>
                    <a:ea typeface="等线" panose="02010600030101010101" pitchFamily="2" charset="-122"/>
                  </a:rPr>
                  <a:t>满足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altLang="zh-CN" b="0" dirty="0" smtClean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 smtClean="0">
                    <a:latin typeface="等线" panose="02010600030101010101" pitchFamily="2" charset="-122"/>
                    <a:ea typeface="等线" panose="02010600030101010101" pitchFamily="2" charset="-122"/>
                  </a:rPr>
                  <a:t>由第五条公理可知，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altLang="zh-CN" dirty="0" smtClean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1" name="文本框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752" y="3200400"/>
                <a:ext cx="8756599" cy="2250873"/>
              </a:xfrm>
              <a:prstGeom prst="rect">
                <a:avLst/>
              </a:prstGeom>
              <a:blipFill>
                <a:blip r:embed="rId3"/>
                <a:stretch>
                  <a:fillRect l="-1114" b="-56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854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直角三角形 2"/>
          <p:cNvSpPr/>
          <p:nvPr/>
        </p:nvSpPr>
        <p:spPr>
          <a:xfrm>
            <a:off x="0" y="2133600"/>
            <a:ext cx="1771649" cy="4359276"/>
          </a:xfrm>
          <a:prstGeom prst="rtTriangle">
            <a:avLst/>
          </a:prstGeom>
          <a:solidFill>
            <a:srgbClr val="78A3B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直角三角形 4"/>
          <p:cNvSpPr/>
          <p:nvPr/>
        </p:nvSpPr>
        <p:spPr>
          <a:xfrm flipV="1">
            <a:off x="0" y="-1"/>
            <a:ext cx="1302326" cy="3842219"/>
          </a:xfrm>
          <a:prstGeom prst="rtTriangle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754289" y="256855"/>
            <a:ext cx="10591906" cy="711081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加法与乘法</a:t>
            </a:r>
            <a:endParaRPr lang="zh-CN" altLang="en-US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灯片编号占位符 3"/>
          <p:cNvSpPr txBox="1">
            <a:spLocks/>
          </p:cNvSpPr>
          <p:nvPr/>
        </p:nvSpPr>
        <p:spPr>
          <a:xfrm>
            <a:off x="11582401" y="6492876"/>
            <a:ext cx="609599" cy="365125"/>
          </a:xfrm>
          <a:prstGeom prst="rect">
            <a:avLst/>
          </a:prstGeom>
          <a:ln w="12700">
            <a:noFill/>
          </a:ln>
        </p:spPr>
        <p:txBody>
          <a:bodyPr vert="horz" lIns="121899" tIns="60949" rIns="121899" bIns="60949" rtlCol="0" anchor="ctr"/>
          <a:lstStyle>
            <a:defPPr>
              <a:defRPr lang="en-US"/>
            </a:defPPr>
            <a:lvl1pPr marL="0" algn="ctr" defTabSz="1218987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E69268-9C8B-4EBF-A9EE-DC5DC2D48DC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4" name="直角三角形 33"/>
          <p:cNvSpPr/>
          <p:nvPr/>
        </p:nvSpPr>
        <p:spPr>
          <a:xfrm rot="5400000" flipV="1">
            <a:off x="9619727" y="-1269945"/>
            <a:ext cx="1302326" cy="3842219"/>
          </a:xfrm>
          <a:prstGeom prst="rtTriangle">
            <a:avLst/>
          </a:prstGeom>
          <a:solidFill>
            <a:srgbClr val="78A3B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直角三角形 34"/>
          <p:cNvSpPr/>
          <p:nvPr/>
        </p:nvSpPr>
        <p:spPr>
          <a:xfrm rot="10800000" flipV="1">
            <a:off x="10881649" y="3015782"/>
            <a:ext cx="1302326" cy="3477094"/>
          </a:xfrm>
          <a:prstGeom prst="rtTriangle">
            <a:avLst/>
          </a:prstGeom>
          <a:solidFill>
            <a:srgbClr val="78A3B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直角三角形 35"/>
          <p:cNvSpPr/>
          <p:nvPr/>
        </p:nvSpPr>
        <p:spPr>
          <a:xfrm rot="10800000">
            <a:off x="10420351" y="-47512"/>
            <a:ext cx="1771649" cy="4984402"/>
          </a:xfrm>
          <a:prstGeom prst="rtTriangle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直角三角形 36"/>
          <p:cNvSpPr/>
          <p:nvPr/>
        </p:nvSpPr>
        <p:spPr>
          <a:xfrm rot="16200000" flipV="1">
            <a:off x="1269947" y="3909698"/>
            <a:ext cx="1302326" cy="3842219"/>
          </a:xfrm>
          <a:prstGeom prst="rtTriangle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线连接符 48"/>
          <p:cNvCxnSpPr/>
          <p:nvPr/>
        </p:nvCxnSpPr>
        <p:spPr>
          <a:xfrm>
            <a:off x="654000" y="914400"/>
            <a:ext cx="6120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/>
              <p:cNvSpPr txBox="1"/>
              <p:nvPr/>
            </p:nvSpPr>
            <p:spPr>
              <a:xfrm>
                <a:off x="1218628" y="1302582"/>
                <a:ext cx="875659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 smtClean="0">
                    <a:latin typeface="等线" panose="02010600030101010101" pitchFamily="2" charset="-122"/>
                    <a:ea typeface="等线" panose="02010600030101010101" pitchFamily="2" charset="-122"/>
                  </a:rPr>
                  <a:t>由此定义加法：</a:t>
                </a:r>
                <a:endParaRPr lang="en-US" altLang="zh-CN" dirty="0" smtClean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  <a:p>
                <a:pPr marL="457200" indent="-45720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+0=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𝑛</m:t>
                    </m:r>
                  </m:oMath>
                </a14:m>
                <a:endParaRPr lang="en-US" altLang="zh-CN" dirty="0" smtClean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  <a:p>
                <a:pPr marL="457200" indent="-45720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=(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)′</m:t>
                    </m:r>
                  </m:oMath>
                </a14:m>
                <a:endParaRPr lang="en-US" altLang="zh-CN" dirty="0" smtClean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1" name="文本框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628" y="1302582"/>
                <a:ext cx="8756599" cy="1754326"/>
              </a:xfrm>
              <a:prstGeom prst="rect">
                <a:avLst/>
              </a:prstGeom>
              <a:blipFill>
                <a:blip r:embed="rId3"/>
                <a:stretch>
                  <a:fillRect l="-1114" b="-31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1194429" y="3414415"/>
                <a:ext cx="875659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 smtClean="0">
                    <a:latin typeface="等线" panose="02010600030101010101" pitchFamily="2" charset="-122"/>
                    <a:ea typeface="等线" panose="02010600030101010101" pitchFamily="2" charset="-122"/>
                  </a:rPr>
                  <a:t>还可以定义乘法：</a:t>
                </a:r>
                <a:endParaRPr lang="en-US" altLang="zh-CN" dirty="0" smtClean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  <a:p>
                <a:pPr marL="457200" indent="-45720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⋅0=0</m:t>
                    </m:r>
                  </m:oMath>
                </a14:m>
                <a:endParaRPr lang="en-US" altLang="zh-CN" dirty="0" smtClean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  <a:p>
                <a:pPr marL="457200" indent="-45720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⋅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𝑛</m:t>
                    </m:r>
                  </m:oMath>
                </a14:m>
                <a:endParaRPr lang="en-US" altLang="zh-CN" dirty="0" smtClean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429" y="3414415"/>
                <a:ext cx="8756599" cy="1754326"/>
              </a:xfrm>
              <a:prstGeom prst="rect">
                <a:avLst/>
              </a:prstGeom>
              <a:blipFill>
                <a:blip r:embed="rId4"/>
                <a:stretch>
                  <a:fillRect l="-1114"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3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Custom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BC1"/>
      </a:accent1>
      <a:accent2>
        <a:srgbClr val="222A35"/>
      </a:accent2>
      <a:accent3>
        <a:srgbClr val="294271"/>
      </a:accent3>
      <a:accent4>
        <a:srgbClr val="2DA4E6"/>
      </a:accent4>
      <a:accent5>
        <a:srgbClr val="005090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8620</TotalTime>
  <Words>555</Words>
  <Application>Microsoft Office PowerPoint</Application>
  <PresentationFormat>宽屏</PresentationFormat>
  <Paragraphs>107</Paragraphs>
  <Slides>14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Helvetica Light</vt:lpstr>
      <vt:lpstr>Open Sans</vt:lpstr>
      <vt:lpstr>等线</vt:lpstr>
      <vt:lpstr>宋体</vt:lpstr>
      <vt:lpstr>Arial</vt:lpstr>
      <vt:lpstr>Calibri</vt:lpstr>
      <vt:lpstr>Calibri Light</vt:lpstr>
      <vt:lpstr>Cambria Math</vt:lpstr>
      <vt:lpstr>Office Theme</vt:lpstr>
      <vt:lpstr>PowerPoint 演示文稿</vt:lpstr>
      <vt:lpstr>PowerPoint 演示文稿</vt:lpstr>
      <vt:lpstr>PowerPoint 演示文稿</vt:lpstr>
      <vt:lpstr>PowerPoint 演示文稿</vt:lpstr>
      <vt:lpstr>内容 (参考：https://zh.wikipedia.org/wiki/%E7%9A%AE%E4%BA%9A%E8%AF%BA%E5%85%AC%E7%90%86 ）</vt:lpstr>
      <vt:lpstr>谓词逻辑表示</vt:lpstr>
      <vt:lpstr>加法与乘法</vt:lpstr>
      <vt:lpstr>Lemma 1</vt:lpstr>
      <vt:lpstr>加法与乘法</vt:lpstr>
      <vt:lpstr>奇妙的性质</vt:lpstr>
      <vt:lpstr>PowerPoint 演示文稿</vt:lpstr>
      <vt:lpstr>PowerPoint 演示文稿</vt:lpstr>
      <vt:lpstr>PowerPoint 演示文稿</vt:lpstr>
      <vt:lpstr>PowerPoint 演示文稿</vt:lpstr>
    </vt:vector>
  </TitlesOfParts>
  <Manager>SlideModel</Manager>
  <Company>SlideModel</Company>
  <LinksUpToDate>false</LinksUpToDate>
  <SharedDoc>false</SharedDoc>
  <HyperlinkBase>http://slidemodel.com/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SlideModel PowerPoint</dc:title>
  <dc:subject>SlideModel PowerPoint</dc:subject>
  <dc:creator>SlideModel</dc:creator>
  <cp:keywords>powerpoint, powerpoint templates</cp:keywords>
  <dc:description>SlideModel PowerPoint</dc:description>
  <cp:lastModifiedBy>He Judy</cp:lastModifiedBy>
  <cp:revision>456</cp:revision>
  <dcterms:created xsi:type="dcterms:W3CDTF">2013-09-12T13:05:01Z</dcterms:created>
  <dcterms:modified xsi:type="dcterms:W3CDTF">2019-04-14T23:32:02Z</dcterms:modified>
  <cp:category>SlideModel Templates</cp:category>
</cp:coreProperties>
</file>