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69" r:id="rId4"/>
    <p:sldId id="257" r:id="rId5"/>
    <p:sldId id="259" r:id="rId6"/>
    <p:sldId id="260" r:id="rId7"/>
    <p:sldId id="262" r:id="rId8"/>
    <p:sldId id="261" r:id="rId9"/>
    <p:sldId id="263" r:id="rId10"/>
    <p:sldId id="271" r:id="rId11"/>
    <p:sldId id="264" r:id="rId12"/>
    <p:sldId id="265" r:id="rId13"/>
    <p:sldId id="267" r:id="rId14"/>
    <p:sldId id="266" r:id="rId15"/>
    <p:sldId id="270" r:id="rId16"/>
    <p:sldId id="268" r:id="rId17"/>
    <p:sldId id="277" r:id="rId18"/>
    <p:sldId id="273" r:id="rId19"/>
    <p:sldId id="275" r:id="rId20"/>
    <p:sldId id="276"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6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348661763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190576967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2145509726"/>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文本占位符 2"/>
          <p:cNvSpPr>
            <a:spLocks noGrp="1"/>
          </p:cNvSpPr>
          <p:nvPr>
            <p:ph type="body"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399711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271880849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7315897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90823921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105310170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274030354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217481862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204552083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9703CD7-25B4-482E-983C-E8F95653F4BE}" type="datetimeFigureOut">
              <a:rPr lang="zh-CN" altLang="en-US" smtClean="0"/>
              <a:t>2021/10/27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204876793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99000"/>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03CD7-25B4-482E-983C-E8F95653F4BE}" type="datetimeFigureOut">
              <a:rPr lang="zh-CN" altLang="en-US" smtClean="0"/>
              <a:t>2021/10/27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898F9-1741-48C4-B104-9870E084ECA7}" type="slidenum">
              <a:rPr lang="zh-CN" altLang="en-US" smtClean="0"/>
              <a:t>‹#›</a:t>
            </a:fld>
            <a:endParaRPr lang="zh-CN" altLang="en-US"/>
          </a:p>
        </p:txBody>
      </p:sp>
    </p:spTree>
    <p:extLst>
      <p:ext uri="{BB962C8B-B14F-4D97-AF65-F5344CB8AC3E}">
        <p14:creationId xmlns:p14="http://schemas.microsoft.com/office/powerpoint/2010/main" val="98372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nblogs.com/skabyy/p/3397833.html" TargetMode="External"/><Relationship Id="rId2" Type="http://schemas.openxmlformats.org/officeDocument/2006/relationships/hyperlink" Target="https://en.wikipedia.org/wiki/Tail_call" TargetMode="External"/><Relationship Id="rId1" Type="http://schemas.openxmlformats.org/officeDocument/2006/relationships/slideLayout" Target="../slideLayouts/slideLayout2.xml"/><Relationship Id="rId5" Type="http://schemas.openxmlformats.org/officeDocument/2006/relationships/hyperlink" Target="https://www.pluvet.com/2020/12/11/%e7%a8%8b%e5%ba%8f%e7%9a%84%e5%86%85%e5%ad%98%e5%b8%83%e5%b1%80%e3%80%81%e6%a0%88%e5%b8%a7%e7%ae%80%e8%bf%b0/" TargetMode="External"/><Relationship Id="rId4" Type="http://schemas.openxmlformats.org/officeDocument/2006/relationships/hyperlink" Target="https://blog.csdn.net/qq_41412237/article/details/1194892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F0E6F"/>
        </a:solidFill>
        <a:effectLst/>
      </p:bgPr>
    </p:bg>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2DC1731D-D402-4BA7-B66E-056ABDE55E40}"/>
              </a:ext>
            </a:extLst>
          </p:cNvPr>
          <p:cNvPicPr>
            <a:picLocks noChangeAspect="1"/>
          </p:cNvPicPr>
          <p:nvPr/>
        </p:nvPicPr>
        <p:blipFill>
          <a:blip r:embed="rId2"/>
          <a:stretch>
            <a:fillRect/>
          </a:stretch>
        </p:blipFill>
        <p:spPr>
          <a:xfrm>
            <a:off x="9465" y="0"/>
            <a:ext cx="12182535" cy="6858000"/>
          </a:xfrm>
          <a:prstGeom prst="rect">
            <a:avLst/>
          </a:prstGeom>
        </p:spPr>
      </p:pic>
      <p:sp>
        <p:nvSpPr>
          <p:cNvPr id="2" name="标题 1">
            <a:extLst>
              <a:ext uri="{FF2B5EF4-FFF2-40B4-BE49-F238E27FC236}">
                <a16:creationId xmlns:a16="http://schemas.microsoft.com/office/drawing/2014/main" id="{7215247A-2C70-4EB8-AF0E-37C7EDB8D4BF}"/>
              </a:ext>
            </a:extLst>
          </p:cNvPr>
          <p:cNvSpPr>
            <a:spLocks noGrp="1"/>
          </p:cNvSpPr>
          <p:nvPr>
            <p:ph type="ctrTitle"/>
          </p:nvPr>
        </p:nvSpPr>
        <p:spPr/>
        <p:txBody>
          <a:bodyPr/>
          <a:lstStyle/>
          <a:p>
            <a:r>
              <a:rPr lang="zh-CN" altLang="en-US" dirty="0">
                <a:solidFill>
                  <a:schemeClr val="bg1"/>
                </a:solidFill>
                <a:latin typeface="等线" panose="02010600030101010101" pitchFamily="2" charset="-122"/>
                <a:ea typeface="等线" panose="02010600030101010101" pitchFamily="2" charset="-122"/>
              </a:rPr>
              <a:t>尾递归</a:t>
            </a:r>
          </a:p>
        </p:txBody>
      </p:sp>
      <p:sp>
        <p:nvSpPr>
          <p:cNvPr id="3" name="副标题 2">
            <a:extLst>
              <a:ext uri="{FF2B5EF4-FFF2-40B4-BE49-F238E27FC236}">
                <a16:creationId xmlns:a16="http://schemas.microsoft.com/office/drawing/2014/main" id="{0A75C7A1-8521-42DA-A3F4-2079E94B444B}"/>
              </a:ext>
            </a:extLst>
          </p:cNvPr>
          <p:cNvSpPr>
            <a:spLocks noGrp="1"/>
          </p:cNvSpPr>
          <p:nvPr>
            <p:ph type="subTitle" idx="1"/>
          </p:nvPr>
        </p:nvSpPr>
        <p:spPr/>
        <p:txBody>
          <a:bodyPr/>
          <a:lstStyle/>
          <a:p>
            <a:r>
              <a:rPr lang="en-US" altLang="zh-CN" dirty="0">
                <a:solidFill>
                  <a:schemeClr val="bg1"/>
                </a:solidFill>
              </a:rPr>
              <a:t>Tail Recursion</a:t>
            </a:r>
            <a:endParaRPr lang="zh-CN" altLang="en-US" dirty="0">
              <a:solidFill>
                <a:schemeClr val="bg1"/>
              </a:solidFill>
            </a:endParaRPr>
          </a:p>
        </p:txBody>
      </p:sp>
    </p:spTree>
    <p:extLst>
      <p:ext uri="{BB962C8B-B14F-4D97-AF65-F5344CB8AC3E}">
        <p14:creationId xmlns:p14="http://schemas.microsoft.com/office/powerpoint/2010/main" val="120331196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AD9A68-AB4A-4E82-89A6-987FCB2D55D4}"/>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46E735FF-DC8C-4E99-A5FF-D56FCFD12928}"/>
              </a:ext>
            </a:extLst>
          </p:cNvPr>
          <p:cNvSpPr>
            <a:spLocks noGrp="1"/>
          </p:cNvSpPr>
          <p:nvPr>
            <p:ph idx="1"/>
          </p:nvPr>
        </p:nvSpPr>
        <p:spPr/>
        <p:txBody>
          <a:bodyPr/>
          <a:lstStyle/>
          <a:p>
            <a:r>
              <a:rPr lang="zh-CN" altLang="en-US" dirty="0"/>
              <a:t>同样的操作也可应用于阶乘的计算、斐波那契数列的计算</a:t>
            </a:r>
            <a:r>
              <a:rPr lang="en-US" altLang="zh-CN" dirty="0"/>
              <a:t>…</a:t>
            </a:r>
          </a:p>
        </p:txBody>
      </p:sp>
    </p:spTree>
    <p:extLst>
      <p:ext uri="{BB962C8B-B14F-4D97-AF65-F5344CB8AC3E}">
        <p14:creationId xmlns:p14="http://schemas.microsoft.com/office/powerpoint/2010/main" val="246907805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8028B4-A952-412F-9A04-E7F545514AC3}"/>
              </a:ext>
            </a:extLst>
          </p:cNvPr>
          <p:cNvSpPr>
            <a:spLocks noGrp="1"/>
          </p:cNvSpPr>
          <p:nvPr>
            <p:ph type="title"/>
          </p:nvPr>
        </p:nvSpPr>
        <p:spPr/>
        <p:txBody>
          <a:bodyPr/>
          <a:lstStyle/>
          <a:p>
            <a:r>
              <a:rPr lang="zh-CN" altLang="en-US" dirty="0"/>
              <a:t>说白了</a:t>
            </a:r>
          </a:p>
        </p:txBody>
      </p:sp>
      <p:sp>
        <p:nvSpPr>
          <p:cNvPr id="3" name="内容占位符 2">
            <a:extLst>
              <a:ext uri="{FF2B5EF4-FFF2-40B4-BE49-F238E27FC236}">
                <a16:creationId xmlns:a16="http://schemas.microsoft.com/office/drawing/2014/main" id="{07DD012A-62E0-4916-9F87-EE0D077E1C32}"/>
              </a:ext>
            </a:extLst>
          </p:cNvPr>
          <p:cNvSpPr>
            <a:spLocks noGrp="1"/>
          </p:cNvSpPr>
          <p:nvPr>
            <p:ph idx="1"/>
          </p:nvPr>
        </p:nvSpPr>
        <p:spPr/>
        <p:txBody>
          <a:bodyPr/>
          <a:lstStyle/>
          <a:p>
            <a:pPr marL="0" indent="0">
              <a:buNone/>
            </a:pPr>
            <a:r>
              <a:rPr lang="zh-CN" altLang="en-US" dirty="0"/>
              <a:t>尾递归的函数将计算过程涉及的数据都纳入形参之中，使得调用递归时仅出现该函数本身</a:t>
            </a:r>
          </a:p>
        </p:txBody>
      </p:sp>
    </p:spTree>
    <p:extLst>
      <p:ext uri="{BB962C8B-B14F-4D97-AF65-F5344CB8AC3E}">
        <p14:creationId xmlns:p14="http://schemas.microsoft.com/office/powerpoint/2010/main" val="3711498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12A9BA-F6EE-45B5-8B4D-953CE8146EE6}"/>
              </a:ext>
            </a:extLst>
          </p:cNvPr>
          <p:cNvSpPr>
            <a:spLocks noGrp="1"/>
          </p:cNvSpPr>
          <p:nvPr>
            <p:ph type="title"/>
          </p:nvPr>
        </p:nvSpPr>
        <p:spPr/>
        <p:txBody>
          <a:bodyPr/>
          <a:lstStyle/>
          <a:p>
            <a:r>
              <a:rPr lang="zh-CN" altLang="en-US" dirty="0"/>
              <a:t>为什么是尾递归？</a:t>
            </a:r>
            <a:br>
              <a:rPr lang="en-US" altLang="zh-CN" dirty="0"/>
            </a:br>
            <a:r>
              <a:rPr lang="en-US" altLang="zh-CN" sz="3200" dirty="0"/>
              <a:t>Why do we choose tail recursion?</a:t>
            </a:r>
            <a:endParaRPr lang="zh-CN" altLang="en-US" dirty="0"/>
          </a:p>
        </p:txBody>
      </p:sp>
      <p:sp>
        <p:nvSpPr>
          <p:cNvPr id="3" name="内容占位符 2">
            <a:extLst>
              <a:ext uri="{FF2B5EF4-FFF2-40B4-BE49-F238E27FC236}">
                <a16:creationId xmlns:a16="http://schemas.microsoft.com/office/drawing/2014/main" id="{903CB04D-801A-4508-84AA-291FE4AE1F5A}"/>
              </a:ext>
            </a:extLst>
          </p:cNvPr>
          <p:cNvSpPr>
            <a:spLocks noGrp="1"/>
          </p:cNvSpPr>
          <p:nvPr>
            <p:ph idx="1"/>
          </p:nvPr>
        </p:nvSpPr>
        <p:spPr/>
        <p:txBody>
          <a:bodyPr/>
          <a:lstStyle/>
          <a:p>
            <a:pPr marL="0" indent="0">
              <a:buNone/>
            </a:pPr>
            <a:r>
              <a:rPr lang="zh-CN" altLang="en-US" dirty="0"/>
              <a:t>内存占用</a:t>
            </a:r>
            <a:endParaRPr lang="en-US" altLang="zh-CN" dirty="0"/>
          </a:p>
          <a:p>
            <a:pPr marL="0" indent="0">
              <a:buNone/>
            </a:pPr>
            <a:endParaRPr lang="en-US" altLang="zh-CN" dirty="0"/>
          </a:p>
          <a:p>
            <a:pPr marL="0" indent="0">
              <a:buNone/>
            </a:pPr>
            <a:r>
              <a:rPr lang="zh-CN" altLang="en-US" dirty="0"/>
              <a:t>更新栈而非扩展</a:t>
            </a:r>
          </a:p>
        </p:txBody>
      </p:sp>
    </p:spTree>
    <p:extLst>
      <p:ext uri="{BB962C8B-B14F-4D97-AF65-F5344CB8AC3E}">
        <p14:creationId xmlns:p14="http://schemas.microsoft.com/office/powerpoint/2010/main" val="22216979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70818E-4EF9-45C9-B92A-CD74C1AC5BB3}"/>
              </a:ext>
            </a:extLst>
          </p:cNvPr>
          <p:cNvSpPr>
            <a:spLocks noGrp="1"/>
          </p:cNvSpPr>
          <p:nvPr>
            <p:ph type="title"/>
          </p:nvPr>
        </p:nvSpPr>
        <p:spPr/>
        <p:txBody>
          <a:bodyPr/>
          <a:lstStyle/>
          <a:p>
            <a:r>
              <a:rPr lang="zh-CN" altLang="en-US" dirty="0"/>
              <a:t>展开讲讲</a:t>
            </a:r>
          </a:p>
        </p:txBody>
      </p:sp>
      <p:sp>
        <p:nvSpPr>
          <p:cNvPr id="3" name="内容占位符 2">
            <a:extLst>
              <a:ext uri="{FF2B5EF4-FFF2-40B4-BE49-F238E27FC236}">
                <a16:creationId xmlns:a16="http://schemas.microsoft.com/office/drawing/2014/main" id="{FA9359D7-85F9-46B5-9C5B-961ACE492A7F}"/>
              </a:ext>
            </a:extLst>
          </p:cNvPr>
          <p:cNvSpPr>
            <a:spLocks noGrp="1"/>
          </p:cNvSpPr>
          <p:nvPr>
            <p:ph idx="1"/>
          </p:nvPr>
        </p:nvSpPr>
        <p:spPr/>
        <p:txBody>
          <a:bodyPr>
            <a:normAutofit/>
          </a:bodyPr>
          <a:lstStyle/>
          <a:p>
            <a:pPr marL="0" indent="0">
              <a:buNone/>
            </a:pPr>
            <a:r>
              <a:rPr lang="zh-CN" altLang="en-US" dirty="0"/>
              <a:t>栈帧</a:t>
            </a:r>
            <a:r>
              <a:rPr lang="en-US" altLang="zh-CN" dirty="0"/>
              <a:t>(stack frame)</a:t>
            </a:r>
            <a:r>
              <a:rPr lang="zh-CN" altLang="en-US" dirty="0"/>
              <a:t>及其运作机制</a:t>
            </a:r>
            <a:endParaRPr lang="en-US" altLang="zh-CN" dirty="0"/>
          </a:p>
          <a:p>
            <a:pPr marL="457200" lvl="1" indent="0">
              <a:buNone/>
            </a:pPr>
            <a:endParaRPr lang="en-US" altLang="zh-CN" b="0" i="0" dirty="0">
              <a:solidFill>
                <a:srgbClr val="333333"/>
              </a:solidFill>
              <a:effectLst/>
              <a:latin typeface="-apple-system"/>
            </a:endParaRPr>
          </a:p>
          <a:p>
            <a:pPr marL="457200" lvl="1" indent="0">
              <a:buNone/>
            </a:pPr>
            <a:r>
              <a:rPr lang="zh-CN" altLang="en-US" b="0" i="0" dirty="0">
                <a:solidFill>
                  <a:srgbClr val="333333"/>
                </a:solidFill>
                <a:effectLst/>
                <a:latin typeface="-apple-system"/>
              </a:rPr>
              <a:t>栈帧是一块因函数运行而临时开辟的空间。</a:t>
            </a:r>
          </a:p>
          <a:p>
            <a:pPr marL="457200" lvl="1" indent="0">
              <a:buNone/>
            </a:pPr>
            <a:endParaRPr lang="en-US" altLang="zh-CN" b="0" i="0" dirty="0">
              <a:solidFill>
                <a:srgbClr val="333333"/>
              </a:solidFill>
              <a:effectLst/>
              <a:latin typeface="-apple-system"/>
            </a:endParaRPr>
          </a:p>
          <a:p>
            <a:pPr marL="457200" lvl="1" indent="0">
              <a:buNone/>
            </a:pPr>
            <a:r>
              <a:rPr lang="zh-CN" altLang="en-US" b="0" i="0" dirty="0">
                <a:solidFill>
                  <a:srgbClr val="333333"/>
                </a:solidFill>
                <a:effectLst/>
                <a:latin typeface="-apple-system"/>
              </a:rPr>
              <a:t>每调用一次函数便会创建一个独立栈帧。</a:t>
            </a:r>
          </a:p>
          <a:p>
            <a:pPr marL="457200" lvl="1" indent="0">
              <a:buNone/>
            </a:pPr>
            <a:endParaRPr lang="en-US" altLang="zh-CN" b="0" i="0" dirty="0">
              <a:solidFill>
                <a:srgbClr val="333333"/>
              </a:solidFill>
              <a:effectLst/>
              <a:latin typeface="-apple-system"/>
            </a:endParaRPr>
          </a:p>
          <a:p>
            <a:pPr marL="457200" lvl="1" indent="0">
              <a:buNone/>
            </a:pPr>
            <a:r>
              <a:rPr lang="zh-CN" altLang="en-US" b="0" i="0" dirty="0">
                <a:solidFill>
                  <a:srgbClr val="333333"/>
                </a:solidFill>
                <a:effectLst/>
                <a:latin typeface="-apple-system"/>
              </a:rPr>
              <a:t>栈帧中存放的是函数中的必要信息，如局部变量、函数传参、返回值等。</a:t>
            </a:r>
          </a:p>
          <a:p>
            <a:pPr marL="457200" lvl="1" indent="0">
              <a:buNone/>
            </a:pPr>
            <a:endParaRPr lang="en-US" altLang="zh-CN" b="0" i="0" dirty="0">
              <a:solidFill>
                <a:srgbClr val="333333"/>
              </a:solidFill>
              <a:effectLst/>
              <a:latin typeface="-apple-system"/>
            </a:endParaRPr>
          </a:p>
          <a:p>
            <a:pPr marL="457200" lvl="1" indent="0">
              <a:buNone/>
            </a:pPr>
            <a:r>
              <a:rPr lang="zh-CN" altLang="en-US" b="0" i="0" dirty="0">
                <a:solidFill>
                  <a:srgbClr val="333333"/>
                </a:solidFill>
                <a:effectLst/>
                <a:latin typeface="-apple-system"/>
              </a:rPr>
              <a:t>当函数运行完毕栈帧将会销毁。</a:t>
            </a:r>
          </a:p>
          <a:p>
            <a:pPr marL="0" indent="0">
              <a:buNone/>
            </a:pPr>
            <a:endParaRPr lang="en-US" altLang="zh-CN" dirty="0"/>
          </a:p>
          <a:p>
            <a:endParaRPr lang="en-US" altLang="zh-CN" dirty="0"/>
          </a:p>
        </p:txBody>
      </p:sp>
    </p:spTree>
    <p:extLst>
      <p:ext uri="{BB962C8B-B14F-4D97-AF65-F5344CB8AC3E}">
        <p14:creationId xmlns:p14="http://schemas.microsoft.com/office/powerpoint/2010/main" val="28982155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1FB732-9932-47FA-9F14-79B3AABC8498}"/>
              </a:ext>
            </a:extLst>
          </p:cNvPr>
          <p:cNvSpPr>
            <a:spLocks noGrp="1"/>
          </p:cNvSpPr>
          <p:nvPr>
            <p:ph type="title"/>
          </p:nvPr>
        </p:nvSpPr>
        <p:spPr>
          <a:xfrm>
            <a:off x="168896" y="-96788"/>
            <a:ext cx="10515600" cy="1325563"/>
          </a:xfrm>
        </p:spPr>
        <p:txBody>
          <a:bodyPr/>
          <a:lstStyle/>
          <a:p>
            <a:r>
              <a:rPr lang="zh-CN" altLang="en-US" dirty="0"/>
              <a:t>展开讲讲</a:t>
            </a:r>
          </a:p>
        </p:txBody>
      </p:sp>
      <p:sp>
        <p:nvSpPr>
          <p:cNvPr id="3" name="内容占位符 2">
            <a:extLst>
              <a:ext uri="{FF2B5EF4-FFF2-40B4-BE49-F238E27FC236}">
                <a16:creationId xmlns:a16="http://schemas.microsoft.com/office/drawing/2014/main" id="{802D9131-2E70-437F-B497-2C81854725CA}"/>
              </a:ext>
            </a:extLst>
          </p:cNvPr>
          <p:cNvSpPr>
            <a:spLocks noGrp="1"/>
          </p:cNvSpPr>
          <p:nvPr>
            <p:ph idx="1"/>
          </p:nvPr>
        </p:nvSpPr>
        <p:spPr>
          <a:xfrm>
            <a:off x="545966" y="1191069"/>
            <a:ext cx="5352068" cy="4351338"/>
          </a:xfrm>
        </p:spPr>
        <p:txBody>
          <a:bodyPr>
            <a:normAutofit lnSpcReduction="10000"/>
          </a:bodyPr>
          <a:lstStyle/>
          <a:p>
            <a:pPr marL="0" indent="0">
              <a:buNone/>
            </a:pPr>
            <a:r>
              <a:rPr lang="en-US" altLang="zh-CN" dirty="0"/>
              <a:t>int sum(int n)                            </a:t>
            </a:r>
          </a:p>
          <a:p>
            <a:pPr marL="0" indent="0">
              <a:buNone/>
            </a:pPr>
            <a:r>
              <a:rPr lang="en-US" altLang="zh-CN" dirty="0"/>
              <a:t>{</a:t>
            </a:r>
            <a:br>
              <a:rPr lang="en-US" altLang="zh-CN" dirty="0"/>
            </a:br>
            <a:r>
              <a:rPr lang="en-US" altLang="zh-CN" dirty="0"/>
              <a:t>	if(n == 0) {</a:t>
            </a:r>
          </a:p>
          <a:p>
            <a:pPr marL="0" indent="0">
              <a:buNone/>
            </a:pPr>
            <a:r>
              <a:rPr lang="en-US" altLang="zh-CN" dirty="0"/>
              <a:t>		return 0;</a:t>
            </a:r>
          </a:p>
          <a:p>
            <a:pPr marL="0" indent="0">
              <a:buNone/>
            </a:pPr>
            <a:r>
              <a:rPr lang="en-US" altLang="zh-CN" dirty="0"/>
              <a:t>	}</a:t>
            </a:r>
          </a:p>
          <a:p>
            <a:pPr marL="0" indent="0">
              <a:buNone/>
            </a:pPr>
            <a:r>
              <a:rPr lang="en-US" altLang="zh-CN" dirty="0"/>
              <a:t>	else {</a:t>
            </a:r>
          </a:p>
          <a:p>
            <a:pPr marL="0" indent="0">
              <a:buNone/>
            </a:pPr>
            <a:r>
              <a:rPr lang="en-US" altLang="zh-CN" dirty="0"/>
              <a:t>		return n + sum(n - 1);</a:t>
            </a:r>
          </a:p>
          <a:p>
            <a:pPr marL="0" indent="0">
              <a:buNone/>
            </a:pPr>
            <a:r>
              <a:rPr lang="en-US" altLang="zh-CN" dirty="0"/>
              <a:t>	}</a:t>
            </a:r>
          </a:p>
          <a:p>
            <a:pPr marL="0" indent="0">
              <a:buNone/>
            </a:pPr>
            <a:r>
              <a:rPr lang="en-US" altLang="zh-CN" dirty="0"/>
              <a:t>}</a:t>
            </a:r>
            <a:endParaRPr lang="zh-CN" altLang="en-US" dirty="0"/>
          </a:p>
        </p:txBody>
      </p:sp>
      <p:sp>
        <p:nvSpPr>
          <p:cNvPr id="4" name="内容占位符 2">
            <a:extLst>
              <a:ext uri="{FF2B5EF4-FFF2-40B4-BE49-F238E27FC236}">
                <a16:creationId xmlns:a16="http://schemas.microsoft.com/office/drawing/2014/main" id="{40ECAF41-1758-4B81-A0F8-C7A802D420FF}"/>
              </a:ext>
            </a:extLst>
          </p:cNvPr>
          <p:cNvSpPr txBox="1">
            <a:spLocks/>
          </p:cNvSpPr>
          <p:nvPr/>
        </p:nvSpPr>
        <p:spPr>
          <a:xfrm>
            <a:off x="5898034" y="1191069"/>
            <a:ext cx="602687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dirty="0"/>
              <a:t>int sum(int n, int result)</a:t>
            </a:r>
          </a:p>
          <a:p>
            <a:pPr marL="0" indent="0">
              <a:buNone/>
            </a:pPr>
            <a:r>
              <a:rPr lang="en-US" altLang="zh-CN" dirty="0"/>
              <a:t>{</a:t>
            </a:r>
          </a:p>
          <a:p>
            <a:pPr marL="0" indent="0">
              <a:buNone/>
            </a:pPr>
            <a:r>
              <a:rPr lang="en-US" altLang="zh-CN" dirty="0"/>
              <a:t>	if (n == 0) {</a:t>
            </a:r>
          </a:p>
          <a:p>
            <a:pPr marL="0" indent="0">
              <a:buNone/>
            </a:pPr>
            <a:r>
              <a:rPr lang="en-US" altLang="zh-CN" dirty="0"/>
              <a:t>		return result;</a:t>
            </a:r>
          </a:p>
          <a:p>
            <a:pPr marL="0" indent="0">
              <a:buNone/>
            </a:pPr>
            <a:r>
              <a:rPr lang="en-US" altLang="zh-CN" dirty="0"/>
              <a:t>	}</a:t>
            </a:r>
          </a:p>
          <a:p>
            <a:pPr marL="0" indent="0">
              <a:buNone/>
            </a:pPr>
            <a:r>
              <a:rPr lang="en-US" altLang="zh-CN" dirty="0"/>
              <a:t>	else {</a:t>
            </a:r>
          </a:p>
          <a:p>
            <a:pPr marL="0" indent="0">
              <a:buNone/>
            </a:pPr>
            <a:r>
              <a:rPr lang="pt-BR" altLang="zh-CN" dirty="0"/>
              <a:t>		return sum(n - 1, result + n);</a:t>
            </a:r>
          </a:p>
          <a:p>
            <a:pPr marL="0" indent="0">
              <a:buNone/>
            </a:pPr>
            <a:r>
              <a:rPr lang="en-US" altLang="zh-CN" dirty="0"/>
              <a:t>	}</a:t>
            </a:r>
          </a:p>
          <a:p>
            <a:pPr marL="0" indent="0">
              <a:buNone/>
            </a:pPr>
            <a:r>
              <a:rPr lang="en-US" altLang="zh-CN" dirty="0"/>
              <a:t>}</a:t>
            </a:r>
          </a:p>
        </p:txBody>
      </p:sp>
      <p:cxnSp>
        <p:nvCxnSpPr>
          <p:cNvPr id="6" name="直接连接符 5">
            <a:extLst>
              <a:ext uri="{FF2B5EF4-FFF2-40B4-BE49-F238E27FC236}">
                <a16:creationId xmlns:a16="http://schemas.microsoft.com/office/drawing/2014/main" id="{5E196538-519D-43B4-A43B-22D445D266A2}"/>
              </a:ext>
            </a:extLst>
          </p:cNvPr>
          <p:cNvCxnSpPr/>
          <p:nvPr/>
        </p:nvCxnSpPr>
        <p:spPr>
          <a:xfrm>
            <a:off x="2403832" y="4374039"/>
            <a:ext cx="34125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箭头连接符 7">
            <a:extLst>
              <a:ext uri="{FF2B5EF4-FFF2-40B4-BE49-F238E27FC236}">
                <a16:creationId xmlns:a16="http://schemas.microsoft.com/office/drawing/2014/main" id="{3F2B4171-52D9-48AD-9D90-D7ACBD40FE10}"/>
              </a:ext>
            </a:extLst>
          </p:cNvPr>
          <p:cNvCxnSpPr>
            <a:cxnSpLocks/>
          </p:cNvCxnSpPr>
          <p:nvPr/>
        </p:nvCxnSpPr>
        <p:spPr>
          <a:xfrm flipH="1">
            <a:off x="2950587" y="4487160"/>
            <a:ext cx="1131216" cy="71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F2B05E9A-5D84-4738-A9D3-DEDDDEE0B54F}"/>
              </a:ext>
            </a:extLst>
          </p:cNvPr>
          <p:cNvSpPr txBox="1"/>
          <p:nvPr/>
        </p:nvSpPr>
        <p:spPr>
          <a:xfrm>
            <a:off x="1184631" y="5316717"/>
            <a:ext cx="4443168" cy="954107"/>
          </a:xfrm>
          <a:prstGeom prst="rect">
            <a:avLst/>
          </a:prstGeom>
          <a:noFill/>
        </p:spPr>
        <p:txBody>
          <a:bodyPr wrap="square" rtlCol="0">
            <a:spAutoFit/>
          </a:bodyPr>
          <a:lstStyle/>
          <a:p>
            <a:r>
              <a:rPr lang="zh-CN" altLang="en-US" sz="2800" dirty="0"/>
              <a:t>在计算完</a:t>
            </a:r>
            <a:r>
              <a:rPr lang="en-US" altLang="zh-CN" sz="2800" dirty="0"/>
              <a:t>sum(n-1)</a:t>
            </a:r>
            <a:r>
              <a:rPr lang="zh-CN" altLang="en-US" sz="2800" dirty="0"/>
              <a:t>之前，</a:t>
            </a:r>
            <a:r>
              <a:rPr lang="en-US" altLang="zh-CN" sz="2800" dirty="0"/>
              <a:t>sum(n)</a:t>
            </a:r>
            <a:r>
              <a:rPr lang="zh-CN" altLang="en-US" sz="2800" dirty="0"/>
              <a:t>都未结束</a:t>
            </a:r>
          </a:p>
        </p:txBody>
      </p:sp>
      <p:cxnSp>
        <p:nvCxnSpPr>
          <p:cNvPr id="12" name="直接连接符 11">
            <a:extLst>
              <a:ext uri="{FF2B5EF4-FFF2-40B4-BE49-F238E27FC236}">
                <a16:creationId xmlns:a16="http://schemas.microsoft.com/office/drawing/2014/main" id="{89B41AEA-E5BC-46D3-84EB-EA11D4F5A23D}"/>
              </a:ext>
            </a:extLst>
          </p:cNvPr>
          <p:cNvCxnSpPr/>
          <p:nvPr/>
        </p:nvCxnSpPr>
        <p:spPr>
          <a:xfrm>
            <a:off x="7795964" y="4468303"/>
            <a:ext cx="39026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84DC7BC6-9A3C-4DF3-8DDF-4E17ACAB3BBF}"/>
              </a:ext>
            </a:extLst>
          </p:cNvPr>
          <p:cNvCxnSpPr/>
          <p:nvPr/>
        </p:nvCxnSpPr>
        <p:spPr>
          <a:xfrm>
            <a:off x="9106290" y="4590853"/>
            <a:ext cx="631596" cy="471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7A8EA423-4747-4BCE-87A7-DE166C97E5DA}"/>
              </a:ext>
            </a:extLst>
          </p:cNvPr>
          <p:cNvSpPr txBox="1"/>
          <p:nvPr/>
        </p:nvSpPr>
        <p:spPr>
          <a:xfrm>
            <a:off x="7338763" y="4977353"/>
            <a:ext cx="4817097" cy="954107"/>
          </a:xfrm>
          <a:prstGeom prst="rect">
            <a:avLst/>
          </a:prstGeom>
          <a:noFill/>
        </p:spPr>
        <p:txBody>
          <a:bodyPr wrap="square" rtlCol="0">
            <a:spAutoFit/>
          </a:bodyPr>
          <a:lstStyle/>
          <a:p>
            <a:r>
              <a:rPr lang="zh-CN" altLang="en-US" sz="2800" dirty="0"/>
              <a:t>计算</a:t>
            </a:r>
            <a:r>
              <a:rPr lang="en-US" altLang="zh-CN" sz="2800" dirty="0"/>
              <a:t>sum(n-1, </a:t>
            </a:r>
            <a:r>
              <a:rPr lang="en-US" altLang="zh-CN" sz="2800" dirty="0" err="1"/>
              <a:t>result+n</a:t>
            </a:r>
            <a:r>
              <a:rPr lang="en-US" altLang="zh-CN" sz="2800" dirty="0"/>
              <a:t>)</a:t>
            </a:r>
            <a:r>
              <a:rPr lang="zh-CN" altLang="en-US" sz="2800" dirty="0"/>
              <a:t>前，</a:t>
            </a:r>
            <a:r>
              <a:rPr lang="en-US" altLang="zh-CN" sz="2800" dirty="0"/>
              <a:t>sum(n, result)</a:t>
            </a:r>
            <a:r>
              <a:rPr lang="zh-CN" altLang="en-US" sz="2800" dirty="0"/>
              <a:t>已经结束</a:t>
            </a:r>
          </a:p>
        </p:txBody>
      </p:sp>
    </p:spTree>
    <p:extLst>
      <p:ext uri="{BB962C8B-B14F-4D97-AF65-F5344CB8AC3E}">
        <p14:creationId xmlns:p14="http://schemas.microsoft.com/office/powerpoint/2010/main" val="34851293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par>
                                <p:cTn id="43" presetID="10"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9"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0A74FD-35F4-4B37-832F-4BFB9FE816C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469F92F-35FE-4033-B1D5-B1B39323FDC3}"/>
              </a:ext>
            </a:extLst>
          </p:cNvPr>
          <p:cNvSpPr>
            <a:spLocks noGrp="1"/>
          </p:cNvSpPr>
          <p:nvPr>
            <p:ph idx="1"/>
          </p:nvPr>
        </p:nvSpPr>
        <p:spPr/>
        <p:txBody>
          <a:bodyPr/>
          <a:lstStyle/>
          <a:p>
            <a:r>
              <a:rPr lang="zh-CN" altLang="en-US" dirty="0"/>
              <a:t>这一看似微小的差异却导致当普通递归的内存占用以指数级别增长时，尾递归的内存占用仍表现为一条平缓直线</a:t>
            </a:r>
          </a:p>
        </p:txBody>
      </p:sp>
      <p:pic>
        <p:nvPicPr>
          <p:cNvPr id="1026" name="Picture 2" descr="尾递归内存占用图表 的图像结果">
            <a:extLst>
              <a:ext uri="{FF2B5EF4-FFF2-40B4-BE49-F238E27FC236}">
                <a16:creationId xmlns:a16="http://schemas.microsoft.com/office/drawing/2014/main" id="{D03D884C-1139-49EF-B827-99691092E2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6899" y="2895361"/>
            <a:ext cx="4648936" cy="3281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161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714849-7DE4-415F-B3B6-E8DDC65B845F}"/>
              </a:ext>
            </a:extLst>
          </p:cNvPr>
          <p:cNvSpPr>
            <a:spLocks noGrp="1"/>
          </p:cNvSpPr>
          <p:nvPr>
            <p:ph type="title"/>
          </p:nvPr>
        </p:nvSpPr>
        <p:spPr>
          <a:xfrm>
            <a:off x="838200" y="299137"/>
            <a:ext cx="10515600" cy="1325563"/>
          </a:xfrm>
        </p:spPr>
        <p:txBody>
          <a:bodyPr/>
          <a:lstStyle/>
          <a:p>
            <a:r>
              <a:rPr lang="zh-CN" altLang="en-US" dirty="0"/>
              <a:t>与迭代的关系？</a:t>
            </a:r>
          </a:p>
        </p:txBody>
      </p:sp>
      <p:sp>
        <p:nvSpPr>
          <p:cNvPr id="3" name="内容占位符 2">
            <a:extLst>
              <a:ext uri="{FF2B5EF4-FFF2-40B4-BE49-F238E27FC236}">
                <a16:creationId xmlns:a16="http://schemas.microsoft.com/office/drawing/2014/main" id="{F9F5A8FE-CA61-4E03-B5EA-B08348A1BEEA}"/>
              </a:ext>
            </a:extLst>
          </p:cNvPr>
          <p:cNvSpPr>
            <a:spLocks noGrp="1"/>
          </p:cNvSpPr>
          <p:nvPr>
            <p:ph idx="1"/>
          </p:nvPr>
        </p:nvSpPr>
        <p:spPr>
          <a:xfrm>
            <a:off x="838200" y="1825625"/>
            <a:ext cx="5257800" cy="4351338"/>
          </a:xfrm>
        </p:spPr>
        <p:txBody>
          <a:bodyPr/>
          <a:lstStyle/>
          <a:p>
            <a:pPr marL="0" indent="0">
              <a:buNone/>
            </a:pPr>
            <a:r>
              <a:rPr lang="en-US" altLang="zh-CN" dirty="0"/>
              <a:t>for(int j = 1; j &lt;= n; </a:t>
            </a:r>
            <a:r>
              <a:rPr lang="en-US" altLang="zh-CN" dirty="0" err="1"/>
              <a:t>j++</a:t>
            </a:r>
            <a:r>
              <a:rPr lang="en-US" altLang="zh-CN" dirty="0"/>
              <a:t>){</a:t>
            </a:r>
          </a:p>
          <a:p>
            <a:pPr marL="0" indent="0">
              <a:buNone/>
            </a:pPr>
            <a:r>
              <a:rPr lang="en-US" altLang="zh-CN" dirty="0"/>
              <a:t>	result = result + j;</a:t>
            </a:r>
          </a:p>
          <a:p>
            <a:pPr marL="0" indent="0">
              <a:buNone/>
            </a:pPr>
            <a:r>
              <a:rPr lang="en-US" altLang="zh-CN" dirty="0"/>
              <a:t>}</a:t>
            </a:r>
          </a:p>
          <a:p>
            <a:pPr marL="0" indent="0">
              <a:buNone/>
            </a:pPr>
            <a:endParaRPr lang="en-US" altLang="zh-CN" dirty="0"/>
          </a:p>
          <a:p>
            <a:pPr marL="0" indent="0">
              <a:buNone/>
            </a:pPr>
            <a:r>
              <a:rPr lang="en-US" altLang="zh-CN" dirty="0"/>
              <a:t>while(n &lt;= num){</a:t>
            </a:r>
          </a:p>
          <a:p>
            <a:pPr marL="0" indent="0">
              <a:buNone/>
            </a:pPr>
            <a:r>
              <a:rPr lang="en-US" altLang="zh-CN" dirty="0"/>
              <a:t>	result = result + n;</a:t>
            </a:r>
          </a:p>
          <a:p>
            <a:pPr marL="0" indent="0">
              <a:buNone/>
            </a:pPr>
            <a:r>
              <a:rPr lang="en-US" altLang="zh-CN" dirty="0"/>
              <a:t>	n++;</a:t>
            </a:r>
          </a:p>
          <a:p>
            <a:pPr marL="0" indent="0">
              <a:buNone/>
            </a:pPr>
            <a:r>
              <a:rPr lang="en-US" altLang="zh-CN" dirty="0"/>
              <a:t>}</a:t>
            </a:r>
          </a:p>
        </p:txBody>
      </p:sp>
      <p:sp>
        <p:nvSpPr>
          <p:cNvPr id="4" name="内容占位符 2">
            <a:extLst>
              <a:ext uri="{FF2B5EF4-FFF2-40B4-BE49-F238E27FC236}">
                <a16:creationId xmlns:a16="http://schemas.microsoft.com/office/drawing/2014/main" id="{F7A147DF-D341-4CF9-967B-BA8DDA7FF8EB}"/>
              </a:ext>
            </a:extLst>
          </p:cNvPr>
          <p:cNvSpPr txBox="1">
            <a:spLocks/>
          </p:cNvSpPr>
          <p:nvPr/>
        </p:nvSpPr>
        <p:spPr>
          <a:xfrm>
            <a:off x="5671792" y="1825625"/>
            <a:ext cx="6215407"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dirty="0"/>
              <a:t>int sum(int n, int result)</a:t>
            </a:r>
          </a:p>
          <a:p>
            <a:pPr marL="0" indent="0">
              <a:buNone/>
            </a:pPr>
            <a:r>
              <a:rPr lang="en-US" altLang="zh-CN" dirty="0"/>
              <a:t>{</a:t>
            </a:r>
          </a:p>
          <a:p>
            <a:pPr marL="0" indent="0">
              <a:buNone/>
            </a:pPr>
            <a:r>
              <a:rPr lang="en-US" altLang="zh-CN" dirty="0"/>
              <a:t>	if (n == 0) {</a:t>
            </a:r>
          </a:p>
          <a:p>
            <a:pPr marL="0" indent="0">
              <a:buNone/>
            </a:pPr>
            <a:r>
              <a:rPr lang="en-US" altLang="zh-CN" dirty="0"/>
              <a:t>		return result;</a:t>
            </a:r>
          </a:p>
          <a:p>
            <a:pPr marL="0" indent="0">
              <a:buNone/>
            </a:pPr>
            <a:r>
              <a:rPr lang="en-US" altLang="zh-CN" dirty="0"/>
              <a:t>	}</a:t>
            </a:r>
          </a:p>
          <a:p>
            <a:pPr marL="0" indent="0">
              <a:buNone/>
            </a:pPr>
            <a:r>
              <a:rPr lang="en-US" altLang="zh-CN" dirty="0"/>
              <a:t>	else {</a:t>
            </a:r>
          </a:p>
          <a:p>
            <a:pPr marL="0" indent="0">
              <a:buNone/>
            </a:pPr>
            <a:r>
              <a:rPr lang="pt-BR" altLang="zh-CN" dirty="0"/>
              <a:t>		return sum(n - 1, result + n);</a:t>
            </a:r>
          </a:p>
          <a:p>
            <a:pPr marL="0" indent="0">
              <a:buNone/>
            </a:pPr>
            <a:r>
              <a:rPr lang="en-US" altLang="zh-CN" dirty="0"/>
              <a:t>	}</a:t>
            </a:r>
          </a:p>
          <a:p>
            <a:pPr marL="0" indent="0">
              <a:buNone/>
            </a:pPr>
            <a:r>
              <a:rPr lang="en-US" altLang="zh-CN" dirty="0"/>
              <a:t>}</a:t>
            </a:r>
          </a:p>
        </p:txBody>
      </p:sp>
    </p:spTree>
    <p:extLst>
      <p:ext uri="{BB962C8B-B14F-4D97-AF65-F5344CB8AC3E}">
        <p14:creationId xmlns:p14="http://schemas.microsoft.com/office/powerpoint/2010/main" val="18021783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7C6DEE-01BB-4A45-9BFF-4CB4B9D024D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F1EB98C-98CC-4142-ACB1-177B1292A2B6}"/>
              </a:ext>
            </a:extLst>
          </p:cNvPr>
          <p:cNvSpPr>
            <a:spLocks noGrp="1"/>
          </p:cNvSpPr>
          <p:nvPr>
            <p:ph idx="1"/>
          </p:nvPr>
        </p:nvSpPr>
        <p:spPr/>
        <p:txBody>
          <a:bodyPr/>
          <a:lstStyle/>
          <a:p>
            <a:r>
              <a:rPr lang="zh-CN" altLang="en-US" dirty="0"/>
              <a:t>在迭代中用以计数的数据（</a:t>
            </a:r>
            <a:r>
              <a:rPr lang="en-US" altLang="zh-CN" dirty="0"/>
              <a:t>n</a:t>
            </a:r>
            <a:r>
              <a:rPr lang="zh-CN" altLang="en-US" dirty="0"/>
              <a:t>和</a:t>
            </a:r>
            <a:r>
              <a:rPr lang="en-US" altLang="zh-CN" dirty="0"/>
              <a:t>j</a:t>
            </a:r>
            <a:r>
              <a:rPr lang="zh-CN" altLang="en-US" dirty="0"/>
              <a:t>），在尾递归中作为函数的参数出现。</a:t>
            </a:r>
          </a:p>
        </p:txBody>
      </p:sp>
    </p:spTree>
    <p:extLst>
      <p:ext uri="{BB962C8B-B14F-4D97-AF65-F5344CB8AC3E}">
        <p14:creationId xmlns:p14="http://schemas.microsoft.com/office/powerpoint/2010/main" val="240389505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8CC8CF-7AE1-4D60-AC1C-D972EE4B299C}"/>
              </a:ext>
            </a:extLst>
          </p:cNvPr>
          <p:cNvSpPr>
            <a:spLocks noGrp="1"/>
          </p:cNvSpPr>
          <p:nvPr>
            <p:ph type="title"/>
          </p:nvPr>
        </p:nvSpPr>
        <p:spPr/>
        <p:txBody>
          <a:bodyPr/>
          <a:lstStyle/>
          <a:p>
            <a:r>
              <a:rPr lang="zh-CN" altLang="en-US" dirty="0"/>
              <a:t>异同点</a:t>
            </a:r>
          </a:p>
        </p:txBody>
      </p:sp>
      <p:sp>
        <p:nvSpPr>
          <p:cNvPr id="3" name="内容占位符 2">
            <a:extLst>
              <a:ext uri="{FF2B5EF4-FFF2-40B4-BE49-F238E27FC236}">
                <a16:creationId xmlns:a16="http://schemas.microsoft.com/office/drawing/2014/main" id="{B725DCBE-2DC9-458C-884A-8FC237916B7C}"/>
              </a:ext>
            </a:extLst>
          </p:cNvPr>
          <p:cNvSpPr>
            <a:spLocks noGrp="1"/>
          </p:cNvSpPr>
          <p:nvPr>
            <p:ph idx="1"/>
          </p:nvPr>
        </p:nvSpPr>
        <p:spPr/>
        <p:txBody>
          <a:bodyPr/>
          <a:lstStyle/>
          <a:p>
            <a:r>
              <a:rPr lang="zh-CN" altLang="en-US" dirty="0"/>
              <a:t>尾递归在子函数中发挥作用，重点在于递归</a:t>
            </a:r>
            <a:endParaRPr lang="en-US" altLang="zh-CN" dirty="0"/>
          </a:p>
          <a:p>
            <a:endParaRPr lang="en-US" altLang="zh-CN" dirty="0"/>
          </a:p>
          <a:p>
            <a:r>
              <a:rPr lang="zh-CN" altLang="en-US" dirty="0"/>
              <a:t>迭代通常在</a:t>
            </a:r>
            <a:r>
              <a:rPr lang="en-US" altLang="zh-CN" dirty="0"/>
              <a:t>main</a:t>
            </a:r>
            <a:r>
              <a:rPr lang="zh-CN" altLang="en-US" dirty="0"/>
              <a:t>函数中，重点在于循环</a:t>
            </a:r>
            <a:endParaRPr lang="en-US" altLang="zh-CN" dirty="0"/>
          </a:p>
          <a:p>
            <a:endParaRPr lang="en-US" altLang="zh-CN" dirty="0"/>
          </a:p>
          <a:p>
            <a:r>
              <a:rPr lang="zh-CN" altLang="en-US" dirty="0"/>
              <a:t>均占用恒量内存</a:t>
            </a:r>
          </a:p>
          <a:p>
            <a:pPr marL="0" indent="0">
              <a:buNone/>
            </a:pPr>
            <a:endParaRPr lang="zh-CN" altLang="en-US" dirty="0"/>
          </a:p>
        </p:txBody>
      </p:sp>
    </p:spTree>
    <p:extLst>
      <p:ext uri="{BB962C8B-B14F-4D97-AF65-F5344CB8AC3E}">
        <p14:creationId xmlns:p14="http://schemas.microsoft.com/office/powerpoint/2010/main" val="34885853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935B0B-5722-4871-8D23-CE4B972EF6D7}"/>
              </a:ext>
            </a:extLst>
          </p:cNvPr>
          <p:cNvSpPr>
            <a:spLocks noGrp="1"/>
          </p:cNvSpPr>
          <p:nvPr>
            <p:ph type="title"/>
          </p:nvPr>
        </p:nvSpPr>
        <p:spPr/>
        <p:txBody>
          <a:bodyPr/>
          <a:lstStyle/>
          <a:p>
            <a:r>
              <a:rPr lang="zh-CN" altLang="en-US" dirty="0"/>
              <a:t>实质是优点的综合</a:t>
            </a:r>
          </a:p>
        </p:txBody>
      </p:sp>
      <p:sp>
        <p:nvSpPr>
          <p:cNvPr id="3" name="内容占位符 2">
            <a:extLst>
              <a:ext uri="{FF2B5EF4-FFF2-40B4-BE49-F238E27FC236}">
                <a16:creationId xmlns:a16="http://schemas.microsoft.com/office/drawing/2014/main" id="{98740C31-F154-44AF-8D10-1E802DBD2B58}"/>
              </a:ext>
            </a:extLst>
          </p:cNvPr>
          <p:cNvSpPr>
            <a:spLocks noGrp="1"/>
          </p:cNvSpPr>
          <p:nvPr>
            <p:ph idx="1"/>
          </p:nvPr>
        </p:nvSpPr>
        <p:spPr/>
        <p:txBody>
          <a:bodyPr/>
          <a:lstStyle/>
          <a:p>
            <a:r>
              <a:rPr lang="zh-CN" altLang="en-US" dirty="0"/>
              <a:t>尾递归在吸取了迭代的高效率，低空间占用的优点的同时，规避了普通递归造成的空间浪费。使其既像递归一样简洁并具有高可读性，又能像迭代一样提高效率。</a:t>
            </a:r>
          </a:p>
        </p:txBody>
      </p:sp>
    </p:spTree>
    <p:extLst>
      <p:ext uri="{BB962C8B-B14F-4D97-AF65-F5344CB8AC3E}">
        <p14:creationId xmlns:p14="http://schemas.microsoft.com/office/powerpoint/2010/main" val="335286440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32365AF-898A-41B6-9485-D066A96E410D}"/>
              </a:ext>
            </a:extLst>
          </p:cNvPr>
          <p:cNvSpPr>
            <a:spLocks noGrp="1"/>
          </p:cNvSpPr>
          <p:nvPr>
            <p:ph idx="1"/>
          </p:nvPr>
        </p:nvSpPr>
        <p:spPr>
          <a:xfrm>
            <a:off x="677945" y="901798"/>
            <a:ext cx="10515600" cy="4351338"/>
          </a:xfrm>
        </p:spPr>
        <p:txBody>
          <a:bodyPr/>
          <a:lstStyle/>
          <a:p>
            <a:r>
              <a:rPr lang="zh-CN" altLang="en-US" dirty="0"/>
              <a:t>尾递归的概念</a:t>
            </a:r>
            <a:endParaRPr lang="en-US" altLang="zh-CN" dirty="0"/>
          </a:p>
          <a:p>
            <a:endParaRPr lang="en-US" altLang="zh-CN" dirty="0"/>
          </a:p>
          <a:p>
            <a:r>
              <a:rPr lang="zh-CN" altLang="en-US" dirty="0"/>
              <a:t>例子（普通递归与尾递归）</a:t>
            </a:r>
            <a:endParaRPr lang="en-US" altLang="zh-CN" dirty="0"/>
          </a:p>
          <a:p>
            <a:endParaRPr lang="en-US" altLang="zh-CN" dirty="0"/>
          </a:p>
          <a:p>
            <a:r>
              <a:rPr lang="zh-CN" altLang="en-US" dirty="0"/>
              <a:t>优化作用</a:t>
            </a:r>
            <a:endParaRPr lang="en-US" altLang="zh-CN" dirty="0"/>
          </a:p>
          <a:p>
            <a:endParaRPr lang="en-US" altLang="zh-CN" dirty="0"/>
          </a:p>
          <a:p>
            <a:r>
              <a:rPr lang="zh-CN" altLang="en-US" dirty="0"/>
              <a:t>与迭代的关系</a:t>
            </a:r>
          </a:p>
        </p:txBody>
      </p:sp>
    </p:spTree>
    <p:extLst>
      <p:ext uri="{BB962C8B-B14F-4D97-AF65-F5344CB8AC3E}">
        <p14:creationId xmlns:p14="http://schemas.microsoft.com/office/powerpoint/2010/main" val="351119344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80CBB4-C1B9-452E-93E8-3DC9694E1CA7}"/>
              </a:ext>
            </a:extLst>
          </p:cNvPr>
          <p:cNvSpPr>
            <a:spLocks noGrp="1"/>
          </p:cNvSpPr>
          <p:nvPr>
            <p:ph type="title"/>
          </p:nvPr>
        </p:nvSpPr>
        <p:spPr/>
        <p:txBody>
          <a:bodyPr/>
          <a:lstStyle/>
          <a:p>
            <a:r>
              <a:rPr lang="zh-CN" altLang="en-US" dirty="0"/>
              <a:t>参考文献</a:t>
            </a:r>
          </a:p>
        </p:txBody>
      </p:sp>
      <p:sp>
        <p:nvSpPr>
          <p:cNvPr id="3" name="内容占位符 2">
            <a:extLst>
              <a:ext uri="{FF2B5EF4-FFF2-40B4-BE49-F238E27FC236}">
                <a16:creationId xmlns:a16="http://schemas.microsoft.com/office/drawing/2014/main" id="{B432A2B7-3818-4570-BC4E-5AC7D078FE63}"/>
              </a:ext>
            </a:extLst>
          </p:cNvPr>
          <p:cNvSpPr>
            <a:spLocks noGrp="1"/>
          </p:cNvSpPr>
          <p:nvPr>
            <p:ph idx="1"/>
          </p:nvPr>
        </p:nvSpPr>
        <p:spPr/>
        <p:txBody>
          <a:bodyPr/>
          <a:lstStyle/>
          <a:p>
            <a:pPr marL="0" indent="0">
              <a:buNone/>
            </a:pPr>
            <a:r>
              <a:rPr lang="en-US" altLang="zh-CN" dirty="0">
                <a:hlinkClick r:id="rId2"/>
              </a:rPr>
              <a:t>https://en.wikipedia.org/wiki/Tail_call</a:t>
            </a:r>
            <a:endParaRPr lang="en-US" altLang="zh-CN" dirty="0">
              <a:hlinkClick r:id="rId3"/>
            </a:endParaRPr>
          </a:p>
          <a:p>
            <a:pPr marL="0" indent="0">
              <a:buNone/>
            </a:pPr>
            <a:r>
              <a:rPr lang="en-US" altLang="zh-CN" dirty="0">
                <a:hlinkClick r:id="rId3"/>
              </a:rPr>
              <a:t>https://www.cnblogs.com/skabyy/p/3397833.html</a:t>
            </a:r>
            <a:endParaRPr lang="en-US" altLang="zh-CN" dirty="0"/>
          </a:p>
          <a:p>
            <a:pPr marL="0" indent="0">
              <a:buNone/>
            </a:pPr>
            <a:r>
              <a:rPr lang="en-US" altLang="zh-CN" dirty="0">
                <a:hlinkClick r:id="rId4"/>
              </a:rPr>
              <a:t>https://blog.csdn.net/qq_41412237/article/details/119489211</a:t>
            </a:r>
            <a:endParaRPr lang="en-US" altLang="zh-CN" dirty="0"/>
          </a:p>
          <a:p>
            <a:pPr marL="0" indent="0">
              <a:buNone/>
            </a:pPr>
            <a:r>
              <a:rPr lang="zh-CN" altLang="en-US" dirty="0">
                <a:hlinkClick r:id="rId5"/>
              </a:rPr>
              <a:t>程序的内存布局、栈帧简述（</a:t>
            </a:r>
            <a:r>
              <a:rPr lang="en-US" altLang="zh-CN" dirty="0">
                <a:hlinkClick r:id="rId5"/>
              </a:rPr>
              <a:t>Linux x64</a:t>
            </a:r>
            <a:r>
              <a:rPr lang="zh-CN" altLang="en-US" dirty="0">
                <a:hlinkClick r:id="rId5"/>
              </a:rPr>
              <a:t>） </a:t>
            </a:r>
            <a:r>
              <a:rPr lang="en-US" altLang="zh-CN" dirty="0">
                <a:hlinkClick r:id="rId5"/>
              </a:rPr>
              <a:t>– </a:t>
            </a:r>
            <a:r>
              <a:rPr lang="en-US" altLang="zh-CN" dirty="0" err="1">
                <a:hlinkClick r:id="rId5"/>
              </a:rPr>
              <a:t>Pluveto</a:t>
            </a:r>
            <a:endParaRPr lang="zh-CN" altLang="en-US" dirty="0"/>
          </a:p>
        </p:txBody>
      </p:sp>
    </p:spTree>
    <p:extLst>
      <p:ext uri="{BB962C8B-B14F-4D97-AF65-F5344CB8AC3E}">
        <p14:creationId xmlns:p14="http://schemas.microsoft.com/office/powerpoint/2010/main" val="86925289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5CC381-AB31-4D3F-B359-B067555AE23B}"/>
              </a:ext>
            </a:extLst>
          </p:cNvPr>
          <p:cNvSpPr>
            <a:spLocks noGrp="1"/>
          </p:cNvSpPr>
          <p:nvPr>
            <p:ph type="title"/>
          </p:nvPr>
        </p:nvSpPr>
        <p:spPr/>
        <p:txBody>
          <a:bodyPr/>
          <a:lstStyle/>
          <a:p>
            <a:r>
              <a:rPr lang="zh-CN" altLang="en-US" dirty="0"/>
              <a:t>尾递归是什么？</a:t>
            </a:r>
            <a:br>
              <a:rPr lang="en-US" altLang="zh-CN" dirty="0"/>
            </a:br>
            <a:r>
              <a:rPr lang="en-US" altLang="zh-CN" sz="3200" dirty="0"/>
              <a:t>What is it?</a:t>
            </a:r>
            <a:endParaRPr lang="zh-CN" altLang="en-US" dirty="0"/>
          </a:p>
        </p:txBody>
      </p:sp>
      <p:sp>
        <p:nvSpPr>
          <p:cNvPr id="3" name="内容占位符 2">
            <a:extLst>
              <a:ext uri="{FF2B5EF4-FFF2-40B4-BE49-F238E27FC236}">
                <a16:creationId xmlns:a16="http://schemas.microsoft.com/office/drawing/2014/main" id="{475D8269-6E83-455B-8563-2CFB0D0C15F4}"/>
              </a:ext>
            </a:extLst>
          </p:cNvPr>
          <p:cNvSpPr>
            <a:spLocks noGrp="1"/>
          </p:cNvSpPr>
          <p:nvPr>
            <p:ph idx="1"/>
          </p:nvPr>
        </p:nvSpPr>
        <p:spPr/>
        <p:txBody>
          <a:bodyPr/>
          <a:lstStyle/>
          <a:p>
            <a:r>
              <a:rPr lang="zh-CN" altLang="en-US" dirty="0"/>
              <a:t>尾递归 </a:t>
            </a:r>
            <a:r>
              <a:rPr lang="en-US" altLang="zh-CN" dirty="0"/>
              <a:t>= </a:t>
            </a:r>
            <a:r>
              <a:rPr lang="zh-CN" altLang="en-US" dirty="0"/>
              <a:t>尾调用 </a:t>
            </a:r>
            <a:r>
              <a:rPr lang="en-US" altLang="zh-CN" dirty="0"/>
              <a:t>+ </a:t>
            </a:r>
            <a:r>
              <a:rPr lang="zh-CN" altLang="en-US" dirty="0"/>
              <a:t>递归</a:t>
            </a:r>
            <a:endParaRPr lang="en-US" altLang="zh-CN" dirty="0"/>
          </a:p>
          <a:p>
            <a:endParaRPr lang="en-US" altLang="zh-CN" dirty="0"/>
          </a:p>
          <a:p>
            <a:r>
              <a:rPr lang="zh-CN" altLang="en-US" dirty="0"/>
              <a:t>尾调用：函数中在尾位置返回一个函数的调用结果</a:t>
            </a:r>
            <a:endParaRPr lang="en-US" altLang="zh-CN" dirty="0"/>
          </a:p>
          <a:p>
            <a:pPr lvl="1"/>
            <a:r>
              <a:rPr lang="zh-CN" altLang="en-US" dirty="0"/>
              <a:t>尾位置：函数返回前</a:t>
            </a:r>
            <a:r>
              <a:rPr lang="zh-CN" altLang="en-US" b="1" u="sng" dirty="0">
                <a:solidFill>
                  <a:srgbClr val="7030A0"/>
                </a:solidFill>
              </a:rPr>
              <a:t>最后一步</a:t>
            </a:r>
            <a:r>
              <a:rPr lang="zh-CN" altLang="en-US" dirty="0"/>
              <a:t>操作的位置（不一定在末尾）</a:t>
            </a:r>
            <a:endParaRPr lang="en-US" altLang="zh-CN" dirty="0"/>
          </a:p>
          <a:p>
            <a:pPr marL="457200" lvl="1" indent="0">
              <a:buNone/>
            </a:pPr>
            <a:r>
              <a:rPr lang="en-US" altLang="zh-CN" dirty="0"/>
              <a:t>int  a(____)</a:t>
            </a:r>
          </a:p>
          <a:p>
            <a:pPr marL="457200" lvl="1" indent="0">
              <a:buNone/>
            </a:pPr>
            <a:r>
              <a:rPr lang="en-US" altLang="zh-CN" dirty="0"/>
              <a:t>{</a:t>
            </a:r>
          </a:p>
          <a:p>
            <a:pPr marL="457200" lvl="1" indent="0">
              <a:buNone/>
            </a:pPr>
            <a:r>
              <a:rPr lang="en-US" altLang="zh-CN" dirty="0"/>
              <a:t>	if(p) return b(____);</a:t>
            </a:r>
          </a:p>
          <a:p>
            <a:pPr marL="457200" lvl="1" indent="0">
              <a:buNone/>
            </a:pPr>
            <a:r>
              <a:rPr lang="en-US" altLang="zh-CN" dirty="0"/>
              <a:t>	else return c(____);</a:t>
            </a:r>
          </a:p>
          <a:p>
            <a:pPr marL="457200" lvl="1" indent="0">
              <a:buNone/>
            </a:pPr>
            <a:r>
              <a:rPr lang="en-US" altLang="zh-CN" dirty="0"/>
              <a:t>}</a:t>
            </a:r>
          </a:p>
          <a:p>
            <a:endParaRPr lang="en-US" altLang="zh-CN" b="1" dirty="0"/>
          </a:p>
          <a:p>
            <a:pPr marL="0" indent="0">
              <a:buNone/>
            </a:pPr>
            <a:endParaRPr lang="zh-CN" altLang="en-US" dirty="0"/>
          </a:p>
        </p:txBody>
      </p:sp>
    </p:spTree>
    <p:extLst>
      <p:ext uri="{BB962C8B-B14F-4D97-AF65-F5344CB8AC3E}">
        <p14:creationId xmlns:p14="http://schemas.microsoft.com/office/powerpoint/2010/main" val="9101733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33A66A-CC28-4FCC-99FA-EF134B53ED58}"/>
              </a:ext>
            </a:extLst>
          </p:cNvPr>
          <p:cNvSpPr>
            <a:spLocks noGrp="1"/>
          </p:cNvSpPr>
          <p:nvPr>
            <p:ph type="title"/>
          </p:nvPr>
        </p:nvSpPr>
        <p:spPr/>
        <p:txBody>
          <a:bodyPr/>
          <a:lstStyle/>
          <a:p>
            <a:r>
              <a:rPr lang="en-US" altLang="zh-CN" dirty="0"/>
              <a:t>What?</a:t>
            </a:r>
            <a:endParaRPr lang="zh-CN" altLang="en-US" dirty="0"/>
          </a:p>
        </p:txBody>
      </p:sp>
      <p:sp>
        <p:nvSpPr>
          <p:cNvPr id="3" name="内容占位符 2">
            <a:extLst>
              <a:ext uri="{FF2B5EF4-FFF2-40B4-BE49-F238E27FC236}">
                <a16:creationId xmlns:a16="http://schemas.microsoft.com/office/drawing/2014/main" id="{BA9AE94D-7163-4DC8-968E-505674F9B2E1}"/>
              </a:ext>
            </a:extLst>
          </p:cNvPr>
          <p:cNvSpPr>
            <a:spLocks noGrp="1"/>
          </p:cNvSpPr>
          <p:nvPr>
            <p:ph idx="1"/>
          </p:nvPr>
        </p:nvSpPr>
        <p:spPr/>
        <p:txBody>
          <a:bodyPr/>
          <a:lstStyle/>
          <a:p>
            <a:r>
              <a:rPr lang="zh-CN" altLang="en-US" dirty="0"/>
              <a:t>一个函数在尾调用时调用自身的情况称为尾递归。</a:t>
            </a:r>
            <a:endParaRPr lang="en-US" altLang="zh-CN" dirty="0"/>
          </a:p>
          <a:p>
            <a:endParaRPr lang="en-US" altLang="zh-CN" dirty="0"/>
          </a:p>
          <a:p>
            <a:r>
              <a:rPr lang="zh-CN" altLang="en-US" dirty="0"/>
              <a:t>当一个函数的自身递归调用均处于该函数尾位置时，该函数就是尾递归的。</a:t>
            </a:r>
            <a:endParaRPr lang="en-US" altLang="zh-CN" dirty="0"/>
          </a:p>
          <a:p>
            <a:endParaRPr lang="en-US" altLang="zh-CN" dirty="0"/>
          </a:p>
          <a:p>
            <a:endParaRPr lang="en-US" altLang="zh-CN" dirty="0"/>
          </a:p>
        </p:txBody>
      </p:sp>
    </p:spTree>
    <p:extLst>
      <p:ext uri="{BB962C8B-B14F-4D97-AF65-F5344CB8AC3E}">
        <p14:creationId xmlns:p14="http://schemas.microsoft.com/office/powerpoint/2010/main" val="8779568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1BD091-1595-45C4-864C-7C712868F99F}"/>
              </a:ext>
            </a:extLst>
          </p:cNvPr>
          <p:cNvSpPr>
            <a:spLocks noGrp="1"/>
          </p:cNvSpPr>
          <p:nvPr>
            <p:ph type="title"/>
          </p:nvPr>
        </p:nvSpPr>
        <p:spPr/>
        <p:txBody>
          <a:bodyPr/>
          <a:lstStyle/>
          <a:p>
            <a:r>
              <a:rPr lang="zh-CN" altLang="en-US" dirty="0"/>
              <a:t>话不多说，直接上栗子</a:t>
            </a:r>
          </a:p>
        </p:txBody>
      </p:sp>
      <p:sp>
        <p:nvSpPr>
          <p:cNvPr id="3" name="内容占位符 2">
            <a:extLst>
              <a:ext uri="{FF2B5EF4-FFF2-40B4-BE49-F238E27FC236}">
                <a16:creationId xmlns:a16="http://schemas.microsoft.com/office/drawing/2014/main" id="{2E7C6D55-D3F3-4690-95DB-CC850684E768}"/>
              </a:ext>
            </a:extLst>
          </p:cNvPr>
          <p:cNvSpPr>
            <a:spLocks noGrp="1"/>
          </p:cNvSpPr>
          <p:nvPr>
            <p:ph idx="1"/>
          </p:nvPr>
        </p:nvSpPr>
        <p:spPr/>
        <p:txBody>
          <a:bodyPr>
            <a:normAutofit/>
          </a:bodyPr>
          <a:lstStyle/>
          <a:p>
            <a:r>
              <a:rPr lang="zh-CN" altLang="en-US" dirty="0"/>
              <a:t>计算</a:t>
            </a:r>
            <a:r>
              <a:rPr lang="en-US" altLang="zh-CN" dirty="0"/>
              <a:t>1+2+…+n.</a:t>
            </a:r>
          </a:p>
          <a:p>
            <a:endParaRPr lang="en-US" altLang="zh-CN" dirty="0"/>
          </a:p>
          <a:p>
            <a:pPr marL="0" indent="0">
              <a:buNone/>
            </a:pPr>
            <a:endParaRPr lang="en-US" altLang="zh-CN" dirty="0"/>
          </a:p>
        </p:txBody>
      </p:sp>
    </p:spTree>
    <p:extLst>
      <p:ext uri="{BB962C8B-B14F-4D97-AF65-F5344CB8AC3E}">
        <p14:creationId xmlns:p14="http://schemas.microsoft.com/office/powerpoint/2010/main" val="25450199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CB9609-7398-4E90-9D19-C0F3E450877C}"/>
              </a:ext>
            </a:extLst>
          </p:cNvPr>
          <p:cNvSpPr>
            <a:spLocks noGrp="1"/>
          </p:cNvSpPr>
          <p:nvPr>
            <p:ph type="title"/>
          </p:nvPr>
        </p:nvSpPr>
        <p:spPr/>
        <p:txBody>
          <a:bodyPr/>
          <a:lstStyle/>
          <a:p>
            <a:r>
              <a:rPr lang="zh-CN" altLang="en-US" dirty="0"/>
              <a:t>普通递归：</a:t>
            </a:r>
          </a:p>
        </p:txBody>
      </p:sp>
      <p:sp>
        <p:nvSpPr>
          <p:cNvPr id="3" name="内容占位符 2">
            <a:extLst>
              <a:ext uri="{FF2B5EF4-FFF2-40B4-BE49-F238E27FC236}">
                <a16:creationId xmlns:a16="http://schemas.microsoft.com/office/drawing/2014/main" id="{B6E87777-D843-4932-A0FC-750E650D6DCF}"/>
              </a:ext>
            </a:extLst>
          </p:cNvPr>
          <p:cNvSpPr>
            <a:spLocks noGrp="1"/>
          </p:cNvSpPr>
          <p:nvPr>
            <p:ph idx="1"/>
          </p:nvPr>
        </p:nvSpPr>
        <p:spPr/>
        <p:txBody>
          <a:bodyPr>
            <a:normAutofit fontScale="92500"/>
          </a:bodyPr>
          <a:lstStyle/>
          <a:p>
            <a:pPr marL="0" indent="0">
              <a:buNone/>
            </a:pPr>
            <a:r>
              <a:rPr lang="en-US" altLang="zh-CN" dirty="0"/>
              <a:t>int sum(int n)</a:t>
            </a:r>
          </a:p>
          <a:p>
            <a:pPr marL="0" indent="0">
              <a:buNone/>
            </a:pPr>
            <a:r>
              <a:rPr lang="en-US" altLang="zh-CN" dirty="0"/>
              <a:t>{</a:t>
            </a:r>
            <a:br>
              <a:rPr lang="en-US" altLang="zh-CN" dirty="0"/>
            </a:br>
            <a:r>
              <a:rPr lang="en-US" altLang="zh-CN" dirty="0"/>
              <a:t>	if(n == 0) {</a:t>
            </a:r>
          </a:p>
          <a:p>
            <a:pPr marL="0" indent="0">
              <a:buNone/>
            </a:pPr>
            <a:r>
              <a:rPr lang="en-US" altLang="zh-CN" dirty="0"/>
              <a:t>		return 0;</a:t>
            </a:r>
          </a:p>
          <a:p>
            <a:pPr marL="0" indent="0">
              <a:buNone/>
            </a:pPr>
            <a:r>
              <a:rPr lang="en-US" altLang="zh-CN" dirty="0"/>
              <a:t>	}</a:t>
            </a:r>
          </a:p>
          <a:p>
            <a:pPr marL="0" indent="0">
              <a:buNone/>
            </a:pPr>
            <a:r>
              <a:rPr lang="en-US" altLang="zh-CN" dirty="0"/>
              <a:t>	else {</a:t>
            </a:r>
          </a:p>
          <a:p>
            <a:pPr marL="0" indent="0">
              <a:buNone/>
            </a:pPr>
            <a:r>
              <a:rPr lang="en-US" altLang="zh-CN" dirty="0"/>
              <a:t>		return n + sum(n - 1); </a:t>
            </a:r>
            <a:r>
              <a:rPr lang="en-US" altLang="zh-CN" sz="3200" dirty="0">
                <a:sym typeface="Wingdings" panose="05000000000000000000" pitchFamily="2" charset="2"/>
              </a:rPr>
              <a:t> </a:t>
            </a:r>
            <a:r>
              <a:rPr lang="zh-CN" altLang="en-US" dirty="0">
                <a:sym typeface="Wingdings" panose="05000000000000000000" pitchFamily="2" charset="2"/>
              </a:rPr>
              <a:t>虽然在末尾但不是尾递归，</a:t>
            </a:r>
            <a:endParaRPr lang="en-US" altLang="zh-CN" dirty="0"/>
          </a:p>
          <a:p>
            <a:pPr marL="0" indent="0">
              <a:buNone/>
            </a:pPr>
            <a:r>
              <a:rPr lang="en-US" altLang="zh-CN" dirty="0"/>
              <a:t>	}                                                         </a:t>
            </a:r>
            <a:r>
              <a:rPr lang="zh-CN" altLang="en-US" dirty="0"/>
              <a:t>因为这仍是一个表达式并非最后一</a:t>
            </a:r>
            <a:endParaRPr lang="en-US" altLang="zh-CN" dirty="0"/>
          </a:p>
          <a:p>
            <a:pPr marL="0" indent="0">
              <a:buNone/>
            </a:pPr>
            <a:r>
              <a:rPr lang="en-US" altLang="zh-CN" dirty="0"/>
              <a:t>}                                                                     </a:t>
            </a:r>
            <a:r>
              <a:rPr lang="zh-CN" altLang="en-US" dirty="0"/>
              <a:t>步操作          </a:t>
            </a:r>
            <a:endParaRPr lang="en-US" altLang="zh-CN" dirty="0"/>
          </a:p>
        </p:txBody>
      </p:sp>
    </p:spTree>
    <p:extLst>
      <p:ext uri="{BB962C8B-B14F-4D97-AF65-F5344CB8AC3E}">
        <p14:creationId xmlns:p14="http://schemas.microsoft.com/office/powerpoint/2010/main" val="14496389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EE163F-04D1-4561-B6CF-2720B4FBAF38}"/>
              </a:ext>
            </a:extLst>
          </p:cNvPr>
          <p:cNvSpPr>
            <a:spLocks noGrp="1"/>
          </p:cNvSpPr>
          <p:nvPr>
            <p:ph type="title"/>
          </p:nvPr>
        </p:nvSpPr>
        <p:spPr/>
        <p:txBody>
          <a:bodyPr/>
          <a:lstStyle/>
          <a:p>
            <a:r>
              <a:rPr lang="zh-CN" altLang="en-US" dirty="0"/>
              <a:t>每次调用的情况</a:t>
            </a:r>
          </a:p>
        </p:txBody>
      </p:sp>
      <p:sp>
        <p:nvSpPr>
          <p:cNvPr id="3" name="内容占位符 2">
            <a:extLst>
              <a:ext uri="{FF2B5EF4-FFF2-40B4-BE49-F238E27FC236}">
                <a16:creationId xmlns:a16="http://schemas.microsoft.com/office/drawing/2014/main" id="{9219D4DF-1FCE-4F9E-849C-B53037E17DBE}"/>
              </a:ext>
            </a:extLst>
          </p:cNvPr>
          <p:cNvSpPr>
            <a:spLocks noGrp="1"/>
          </p:cNvSpPr>
          <p:nvPr>
            <p:ph idx="1"/>
          </p:nvPr>
        </p:nvSpPr>
        <p:spPr/>
        <p:txBody>
          <a:bodyPr/>
          <a:lstStyle/>
          <a:p>
            <a:pPr marL="0" indent="0">
              <a:buNone/>
            </a:pPr>
            <a:r>
              <a:rPr lang="en-US" altLang="zh-CN" dirty="0"/>
              <a:t>sum(n)</a:t>
            </a:r>
          </a:p>
          <a:p>
            <a:pPr marL="0" indent="0">
              <a:buNone/>
            </a:pPr>
            <a:r>
              <a:rPr lang="en-US" altLang="zh-CN" dirty="0"/>
              <a:t>n + sum(n - 1)</a:t>
            </a:r>
          </a:p>
          <a:p>
            <a:pPr marL="0" indent="0">
              <a:buNone/>
            </a:pPr>
            <a:r>
              <a:rPr lang="en-US" altLang="zh-CN" dirty="0"/>
              <a:t>n +</a:t>
            </a:r>
            <a:r>
              <a:rPr lang="zh-CN" altLang="en-US" dirty="0"/>
              <a:t> </a:t>
            </a:r>
            <a:r>
              <a:rPr lang="en-US" altLang="zh-CN" dirty="0"/>
              <a:t>((n - 1) + sum(n - 2))</a:t>
            </a:r>
          </a:p>
          <a:p>
            <a:pPr marL="0" indent="0">
              <a:buNone/>
            </a:pPr>
            <a:r>
              <a:rPr lang="en-US" altLang="zh-CN" dirty="0"/>
              <a:t>…</a:t>
            </a:r>
          </a:p>
          <a:p>
            <a:pPr marL="0" indent="0">
              <a:buNone/>
            </a:pPr>
            <a:r>
              <a:rPr lang="en-US" altLang="zh-CN" dirty="0"/>
              <a:t>n + ((n - 1) + ((n - 2) + … + (3 + (2 + 1)))…)))</a:t>
            </a:r>
          </a:p>
          <a:p>
            <a:pPr marL="0" indent="0">
              <a:buNone/>
            </a:pPr>
            <a:r>
              <a:rPr lang="en-US" altLang="zh-CN" dirty="0"/>
              <a:t>n + ((n – 1) + ((n – 2) + … + 3 + 3)))…)))</a:t>
            </a:r>
          </a:p>
          <a:p>
            <a:pPr marL="0" indent="0">
              <a:buNone/>
            </a:pPr>
            <a:r>
              <a:rPr lang="en-US" altLang="zh-CN" dirty="0"/>
              <a:t>…</a:t>
            </a:r>
          </a:p>
          <a:p>
            <a:pPr marL="0" indent="0">
              <a:buNone/>
            </a:pPr>
            <a:r>
              <a:rPr lang="en-US" altLang="zh-CN" dirty="0"/>
              <a:t>n(n + 1) / 2</a:t>
            </a:r>
            <a:endParaRPr lang="zh-CN" altLang="en-US" dirty="0"/>
          </a:p>
        </p:txBody>
      </p:sp>
    </p:spTree>
    <p:extLst>
      <p:ext uri="{BB962C8B-B14F-4D97-AF65-F5344CB8AC3E}">
        <p14:creationId xmlns:p14="http://schemas.microsoft.com/office/powerpoint/2010/main" val="21280288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BD3A70-6BAD-41E7-93FF-A3A7F839EC44}"/>
              </a:ext>
            </a:extLst>
          </p:cNvPr>
          <p:cNvSpPr>
            <a:spLocks noGrp="1"/>
          </p:cNvSpPr>
          <p:nvPr>
            <p:ph type="title"/>
          </p:nvPr>
        </p:nvSpPr>
        <p:spPr/>
        <p:txBody>
          <a:bodyPr/>
          <a:lstStyle/>
          <a:p>
            <a:r>
              <a:rPr lang="zh-CN" altLang="en-US" dirty="0"/>
              <a:t>尾递归</a:t>
            </a:r>
          </a:p>
        </p:txBody>
      </p:sp>
      <p:sp>
        <p:nvSpPr>
          <p:cNvPr id="3" name="内容占位符 2">
            <a:extLst>
              <a:ext uri="{FF2B5EF4-FFF2-40B4-BE49-F238E27FC236}">
                <a16:creationId xmlns:a16="http://schemas.microsoft.com/office/drawing/2014/main" id="{DB8EBF2B-2120-4CB2-BB0F-D54F59B3FF5D}"/>
              </a:ext>
            </a:extLst>
          </p:cNvPr>
          <p:cNvSpPr>
            <a:spLocks noGrp="1"/>
          </p:cNvSpPr>
          <p:nvPr>
            <p:ph idx="1"/>
          </p:nvPr>
        </p:nvSpPr>
        <p:spPr/>
        <p:txBody>
          <a:bodyPr>
            <a:normAutofit lnSpcReduction="10000"/>
          </a:bodyPr>
          <a:lstStyle/>
          <a:p>
            <a:pPr marL="0" indent="0">
              <a:buNone/>
            </a:pPr>
            <a:r>
              <a:rPr lang="en-US" altLang="zh-CN" dirty="0"/>
              <a:t>int sum(int n, int result)</a:t>
            </a:r>
          </a:p>
          <a:p>
            <a:pPr marL="0" indent="0">
              <a:buNone/>
            </a:pPr>
            <a:r>
              <a:rPr lang="en-US" altLang="zh-CN" dirty="0"/>
              <a:t>{</a:t>
            </a:r>
          </a:p>
          <a:p>
            <a:pPr marL="0" indent="0">
              <a:buNone/>
            </a:pPr>
            <a:r>
              <a:rPr lang="en-US" altLang="zh-CN" dirty="0"/>
              <a:t>	if (n == 0) {</a:t>
            </a:r>
          </a:p>
          <a:p>
            <a:pPr marL="0" indent="0">
              <a:buNone/>
            </a:pPr>
            <a:r>
              <a:rPr lang="en-US" altLang="zh-CN" dirty="0"/>
              <a:t>		return result;</a:t>
            </a:r>
          </a:p>
          <a:p>
            <a:pPr marL="0" indent="0">
              <a:buNone/>
            </a:pPr>
            <a:r>
              <a:rPr lang="en-US" altLang="zh-CN" dirty="0"/>
              <a:t>	}</a:t>
            </a:r>
          </a:p>
          <a:p>
            <a:pPr marL="0" indent="0">
              <a:buNone/>
            </a:pPr>
            <a:r>
              <a:rPr lang="en-US" altLang="zh-CN" dirty="0"/>
              <a:t>	else {</a:t>
            </a:r>
          </a:p>
          <a:p>
            <a:pPr marL="0" indent="0">
              <a:buNone/>
            </a:pPr>
            <a:r>
              <a:rPr lang="pt-BR" altLang="zh-CN" dirty="0"/>
              <a:t>		return sum(n - 1, result + n);</a:t>
            </a:r>
          </a:p>
          <a:p>
            <a:pPr marL="0" indent="0">
              <a:buNone/>
            </a:pPr>
            <a:r>
              <a:rPr lang="en-US" altLang="zh-CN" dirty="0"/>
              <a:t>	}</a:t>
            </a:r>
          </a:p>
          <a:p>
            <a:pPr marL="0" indent="0">
              <a:buNone/>
            </a:pPr>
            <a:r>
              <a:rPr lang="en-US" altLang="zh-CN" dirty="0"/>
              <a:t>}</a:t>
            </a:r>
          </a:p>
          <a:p>
            <a:pPr marL="0" indent="0">
              <a:buNone/>
            </a:pPr>
            <a:endParaRPr lang="zh-CN" altLang="en-US" dirty="0"/>
          </a:p>
        </p:txBody>
      </p:sp>
      <p:sp>
        <p:nvSpPr>
          <p:cNvPr id="4" name="文本框 3">
            <a:extLst>
              <a:ext uri="{FF2B5EF4-FFF2-40B4-BE49-F238E27FC236}">
                <a16:creationId xmlns:a16="http://schemas.microsoft.com/office/drawing/2014/main" id="{F35842D9-6700-43FC-AC14-049EA5B72E88}"/>
              </a:ext>
            </a:extLst>
          </p:cNvPr>
          <p:cNvSpPr txBox="1"/>
          <p:nvPr/>
        </p:nvSpPr>
        <p:spPr>
          <a:xfrm>
            <a:off x="4854804" y="1690688"/>
            <a:ext cx="1698396" cy="646331"/>
          </a:xfrm>
          <a:prstGeom prst="rect">
            <a:avLst/>
          </a:prstGeom>
          <a:noFill/>
        </p:spPr>
        <p:txBody>
          <a:bodyPr wrap="square" rtlCol="0">
            <a:spAutoFit/>
          </a:bodyPr>
          <a:lstStyle/>
          <a:p>
            <a:r>
              <a:rPr lang="en-US" altLang="zh-CN" dirty="0"/>
              <a:t>result </a:t>
            </a:r>
            <a:r>
              <a:rPr lang="zh-CN" altLang="en-US" dirty="0"/>
              <a:t>已被预先初始化为</a:t>
            </a:r>
            <a:r>
              <a:rPr lang="en-US" altLang="zh-CN" dirty="0"/>
              <a:t>0</a:t>
            </a:r>
            <a:endParaRPr lang="zh-CN" altLang="en-US" dirty="0"/>
          </a:p>
        </p:txBody>
      </p:sp>
      <p:cxnSp>
        <p:nvCxnSpPr>
          <p:cNvPr id="6" name="直接箭头连接符 5">
            <a:extLst>
              <a:ext uri="{FF2B5EF4-FFF2-40B4-BE49-F238E27FC236}">
                <a16:creationId xmlns:a16="http://schemas.microsoft.com/office/drawing/2014/main" id="{4A72BB53-8624-44A4-9EF6-B22B541C1018}"/>
              </a:ext>
            </a:extLst>
          </p:cNvPr>
          <p:cNvCxnSpPr/>
          <p:nvPr/>
        </p:nvCxnSpPr>
        <p:spPr>
          <a:xfrm>
            <a:off x="4289196" y="1919893"/>
            <a:ext cx="5656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9304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816DA4-B518-420D-AE1D-9B7C61B1E8C0}"/>
              </a:ext>
            </a:extLst>
          </p:cNvPr>
          <p:cNvSpPr>
            <a:spLocks noGrp="1"/>
          </p:cNvSpPr>
          <p:nvPr>
            <p:ph type="title"/>
          </p:nvPr>
        </p:nvSpPr>
        <p:spPr/>
        <p:txBody>
          <a:bodyPr/>
          <a:lstStyle/>
          <a:p>
            <a:r>
              <a:rPr lang="zh-CN" altLang="en-US" dirty="0"/>
              <a:t>每次调用的情况</a:t>
            </a:r>
          </a:p>
        </p:txBody>
      </p:sp>
      <p:sp>
        <p:nvSpPr>
          <p:cNvPr id="3" name="内容占位符 2">
            <a:extLst>
              <a:ext uri="{FF2B5EF4-FFF2-40B4-BE49-F238E27FC236}">
                <a16:creationId xmlns:a16="http://schemas.microsoft.com/office/drawing/2014/main" id="{B2A3BC85-613A-490C-8F3F-FD92735976D5}"/>
              </a:ext>
            </a:extLst>
          </p:cNvPr>
          <p:cNvSpPr>
            <a:spLocks noGrp="1"/>
          </p:cNvSpPr>
          <p:nvPr>
            <p:ph idx="1"/>
          </p:nvPr>
        </p:nvSpPr>
        <p:spPr/>
        <p:txBody>
          <a:bodyPr/>
          <a:lstStyle/>
          <a:p>
            <a:pPr marL="0" indent="0">
              <a:buNone/>
            </a:pPr>
            <a:r>
              <a:rPr lang="en-US" altLang="zh-CN" dirty="0"/>
              <a:t>sum(n, 0)</a:t>
            </a:r>
          </a:p>
          <a:p>
            <a:pPr marL="0" indent="0">
              <a:buNone/>
            </a:pPr>
            <a:r>
              <a:rPr lang="en-US" altLang="zh-CN" dirty="0"/>
              <a:t>sum(n – 1, n)</a:t>
            </a:r>
          </a:p>
          <a:p>
            <a:pPr marL="0" indent="0">
              <a:buNone/>
            </a:pPr>
            <a:r>
              <a:rPr lang="en-US" altLang="zh-CN" dirty="0"/>
              <a:t>sum(n – 2, n + (n – 1))</a:t>
            </a:r>
          </a:p>
          <a:p>
            <a:pPr marL="0" indent="0">
              <a:buNone/>
            </a:pPr>
            <a:endParaRPr lang="en-US" altLang="zh-CN" dirty="0"/>
          </a:p>
          <a:p>
            <a:pPr marL="0" indent="0">
              <a:buNone/>
            </a:pPr>
            <a:r>
              <a:rPr lang="en-US" altLang="zh-CN" dirty="0"/>
              <a:t>…</a:t>
            </a:r>
          </a:p>
          <a:p>
            <a:pPr marL="0" indent="0">
              <a:buNone/>
            </a:pPr>
            <a:endParaRPr lang="en-US" altLang="zh-CN" dirty="0"/>
          </a:p>
          <a:p>
            <a:pPr marL="0" indent="0">
              <a:buNone/>
            </a:pPr>
            <a:r>
              <a:rPr lang="en-US" altLang="zh-CN" dirty="0"/>
              <a:t>sum(0, n(n + 1) / 2)</a:t>
            </a:r>
          </a:p>
        </p:txBody>
      </p:sp>
    </p:spTree>
    <p:extLst>
      <p:ext uri="{BB962C8B-B14F-4D97-AF65-F5344CB8AC3E}">
        <p14:creationId xmlns:p14="http://schemas.microsoft.com/office/powerpoint/2010/main" val="1210755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NJU紫</Template>
  <TotalTime>1195</TotalTime>
  <Words>904</Words>
  <Application>Microsoft Office PowerPoint</Application>
  <PresentationFormat>宽屏</PresentationFormat>
  <Paragraphs>132</Paragraphs>
  <Slides>20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-apple-system</vt:lpstr>
      <vt:lpstr>等线</vt:lpstr>
      <vt:lpstr>Arial</vt:lpstr>
      <vt:lpstr>Calibri</vt:lpstr>
      <vt:lpstr>Calibri Light</vt:lpstr>
      <vt:lpstr>Office 主题</vt:lpstr>
      <vt:lpstr>尾递归</vt:lpstr>
      <vt:lpstr>PowerPoint 演示文稿</vt:lpstr>
      <vt:lpstr>尾递归是什么？ What is it?</vt:lpstr>
      <vt:lpstr>What?</vt:lpstr>
      <vt:lpstr>话不多说，直接上栗子</vt:lpstr>
      <vt:lpstr>普通递归：</vt:lpstr>
      <vt:lpstr>每次调用的情况</vt:lpstr>
      <vt:lpstr>尾递归</vt:lpstr>
      <vt:lpstr>每次调用的情况</vt:lpstr>
      <vt:lpstr>PowerPoint 演示文稿</vt:lpstr>
      <vt:lpstr>说白了</vt:lpstr>
      <vt:lpstr>为什么是尾递归？ Why do we choose tail recursion?</vt:lpstr>
      <vt:lpstr>展开讲讲</vt:lpstr>
      <vt:lpstr>展开讲讲</vt:lpstr>
      <vt:lpstr>PowerPoint 演示文稿</vt:lpstr>
      <vt:lpstr>与迭代的关系？</vt:lpstr>
      <vt:lpstr>PowerPoint 演示文稿</vt:lpstr>
      <vt:lpstr>异同点</vt:lpstr>
      <vt:lpstr>实质是优点的综合</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尾递归</dc:title>
  <dc:creator>2777684803@qq.com</dc:creator>
  <cp:lastModifiedBy>2777684803@qq.com</cp:lastModifiedBy>
  <cp:revision>6</cp:revision>
  <dcterms:created xsi:type="dcterms:W3CDTF">2021-10-25T01:07:35Z</dcterms:created>
  <dcterms:modified xsi:type="dcterms:W3CDTF">2021-10-27T14:34:47Z</dcterms:modified>
</cp:coreProperties>
</file>