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4"/>
  </p:notesMasterIdLst>
  <p:sldIdLst>
    <p:sldId id="256" r:id="rId2"/>
    <p:sldId id="258" r:id="rId3"/>
    <p:sldId id="260" r:id="rId4"/>
    <p:sldId id="257" r:id="rId5"/>
    <p:sldId id="259" r:id="rId6"/>
    <p:sldId id="261" r:id="rId7"/>
    <p:sldId id="276" r:id="rId8"/>
    <p:sldId id="262" r:id="rId9"/>
    <p:sldId id="267" r:id="rId10"/>
    <p:sldId id="265" r:id="rId11"/>
    <p:sldId id="272" r:id="rId12"/>
    <p:sldId id="278" r:id="rId13"/>
    <p:sldId id="274" r:id="rId14"/>
    <p:sldId id="284" r:id="rId15"/>
    <p:sldId id="271" r:id="rId16"/>
    <p:sldId id="282" r:id="rId17"/>
    <p:sldId id="285" r:id="rId18"/>
    <p:sldId id="268" r:id="rId19"/>
    <p:sldId id="290" r:id="rId20"/>
    <p:sldId id="283" r:id="rId21"/>
    <p:sldId id="291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0465C-6E94-4F89-A222-91CC650F89F9}" type="datetimeFigureOut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F1BFE-6288-4109-8E87-1B7D00AC2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68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2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6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6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87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8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8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9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9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378700" cy="533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066800" y="1295400"/>
            <a:ext cx="35814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35814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8BD8-0A02-4392-8BA6-0A29614152AB}" type="datetime1">
              <a:rPr lang="zh-CN" altLang="en-US"/>
              <a:pPr>
                <a:defRPr/>
              </a:pPr>
              <a:t>2019/11/7</a:t>
            </a:fld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</a:t>
            </a:r>
            <a:r>
              <a:rPr lang="zh-CN" altLang="en-US" smtClean="0"/>
              <a:t>科大信息学院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62518-31F7-4542-AA1D-3EB13BC7281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581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5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5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2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0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9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8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7890" y="1762770"/>
            <a:ext cx="6517482" cy="1881910"/>
          </a:xfrm>
        </p:spPr>
        <p:txBody>
          <a:bodyPr>
            <a:normAutofit/>
          </a:bodyPr>
          <a:lstStyle/>
          <a:p>
            <a:r>
              <a:rPr lang="zh-CN" altLang="en-US" sz="4950" dirty="0">
                <a:solidFill>
                  <a:schemeClr val="bg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指针与数组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890" y="4372152"/>
            <a:ext cx="6517482" cy="1028699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匡亚明学院      严泽宇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3" y="1437866"/>
            <a:ext cx="3675888" cy="514350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09662"/>
              </p:ext>
            </p:extLst>
          </p:nvPr>
        </p:nvGraphicFramePr>
        <p:xfrm>
          <a:off x="4669735" y="1484958"/>
          <a:ext cx="3979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4" imgW="1815840" imgH="253800" progId="Equation.DSMT4">
                  <p:embed/>
                </p:oleObj>
              </mc:Choice>
              <mc:Fallback>
                <p:oleObj name="Equation" r:id="rId4" imgW="1815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9735" y="1484958"/>
                        <a:ext cx="397986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4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2406" y="1906769"/>
            <a:ext cx="7076783" cy="206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声明数组必须提供以下信息：</a:t>
            </a:r>
            <a:endParaRPr lang="en-US" altLang="zh-CN" sz="22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/>
              <a:t>为数组指定一个</a:t>
            </a:r>
            <a:r>
              <a:rPr lang="zh-CN" altLang="en-US" sz="2200" dirty="0">
                <a:solidFill>
                  <a:schemeClr val="accent3">
                    <a:lumMod val="75000"/>
                  </a:schemeClr>
                </a:solidFill>
              </a:rPr>
              <a:t>名字</a:t>
            </a:r>
            <a:endParaRPr lang="en-US" altLang="zh-CN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/>
              <a:t>规定数组中</a:t>
            </a:r>
            <a:r>
              <a:rPr lang="zh-CN" altLang="en-US" sz="2200" dirty="0">
                <a:solidFill>
                  <a:schemeClr val="accent3">
                    <a:lumMod val="75000"/>
                  </a:schemeClr>
                </a:solidFill>
              </a:rPr>
              <a:t>元素的类型</a:t>
            </a:r>
            <a:endParaRPr lang="en-US" altLang="zh-CN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/>
              <a:t>规定数组中</a:t>
            </a:r>
            <a:r>
              <a:rPr lang="zh-CN" altLang="en-US" sz="2200" dirty="0">
                <a:solidFill>
                  <a:schemeClr val="accent3">
                    <a:lumMod val="75000"/>
                  </a:schemeClr>
                </a:solidFill>
              </a:rPr>
              <a:t>元素的</a:t>
            </a:r>
            <a:r>
              <a:rPr lang="zh-CN" altLang="en-US" sz="2200" dirty="0" smtClean="0">
                <a:solidFill>
                  <a:schemeClr val="accent3">
                    <a:lumMod val="75000"/>
                  </a:schemeClr>
                </a:solidFill>
              </a:rPr>
              <a:t>个数</a:t>
            </a:r>
            <a:endParaRPr lang="en-US" altLang="zh-CN" sz="2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66766" y="385135"/>
            <a:ext cx="7773338" cy="1596177"/>
          </a:xfrm>
        </p:spPr>
        <p:txBody>
          <a:bodyPr/>
          <a:lstStyle/>
          <a:p>
            <a:pPr algn="l"/>
            <a:r>
              <a:rPr lang="zh-CN" altLang="en-US" dirty="0" smtClean="0"/>
              <a:t>数组的声明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66766" y="4129593"/>
            <a:ext cx="7472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/>
              <a:t>小例子：</a:t>
            </a:r>
            <a:endParaRPr lang="en-US" altLang="zh-CN" sz="2100" dirty="0" smtClean="0"/>
          </a:p>
          <a:p>
            <a:endParaRPr lang="en-US" altLang="zh-CN" sz="1500" dirty="0" smtClean="0"/>
          </a:p>
          <a:p>
            <a:r>
              <a:rPr lang="en-US" altLang="zh-C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a[10]: 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a[0]</a:t>
            </a:r>
            <a:r>
              <a:rPr lang="zh-CN" altLang="en-US" sz="2100" dirty="0" smtClean="0"/>
              <a:t>开始，每个元素均为整型变量，各占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100" dirty="0" smtClean="0"/>
              <a:t>字节，总共占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2100" dirty="0" smtClean="0"/>
              <a:t>字节；</a:t>
            </a:r>
            <a:endParaRPr lang="en-US" altLang="zh-CN" sz="2100" dirty="0" smtClean="0"/>
          </a:p>
          <a:p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me[200]: </a:t>
            </a:r>
            <a:r>
              <a:rPr lang="zh-CN" altLang="en-US" sz="2100" dirty="0" smtClean="0"/>
              <a:t>从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a[0]</a:t>
            </a:r>
            <a:r>
              <a:rPr lang="zh-CN" altLang="en-US" sz="2100" dirty="0" smtClean="0"/>
              <a:t>开始，每个元素为字符型变量，各占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100" dirty="0" smtClean="0"/>
              <a:t>字节，总共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2100" dirty="0" smtClean="0"/>
              <a:t>字节</a:t>
            </a:r>
            <a:r>
              <a:rPr lang="en-US" altLang="zh-CN" sz="2100" dirty="0" smtClean="0"/>
              <a:t>.</a:t>
            </a:r>
            <a:endParaRPr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695167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74664" y="714887"/>
            <a:ext cx="7773338" cy="1197133"/>
          </a:xfrm>
        </p:spPr>
        <p:txBody>
          <a:bodyPr/>
          <a:lstStyle/>
          <a:p>
            <a:pPr algn="l"/>
            <a:r>
              <a:rPr lang="zh-CN" altLang="en-US" dirty="0" smtClean="0"/>
              <a:t>通过指针引用数组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36581" y="2115772"/>
            <a:ext cx="777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zh-CN" altLang="en-US" sz="21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数组元素的指针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指向数组某元素的指针（即数组元素取地址）</a:t>
            </a:r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如数组名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&amp;a[0]，</a:t>
            </a:r>
            <a:r>
              <a:rPr lang="zh-CN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即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是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a[0] </a:t>
            </a:r>
            <a:r>
              <a:rPr lang="zh-CN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指针。</a:t>
            </a:r>
          </a:p>
          <a:p>
            <a:pPr>
              <a:buNone/>
              <a:defRPr/>
            </a:pP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指向数组某元素的指针变量。如</a:t>
            </a:r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a[10], *p;</a:t>
            </a:r>
          </a:p>
          <a:p>
            <a:pPr>
              <a:buNone/>
              <a:defRPr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a;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zh-CN" altLang="en-US" sz="21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指针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变量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指向</a:t>
            </a:r>
            <a:r>
              <a:rPr lang="en-US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a[0</a:t>
            </a:r>
            <a:r>
              <a:rPr lang="en-US" altLang="zh-CN" sz="2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]</a:t>
            </a:r>
            <a:endParaRPr lang="en-US" altLang="zh-CN" sz="21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altLang="zh-CN" sz="21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zh-CN" sz="21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zh-CN" altLang="en-US" sz="21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  <a:r>
              <a:rPr lang="en-US" altLang="zh-CN" sz="21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1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的区别：</a:t>
            </a:r>
          </a:p>
          <a:p>
            <a:pPr>
              <a:buNone/>
              <a:defRPr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是指针</a:t>
            </a:r>
            <a:r>
              <a:rPr lang="zh-CN" altLang="en-US" sz="21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变量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，允许赋值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&amp;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a[5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>
              <a:buNone/>
              <a:defRPr/>
            </a:pP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然后就有如：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p+3 = &amp;a[8];</a:t>
            </a:r>
          </a:p>
          <a:p>
            <a:pPr>
              <a:buNone/>
              <a:defRPr/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是指针</a:t>
            </a: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常量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，定义数组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时就</a:t>
            </a:r>
            <a:r>
              <a:rPr lang="zh-CN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有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&amp;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a[0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>
              <a:buNone/>
              <a:defRPr/>
            </a:pPr>
            <a:r>
              <a:rPr lang="zh-CN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不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允许对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再赋值</a:t>
            </a:r>
            <a:r>
              <a:rPr lang="zh-CN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24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80882" y="1271034"/>
            <a:ext cx="6927191" cy="507831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#include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&lt;stdio.h&gt;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6A8759"/>
              </a:solidFill>
              <a:effectLst/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</a:b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void </a:t>
            </a:r>
            <a:r>
              <a:rPr lang="zh-CN" altLang="zh-CN" sz="1800" cap="none" dirty="0">
                <a:solidFill>
                  <a:srgbClr val="FFC66D"/>
                </a:solidFill>
                <a:latin typeface="Consolas" panose="020B0609020204030204" pitchFamily="49" charset="0"/>
              </a:rPr>
              <a:t>inv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x[]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,int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n)</a:t>
            </a:r>
            <a:r>
              <a:rPr lang="zh-CN" altLang="zh-CN" sz="180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</a:b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(){</a:t>
            </a:r>
            <a:b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] = {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inv(a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(i =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 &lt;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i++)</a:t>
            </a:r>
            <a:b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printf(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 "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a[i])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printf(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endParaRPr lang="en-US" altLang="zh-CN" sz="1800" cap="none" dirty="0" smtClean="0">
              <a:solidFill>
                <a:srgbClr val="CC7832"/>
              </a:solidFill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zh-CN" sz="180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void </a:t>
            </a:r>
            <a:r>
              <a:rPr lang="zh-CN" altLang="zh-CN" sz="1800" cap="none" dirty="0">
                <a:solidFill>
                  <a:srgbClr val="FFC66D"/>
                </a:solidFill>
                <a:latin typeface="Consolas" panose="020B0609020204030204" pitchFamily="49" charset="0"/>
              </a:rPr>
              <a:t>inv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x[]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,int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n)</a:t>
            </a:r>
            <a:b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i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j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t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m=(n-</a:t>
            </a:r>
            <a:r>
              <a:rPr lang="zh-CN" altLang="zh-CN" sz="1800" cap="none" dirty="0">
                <a:solidFill>
                  <a:srgbClr val="6897BB"/>
                </a:solidFill>
                <a:latin typeface="Consolas" panose="020B0609020204030204" pitchFamily="49" charset="0"/>
              </a:rPr>
              <a:t>1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)/</a:t>
            </a:r>
            <a:r>
              <a:rPr lang="zh-CN" altLang="zh-CN" sz="1800" cap="none" dirty="0">
                <a:solidFill>
                  <a:srgbClr val="6897BB"/>
                </a:solidFill>
                <a:latin typeface="Consolas" panose="020B0609020204030204" pitchFamily="49" charset="0"/>
              </a:rPr>
              <a:t>2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    for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(i = </a:t>
            </a:r>
            <a:r>
              <a:rPr lang="zh-CN" altLang="zh-CN" sz="1800" cap="none" dirty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i &lt;= m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i++){</a:t>
            </a:r>
            <a:b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        j = n</a:t>
            </a:r>
            <a:r>
              <a:rPr lang="en-US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 – </a:t>
            </a:r>
            <a:r>
              <a:rPr lang="zh-CN" altLang="zh-CN" sz="1800" cap="none" dirty="0">
                <a:solidFill>
                  <a:srgbClr val="6897BB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800" cap="none" dirty="0">
                <a:solidFill>
                  <a:srgbClr val="6897BB"/>
                </a:solidFill>
                <a:latin typeface="Consolas" panose="020B0609020204030204" pitchFamily="49" charset="0"/>
              </a:rPr>
              <a:t>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-</a:t>
            </a:r>
            <a:r>
              <a:rPr lang="en-US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i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t = x[i]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x[i] = x[j]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x[j] = t</a:t>
            </a: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800" cap="none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zh-CN" altLang="zh-CN" sz="1800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sz="18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1307" y="670890"/>
            <a:ext cx="419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例：倒序输出</a:t>
            </a:r>
            <a:endParaRPr lang="zh-CN" altLang="en-US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1213" y="-1197190"/>
            <a:ext cx="2229377" cy="412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80882" y="2232424"/>
            <a:ext cx="4692419" cy="46166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void 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inv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x[]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,int 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n)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3185492" y="2905729"/>
            <a:ext cx="576469" cy="1636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80882" y="4753823"/>
            <a:ext cx="4692419" cy="46166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void 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inv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zh-CN" altLang="zh-CN" sz="2400" dirty="0" smtClean="0">
                <a:solidFill>
                  <a:srgbClr val="A9B7C6"/>
                </a:solidFill>
                <a:latin typeface="Consolas" panose="020B0609020204030204" pitchFamily="49" charset="0"/>
              </a:rPr>
              <a:t>*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,int 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n)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1026" y="3224592"/>
            <a:ext cx="36526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/>
              <a:t>在这种情况</a:t>
            </a:r>
            <a:r>
              <a:rPr lang="zh-CN" altLang="en-US" sz="2400" dirty="0" smtClean="0"/>
              <a:t>下，两种方法没有区别，具有等效性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7735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9" grpId="0" animBg="1"/>
      <p:bldP spid="10" grpId="0" animBg="1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87761" y="820678"/>
            <a:ext cx="7729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400" dirty="0">
                <a:latin typeface="+mj-ea"/>
                <a:ea typeface="+mj-ea"/>
                <a:cs typeface="Times New Roman" panose="02020603050405020304" pitchFamily="18" charset="0"/>
              </a:rPr>
              <a:t>已</a:t>
            </a:r>
            <a:r>
              <a:rPr lang="zh-CN" altLang="en-US" sz="2400" dirty="0" smtClean="0">
                <a:latin typeface="+mj-ea"/>
                <a:ea typeface="+mj-ea"/>
                <a:cs typeface="Times New Roman" panose="02020603050405020304" pitchFamily="18" charset="0"/>
              </a:rPr>
              <a:t>定义</a:t>
            </a:r>
            <a:r>
              <a:rPr lang="en-US" altLang="zh-CN" sz="2400" dirty="0" err="1" smtClean="0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a[10];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lang="en-US" altLang="zh-CN" sz="2400" dirty="0" err="1" smtClean="0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*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 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（1）p+i 	 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a+i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&amp;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a[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（2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）*(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p+i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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*(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a+i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  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 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a[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3）p[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     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*(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p+i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a[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4310" y="3674369"/>
            <a:ext cx="687202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辨析：</a:t>
            </a:r>
            <a:r>
              <a:rPr lang="en-US" altLang="zh-CN" sz="2800" dirty="0" smtClean="0">
                <a:solidFill>
                  <a:schemeClr val="accent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2800" dirty="0" smtClean="0">
                <a:solidFill>
                  <a:schemeClr val="accent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如果 </a:t>
            </a:r>
            <a:r>
              <a:rPr lang="en-US" altLang="zh-CN" sz="28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 = &amp;a[k] </a:t>
            </a:r>
            <a:r>
              <a:rPr lang="en-US" altLang="zh-CN" sz="2800" dirty="0" smtClean="0">
                <a:solidFill>
                  <a:schemeClr val="accent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  <a:p>
            <a:endParaRPr lang="en-US" altLang="zh-CN" sz="1100" dirty="0" smtClean="0">
              <a:solidFill>
                <a:schemeClr val="accent5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p++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*(p++)</a:t>
            </a:r>
            <a:r>
              <a:rPr lang="zh-CN" altLang="en-US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*(++p)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(*p)++</a:t>
            </a:r>
            <a:endParaRPr lang="zh-CN" altLang="en-US" sz="2400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6040" y="4344616"/>
            <a:ext cx="5895915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指向下一个元素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a[k+1] */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前者为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a[k]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，后者为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a[k+1] */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所指向的元素值加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，即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a[k]++ */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60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033" y="764623"/>
            <a:ext cx="7378700" cy="5334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zh-CN" altLang="en-US" dirty="0" smtClean="0">
                <a:latin typeface="+mj-ea"/>
              </a:rPr>
              <a:t>指针允许实施的运算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9033" y="1337779"/>
            <a:ext cx="8072525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zh-CN" sz="2400" dirty="0" smtClean="0">
                <a:latin typeface="+mj-ea"/>
                <a:ea typeface="+mj-ea"/>
              </a:rPr>
              <a:t>1. </a:t>
            </a:r>
            <a:r>
              <a:rPr lang="zh-CN" altLang="en-US" sz="2400" dirty="0" smtClean="0">
                <a:solidFill>
                  <a:srgbClr val="CC3300"/>
                </a:solidFill>
                <a:latin typeface="+mj-ea"/>
                <a:ea typeface="+mj-ea"/>
              </a:rPr>
              <a:t>算术</a:t>
            </a:r>
            <a:r>
              <a:rPr lang="zh-CN" altLang="en-US" sz="2400" dirty="0" smtClean="0">
                <a:latin typeface="+mj-ea"/>
                <a:ea typeface="+mj-ea"/>
              </a:rPr>
              <a:t>运算</a:t>
            </a:r>
            <a:endParaRPr lang="zh-CN" altLang="en-US" sz="2400" dirty="0">
              <a:latin typeface="+mj-ea"/>
              <a:ea typeface="+mj-ea"/>
            </a:endParaRPr>
          </a:p>
          <a:p>
            <a:pPr marL="762000" lvl="1" indent="-304800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++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 +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</a:p>
          <a:p>
            <a:pPr marL="762000" lvl="1" indent="-304800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--,  p -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762000" lvl="1" indent="-304800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p2 - p1 (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需要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p2 &gt; p1,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否则无意义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0" lvl="1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zh-CN" sz="2400" dirty="0" smtClean="0">
                <a:latin typeface="+mj-ea"/>
                <a:ea typeface="+mj-ea"/>
              </a:rPr>
              <a:t>2. </a:t>
            </a:r>
            <a:r>
              <a:rPr lang="zh-CN" altLang="en-US" sz="2400" dirty="0" smtClean="0">
                <a:solidFill>
                  <a:srgbClr val="CC3300"/>
                </a:solidFill>
                <a:latin typeface="+mj-ea"/>
              </a:rPr>
              <a:t>赋值</a:t>
            </a:r>
            <a:r>
              <a:rPr lang="zh-CN" altLang="en-US" sz="2400" dirty="0">
                <a:latin typeface="+mj-ea"/>
              </a:rPr>
              <a:t>运算	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+=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&amp;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24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zh-CN" sz="2400" dirty="0" smtClean="0">
                <a:latin typeface="+mj-ea"/>
                <a:ea typeface="+mj-ea"/>
              </a:rPr>
              <a:t>3. </a:t>
            </a:r>
            <a:r>
              <a:rPr lang="zh-CN" altLang="en-US" sz="2400" dirty="0" smtClean="0">
                <a:solidFill>
                  <a:srgbClr val="CC3300"/>
                </a:solidFill>
                <a:latin typeface="+mj-ea"/>
                <a:ea typeface="+mj-ea"/>
              </a:rPr>
              <a:t>空指针</a:t>
            </a:r>
            <a:r>
              <a:rPr lang="zh-CN" altLang="en-US" sz="2400" dirty="0" smtClean="0">
                <a:latin typeface="+mj-ea"/>
                <a:ea typeface="+mj-ea"/>
              </a:rPr>
              <a:t>	</a:t>
            </a:r>
            <a:r>
              <a:rPr lang="en-US" altLang="zh-CN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NULL</a:t>
            </a:r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zh-CN" sz="2400" dirty="0" smtClean="0">
                <a:latin typeface="+mj-ea"/>
                <a:ea typeface="+mj-ea"/>
              </a:rPr>
              <a:t>4</a:t>
            </a:r>
            <a:r>
              <a:rPr lang="en-US" altLang="zh-CN" sz="2400" dirty="0">
                <a:latin typeface="+mj-ea"/>
                <a:ea typeface="+mj-ea"/>
              </a:rPr>
              <a:t>. </a:t>
            </a:r>
            <a:r>
              <a:rPr lang="zh-CN" altLang="en-US" sz="2400" dirty="0" smtClean="0">
                <a:solidFill>
                  <a:srgbClr val="CC3300"/>
                </a:solidFill>
                <a:latin typeface="+mj-ea"/>
                <a:ea typeface="+mj-ea"/>
              </a:rPr>
              <a:t>关系</a:t>
            </a:r>
            <a:r>
              <a:rPr lang="zh-CN" altLang="en-US" sz="2400" dirty="0">
                <a:latin typeface="+mj-ea"/>
                <a:ea typeface="+mj-ea"/>
              </a:rPr>
              <a:t>运算	</a:t>
            </a:r>
            <a:r>
              <a:rPr lang="en-US" altLang="zh-CN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  </a:t>
            </a:r>
            <a:r>
              <a:rPr lang="en-US" altLang="zh-CN" sz="24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lang="en-US" altLang="zh-CN" sz="24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zh-CN" sz="2400" i="1" dirty="0">
                <a:latin typeface="+mj-ea"/>
                <a:ea typeface="+mj-ea"/>
              </a:rPr>
              <a:t> </a:t>
            </a:r>
            <a:r>
              <a:rPr lang="en-US" altLang="zh-CN" sz="2400" i="1" dirty="0" smtClean="0">
                <a:latin typeface="+mj-ea"/>
                <a:ea typeface="+mj-ea"/>
              </a:rPr>
              <a:t>    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</a:t>
            </a:r>
            <a:r>
              <a:rPr lang="en-US" altLang="zh-CN" sz="2400" dirty="0" smtClean="0">
                <a:latin typeface="+mj-ea"/>
                <a:ea typeface="+mj-ea"/>
              </a:rPr>
              <a:t> </a:t>
            </a:r>
            <a:r>
              <a:rPr lang="zh-CN" altLang="en-US" sz="2400" dirty="0">
                <a:latin typeface="+mj-ea"/>
                <a:ea typeface="+mj-ea"/>
              </a:rPr>
              <a:t>是关系运算符</a:t>
            </a:r>
          </a:p>
          <a:p>
            <a:pPr marL="533400" indent="-533400">
              <a:lnSpc>
                <a:spcPct val="140000"/>
              </a:lnSpc>
              <a:spcBef>
                <a:spcPct val="0"/>
              </a:spcBef>
              <a:buClr>
                <a:srgbClr val="000000"/>
              </a:buClr>
            </a:pPr>
            <a:r>
              <a:rPr lang="zh-CN" altLang="en-US" sz="2400" dirty="0" smtClean="0">
                <a:latin typeface="+mj-ea"/>
                <a:ea typeface="+mj-ea"/>
              </a:rPr>
              <a:t>以上的条件</a:t>
            </a:r>
            <a:r>
              <a:rPr lang="zh-CN" altLang="en-US" sz="2400" dirty="0">
                <a:latin typeface="+mj-ea"/>
                <a:ea typeface="+mj-ea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US" altLang="zh-CN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q</a:t>
            </a:r>
            <a:r>
              <a:rPr lang="zh-CN" altLang="en-US" sz="2400" dirty="0">
                <a:latin typeface="+mj-ea"/>
                <a:ea typeface="+mj-ea"/>
              </a:rPr>
              <a:t>指向同</a:t>
            </a:r>
            <a:r>
              <a:rPr lang="zh-CN" altLang="en-US" sz="2400" dirty="0" smtClean="0">
                <a:latin typeface="+mj-ea"/>
                <a:ea typeface="+mj-ea"/>
              </a:rPr>
              <a:t>一数组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7636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941" y="965043"/>
            <a:ext cx="7773338" cy="1197133"/>
          </a:xfrm>
        </p:spPr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kumimoji="0"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例：用指针输出数组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801572" y="2406849"/>
            <a:ext cx="4842954" cy="253146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cap="none" dirty="0">
                <a:solidFill>
                  <a:srgbClr val="FFC66D"/>
                </a:solidFill>
                <a:latin typeface="Consolas" panose="020B0609020204030204" pitchFamily="49" charset="0"/>
              </a:rPr>
              <a:t>main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endParaRPr lang="en-US" altLang="zh-CN" cap="none" dirty="0" smtClean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/>
            </a:r>
            <a:b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{  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*p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i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a[</a:t>
            </a:r>
            <a:r>
              <a:rPr lang="zh-CN" altLang="zh-CN" cap="none" dirty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]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    for</a:t>
            </a: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=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a</a:t>
            </a:r>
            <a:r>
              <a:rPr lang="zh-CN" altLang="zh-CN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i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=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zh-CN" altLang="zh-CN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en-US" altLang="zh-CN" cap="none" dirty="0" err="1" smtClean="0">
                <a:solidFill>
                  <a:srgbClr val="A9B7C6"/>
                </a:solidFill>
                <a:latin typeface="Consolas" panose="020B0609020204030204" pitchFamily="49" charset="0"/>
              </a:rPr>
              <a:t>i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&lt;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zh-CN" altLang="zh-CN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en-US" altLang="zh-CN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i</a:t>
            </a: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++)</a:t>
            </a:r>
            <a:b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        scanf(</a:t>
            </a:r>
            <a:r>
              <a:rPr lang="zh-CN" altLang="zh-CN" cap="none" dirty="0">
                <a:solidFill>
                  <a:srgbClr val="6A8759"/>
                </a:solidFill>
                <a:latin typeface="Consolas" panose="020B0609020204030204" pitchFamily="49" charset="0"/>
              </a:rPr>
              <a:t>"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%d</a:t>
            </a:r>
            <a:r>
              <a:rPr lang="zh-CN" altLang="zh-CN" cap="none" dirty="0">
                <a:solidFill>
                  <a:srgbClr val="6A8759"/>
                </a:solidFill>
                <a:latin typeface="Consolas" panose="020B0609020204030204" pitchFamily="49" charset="0"/>
              </a:rPr>
              <a:t>"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p++)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for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altLang="zh-CN" cap="none" dirty="0" err="1" smtClean="0">
                <a:solidFill>
                  <a:srgbClr val="A9B7C6"/>
                </a:solidFill>
                <a:latin typeface="Consolas" panose="020B0609020204030204" pitchFamily="49" charset="0"/>
              </a:rPr>
              <a:t>i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=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6897BB"/>
                </a:solidFill>
                <a:latin typeface="Consolas" panose="020B0609020204030204" pitchFamily="49" charset="0"/>
              </a:rPr>
              <a:t>0</a:t>
            </a:r>
            <a:r>
              <a:rPr lang="zh-CN" altLang="zh-CN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en-US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i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&lt;</a:t>
            </a:r>
            <a:r>
              <a:rPr lang="en-US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zh-CN" altLang="zh-CN" cap="none" dirty="0" smtClean="0">
                <a:solidFill>
                  <a:srgbClr val="6897BB"/>
                </a:solidFill>
                <a:latin typeface="Consolas" panose="020B0609020204030204" pitchFamily="49" charset="0"/>
              </a:rPr>
              <a:t>10</a:t>
            </a:r>
            <a:r>
              <a:rPr lang="zh-CN" altLang="zh-CN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i++</a:t>
            </a:r>
            <a:r>
              <a:rPr lang="zh-CN" altLang="zh-CN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</a:t>
            </a: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++)</a:t>
            </a:r>
            <a:b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        printf(</a:t>
            </a:r>
            <a:r>
              <a:rPr lang="zh-CN" altLang="zh-CN" cap="none" dirty="0">
                <a:solidFill>
                  <a:srgbClr val="6A8759"/>
                </a:solidFill>
                <a:latin typeface="Consolas" panose="020B0609020204030204" pitchFamily="49" charset="0"/>
              </a:rPr>
              <a:t>"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%d</a:t>
            </a:r>
            <a:r>
              <a:rPr lang="zh-CN" altLang="zh-CN" cap="none" dirty="0">
                <a:solidFill>
                  <a:srgbClr val="6A8759"/>
                </a:solidFill>
                <a:latin typeface="Consolas" panose="020B0609020204030204" pitchFamily="49" charset="0"/>
              </a:rPr>
              <a:t>"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*p)</a:t>
            </a:r>
            <a: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cap="none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zh-CN" altLang="zh-CN" cap="none" dirty="0">
              <a:latin typeface="Arial" panose="020B0604020202020204" pitchFamily="34" charset="0"/>
            </a:endParaRP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6770260" y="1847603"/>
            <a:ext cx="571500" cy="200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zh-CN" altLang="en-US" sz="1800"/>
              <a:t>0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zh-CN" altLang="en-US" sz="1800"/>
              <a:t>：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zh-CN" altLang="en-US" sz="1800"/>
              <a:t>：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zh-CN" altLang="en-US" sz="1800"/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zh-CN" altLang="en-US" sz="1800"/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zh-CN" altLang="en-US" sz="1800"/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zh-CN" altLang="en-US" sz="1800"/>
              <a:t>9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7462608" y="1828552"/>
            <a:ext cx="800100" cy="37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1800" dirty="0"/>
              <a:t>a[0]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zh-CN" sz="1800" dirty="0"/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zh-CN" sz="1800" dirty="0"/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zh-CN" sz="1800" dirty="0"/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1800" dirty="0"/>
              <a:t>a[9]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1800" dirty="0"/>
              <a:t>a[10]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endParaRPr lang="en-US" altLang="zh-CN" sz="1800" dirty="0"/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endParaRPr lang="en-US" altLang="zh-CN" sz="1800" dirty="0"/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endParaRPr lang="en-US" altLang="zh-CN" sz="1800" dirty="0"/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endParaRPr lang="en-US" altLang="zh-CN" sz="1800" dirty="0"/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1800" dirty="0"/>
              <a:t>a[19]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FontTx/>
              <a:buNone/>
            </a:pPr>
            <a:endParaRPr lang="en-US" altLang="zh-CN" sz="1800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767960" y="3840790"/>
            <a:ext cx="571500" cy="1543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07653" y="3557652"/>
            <a:ext cx="857250" cy="369094"/>
            <a:chOff x="3648" y="3936"/>
            <a:chExt cx="720" cy="310"/>
          </a:xfrm>
        </p:grpSpPr>
        <p:sp>
          <p:nvSpPr>
            <p:cNvPr id="14355" name="Text Box 11"/>
            <p:cNvSpPr txBox="1">
              <a:spLocks noChangeArrowheads="1"/>
            </p:cNvSpPr>
            <p:nvPr/>
          </p:nvSpPr>
          <p:spPr bwMode="auto">
            <a:xfrm>
              <a:off x="3648" y="3936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1800" dirty="0"/>
                <a:t>p</a:t>
              </a:r>
            </a:p>
          </p:txBody>
        </p:sp>
        <p:sp>
          <p:nvSpPr>
            <p:cNvPr id="14356" name="Line 12"/>
            <p:cNvSpPr>
              <a:spLocks noChangeShapeType="1"/>
            </p:cNvSpPr>
            <p:nvPr/>
          </p:nvSpPr>
          <p:spPr bwMode="auto">
            <a:xfrm>
              <a:off x="3936" y="41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964803" y="1847604"/>
            <a:ext cx="800100" cy="369094"/>
            <a:chOff x="3374" y="1478"/>
            <a:chExt cx="672" cy="310"/>
          </a:xfrm>
        </p:grpSpPr>
        <p:sp>
          <p:nvSpPr>
            <p:cNvPr id="14353" name="Text Box 20"/>
            <p:cNvSpPr txBox="1">
              <a:spLocks noChangeArrowheads="1"/>
            </p:cNvSpPr>
            <p:nvPr/>
          </p:nvSpPr>
          <p:spPr bwMode="auto">
            <a:xfrm>
              <a:off x="3374" y="1478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1800" dirty="0"/>
                <a:t>p</a:t>
              </a:r>
            </a:p>
          </p:txBody>
        </p:sp>
        <p:sp>
          <p:nvSpPr>
            <p:cNvPr id="14354" name="Line 21"/>
            <p:cNvSpPr>
              <a:spLocks noChangeShapeType="1"/>
            </p:cNvSpPr>
            <p:nvPr/>
          </p:nvSpPr>
          <p:spPr bwMode="auto">
            <a:xfrm>
              <a:off x="3614" y="162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64803" y="1854175"/>
            <a:ext cx="800100" cy="369094"/>
            <a:chOff x="3696" y="1056"/>
            <a:chExt cx="672" cy="310"/>
          </a:xfrm>
        </p:grpSpPr>
        <p:sp>
          <p:nvSpPr>
            <p:cNvPr id="14351" name="Text Box 23"/>
            <p:cNvSpPr txBox="1">
              <a:spLocks noChangeArrowheads="1"/>
            </p:cNvSpPr>
            <p:nvPr/>
          </p:nvSpPr>
          <p:spPr bwMode="auto">
            <a:xfrm>
              <a:off x="3696" y="1056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1800" dirty="0"/>
                <a:t>p</a:t>
              </a:r>
            </a:p>
          </p:txBody>
        </p:sp>
        <p:sp>
          <p:nvSpPr>
            <p:cNvPr id="14352" name="Line 24"/>
            <p:cNvSpPr>
              <a:spLocks noChangeShapeType="1"/>
            </p:cNvSpPr>
            <p:nvPr/>
          </p:nvSpPr>
          <p:spPr bwMode="auto">
            <a:xfrm>
              <a:off x="3936" y="12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85010" name="AutoShape 18"/>
          <p:cNvSpPr>
            <a:spLocks/>
          </p:cNvSpPr>
          <p:nvPr/>
        </p:nvSpPr>
        <p:spPr bwMode="auto">
          <a:xfrm>
            <a:off x="575941" y="4612315"/>
            <a:ext cx="1103772" cy="449683"/>
          </a:xfrm>
          <a:prstGeom prst="borderCallout1">
            <a:avLst>
              <a:gd name="adj1" fmla="val 59640"/>
              <a:gd name="adj2" fmla="val 102109"/>
              <a:gd name="adj3" fmla="val -104690"/>
              <a:gd name="adj4" fmla="val 124106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zh-CN" sz="2000" dirty="0">
                <a:solidFill>
                  <a:srgbClr val="A9B7C6"/>
                </a:solidFill>
                <a:latin typeface="Consolas" panose="020B0609020204030204" pitchFamily="49" charset="0"/>
                <a:ea typeface="+mn-ea"/>
              </a:rPr>
              <a:t>p = a,</a:t>
            </a:r>
            <a:endParaRPr lang="zh-CN" altLang="en-US" sz="2000" dirty="0">
              <a:solidFill>
                <a:srgbClr val="A9B7C6"/>
              </a:solidFill>
              <a:latin typeface="Consolas" panose="020B0609020204030204" pitchFamily="49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8475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0313 0.249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00243 0.21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0191 0.271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你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以为数组和指针就这么简单？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80909" y="2119328"/>
            <a:ext cx="4182183" cy="39908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21882">
            <a:off x="572676" y="2195128"/>
            <a:ext cx="1969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指针</a:t>
            </a:r>
          </a:p>
        </p:txBody>
      </p:sp>
      <p:sp>
        <p:nvSpPr>
          <p:cNvPr id="6" name="文本框 5"/>
          <p:cNvSpPr txBox="1"/>
          <p:nvPr/>
        </p:nvSpPr>
        <p:spPr>
          <a:xfrm rot="159963">
            <a:off x="258053" y="4804758"/>
            <a:ext cx="226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指针数组</a:t>
            </a:r>
            <a:endParaRPr lang="zh-CN" altLang="en-US" sz="40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464130">
            <a:off x="6831606" y="3278388"/>
            <a:ext cx="2329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指向指针的指针</a:t>
            </a:r>
            <a:endParaRPr lang="zh-CN" altLang="en-US" sz="40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9597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812" y="685874"/>
            <a:ext cx="7378700" cy="5334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zh-CN" altLang="en-US" dirty="0" smtClean="0">
                <a:latin typeface="+mj-ea"/>
              </a:rPr>
              <a:t>指针数组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861664" y="2138104"/>
            <a:ext cx="2528888" cy="3178175"/>
            <a:chOff x="3696" y="2016"/>
            <a:chExt cx="1584" cy="2002"/>
          </a:xfrm>
        </p:grpSpPr>
        <p:sp>
          <p:nvSpPr>
            <p:cNvPr id="47128" name="Rectangle 8"/>
            <p:cNvSpPr>
              <a:spLocks noChangeArrowheads="1"/>
            </p:cNvSpPr>
            <p:nvPr/>
          </p:nvSpPr>
          <p:spPr bwMode="auto">
            <a:xfrm>
              <a:off x="4290" y="3449"/>
              <a:ext cx="59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47129" name="Rectangle 7"/>
            <p:cNvSpPr>
              <a:spLocks noChangeArrowheads="1"/>
            </p:cNvSpPr>
            <p:nvPr/>
          </p:nvSpPr>
          <p:spPr bwMode="auto">
            <a:xfrm>
              <a:off x="4290" y="3059"/>
              <a:ext cx="594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47130" name="Rectangle 6"/>
            <p:cNvSpPr>
              <a:spLocks noChangeArrowheads="1"/>
            </p:cNvSpPr>
            <p:nvPr/>
          </p:nvSpPr>
          <p:spPr bwMode="auto">
            <a:xfrm>
              <a:off x="4290" y="2668"/>
              <a:ext cx="59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47131" name="Rectangle 5"/>
            <p:cNvSpPr>
              <a:spLocks noChangeArrowheads="1"/>
            </p:cNvSpPr>
            <p:nvPr/>
          </p:nvSpPr>
          <p:spPr bwMode="auto">
            <a:xfrm>
              <a:off x="4290" y="2277"/>
              <a:ext cx="59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47132" name="Line 9"/>
            <p:cNvSpPr>
              <a:spLocks noChangeShapeType="1"/>
            </p:cNvSpPr>
            <p:nvPr/>
          </p:nvSpPr>
          <p:spPr bwMode="auto">
            <a:xfrm>
              <a:off x="4286" y="2296"/>
              <a:ext cx="59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3" name="Line 10"/>
            <p:cNvSpPr>
              <a:spLocks noChangeShapeType="1"/>
            </p:cNvSpPr>
            <p:nvPr/>
          </p:nvSpPr>
          <p:spPr bwMode="auto">
            <a:xfrm>
              <a:off x="4290" y="2668"/>
              <a:ext cx="5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Line 11"/>
            <p:cNvSpPr>
              <a:spLocks noChangeShapeType="1"/>
            </p:cNvSpPr>
            <p:nvPr/>
          </p:nvSpPr>
          <p:spPr bwMode="auto">
            <a:xfrm>
              <a:off x="4290" y="3059"/>
              <a:ext cx="5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5" name="Line 12"/>
            <p:cNvSpPr>
              <a:spLocks noChangeShapeType="1"/>
            </p:cNvSpPr>
            <p:nvPr/>
          </p:nvSpPr>
          <p:spPr bwMode="auto">
            <a:xfrm>
              <a:off x="4290" y="3449"/>
              <a:ext cx="5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6" name="Line 13"/>
            <p:cNvSpPr>
              <a:spLocks noChangeShapeType="1"/>
            </p:cNvSpPr>
            <p:nvPr/>
          </p:nvSpPr>
          <p:spPr bwMode="auto">
            <a:xfrm>
              <a:off x="4290" y="3840"/>
              <a:ext cx="59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7" name="Line 14"/>
            <p:cNvSpPr>
              <a:spLocks noChangeShapeType="1"/>
            </p:cNvSpPr>
            <p:nvPr/>
          </p:nvSpPr>
          <p:spPr bwMode="auto">
            <a:xfrm>
              <a:off x="4290" y="2277"/>
              <a:ext cx="0" cy="15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8" name="Line 15"/>
            <p:cNvSpPr>
              <a:spLocks noChangeShapeType="1"/>
            </p:cNvSpPr>
            <p:nvPr/>
          </p:nvSpPr>
          <p:spPr bwMode="auto">
            <a:xfrm>
              <a:off x="4884" y="2277"/>
              <a:ext cx="0" cy="15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9" name="Line 18"/>
            <p:cNvSpPr>
              <a:spLocks noChangeShapeType="1"/>
            </p:cNvSpPr>
            <p:nvPr/>
          </p:nvSpPr>
          <p:spPr bwMode="auto">
            <a:xfrm>
              <a:off x="4884" y="2473"/>
              <a:ext cx="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0" name="Line 19"/>
            <p:cNvSpPr>
              <a:spLocks noChangeShapeType="1"/>
            </p:cNvSpPr>
            <p:nvPr/>
          </p:nvSpPr>
          <p:spPr bwMode="auto">
            <a:xfrm>
              <a:off x="4884" y="2865"/>
              <a:ext cx="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1" name="Line 20"/>
            <p:cNvSpPr>
              <a:spLocks noChangeShapeType="1"/>
            </p:cNvSpPr>
            <p:nvPr/>
          </p:nvSpPr>
          <p:spPr bwMode="auto">
            <a:xfrm>
              <a:off x="4884" y="3257"/>
              <a:ext cx="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2" name="Line 21"/>
            <p:cNvSpPr>
              <a:spLocks noChangeShapeType="1"/>
            </p:cNvSpPr>
            <p:nvPr/>
          </p:nvSpPr>
          <p:spPr bwMode="auto">
            <a:xfrm>
              <a:off x="4884" y="3649"/>
              <a:ext cx="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3" name="Line 22"/>
            <p:cNvSpPr>
              <a:spLocks noChangeShapeType="1"/>
            </p:cNvSpPr>
            <p:nvPr/>
          </p:nvSpPr>
          <p:spPr bwMode="auto">
            <a:xfrm>
              <a:off x="3894" y="2343"/>
              <a:ext cx="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4" name="Text Box 23"/>
            <p:cNvSpPr txBox="1">
              <a:spLocks noChangeArrowheads="1"/>
            </p:cNvSpPr>
            <p:nvPr/>
          </p:nvSpPr>
          <p:spPr bwMode="auto">
            <a:xfrm>
              <a:off x="3696" y="2016"/>
              <a:ext cx="92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endParaRPr lang="en-US" altLang="zh-CN"/>
            </a:p>
            <a:p>
              <a:pPr>
                <a:lnSpc>
                  <a:spcPct val="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/>
                <a:t>p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/>
                <a:t>           </a:t>
              </a:r>
            </a:p>
          </p:txBody>
        </p:sp>
        <p:sp>
          <p:nvSpPr>
            <p:cNvPr id="47145" name="Text Box 25"/>
            <p:cNvSpPr txBox="1">
              <a:spLocks noChangeArrowheads="1"/>
            </p:cNvSpPr>
            <p:nvPr/>
          </p:nvSpPr>
          <p:spPr bwMode="auto">
            <a:xfrm>
              <a:off x="4354" y="2303"/>
              <a:ext cx="576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/>
                <a:t>p[0]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/>
                <a:t>             </a:t>
              </a:r>
              <a:r>
                <a:rPr lang="en-US" altLang="zh-CN"/>
                <a:t>p[1]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/>
                <a:t>          p[2]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/>
                <a:t>          p[3]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endParaRPr lang="zh-CN" altLang="en-US" sz="1600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314712" y="269988"/>
            <a:ext cx="4602726" cy="523784"/>
            <a:chOff x="1536" y="1772"/>
            <a:chExt cx="2496" cy="484"/>
          </a:xfrm>
        </p:grpSpPr>
        <p:sp>
          <p:nvSpPr>
            <p:cNvPr id="47113" name="Rectangle 7"/>
            <p:cNvSpPr>
              <a:spLocks noChangeArrowheads="1"/>
            </p:cNvSpPr>
            <p:nvPr/>
          </p:nvSpPr>
          <p:spPr bwMode="auto">
            <a:xfrm>
              <a:off x="1536" y="1968"/>
              <a:ext cx="62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endParaRPr lang="en-US" altLang="zh-CN" dirty="0"/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1899" y="1772"/>
              <a:ext cx="4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dirty="0"/>
                <a:t>pa</a:t>
              </a:r>
              <a:endParaRPr lang="zh-CN" altLang="en-US" dirty="0"/>
            </a:p>
          </p:txBody>
        </p:sp>
        <p:sp>
          <p:nvSpPr>
            <p:cNvPr id="47120" name="Line 32"/>
            <p:cNvSpPr>
              <a:spLocks noChangeShapeType="1"/>
            </p:cNvSpPr>
            <p:nvPr/>
          </p:nvSpPr>
          <p:spPr bwMode="auto">
            <a:xfrm>
              <a:off x="2544" y="1841"/>
              <a:ext cx="14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1" name="Line 33"/>
            <p:cNvSpPr>
              <a:spLocks noChangeShapeType="1"/>
            </p:cNvSpPr>
            <p:nvPr/>
          </p:nvSpPr>
          <p:spPr bwMode="auto">
            <a:xfrm>
              <a:off x="2544" y="2256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2" name="Line 36"/>
            <p:cNvSpPr>
              <a:spLocks noChangeShapeType="1"/>
            </p:cNvSpPr>
            <p:nvPr/>
          </p:nvSpPr>
          <p:spPr bwMode="auto">
            <a:xfrm>
              <a:off x="2544" y="1876"/>
              <a:ext cx="0" cy="3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en-US" altLang="zh-CN" dirty="0" smtClean="0"/>
                <a:t>  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a[0]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23" name="Line 37"/>
            <p:cNvSpPr>
              <a:spLocks noChangeShapeType="1"/>
            </p:cNvSpPr>
            <p:nvPr/>
          </p:nvSpPr>
          <p:spPr bwMode="auto">
            <a:xfrm>
              <a:off x="2916" y="1848"/>
              <a:ext cx="0" cy="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4" name="Line 38"/>
            <p:cNvSpPr>
              <a:spLocks noChangeShapeType="1"/>
            </p:cNvSpPr>
            <p:nvPr/>
          </p:nvSpPr>
          <p:spPr bwMode="auto">
            <a:xfrm rot="10800000">
              <a:off x="3274" y="1848"/>
              <a:ext cx="0" cy="4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5" name="Line 39"/>
            <p:cNvSpPr>
              <a:spLocks noChangeShapeType="1"/>
            </p:cNvSpPr>
            <p:nvPr/>
          </p:nvSpPr>
          <p:spPr bwMode="auto">
            <a:xfrm>
              <a:off x="3660" y="1848"/>
              <a:ext cx="0" cy="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6" name="Line 40"/>
            <p:cNvSpPr>
              <a:spLocks noChangeShapeType="1"/>
            </p:cNvSpPr>
            <p:nvPr/>
          </p:nvSpPr>
          <p:spPr bwMode="auto">
            <a:xfrm>
              <a:off x="4030" y="1841"/>
              <a:ext cx="2" cy="40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7" name="Line 41"/>
            <p:cNvSpPr>
              <a:spLocks noChangeShapeType="1"/>
            </p:cNvSpPr>
            <p:nvPr/>
          </p:nvSpPr>
          <p:spPr bwMode="auto">
            <a:xfrm>
              <a:off x="2160" y="20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90942" y="1272624"/>
            <a:ext cx="7515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定义:</a:t>
            </a: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solidFill>
                  <a:srgbClr val="CC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*p[4];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定义数组</a:t>
            </a:r>
            <a:r>
              <a:rPr lang="zh-CN" altLang="en-US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名</a:t>
            </a: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为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有4个元素，每个元素是</a:t>
            </a:r>
            <a:r>
              <a:rPr lang="zh-CN" altLang="en-US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指向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型</a:t>
            </a:r>
            <a:r>
              <a:rPr lang="zh-CN" altLang="en-US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指针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变量</a:t>
            </a:r>
            <a:endParaRPr lang="en-US" altLang="zh-CN" sz="2000" dirty="0" smtClean="0">
              <a:solidFill>
                <a:srgbClr val="3366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err="1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solidFill>
                  <a:srgbClr val="CC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CC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*p[4]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 </a:t>
            </a:r>
            <a:r>
              <a:rPr lang="en-US" altLang="zh-CN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solidFill>
                  <a:srgbClr val="CC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(*pa)[4]</a:t>
            </a: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的比较：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按照运算符的优先级理解</a:t>
            </a:r>
            <a:r>
              <a:rPr lang="en-US" altLang="zh-CN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zh-CN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后的式子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*p[4] 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     [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 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=&gt;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*</a:t>
            </a:r>
            <a:endParaRPr lang="en-US" altLang="zh-CN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是由4个元素组成的一维数组名，数组元素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是指向整型量的指针变量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(*pa)[4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]；  ( )  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=&gt; </a:t>
            </a:r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 ]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是指针变量，指向由4个整型变量组成的一维数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组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0942" y="5549658"/>
            <a:ext cx="91118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 smtClean="0">
                <a:solidFill>
                  <a:schemeClr val="accent5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前者用于</a:t>
            </a:r>
            <a:r>
              <a:rPr lang="zh-CN" altLang="en-US" dirty="0">
                <a:solidFill>
                  <a:schemeClr val="accent5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行不变，列可变的二维数</a:t>
            </a:r>
            <a:r>
              <a:rPr lang="zh-CN" altLang="en-US" dirty="0" smtClean="0">
                <a:solidFill>
                  <a:schemeClr val="accent5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组，后者</a:t>
            </a:r>
            <a:r>
              <a:rPr lang="zh-CN" altLang="en-US" dirty="0">
                <a:solidFill>
                  <a:schemeClr val="accent5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用于行可变，列不变的二维数组</a:t>
            </a: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39685"/>
          <a:stretch/>
        </p:blipFill>
        <p:spPr>
          <a:xfrm>
            <a:off x="5166112" y="822852"/>
            <a:ext cx="2794623" cy="64623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05868" y="1452514"/>
            <a:ext cx="461665" cy="5647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0850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2161" y="2793715"/>
            <a:ext cx="7773338" cy="119713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Part</a:t>
            </a:r>
            <a:r>
              <a:rPr lang="zh-CN" altLang="en-US" sz="3600" dirty="0"/>
              <a:t>  </a:t>
            </a:r>
            <a:r>
              <a:rPr lang="en-US" altLang="zh-CN" dirty="0" smtClean="0"/>
              <a:t>3 </a:t>
            </a:r>
            <a:r>
              <a:rPr lang="zh-CN" altLang="en-US" dirty="0" smtClean="0"/>
              <a:t>多维数组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01693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634477"/>
            <a:ext cx="7378700" cy="5334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kumimoji="0" lang="zh-CN" altLang="en-US" dirty="0" smtClean="0">
                <a:latin typeface="+mj-ea"/>
              </a:rPr>
              <a:t>通过指针引用多维数组</a:t>
            </a:r>
            <a:endParaRPr kumimoji="0" lang="zh-CN" altLang="en-US" u="sng" dirty="0" smtClean="0">
              <a:latin typeface="+mj-ea"/>
            </a:endParaRPr>
          </a:p>
        </p:txBody>
      </p:sp>
      <p:grpSp>
        <p:nvGrpSpPr>
          <p:cNvPr id="37895" name="Group 91"/>
          <p:cNvGrpSpPr>
            <a:grpSpLocks/>
          </p:cNvGrpSpPr>
          <p:nvPr/>
        </p:nvGrpSpPr>
        <p:grpSpPr bwMode="auto">
          <a:xfrm>
            <a:off x="1530984" y="2026236"/>
            <a:ext cx="5334000" cy="1676400"/>
            <a:chOff x="672" y="1776"/>
            <a:chExt cx="3360" cy="1056"/>
          </a:xfrm>
        </p:grpSpPr>
        <p:sp>
          <p:nvSpPr>
            <p:cNvPr id="37897" name="Rectangle 92"/>
            <p:cNvSpPr>
              <a:spLocks noChangeArrowheads="1"/>
            </p:cNvSpPr>
            <p:nvPr/>
          </p:nvSpPr>
          <p:spPr bwMode="auto">
            <a:xfrm>
              <a:off x="1536" y="2542"/>
              <a:ext cx="62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/>
                <a:t>a[2]</a:t>
              </a:r>
            </a:p>
          </p:txBody>
        </p:sp>
        <p:sp>
          <p:nvSpPr>
            <p:cNvPr id="37898" name="Rectangle 93"/>
            <p:cNvSpPr>
              <a:spLocks noChangeArrowheads="1"/>
            </p:cNvSpPr>
            <p:nvPr/>
          </p:nvSpPr>
          <p:spPr bwMode="auto">
            <a:xfrm>
              <a:off x="1536" y="2255"/>
              <a:ext cx="62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/>
                <a:t>a[1]</a:t>
              </a:r>
            </a:p>
          </p:txBody>
        </p:sp>
        <p:sp>
          <p:nvSpPr>
            <p:cNvPr id="37899" name="Rectangle 94"/>
            <p:cNvSpPr>
              <a:spLocks noChangeArrowheads="1"/>
            </p:cNvSpPr>
            <p:nvPr/>
          </p:nvSpPr>
          <p:spPr bwMode="auto">
            <a:xfrm>
              <a:off x="1536" y="1968"/>
              <a:ext cx="62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/>
                <a:t>a[0]</a:t>
              </a:r>
            </a:p>
          </p:txBody>
        </p:sp>
        <p:sp>
          <p:nvSpPr>
            <p:cNvPr id="37900" name="Line 95"/>
            <p:cNvSpPr>
              <a:spLocks noChangeShapeType="1"/>
            </p:cNvSpPr>
            <p:nvPr/>
          </p:nvSpPr>
          <p:spPr bwMode="auto">
            <a:xfrm>
              <a:off x="1536" y="1968"/>
              <a:ext cx="6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Line 96"/>
            <p:cNvSpPr>
              <a:spLocks noChangeShapeType="1"/>
            </p:cNvSpPr>
            <p:nvPr/>
          </p:nvSpPr>
          <p:spPr bwMode="auto">
            <a:xfrm>
              <a:off x="1536" y="2255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Line 97"/>
            <p:cNvSpPr>
              <a:spLocks noChangeShapeType="1"/>
            </p:cNvSpPr>
            <p:nvPr/>
          </p:nvSpPr>
          <p:spPr bwMode="auto">
            <a:xfrm>
              <a:off x="1536" y="254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3" name="Line 98"/>
            <p:cNvSpPr>
              <a:spLocks noChangeShapeType="1"/>
            </p:cNvSpPr>
            <p:nvPr/>
          </p:nvSpPr>
          <p:spPr bwMode="auto">
            <a:xfrm>
              <a:off x="1536" y="2829"/>
              <a:ext cx="6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4" name="Line 99"/>
            <p:cNvSpPr>
              <a:spLocks noChangeShapeType="1"/>
            </p:cNvSpPr>
            <p:nvPr/>
          </p:nvSpPr>
          <p:spPr bwMode="auto">
            <a:xfrm>
              <a:off x="1536" y="1968"/>
              <a:ext cx="0" cy="86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Line 100"/>
            <p:cNvSpPr>
              <a:spLocks noChangeShapeType="1"/>
            </p:cNvSpPr>
            <p:nvPr/>
          </p:nvSpPr>
          <p:spPr bwMode="auto">
            <a:xfrm>
              <a:off x="2160" y="1968"/>
              <a:ext cx="0" cy="86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Line 101"/>
            <p:cNvSpPr>
              <a:spLocks noChangeShapeType="1"/>
            </p:cNvSpPr>
            <p:nvPr/>
          </p:nvSpPr>
          <p:spPr bwMode="auto">
            <a:xfrm>
              <a:off x="1152" y="19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7" name="Text Box 102"/>
            <p:cNvSpPr txBox="1">
              <a:spLocks noChangeArrowheads="1"/>
            </p:cNvSpPr>
            <p:nvPr/>
          </p:nvSpPr>
          <p:spPr bwMode="auto">
            <a:xfrm>
              <a:off x="864" y="177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dirty="0"/>
                <a:t>a</a:t>
              </a:r>
            </a:p>
          </p:txBody>
        </p:sp>
        <p:sp>
          <p:nvSpPr>
            <p:cNvPr id="37908" name="Text Box 103"/>
            <p:cNvSpPr txBox="1">
              <a:spLocks noChangeArrowheads="1"/>
            </p:cNvSpPr>
            <p:nvPr/>
          </p:nvSpPr>
          <p:spPr bwMode="auto">
            <a:xfrm>
              <a:off x="672" y="2112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/>
                <a:t>a+1</a:t>
              </a:r>
            </a:p>
          </p:txBody>
        </p:sp>
        <p:sp>
          <p:nvSpPr>
            <p:cNvPr id="37909" name="Text Box 104"/>
            <p:cNvSpPr txBox="1">
              <a:spLocks noChangeArrowheads="1"/>
            </p:cNvSpPr>
            <p:nvPr/>
          </p:nvSpPr>
          <p:spPr bwMode="auto">
            <a:xfrm>
              <a:off x="672" y="2400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/>
                <a:t>a+2</a:t>
              </a:r>
            </a:p>
          </p:txBody>
        </p:sp>
        <p:sp>
          <p:nvSpPr>
            <p:cNvPr id="37910" name="Line 105"/>
            <p:cNvSpPr>
              <a:spLocks noChangeShapeType="1"/>
            </p:cNvSpPr>
            <p:nvPr/>
          </p:nvSpPr>
          <p:spPr bwMode="auto">
            <a:xfrm>
              <a:off x="1152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1" name="Line 106"/>
            <p:cNvSpPr>
              <a:spLocks noChangeShapeType="1"/>
            </p:cNvSpPr>
            <p:nvPr/>
          </p:nvSpPr>
          <p:spPr bwMode="auto">
            <a:xfrm>
              <a:off x="1152" y="254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2" name="Rectangle 107"/>
            <p:cNvSpPr>
              <a:spLocks noChangeArrowheads="1"/>
            </p:cNvSpPr>
            <p:nvPr/>
          </p:nvSpPr>
          <p:spPr bwMode="auto">
            <a:xfrm>
              <a:off x="3660" y="2544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23</a:t>
              </a:r>
            </a:p>
          </p:txBody>
        </p:sp>
        <p:sp>
          <p:nvSpPr>
            <p:cNvPr id="37913" name="Rectangle 108"/>
            <p:cNvSpPr>
              <a:spLocks noChangeArrowheads="1"/>
            </p:cNvSpPr>
            <p:nvPr/>
          </p:nvSpPr>
          <p:spPr bwMode="auto">
            <a:xfrm>
              <a:off x="3288" y="2544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22</a:t>
              </a:r>
            </a:p>
          </p:txBody>
        </p:sp>
        <p:sp>
          <p:nvSpPr>
            <p:cNvPr id="37914" name="Rectangle 109"/>
            <p:cNvSpPr>
              <a:spLocks noChangeArrowheads="1"/>
            </p:cNvSpPr>
            <p:nvPr/>
          </p:nvSpPr>
          <p:spPr bwMode="auto">
            <a:xfrm>
              <a:off x="2916" y="2544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21</a:t>
              </a:r>
            </a:p>
          </p:txBody>
        </p:sp>
        <p:sp>
          <p:nvSpPr>
            <p:cNvPr id="37915" name="Rectangle 110"/>
            <p:cNvSpPr>
              <a:spLocks noChangeArrowheads="1"/>
            </p:cNvSpPr>
            <p:nvPr/>
          </p:nvSpPr>
          <p:spPr bwMode="auto">
            <a:xfrm>
              <a:off x="2544" y="2544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20</a:t>
              </a:r>
            </a:p>
          </p:txBody>
        </p:sp>
        <p:sp>
          <p:nvSpPr>
            <p:cNvPr id="37916" name="Rectangle 111"/>
            <p:cNvSpPr>
              <a:spLocks noChangeArrowheads="1"/>
            </p:cNvSpPr>
            <p:nvPr/>
          </p:nvSpPr>
          <p:spPr bwMode="auto">
            <a:xfrm>
              <a:off x="3660" y="2256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13</a:t>
              </a:r>
            </a:p>
          </p:txBody>
        </p:sp>
        <p:sp>
          <p:nvSpPr>
            <p:cNvPr id="37917" name="Rectangle 112"/>
            <p:cNvSpPr>
              <a:spLocks noChangeArrowheads="1"/>
            </p:cNvSpPr>
            <p:nvPr/>
          </p:nvSpPr>
          <p:spPr bwMode="auto">
            <a:xfrm>
              <a:off x="3288" y="2256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12</a:t>
              </a:r>
            </a:p>
          </p:txBody>
        </p:sp>
        <p:sp>
          <p:nvSpPr>
            <p:cNvPr id="37918" name="Rectangle 113"/>
            <p:cNvSpPr>
              <a:spLocks noChangeArrowheads="1"/>
            </p:cNvSpPr>
            <p:nvPr/>
          </p:nvSpPr>
          <p:spPr bwMode="auto">
            <a:xfrm>
              <a:off x="2916" y="2256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11</a:t>
              </a:r>
            </a:p>
          </p:txBody>
        </p:sp>
        <p:sp>
          <p:nvSpPr>
            <p:cNvPr id="37919" name="Rectangle 114"/>
            <p:cNvSpPr>
              <a:spLocks noChangeArrowheads="1"/>
            </p:cNvSpPr>
            <p:nvPr/>
          </p:nvSpPr>
          <p:spPr bwMode="auto">
            <a:xfrm>
              <a:off x="2544" y="2256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10</a:t>
              </a:r>
            </a:p>
          </p:txBody>
        </p:sp>
        <p:sp>
          <p:nvSpPr>
            <p:cNvPr id="37920" name="Rectangle 115"/>
            <p:cNvSpPr>
              <a:spLocks noChangeArrowheads="1"/>
            </p:cNvSpPr>
            <p:nvPr/>
          </p:nvSpPr>
          <p:spPr bwMode="auto">
            <a:xfrm>
              <a:off x="3660" y="19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03</a:t>
              </a:r>
            </a:p>
          </p:txBody>
        </p:sp>
        <p:sp>
          <p:nvSpPr>
            <p:cNvPr id="37921" name="Rectangle 116"/>
            <p:cNvSpPr>
              <a:spLocks noChangeArrowheads="1"/>
            </p:cNvSpPr>
            <p:nvPr/>
          </p:nvSpPr>
          <p:spPr bwMode="auto">
            <a:xfrm>
              <a:off x="3288" y="19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02</a:t>
              </a:r>
            </a:p>
          </p:txBody>
        </p:sp>
        <p:sp>
          <p:nvSpPr>
            <p:cNvPr id="37922" name="Rectangle 117"/>
            <p:cNvSpPr>
              <a:spLocks noChangeArrowheads="1"/>
            </p:cNvSpPr>
            <p:nvPr/>
          </p:nvSpPr>
          <p:spPr bwMode="auto">
            <a:xfrm>
              <a:off x="2916" y="19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/>
                <a:t>a</a:t>
              </a:r>
              <a:r>
                <a:rPr kumimoji="0" lang="en-US" altLang="zh-CN" sz="2800" b="0" baseline="-25000"/>
                <a:t>01</a:t>
              </a:r>
            </a:p>
          </p:txBody>
        </p:sp>
        <p:sp>
          <p:nvSpPr>
            <p:cNvPr id="37923" name="Rectangle 118"/>
            <p:cNvSpPr>
              <a:spLocks noChangeArrowheads="1"/>
            </p:cNvSpPr>
            <p:nvPr/>
          </p:nvSpPr>
          <p:spPr bwMode="auto">
            <a:xfrm>
              <a:off x="2544" y="19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kumimoji="0" lang="en-US" altLang="zh-CN" sz="2800" b="0" dirty="0"/>
                <a:t>a</a:t>
              </a:r>
              <a:r>
                <a:rPr kumimoji="0" lang="en-US" altLang="zh-CN" sz="2800" b="0" baseline="-25000" dirty="0"/>
                <a:t>00</a:t>
              </a:r>
            </a:p>
          </p:txBody>
        </p:sp>
        <p:sp>
          <p:nvSpPr>
            <p:cNvPr id="37924" name="Line 119"/>
            <p:cNvSpPr>
              <a:spLocks noChangeShapeType="1"/>
            </p:cNvSpPr>
            <p:nvPr/>
          </p:nvSpPr>
          <p:spPr bwMode="auto">
            <a:xfrm>
              <a:off x="2544" y="1968"/>
              <a:ext cx="14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5" name="Line 120"/>
            <p:cNvSpPr>
              <a:spLocks noChangeShapeType="1"/>
            </p:cNvSpPr>
            <p:nvPr/>
          </p:nvSpPr>
          <p:spPr bwMode="auto">
            <a:xfrm>
              <a:off x="2544" y="2256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6" name="Line 121"/>
            <p:cNvSpPr>
              <a:spLocks noChangeShapeType="1"/>
            </p:cNvSpPr>
            <p:nvPr/>
          </p:nvSpPr>
          <p:spPr bwMode="auto">
            <a:xfrm>
              <a:off x="2544" y="2544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7" name="Line 122"/>
            <p:cNvSpPr>
              <a:spLocks noChangeShapeType="1"/>
            </p:cNvSpPr>
            <p:nvPr/>
          </p:nvSpPr>
          <p:spPr bwMode="auto">
            <a:xfrm>
              <a:off x="2544" y="2832"/>
              <a:ext cx="14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8" name="Line 123"/>
            <p:cNvSpPr>
              <a:spLocks noChangeShapeType="1"/>
            </p:cNvSpPr>
            <p:nvPr/>
          </p:nvSpPr>
          <p:spPr bwMode="auto">
            <a:xfrm>
              <a:off x="2544" y="1968"/>
              <a:ext cx="0" cy="86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9" name="Line 124"/>
            <p:cNvSpPr>
              <a:spLocks noChangeShapeType="1"/>
            </p:cNvSpPr>
            <p:nvPr/>
          </p:nvSpPr>
          <p:spPr bwMode="auto">
            <a:xfrm>
              <a:off x="2916" y="196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0" name="Line 125"/>
            <p:cNvSpPr>
              <a:spLocks noChangeShapeType="1"/>
            </p:cNvSpPr>
            <p:nvPr/>
          </p:nvSpPr>
          <p:spPr bwMode="auto">
            <a:xfrm>
              <a:off x="3288" y="196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1" name="Line 126"/>
            <p:cNvSpPr>
              <a:spLocks noChangeShapeType="1"/>
            </p:cNvSpPr>
            <p:nvPr/>
          </p:nvSpPr>
          <p:spPr bwMode="auto">
            <a:xfrm>
              <a:off x="3660" y="196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2" name="Line 127"/>
            <p:cNvSpPr>
              <a:spLocks noChangeShapeType="1"/>
            </p:cNvSpPr>
            <p:nvPr/>
          </p:nvSpPr>
          <p:spPr bwMode="auto">
            <a:xfrm>
              <a:off x="4032" y="1968"/>
              <a:ext cx="0" cy="86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3" name="Line 128"/>
            <p:cNvSpPr>
              <a:spLocks noChangeShapeType="1"/>
            </p:cNvSpPr>
            <p:nvPr/>
          </p:nvSpPr>
          <p:spPr bwMode="auto">
            <a:xfrm>
              <a:off x="2160" y="20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4" name="Line 129"/>
            <p:cNvSpPr>
              <a:spLocks noChangeShapeType="1"/>
            </p:cNvSpPr>
            <p:nvPr/>
          </p:nvSpPr>
          <p:spPr bwMode="auto">
            <a:xfrm>
              <a:off x="2160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5" name="Line 130"/>
            <p:cNvSpPr>
              <a:spLocks noChangeShapeType="1"/>
            </p:cNvSpPr>
            <p:nvPr/>
          </p:nvSpPr>
          <p:spPr bwMode="auto">
            <a:xfrm>
              <a:off x="2160" y="25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896" name="Rectangle 131"/>
          <p:cNvSpPr>
            <a:spLocks noChangeArrowheads="1"/>
          </p:cNvSpPr>
          <p:nvPr/>
        </p:nvSpPr>
        <p:spPr bwMode="auto">
          <a:xfrm>
            <a:off x="1293769" y="3947843"/>
            <a:ext cx="594393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defRPr kumimoji="1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zh-CN" altLang="en-US" dirty="0" smtClean="0"/>
              <a:t>&amp;</a:t>
            </a:r>
            <a:r>
              <a:rPr lang="en-US" altLang="zh-CN" dirty="0"/>
              <a:t>a[</a:t>
            </a:r>
            <a:r>
              <a:rPr lang="en-US" altLang="zh-CN" dirty="0" err="1"/>
              <a:t>i</a:t>
            </a:r>
            <a:r>
              <a:rPr lang="en-US" altLang="zh-CN" dirty="0"/>
              <a:t>][j]	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en-US" altLang="zh-CN" dirty="0"/>
              <a:t>a[</a:t>
            </a:r>
            <a:r>
              <a:rPr lang="en-US" altLang="zh-CN" dirty="0" err="1"/>
              <a:t>i</a:t>
            </a:r>
            <a:r>
              <a:rPr lang="en-US" altLang="zh-CN" dirty="0"/>
              <a:t>]+j     	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en-US" altLang="zh-CN" dirty="0"/>
              <a:t>*(</a:t>
            </a:r>
            <a:r>
              <a:rPr lang="en-US" altLang="zh-CN" dirty="0" err="1"/>
              <a:t>a+i</a:t>
            </a:r>
            <a:r>
              <a:rPr lang="en-US" altLang="zh-CN" dirty="0"/>
              <a:t>)+j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zh-CN" dirty="0"/>
              <a:t>a[</a:t>
            </a:r>
            <a:r>
              <a:rPr lang="en-US" altLang="zh-CN" dirty="0" err="1"/>
              <a:t>i</a:t>
            </a:r>
            <a:r>
              <a:rPr lang="en-US" altLang="zh-CN" dirty="0"/>
              <a:t>][j]	   	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en-US" altLang="zh-CN" dirty="0">
                <a:sym typeface="Wingdings" panose="05000000000000000000" pitchFamily="2" charset="2"/>
              </a:rPr>
              <a:t>*(</a:t>
            </a:r>
            <a:r>
              <a:rPr lang="en-US" altLang="zh-CN" dirty="0"/>
              <a:t>a[</a:t>
            </a:r>
            <a:r>
              <a:rPr lang="en-US" altLang="zh-CN" dirty="0" err="1"/>
              <a:t>i</a:t>
            </a:r>
            <a:r>
              <a:rPr lang="en-US" altLang="zh-CN" dirty="0"/>
              <a:t>]+j)	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en-US" altLang="zh-CN" dirty="0">
                <a:sym typeface="Wingdings" panose="05000000000000000000" pitchFamily="2" charset="2"/>
              </a:rPr>
              <a:t>*(</a:t>
            </a:r>
            <a:r>
              <a:rPr lang="en-US" altLang="zh-CN" dirty="0"/>
              <a:t>*(</a:t>
            </a:r>
            <a:r>
              <a:rPr lang="en-US" altLang="zh-CN" dirty="0" err="1"/>
              <a:t>a+i</a:t>
            </a:r>
            <a:r>
              <a:rPr lang="en-US" altLang="zh-CN" dirty="0"/>
              <a:t>)+j)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>
                <a:sym typeface="Wingdings" panose="05000000000000000000" pitchFamily="2" charset="2"/>
              </a:rPr>
              <a:t>Ex: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/>
              <a:t>a[0</a:t>
            </a:r>
            <a:r>
              <a:rPr lang="en-US" altLang="zh-CN" dirty="0"/>
              <a:t>][0]		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en-US" altLang="zh-CN" dirty="0"/>
              <a:t>**a		     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en-US" altLang="zh-CN" dirty="0">
                <a:sym typeface="Wingdings" panose="05000000000000000000" pitchFamily="2" charset="2"/>
              </a:rPr>
              <a:t>*(*(a+0)+0</a:t>
            </a:r>
            <a:r>
              <a:rPr lang="en-US" altLang="zh-CN" dirty="0" smtClean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a[0</a:t>
            </a:r>
            <a:r>
              <a:rPr lang="en-US" altLang="zh-CN" dirty="0">
                <a:sym typeface="Wingdings" panose="05000000000000000000" pitchFamily="2" charset="2"/>
              </a:rPr>
              <a:t>][1</a:t>
            </a:r>
            <a:r>
              <a:rPr lang="en-US" altLang="zh-CN" dirty="0" smtClean="0">
                <a:sym typeface="Wingdings" panose="05000000000000000000" pitchFamily="2" charset="2"/>
              </a:rPr>
              <a:t>]       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en-US" altLang="zh-CN" dirty="0">
                <a:sym typeface="Wingdings" panose="05000000000000000000" pitchFamily="2" charset="2"/>
              </a:rPr>
              <a:t>*(*a+1) 	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</a:t>
            </a:r>
            <a:r>
              <a:rPr lang="en-US" altLang="zh-CN" dirty="0">
                <a:sym typeface="Wingdings" panose="05000000000000000000" pitchFamily="2" charset="2"/>
              </a:rPr>
              <a:t>*(*(a+0)+1)   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688" y="1326270"/>
            <a:ext cx="494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Clr>
                <a:srgbClr val="000000"/>
              </a:buClr>
            </a:pPr>
            <a:r>
              <a:rPr lang="zh-CN" altLang="en-US" sz="24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二维数组的</a:t>
            </a:r>
            <a:r>
              <a:rPr lang="zh-CN" altLang="en-US" sz="24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地址</a:t>
            </a:r>
            <a:r>
              <a:rPr lang="zh-CN" altLang="en-US" sz="24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（指针</a:t>
            </a:r>
            <a:r>
              <a:rPr lang="zh-CN" altLang="en-US" sz="24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 smtClean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4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3400" indent="-533400">
              <a:buClr>
                <a:srgbClr val="000000"/>
              </a:buClr>
              <a:buNone/>
            </a:pP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a[3][4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];</a:t>
            </a:r>
            <a:endParaRPr lang="zh-CN" altLang="en-US" sz="24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7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77318" y="688090"/>
            <a:ext cx="7773338" cy="1596177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要点一览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834417" y="2677538"/>
            <a:ext cx="7772870" cy="256808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指针的概念性介绍</a:t>
            </a:r>
            <a:endParaRPr lang="en-US" altLang="zh-CN" sz="2800" dirty="0"/>
          </a:p>
          <a:p>
            <a:r>
              <a:rPr lang="zh-CN" altLang="en-US" sz="2800" dirty="0" smtClean="0"/>
              <a:t>数组</a:t>
            </a:r>
            <a:r>
              <a:rPr lang="zh-CN" altLang="en-US" sz="2800" dirty="0"/>
              <a:t>与</a:t>
            </a:r>
            <a:r>
              <a:rPr lang="zh-CN" altLang="en-US" sz="2800" dirty="0" smtClean="0"/>
              <a:t>指针</a:t>
            </a:r>
            <a:r>
              <a:rPr lang="zh-CN" altLang="en-US" sz="2800" dirty="0"/>
              <a:t>的密切联系</a:t>
            </a:r>
            <a:endParaRPr lang="en-US" altLang="zh-CN" sz="2800" dirty="0"/>
          </a:p>
          <a:p>
            <a:r>
              <a:rPr lang="zh-CN" altLang="en-US" sz="2800" dirty="0"/>
              <a:t>多维</a:t>
            </a:r>
            <a:r>
              <a:rPr lang="zh-CN" altLang="en-US" sz="2800" dirty="0" smtClean="0"/>
              <a:t>数组与指针</a:t>
            </a:r>
            <a:endParaRPr lang="en-US" altLang="zh-CN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55" y="3301453"/>
            <a:ext cx="36758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8914" y="442908"/>
            <a:ext cx="7525048" cy="2303462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dirty="0" smtClean="0">
                <a:latin typeface="+mj-ea"/>
                <a:ea typeface="+mj-ea"/>
              </a:rPr>
              <a:t>指针数据类型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+mj-ea"/>
                <a:ea typeface="+mj-ea"/>
              </a:rPr>
              <a:t>指针变量存放的是其它变量的地址，地址是正整数。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+mj-ea"/>
                <a:ea typeface="+mj-ea"/>
              </a:rPr>
              <a:t>定义指针时必须指定数据类型，称它为</a:t>
            </a:r>
            <a:r>
              <a:rPr lang="zh-CN" altLang="en-US" sz="2000" dirty="0" smtClean="0">
                <a:solidFill>
                  <a:srgbClr val="CC0000"/>
                </a:solidFill>
                <a:latin typeface="+mj-ea"/>
                <a:ea typeface="+mj-ea"/>
              </a:rPr>
              <a:t>基类型</a:t>
            </a:r>
            <a:r>
              <a:rPr lang="zh-CN" altLang="en-US" sz="2000" dirty="0" smtClean="0">
                <a:latin typeface="+mj-ea"/>
                <a:ea typeface="+mj-ea"/>
              </a:rPr>
              <a:t>，即指针变量将要指向的变量的类型。</a:t>
            </a:r>
          </a:p>
        </p:txBody>
      </p:sp>
      <p:graphicFrame>
        <p:nvGraphicFramePr>
          <p:cNvPr id="157738" name="Group 4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9888469"/>
              </p:ext>
            </p:extLst>
          </p:nvPr>
        </p:nvGraphicFramePr>
        <p:xfrm>
          <a:off x="319695" y="3001344"/>
          <a:ext cx="8353425" cy="3200400"/>
        </p:xfrm>
        <a:graphic>
          <a:graphicData uri="http://schemas.openxmlformats.org/drawingml/2006/table">
            <a:tbl>
              <a:tblPr/>
              <a:tblGrid>
                <a:gridCol w="176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*p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是指向整型量的指针变量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*p[n]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定义数组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p，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其元素是指向整型量的指针变量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(*p)[n]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指针变量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指向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个元素的一维整型数组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*p()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函数返回一个指向整型量的指针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(*p)()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指针变量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指向返回整型量的函数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*(*p)()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指针变量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指向返回指向整型量的指针的函数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**p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指针变量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指向一个指向整型量的指针变量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088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087865" y="355130"/>
            <a:ext cx="7773338" cy="1596177"/>
          </a:xfrm>
        </p:spPr>
        <p:txBody>
          <a:bodyPr/>
          <a:lstStyle/>
          <a:p>
            <a:pPr algn="l"/>
            <a:r>
              <a:rPr lang="zh-CN" altLang="en-US" dirty="0" smtClean="0"/>
              <a:t>指针的意义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756450" y="1951307"/>
            <a:ext cx="7772870" cy="48039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第一，指针的使用使得不同区域的代码可以轻易的</a:t>
            </a:r>
            <a:r>
              <a:rPr lang="zh-CN" altLang="en-US" dirty="0">
                <a:solidFill>
                  <a:schemeClr val="accent5"/>
                </a:solidFill>
              </a:rPr>
              <a:t>共享内存数据</a:t>
            </a:r>
            <a:r>
              <a:rPr lang="zh-CN" altLang="en-US" dirty="0" smtClean="0"/>
              <a:t>。因为</a:t>
            </a:r>
            <a:r>
              <a:rPr lang="zh-CN" altLang="en-US" dirty="0"/>
              <a:t>诸如结构体等大型数据，占用的字节数多，复制很消耗性能</a:t>
            </a:r>
            <a:r>
              <a:rPr lang="zh-CN" altLang="en-US" dirty="0" smtClean="0"/>
              <a:t>。但</a:t>
            </a:r>
            <a:r>
              <a:rPr lang="zh-CN" altLang="en-US" dirty="0"/>
              <a:t>使用指针就可以很好的避免这个问题，因为任何类型的指针占用的字节数都是一样的（根据平台不同，有</a:t>
            </a:r>
            <a:r>
              <a:rPr lang="en-US" altLang="zh-CN" dirty="0"/>
              <a:t>4</a:t>
            </a:r>
            <a:r>
              <a:rPr lang="zh-CN" altLang="en-US" dirty="0"/>
              <a:t>字节或者</a:t>
            </a:r>
            <a:r>
              <a:rPr lang="en-US" altLang="zh-CN" dirty="0"/>
              <a:t>8</a:t>
            </a:r>
            <a:r>
              <a:rPr lang="zh-CN" altLang="en-US" dirty="0"/>
              <a:t>字节或者其他可能）。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第二，指针使得一些复杂的</a:t>
            </a:r>
            <a:r>
              <a:rPr lang="zh-CN" altLang="en-US" dirty="0">
                <a:solidFill>
                  <a:schemeClr val="accent5"/>
                </a:solidFill>
              </a:rPr>
              <a:t>链接性的数据结构</a:t>
            </a:r>
            <a:r>
              <a:rPr lang="zh-CN" altLang="en-US" dirty="0"/>
              <a:t>的构建成为可能，比如链表</a:t>
            </a:r>
            <a:r>
              <a:rPr lang="zh-CN" altLang="en-US" dirty="0" smtClean="0"/>
              <a:t>，二叉树</a:t>
            </a:r>
            <a:r>
              <a:rPr lang="zh-CN" altLang="en-US" dirty="0"/>
              <a:t>等等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552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8682" y="4129754"/>
            <a:ext cx="54183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cript MT Bold" panose="03040602040607080904" pitchFamily="66" charset="0"/>
              </a:rPr>
              <a:t>Thank you!</a:t>
            </a:r>
            <a:endParaRPr lang="zh-CN" alt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7816" y="1224587"/>
            <a:ext cx="6900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参考资料：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The C programming language(second edition), Brian W. Kernighan, Dennis M. Ritchie, PRENTICE HALL;</a:t>
            </a:r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Understanding and Using C Pointer, Richard Reese, O’REILLY.</a:t>
            </a:r>
          </a:p>
        </p:txBody>
      </p:sp>
    </p:spTree>
    <p:extLst>
      <p:ext uri="{BB962C8B-B14F-4D97-AF65-F5344CB8AC3E}">
        <p14:creationId xmlns:p14="http://schemas.microsoft.com/office/powerpoint/2010/main" val="2253755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2161" y="2793715"/>
            <a:ext cx="7773338" cy="119713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Part</a:t>
            </a:r>
            <a:r>
              <a:rPr lang="zh-CN" altLang="en-US" sz="3600" dirty="0"/>
              <a:t>  </a:t>
            </a:r>
            <a:r>
              <a:rPr lang="en-US" altLang="zh-CN" sz="3600" dirty="0"/>
              <a:t>1 </a:t>
            </a:r>
            <a:r>
              <a:rPr lang="zh-CN" altLang="en-US" sz="3600" dirty="0"/>
              <a:t>指针的概念性介绍</a:t>
            </a:r>
          </a:p>
        </p:txBody>
      </p:sp>
    </p:spTree>
    <p:extLst>
      <p:ext uri="{BB962C8B-B14F-4D97-AF65-F5344CB8AC3E}">
        <p14:creationId xmlns:p14="http://schemas.microsoft.com/office/powerpoint/2010/main" val="399211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38567" y="2300025"/>
            <a:ext cx="628299" cy="4533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944216" y="1933161"/>
            <a:ext cx="7255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在计算机科学中，</a:t>
            </a: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</a:rPr>
              <a:t>指针</a:t>
            </a:r>
            <a:r>
              <a:rPr lang="zh-CN" altLang="en-US" sz="2400" dirty="0"/>
              <a:t>（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r>
              <a:rPr lang="zh-CN" altLang="en-US" sz="2400" dirty="0" smtClean="0"/>
              <a:t>）</a:t>
            </a:r>
            <a:r>
              <a:rPr lang="zh-CN" altLang="en-US" sz="2400" dirty="0"/>
              <a:t>是编程语言中的一个对象，利用地址，它的值指向（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points to</a:t>
            </a:r>
            <a:r>
              <a:rPr lang="zh-CN" altLang="en-US" sz="2400" dirty="0"/>
              <a:t>）存在电脑存储器中另一个地方的值。通过地址能找到所需的</a:t>
            </a: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</a:rPr>
              <a:t>变量单元</a:t>
            </a:r>
            <a:r>
              <a:rPr lang="zh-CN" altLang="en-US" sz="2400" dirty="0"/>
              <a:t>，可以说，地址指向该变量单元。因此，将地址形象化地称为“指针”，意思是通过它能找到以它为地址的内存单元。</a:t>
            </a:r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9757" y="597476"/>
            <a:ext cx="7773338" cy="1596177"/>
          </a:xfrm>
        </p:spPr>
        <p:txBody>
          <a:bodyPr/>
          <a:lstStyle/>
          <a:p>
            <a:pPr algn="l"/>
            <a:r>
              <a:rPr lang="zh-CN" altLang="en-US" dirty="0" smtClean="0"/>
              <a:t>指针的概念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48" y="4342763"/>
            <a:ext cx="1884700" cy="16373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84391" y="4624856"/>
            <a:ext cx="330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指针是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C/C++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语言的</a:t>
            </a: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精髓，也是强大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的本质</a:t>
            </a:r>
          </a:p>
        </p:txBody>
      </p:sp>
    </p:spTree>
    <p:extLst>
      <p:ext uri="{BB962C8B-B14F-4D97-AF65-F5344CB8AC3E}">
        <p14:creationId xmlns:p14="http://schemas.microsoft.com/office/powerpoint/2010/main" val="307990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080" y="346291"/>
            <a:ext cx="7773338" cy="1596177"/>
          </a:xfrm>
        </p:spPr>
        <p:txBody>
          <a:bodyPr/>
          <a:lstStyle/>
          <a:p>
            <a:pPr algn="l"/>
            <a:r>
              <a:rPr lang="zh-CN" altLang="en-US" dirty="0" smtClean="0"/>
              <a:t>指针的表示与调用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3339"/>
            <a:ext cx="3489495" cy="1803532"/>
          </a:xfrm>
        </p:spPr>
      </p:pic>
      <p:sp>
        <p:nvSpPr>
          <p:cNvPr id="3" name="文本框 2"/>
          <p:cNvSpPr txBox="1"/>
          <p:nvPr/>
        </p:nvSpPr>
        <p:spPr>
          <a:xfrm>
            <a:off x="4261276" y="1956296"/>
            <a:ext cx="4178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</a:rPr>
              <a:t>地       址</a:t>
            </a:r>
            <a:r>
              <a:rPr lang="zh-CN" altLang="en-US" sz="2400" dirty="0"/>
              <a:t>：内存单元的编号</a:t>
            </a:r>
            <a:endParaRPr lang="en-US" altLang="zh-CN" sz="2400" dirty="0"/>
          </a:p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</a:rPr>
              <a:t>指       针</a:t>
            </a:r>
            <a:r>
              <a:rPr lang="zh-CN" altLang="en-US" sz="2400" dirty="0"/>
              <a:t>：变量的地址</a:t>
            </a:r>
            <a:endParaRPr lang="en-US" altLang="zh-CN" sz="2400" dirty="0"/>
          </a:p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chemeClr val="accent3">
                    <a:lumMod val="75000"/>
                  </a:schemeClr>
                </a:solidFill>
              </a:rPr>
              <a:t>指针变量</a:t>
            </a:r>
            <a:r>
              <a:rPr lang="zh-CN" altLang="en-US" sz="2400" dirty="0"/>
              <a:t>：存放其他变量</a:t>
            </a:r>
            <a:r>
              <a:rPr lang="zh-CN" altLang="en-US" sz="2400" dirty="0" smtClean="0"/>
              <a:t>地址</a:t>
            </a:r>
            <a:endParaRPr lang="en-US" altLang="zh-CN" sz="2400" dirty="0" smtClean="0"/>
          </a:p>
          <a:p>
            <a:pPr>
              <a:lnSpc>
                <a:spcPts val="3000"/>
              </a:lnSpc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                 的</a:t>
            </a:r>
            <a:r>
              <a:rPr lang="zh-CN" altLang="en-US" sz="2400" dirty="0"/>
              <a:t>变量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44773" y="3676255"/>
            <a:ext cx="43457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&amp;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zh-CN" altLang="en-US" sz="20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指        </a:t>
            </a:r>
            <a:r>
              <a:rPr lang="zh-CN" alt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针</a:t>
            </a:r>
            <a:endParaRPr lang="en-US" altLang="zh-CN" sz="2000" b="1" dirty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dirty="0" smtClean="0">
                <a:sym typeface="Wingdings" panose="05000000000000000000" pitchFamily="2" charset="2"/>
              </a:rPr>
              <a:t>                              </a:t>
            </a:r>
            <a:r>
              <a:rPr lang="zh-CN" altLang="en-US" sz="20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指针</a:t>
            </a:r>
            <a:r>
              <a:rPr lang="zh-CN" altLang="en-US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变量</a:t>
            </a:r>
            <a:endParaRPr lang="en-US" altLang="zh-CN" sz="2000" b="1" dirty="0">
              <a:solidFill>
                <a:schemeClr val="accent5"/>
              </a:solidFill>
              <a:sym typeface="Wingdings" panose="05000000000000000000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874" y="4186462"/>
            <a:ext cx="2669812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指针变量</a:t>
            </a:r>
            <a:endParaRPr lang="en-US" altLang="zh-CN" sz="32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可以引用</a:t>
            </a:r>
            <a:endParaRPr lang="en-US" altLang="zh-CN" sz="32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变量的</a:t>
            </a:r>
            <a:r>
              <a:rPr lang="zh-CN" alt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值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349708" y="3676255"/>
            <a:ext cx="4001202" cy="9002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dirty="0">
                <a:solidFill>
                  <a:srgbClr val="A9B7C6"/>
                </a:solidFill>
                <a:latin typeface="Consolas" panose="020B0609020204030204" pitchFamily="49" charset="0"/>
              </a:rPr>
              <a:t>i=</a:t>
            </a:r>
            <a:r>
              <a:rPr lang="zh-CN" altLang="zh-CN" dirty="0">
                <a:solidFill>
                  <a:srgbClr val="6897BB"/>
                </a:solidFill>
                <a:latin typeface="Consolas" panose="020B0609020204030204" pitchFamily="49" charset="0"/>
              </a:rPr>
              <a:t>3</a:t>
            </a:r>
            <a:r>
              <a:rPr lang="zh-CN" altLang="zh-CN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zh-CN" altLang="zh-CN" dirty="0">
                <a:solidFill>
                  <a:srgbClr val="A9B7C6"/>
                </a:solidFill>
                <a:latin typeface="Consolas" panose="020B0609020204030204" pitchFamily="49" charset="0"/>
              </a:rPr>
              <a:t>j=</a:t>
            </a:r>
            <a:r>
              <a:rPr lang="zh-CN" altLang="zh-CN" dirty="0">
                <a:solidFill>
                  <a:srgbClr val="6897BB"/>
                </a:solidFill>
                <a:latin typeface="Consolas" panose="020B0609020204030204" pitchFamily="49" charset="0"/>
              </a:rPr>
              <a:t>6</a:t>
            </a:r>
            <a:r>
              <a:rPr lang="zh-CN" altLang="zh-CN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zh-CN" altLang="zh-CN" dirty="0">
                <a:solidFill>
                  <a:srgbClr val="A9B7C6"/>
                </a:solidFill>
                <a:latin typeface="Consolas" panose="020B0609020204030204" pitchFamily="49" charset="0"/>
              </a:rPr>
              <a:t>k=</a:t>
            </a:r>
            <a:r>
              <a:rPr lang="zh-CN" altLang="zh-CN" dirty="0">
                <a:solidFill>
                  <a:srgbClr val="6897BB"/>
                </a:solidFill>
                <a:latin typeface="Consolas" panose="020B0609020204030204" pitchFamily="49" charset="0"/>
              </a:rPr>
              <a:t>9</a:t>
            </a:r>
            <a:r>
              <a:rPr lang="zh-CN" altLang="zh-CN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dirty="0">
                <a:solidFill>
                  <a:srgbClr val="A9B7C6"/>
                </a:solidFill>
                <a:latin typeface="Consolas" panose="020B0609020204030204" pitchFamily="49" charset="0"/>
              </a:rPr>
              <a:t>*ptr</a:t>
            </a:r>
            <a:r>
              <a:rPr lang="zh-CN" altLang="zh-CN" dirty="0" smtClean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zh-CN" altLang="zh-CN" dirty="0">
                <a:solidFill>
                  <a:srgbClr val="808080"/>
                </a:solidFill>
                <a:latin typeface="Consolas" panose="020B0609020204030204" pitchFamily="49" charset="0"/>
              </a:rPr>
              <a:t/>
            </a:r>
            <a:br>
              <a:rPr lang="zh-CN" altLang="zh-CN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zh-CN" altLang="zh-CN" dirty="0">
                <a:solidFill>
                  <a:srgbClr val="A9B7C6"/>
                </a:solidFill>
                <a:latin typeface="Consolas" panose="020B0609020204030204" pitchFamily="49" charset="0"/>
              </a:rPr>
              <a:t>ptr= &amp;i</a:t>
            </a:r>
            <a:r>
              <a:rPr lang="zh-CN" altLang="zh-CN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46634" y="4371912"/>
            <a:ext cx="28742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*</a:t>
            </a:r>
            <a:endParaRPr lang="zh-CN" alt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640457" y="5267739"/>
            <a:ext cx="1282147" cy="5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5640457" y="5583929"/>
            <a:ext cx="1282147" cy="1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32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513298" y="1914200"/>
            <a:ext cx="3631319" cy="179279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>a</a:t>
            </a: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>b</a:t>
            </a: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*</a:t>
            </a:r>
            <a:r>
              <a:rPr lang="en-US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p1</a:t>
            </a:r>
            <a:r>
              <a:rPr lang="zh-CN" altLang="zh-CN" sz="160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*</a:t>
            </a:r>
            <a:r>
              <a:rPr lang="en-US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2</a:t>
            </a: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1 </a:t>
            </a: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>= &amp;a</a:t>
            </a: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/>
            </a:r>
            <a:b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2 </a:t>
            </a: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>= &amp;b</a:t>
            </a: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>a = </a:t>
            </a:r>
            <a:r>
              <a:rPr lang="zh-CN" altLang="zh-CN" sz="1600" cap="none" dirty="0">
                <a:solidFill>
                  <a:srgbClr val="6897BB"/>
                </a:solidFill>
                <a:latin typeface="Consolas" panose="020B0609020204030204" pitchFamily="49" charset="0"/>
              </a:rPr>
              <a:t>100</a:t>
            </a:r>
            <a:r>
              <a:rPr lang="zh-CN" altLang="zh-CN" sz="160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b </a:t>
            </a: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zh-CN" altLang="zh-CN" sz="1600" cap="none" dirty="0">
                <a:solidFill>
                  <a:srgbClr val="6897BB"/>
                </a:solidFill>
                <a:latin typeface="Consolas" panose="020B0609020204030204" pitchFamily="49" charset="0"/>
              </a:rPr>
              <a:t>20</a:t>
            </a: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>printf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zh-CN" altLang="zh-CN" sz="1600" cap="none" dirty="0">
                <a:solidFill>
                  <a:srgbClr val="6A8759"/>
                </a:solidFill>
                <a:latin typeface="Consolas" panose="020B0609020204030204" pitchFamily="49" charset="0"/>
              </a:rPr>
              <a:t>"</a:t>
            </a:r>
            <a:r>
              <a:rPr lang="zh-CN" altLang="zh-CN" sz="160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%d</a:t>
            </a:r>
            <a:r>
              <a:rPr lang="en-US" altLang="zh-CN" sz="160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 </a:t>
            </a:r>
            <a:r>
              <a:rPr lang="zh-CN" altLang="zh-CN" sz="160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%</a:t>
            </a:r>
            <a:r>
              <a:rPr lang="zh-CN" altLang="zh-CN" sz="1600" cap="none" dirty="0">
                <a:solidFill>
                  <a:srgbClr val="6A8759"/>
                </a:solidFill>
                <a:latin typeface="Consolas" panose="020B0609020204030204" pitchFamily="49" charset="0"/>
              </a:rPr>
              <a:t>d</a:t>
            </a:r>
            <a:r>
              <a:rPr lang="en-US" altLang="zh-CN" sz="1600" cap="none" dirty="0">
                <a:solidFill>
                  <a:srgbClr val="6A8759"/>
                </a:solidFill>
                <a:latin typeface="Consolas" panose="020B0609020204030204" pitchFamily="49" charset="0"/>
              </a:rPr>
              <a:t>\n</a:t>
            </a:r>
            <a:r>
              <a:rPr lang="zh-CN" altLang="zh-CN" sz="160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"</a:t>
            </a:r>
            <a:r>
              <a:rPr lang="zh-CN" altLang="zh-CN" sz="160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*</a:t>
            </a:r>
            <a:r>
              <a:rPr lang="en-US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p1,*p2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>printf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zh-CN" altLang="zh-CN" sz="160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"%</a:t>
            </a:r>
            <a:r>
              <a:rPr lang="en-US" altLang="zh-CN" sz="160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p</a:t>
            </a:r>
            <a:r>
              <a:rPr lang="zh-CN" altLang="zh-CN" sz="160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 %</a:t>
            </a:r>
            <a:r>
              <a:rPr lang="en-US" altLang="zh-CN" sz="160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p\n</a:t>
            </a:r>
            <a:r>
              <a:rPr lang="zh-CN" altLang="zh-CN" sz="160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"</a:t>
            </a:r>
            <a:r>
              <a:rPr lang="zh-CN" altLang="zh-CN" sz="160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p1</a:t>
            </a: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60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p2</a:t>
            </a:r>
            <a:r>
              <a:rPr lang="zh-CN" altLang="zh-CN" sz="1600" cap="none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zh-CN" altLang="zh-CN" sz="160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endParaRPr lang="zh-CN" altLang="zh-CN" sz="1600" cap="none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50537" y="1799900"/>
            <a:ext cx="3529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100" dirty="0"/>
              <a:t>如果我们运行左边的</a:t>
            </a:r>
            <a:r>
              <a:rPr lang="zh-CN" altLang="en-US" sz="2100" dirty="0" smtClean="0"/>
              <a:t>示例会</a:t>
            </a:r>
            <a:r>
              <a:rPr lang="zh-CN" altLang="en-US" sz="2100" dirty="0"/>
              <a:t>发现</a:t>
            </a:r>
            <a:r>
              <a:rPr lang="zh-CN" altLang="en-US" sz="2100" dirty="0" smtClean="0"/>
              <a:t>首先输出</a:t>
            </a:r>
            <a:r>
              <a:rPr lang="zh-CN" altLang="en-US" sz="2100" dirty="0"/>
              <a:t>：</a:t>
            </a:r>
            <a:endParaRPr lang="en-US" altLang="zh-CN" sz="2100" dirty="0"/>
          </a:p>
          <a:p>
            <a:pPr>
              <a:lnSpc>
                <a:spcPts val="3000"/>
              </a:lnSpc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zh-CN" altLang="en-US" sz="2100" dirty="0"/>
              <a:t>然后输出两段</a:t>
            </a:r>
            <a:r>
              <a:rPr lang="zh-CN" altLang="en-US" sz="2100" dirty="0" smtClean="0"/>
              <a:t>数字</a:t>
            </a:r>
            <a:r>
              <a:rPr lang="zh-CN" altLang="en-US" sz="2100" dirty="0" smtClean="0">
                <a:sym typeface="Wingdings" panose="05000000000000000000" pitchFamily="2" charset="2"/>
              </a:rPr>
              <a:t>：（</a:t>
            </a:r>
            <a:r>
              <a:rPr lang="zh-CN" altLang="en-US" sz="2100" dirty="0" smtClean="0"/>
              <a:t>电脑</a:t>
            </a:r>
            <a:r>
              <a:rPr lang="zh-CN" altLang="en-US" sz="2100" dirty="0"/>
              <a:t>上某</a:t>
            </a:r>
            <a:r>
              <a:rPr lang="zh-CN" altLang="en-US" sz="2100" dirty="0" smtClean="0"/>
              <a:t>次运行结果</a:t>
            </a:r>
            <a:r>
              <a:rPr lang="zh-CN" altLang="en-US" sz="2100" dirty="0"/>
              <a:t>）</a:t>
            </a:r>
            <a:endParaRPr lang="en-US" altLang="zh-CN" sz="2100" dirty="0"/>
          </a:p>
          <a:p>
            <a:pPr>
              <a:lnSpc>
                <a:spcPts val="3000"/>
              </a:lnSpc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0060FEF4 0060FEF0</a:t>
            </a: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98" y="4430569"/>
            <a:ext cx="783410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幼圆" panose="02010509060101010101" pitchFamily="49" charset="-122"/>
                <a:ea typeface="幼圆" panose="02010509060101010101" pitchFamily="49" charset="-122"/>
              </a:rPr>
              <a:t>我们可以得到的结论：</a:t>
            </a:r>
            <a:endParaRPr lang="en-US" altLang="zh-CN" sz="21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100" dirty="0" smtClean="0"/>
              <a:t>有“*”的对应指针所指向的</a:t>
            </a:r>
            <a:r>
              <a:rPr lang="zh-CN" altLang="en-US" sz="2100" dirty="0" smtClean="0">
                <a:solidFill>
                  <a:schemeClr val="accent3">
                    <a:lumMod val="75000"/>
                  </a:schemeClr>
                </a:solidFill>
              </a:rPr>
              <a:t>变量的值</a:t>
            </a:r>
            <a:endParaRPr lang="en-US" altLang="zh-CN" sz="21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100" dirty="0" smtClean="0"/>
              <a:t>无“*”的</a:t>
            </a:r>
            <a:r>
              <a:rPr lang="zh-CN" altLang="en-US" sz="2100" dirty="0"/>
              <a:t>对应存放</a:t>
            </a:r>
            <a:r>
              <a:rPr lang="zh-CN" altLang="en-US" sz="2100" dirty="0" smtClean="0"/>
              <a:t>在该指针里的</a:t>
            </a:r>
            <a:r>
              <a:rPr lang="zh-CN" altLang="en-US" sz="2100" dirty="0" smtClean="0">
                <a:solidFill>
                  <a:schemeClr val="accent3">
                    <a:lumMod val="75000"/>
                  </a:schemeClr>
                </a:solidFill>
              </a:rPr>
              <a:t>地址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7813" y="923558"/>
            <a:ext cx="384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指针初体验</a:t>
            </a:r>
          </a:p>
        </p:txBody>
      </p:sp>
    </p:spTree>
    <p:extLst>
      <p:ext uri="{BB962C8B-B14F-4D97-AF65-F5344CB8AC3E}">
        <p14:creationId xmlns:p14="http://schemas.microsoft.com/office/powerpoint/2010/main" val="317572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5241" y="1881771"/>
            <a:ext cx="7315200" cy="370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kumimoji="1"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–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•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–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»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0" kern="0" dirty="0" smtClean="0">
                <a:latin typeface="+mn-ea"/>
                <a:cs typeface="Arial" panose="020B0604020202020204" pitchFamily="34" charset="0"/>
              </a:rPr>
              <a:t>我们让</a:t>
            </a:r>
            <a:r>
              <a:rPr lang="zh-CN" altLang="en-US" sz="2400" b="0" kern="0" dirty="0"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2400" b="0" kern="0" dirty="0" smtClean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sz="2400" b="0" kern="0" dirty="0" err="1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a, *p;</a:t>
            </a:r>
          </a:p>
          <a:p>
            <a:pPr defTabSz="914400" eaLnBrk="1" hangingPunct="1">
              <a:lnSpc>
                <a:spcPct val="140000"/>
              </a:lnSpc>
              <a:spcBef>
                <a:spcPct val="0"/>
              </a:spcBef>
              <a:buNone/>
              <a:defRPr/>
            </a:pPr>
            <a:r>
              <a:rPr lang="en-US" altLang="zh-CN" sz="2400" b="0" kern="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0" kern="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p = &amp;a;</a:t>
            </a:r>
          </a:p>
          <a:p>
            <a:pPr defTabSz="914400" eaLnBrk="1" hangingPunct="1">
              <a:lnSpc>
                <a:spcPct val="140000"/>
              </a:lnSpc>
              <a:spcBef>
                <a:spcPct val="0"/>
              </a:spcBef>
              <a:buNone/>
              <a:defRPr/>
            </a:pPr>
            <a:r>
              <a:rPr lang="zh-CN" altLang="en-US" sz="2400" b="0" kern="0" dirty="0" smtClean="0">
                <a:latin typeface="Arial" panose="020B0604020202020204" pitchFamily="34" charset="0"/>
                <a:ea typeface="黑体" pitchFamily="2" charset="-122"/>
                <a:cs typeface="Arial" panose="020B0604020202020204" pitchFamily="34" charset="0"/>
              </a:rPr>
              <a:t>（1）</a:t>
            </a:r>
            <a:r>
              <a:rPr lang="en-US" altLang="zh-CN" sz="2400" b="0" kern="0" dirty="0" smtClean="0">
                <a:latin typeface="Arial" panose="020B0604020202020204" pitchFamily="34" charset="0"/>
                <a:ea typeface="黑体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0" kern="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&amp;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a   </a:t>
            </a:r>
            <a:r>
              <a:rPr lang="en-US" altLang="zh-CN" sz="2400" b="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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   </a:t>
            </a:r>
            <a:r>
              <a:rPr lang="zh-CN" altLang="en-US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&amp;*</a:t>
            </a:r>
            <a:r>
              <a:rPr lang="en-US" altLang="zh-CN" sz="2400" b="0" kern="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400" b="0" kern="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	</a:t>
            </a:r>
          </a:p>
          <a:p>
            <a:pPr defTabSz="91440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b="0" kern="0" dirty="0" smtClean="0">
                <a:latin typeface="Arial" panose="020B0604020202020204" pitchFamily="34" charset="0"/>
                <a:ea typeface="黑体" pitchFamily="2" charset="-122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zh-CN" altLang="en-US" sz="2400" b="0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Wingdings" pitchFamily="2" charset="2"/>
              </a:rPr>
              <a:t>如：</a:t>
            </a:r>
            <a:r>
              <a:rPr lang="en-US" altLang="zh-CN" sz="2400" b="0" kern="0" dirty="0" err="1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int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400" b="0" kern="0" dirty="0" err="1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a,b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;</a:t>
            </a:r>
          </a:p>
          <a:p>
            <a:pPr defTabSz="91440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b="0" kern="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           </a:t>
            </a:r>
            <a:r>
              <a:rPr lang="en-US" altLang="zh-CN" sz="2400" b="0" kern="0" dirty="0" err="1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int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 *ptr1 = &amp;a, *ptr2;</a:t>
            </a:r>
          </a:p>
          <a:p>
            <a:pPr defTabSz="91440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		ptr2=&amp;*ptr1;   </a:t>
            </a:r>
            <a:r>
              <a:rPr lang="en-US" altLang="zh-CN" sz="2400" b="0" kern="0" dirty="0" smtClean="0">
                <a:latin typeface="Arial" panose="020B0604020202020204" pitchFamily="34" charset="0"/>
                <a:ea typeface="黑体" pitchFamily="2" charset="-122"/>
                <a:cs typeface="Arial" panose="020B0604020202020204" pitchFamily="34" charset="0"/>
                <a:sym typeface="Wingdings" pitchFamily="2" charset="2"/>
              </a:rPr>
              <a:t>	</a:t>
            </a:r>
            <a:endParaRPr lang="zh-CN" altLang="en-US" sz="2400" b="0" kern="0" dirty="0" smtClean="0">
              <a:latin typeface="Arial" panose="020B0604020202020204" pitchFamily="34" charset="0"/>
              <a:ea typeface="黑体" pitchFamily="2" charset="-122"/>
              <a:cs typeface="Arial" panose="020B0604020202020204" pitchFamily="34" charset="0"/>
              <a:sym typeface="Wingdings" pitchFamily="2" charset="2"/>
            </a:endParaRPr>
          </a:p>
          <a:p>
            <a:pPr defTabSz="914400" eaLnBrk="1" hangingPunct="1">
              <a:lnSpc>
                <a:spcPct val="140000"/>
              </a:lnSpc>
              <a:spcBef>
                <a:spcPct val="0"/>
              </a:spcBef>
              <a:buNone/>
              <a:defRPr/>
            </a:pPr>
            <a:r>
              <a:rPr lang="zh-CN" altLang="en-US" sz="2400" b="0" kern="0" dirty="0" smtClean="0">
                <a:latin typeface="Arial" panose="020B0604020202020204" pitchFamily="34" charset="0"/>
                <a:ea typeface="黑体" pitchFamily="2" charset="-122"/>
                <a:cs typeface="Arial" panose="020B0604020202020204" pitchFamily="34" charset="0"/>
                <a:sym typeface="Wingdings" pitchFamily="2" charset="2"/>
              </a:rPr>
              <a:t>（2）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  a     </a:t>
            </a:r>
            <a:r>
              <a:rPr lang="en-US" altLang="zh-CN" sz="2400" b="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</a:t>
            </a:r>
            <a:r>
              <a:rPr lang="en-US" altLang="zh-CN" sz="2400" b="0" kern="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   *p	</a:t>
            </a:r>
            <a:r>
              <a:rPr lang="en-US" altLang="zh-CN" sz="2400" b="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    </a:t>
            </a:r>
            <a:r>
              <a:rPr lang="zh-CN" altLang="en-US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*&amp;</a:t>
            </a:r>
            <a:r>
              <a:rPr lang="en-US" altLang="zh-CN" sz="2400" b="0" kern="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a</a:t>
            </a:r>
            <a:r>
              <a:rPr lang="en-US" altLang="zh-CN" sz="2400" b="0" kern="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  <a:sym typeface="Wingdings" pitchFamily="2" charset="2"/>
              </a:rPr>
              <a:t>	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5241" y="979798"/>
            <a:ext cx="477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“</a:t>
            </a:r>
            <a:r>
              <a:rPr lang="en-US" altLang="zh-CN" sz="3600" dirty="0"/>
              <a:t>&amp;</a:t>
            </a:r>
            <a:r>
              <a:rPr lang="zh-CN" altLang="en-US" sz="3600" dirty="0" smtClean="0"/>
              <a:t>”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与 “</a:t>
            </a:r>
            <a:r>
              <a:rPr lang="en-US" altLang="zh-CN" sz="3600" dirty="0" smtClean="0"/>
              <a:t>*</a:t>
            </a:r>
            <a:r>
              <a:rPr lang="zh-CN" altLang="en-US" sz="3600" dirty="0" smtClean="0"/>
              <a:t>”</a:t>
            </a:r>
            <a:endParaRPr lang="zh-CN" altLang="en-US" sz="3600" dirty="0"/>
          </a:p>
        </p:txBody>
      </p:sp>
      <p:sp>
        <p:nvSpPr>
          <p:cNvPr id="2" name="文本框 1"/>
          <p:cNvSpPr txBox="1"/>
          <p:nvPr/>
        </p:nvSpPr>
        <p:spPr>
          <a:xfrm>
            <a:off x="4542071" y="1881771"/>
            <a:ext cx="3977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</a:t>
            </a:r>
            <a:r>
              <a:rPr lang="zh-CN" altLang="en-US" sz="2400" dirty="0" smtClean="0"/>
              <a:t>语言中不存在“按地址传递”，所谓指针也只是用某个值来</a:t>
            </a:r>
            <a:r>
              <a:rPr lang="zh-CN" altLang="en-US" sz="2400" dirty="0" smtClean="0">
                <a:solidFill>
                  <a:schemeClr val="accent5"/>
                </a:solidFill>
              </a:rPr>
              <a:t>代替</a:t>
            </a:r>
            <a:r>
              <a:rPr lang="zh-CN" altLang="en-US" sz="2400" dirty="0" smtClean="0"/>
              <a:t>“地址”进行传递，本质上仍然是</a:t>
            </a:r>
            <a:r>
              <a:rPr lang="zh-CN" altLang="en-US" sz="2400" dirty="0" smtClean="0">
                <a:solidFill>
                  <a:schemeClr val="accent5"/>
                </a:solidFill>
              </a:rPr>
              <a:t>值的传递</a:t>
            </a:r>
            <a:endParaRPr lang="en-US" altLang="zh-CN" sz="24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56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77769" y="4168909"/>
            <a:ext cx="3972431" cy="214674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void </a:t>
            </a:r>
            <a:r>
              <a:rPr lang="zh-CN" altLang="zh-CN" sz="1350" cap="none" dirty="0">
                <a:solidFill>
                  <a:srgbClr val="FFC66D"/>
                </a:solidFill>
                <a:latin typeface="Consolas" panose="020B0609020204030204" pitchFamily="49" charset="0"/>
              </a:rPr>
              <a:t>swap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*px</a:t>
            </a: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,int 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*py)</a:t>
            </a:r>
            <a:b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temp</a:t>
            </a: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temp = *px</a:t>
            </a: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*px = *py</a:t>
            </a: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*py = temp</a:t>
            </a: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altLang="zh-CN" sz="1350" cap="none" dirty="0" smtClean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swap(p1,p2)</a:t>
            </a:r>
            <a:r>
              <a:rPr lang="zh-CN" altLang="zh-CN" sz="135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endParaRPr lang="en-US" altLang="zh-CN" sz="1350" cap="none" dirty="0" smtClean="0">
              <a:solidFill>
                <a:srgbClr val="CC7832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printf</a:t>
            </a:r>
            <a:r>
              <a:rPr lang="zh-CN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zh-CN" altLang="zh-CN" sz="1350" cap="none" dirty="0">
                <a:solidFill>
                  <a:srgbClr val="6A8759"/>
                </a:solidFill>
                <a:latin typeface="Consolas" panose="020B0609020204030204" pitchFamily="49" charset="0"/>
              </a:rPr>
              <a:t>"%d %d</a:t>
            </a:r>
            <a:r>
              <a:rPr lang="en-US" altLang="zh-CN" sz="1350" cap="none" dirty="0">
                <a:solidFill>
                  <a:srgbClr val="6A8759"/>
                </a:solidFill>
                <a:latin typeface="Consolas" panose="020B0609020204030204" pitchFamily="49" charset="0"/>
              </a:rPr>
              <a:t>\n</a:t>
            </a:r>
            <a:r>
              <a:rPr lang="zh-CN" altLang="zh-CN" sz="1350" cap="none" dirty="0">
                <a:solidFill>
                  <a:srgbClr val="6A8759"/>
                </a:solidFill>
                <a:latin typeface="Consolas" panose="020B0609020204030204" pitchFamily="49" charset="0"/>
              </a:rPr>
              <a:t>"</a:t>
            </a: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*</a:t>
            </a:r>
            <a:r>
              <a:rPr lang="zh-CN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p1</a:t>
            </a:r>
            <a:r>
              <a:rPr lang="zh-CN" altLang="zh-CN" sz="135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zh-CN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*</a:t>
            </a:r>
            <a:r>
              <a:rPr lang="en-US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</a:t>
            </a:r>
            <a:r>
              <a:rPr lang="zh-CN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2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350" cap="none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printf</a:t>
            </a:r>
            <a:r>
              <a:rPr lang="zh-CN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zh-CN" altLang="zh-CN" sz="135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"%</a:t>
            </a:r>
            <a:r>
              <a:rPr lang="en-US" altLang="zh-CN" sz="135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p</a:t>
            </a:r>
            <a:r>
              <a:rPr lang="zh-CN" altLang="zh-CN" sz="135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 %</a:t>
            </a:r>
            <a:r>
              <a:rPr lang="en-US" altLang="zh-CN" sz="135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p\n</a:t>
            </a:r>
            <a:r>
              <a:rPr lang="zh-CN" altLang="zh-CN" sz="1350" cap="none" dirty="0" smtClean="0">
                <a:solidFill>
                  <a:srgbClr val="6A8759"/>
                </a:solidFill>
                <a:latin typeface="Consolas" panose="020B0609020204030204" pitchFamily="49" charset="0"/>
              </a:rPr>
              <a:t>"</a:t>
            </a:r>
            <a:r>
              <a:rPr lang="zh-CN" altLang="zh-CN" sz="135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en-US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</a:t>
            </a:r>
            <a:r>
              <a:rPr lang="zh-CN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1</a:t>
            </a:r>
            <a:r>
              <a:rPr lang="zh-CN" altLang="zh-CN" sz="135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,</a:t>
            </a:r>
            <a:r>
              <a:rPr lang="en-US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p</a:t>
            </a:r>
            <a:r>
              <a:rPr lang="zh-CN" altLang="zh-CN" sz="1350" cap="none" dirty="0" smtClean="0">
                <a:solidFill>
                  <a:srgbClr val="A9B7C6"/>
                </a:solidFill>
                <a:latin typeface="Consolas" panose="020B0609020204030204" pitchFamily="49" charset="0"/>
              </a:rPr>
              <a:t>2</a:t>
            </a:r>
            <a:r>
              <a:rPr lang="zh-CN" altLang="zh-CN" sz="1350" cap="none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zh-CN" altLang="zh-CN" sz="1350" cap="none" dirty="0" smtClean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endParaRPr lang="zh-CN" altLang="zh-CN" sz="1350" cap="none" dirty="0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5058" y="2158369"/>
            <a:ext cx="27040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dirty="0" smtClean="0"/>
              <a:t>仍然</a:t>
            </a:r>
            <a:r>
              <a:rPr lang="zh-CN" altLang="en-US" sz="2000" dirty="0"/>
              <a:t>是</a:t>
            </a:r>
            <a:r>
              <a:rPr lang="zh-CN" altLang="en-US" sz="2000" dirty="0" smtClean="0"/>
              <a:t>刚才的</a:t>
            </a:r>
            <a:endParaRPr lang="en-US" altLang="zh-CN" sz="2000" dirty="0" smtClean="0"/>
          </a:p>
          <a:p>
            <a:pPr>
              <a:lnSpc>
                <a:spcPts val="3000"/>
              </a:lnSpc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100, b = 20;</a:t>
            </a:r>
          </a:p>
          <a:p>
            <a:pPr>
              <a:lnSpc>
                <a:spcPts val="3000"/>
              </a:lnSpc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= &amp;a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 = &amp;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b;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7769" y="1399920"/>
            <a:ext cx="81706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我们写一个函数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swap()</a:t>
            </a:r>
            <a:r>
              <a:rPr lang="zh-CN" altLang="en-US" sz="2100" dirty="0"/>
              <a:t>来对指针进行一点更加细致的探究</a:t>
            </a:r>
            <a:r>
              <a:rPr lang="zh-CN" altLang="en-US" sz="2100" dirty="0" smtClean="0"/>
              <a:t>：</a:t>
            </a:r>
            <a:endParaRPr lang="en-US" altLang="zh-CN" sz="2100" dirty="0"/>
          </a:p>
        </p:txBody>
      </p:sp>
      <p:sp>
        <p:nvSpPr>
          <p:cNvPr id="7" name="文本框 6"/>
          <p:cNvSpPr txBox="1"/>
          <p:nvPr/>
        </p:nvSpPr>
        <p:spPr>
          <a:xfrm>
            <a:off x="660556" y="9010066"/>
            <a:ext cx="28063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35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7769" y="2214733"/>
            <a:ext cx="3972431" cy="1523494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void </a:t>
            </a:r>
            <a:r>
              <a:rPr lang="zh-CN" altLang="zh-CN" sz="1350" dirty="0">
                <a:solidFill>
                  <a:srgbClr val="FFC66D"/>
                </a:solidFill>
                <a:latin typeface="Consolas" panose="020B0609020204030204" pitchFamily="49" charset="0"/>
              </a:rPr>
              <a:t>swap</a:t>
            </a: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*px</a:t>
            </a: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,int </a:t>
            </a: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*py)</a:t>
            </a:r>
            <a:b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temp</a:t>
            </a: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temp = px</a:t>
            </a: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px = py</a:t>
            </a: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py = temp</a:t>
            </a:r>
            <a: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zh-CN" altLang="zh-CN" sz="135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zh-CN" altLang="zh-CN" sz="135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zh-CN" altLang="zh-CN" sz="1350" dirty="0"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5058" y="5407456"/>
            <a:ext cx="38420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华文新魏" panose="02010800040101010101" pitchFamily="2" charset="-122"/>
                <a:ea typeface="华文新魏" panose="02010800040101010101" pitchFamily="2" charset="-122"/>
              </a:rPr>
              <a:t>结论：</a:t>
            </a:r>
            <a:endParaRPr lang="en-US" altLang="zh-CN" sz="21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100" dirty="0"/>
              <a:t>地址位置不动，而变量值</a:t>
            </a:r>
            <a:r>
              <a:rPr lang="zh-CN" altLang="en-US" sz="2100" dirty="0" smtClean="0"/>
              <a:t>交换</a:t>
            </a:r>
            <a:endParaRPr lang="en-US" altLang="zh-CN" sz="2100" dirty="0" smtClean="0"/>
          </a:p>
          <a:p>
            <a:r>
              <a:rPr lang="zh-CN" altLang="en-US" sz="2100" dirty="0"/>
              <a:t>这种方式较为实用</a:t>
            </a:r>
          </a:p>
        </p:txBody>
      </p:sp>
      <p:sp>
        <p:nvSpPr>
          <p:cNvPr id="11" name="矩形 10"/>
          <p:cNvSpPr/>
          <p:nvPr/>
        </p:nvSpPr>
        <p:spPr>
          <a:xfrm rot="21045245">
            <a:off x="2570874" y="2670035"/>
            <a:ext cx="170142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？？？</a:t>
            </a: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341057" y="3535338"/>
            <a:ext cx="2164812" cy="2507465"/>
            <a:chOff x="2057" y="1104"/>
            <a:chExt cx="2304" cy="1898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40" y="1632"/>
              <a:ext cx="624" cy="576"/>
              <a:chOff x="2448" y="1632"/>
              <a:chExt cx="624" cy="576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2448" y="163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2448" y="220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352" y="2784"/>
              <a:ext cx="192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endParaRPr lang="zh-CN" altLang="en-US" sz="1200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057" y="1469"/>
              <a:ext cx="603" cy="2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067" y="2036"/>
              <a:ext cx="604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264" y="1469"/>
              <a:ext cx="604" cy="2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57" y="2036"/>
              <a:ext cx="60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067" y="1104"/>
              <a:ext cx="20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100" dirty="0"/>
                <a:t> </a:t>
              </a:r>
              <a:r>
                <a:rPr lang="en-US" altLang="zh-CN" sz="2100" dirty="0"/>
                <a:t>p1      	 </a:t>
              </a:r>
              <a:r>
                <a:rPr lang="en-US" altLang="zh-CN" sz="2100" dirty="0" smtClean="0"/>
                <a:t>    </a:t>
              </a:r>
              <a:r>
                <a:rPr lang="en-US" altLang="zh-CN" sz="2100" dirty="0"/>
                <a:t>a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057" y="1726"/>
              <a:ext cx="23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defRPr kumimoji="1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100" dirty="0"/>
                <a:t> </a:t>
              </a:r>
              <a:r>
                <a:rPr lang="en-US" altLang="zh-CN" sz="2100" dirty="0"/>
                <a:t>p2	  </a:t>
              </a:r>
              <a:r>
                <a:rPr lang="en-US" altLang="zh-CN" sz="2100" dirty="0" smtClean="0"/>
                <a:t>          </a:t>
              </a:r>
              <a:r>
                <a:rPr lang="en-US" altLang="zh-CN" sz="2100" dirty="0"/>
                <a:t>b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492052" y="4014133"/>
            <a:ext cx="538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50" dirty="0"/>
              <a:t>100</a:t>
            </a:r>
          </a:p>
          <a:p>
            <a:endParaRPr lang="en-US" altLang="zh-CN" sz="1650" dirty="0"/>
          </a:p>
          <a:p>
            <a:endParaRPr lang="en-US" altLang="zh-CN" sz="1650" dirty="0"/>
          </a:p>
          <a:p>
            <a:r>
              <a:rPr lang="en-US" altLang="zh-CN" sz="1650" dirty="0"/>
              <a:t> 20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85475" y="3997296"/>
            <a:ext cx="601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</a:t>
            </a:r>
            <a:r>
              <a:rPr lang="en-US" altLang="zh-CN" sz="1650" dirty="0"/>
              <a:t>20</a:t>
            </a:r>
          </a:p>
          <a:p>
            <a:endParaRPr lang="en-US" altLang="zh-CN" sz="1650" dirty="0"/>
          </a:p>
          <a:p>
            <a:endParaRPr lang="en-US" altLang="zh-CN" sz="1650" dirty="0"/>
          </a:p>
          <a:p>
            <a:r>
              <a:rPr lang="en-US" altLang="zh-CN" sz="1650" dirty="0"/>
              <a:t>100</a:t>
            </a:r>
            <a:endParaRPr lang="zh-CN" altLang="en-US" sz="1650" dirty="0"/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875127" y="20932"/>
            <a:ext cx="7773338" cy="1596177"/>
          </a:xfrm>
        </p:spPr>
        <p:txBody>
          <a:bodyPr/>
          <a:lstStyle/>
          <a:p>
            <a:pPr algn="l"/>
            <a:r>
              <a:rPr lang="zh-CN" altLang="en-US" dirty="0">
                <a:latin typeface="+mj-ea"/>
              </a:rPr>
              <a:t>指针变量作函数的参数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7769" y="1790782"/>
            <a:ext cx="360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思路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：交换指针中的变量地址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60030" y="3799577"/>
            <a:ext cx="364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思路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：交换指针指向的变量值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591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/>
      <p:bldP spid="9" grpId="0" animBg="1"/>
      <p:bldP spid="10" grpId="0"/>
      <p:bldP spid="11" grpId="0"/>
      <p:bldP spid="29" grpId="0"/>
      <p:bldP spid="29" grpId="1"/>
      <p:bldP spid="30" grpId="0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2161" y="2793715"/>
            <a:ext cx="7773338" cy="119713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Part</a:t>
            </a:r>
            <a:r>
              <a:rPr lang="zh-CN" altLang="en-US" sz="3600" dirty="0"/>
              <a:t>  </a:t>
            </a:r>
            <a:r>
              <a:rPr lang="en-US" altLang="zh-CN" dirty="0" smtClean="0"/>
              <a:t>2 </a:t>
            </a:r>
            <a:r>
              <a:rPr lang="zh-CN" altLang="en-US" dirty="0" smtClean="0"/>
              <a:t>数组</a:t>
            </a:r>
            <a:r>
              <a:rPr lang="zh-CN" altLang="en-US" sz="3600" dirty="0" smtClean="0"/>
              <a:t>与</a:t>
            </a:r>
            <a:r>
              <a:rPr lang="zh-CN" altLang="en-US" dirty="0" smtClean="0"/>
              <a:t>指针</a:t>
            </a:r>
            <a:r>
              <a:rPr lang="zh-CN" altLang="en-US" dirty="0"/>
              <a:t>的</a:t>
            </a:r>
            <a:r>
              <a:rPr lang="zh-CN" altLang="en-US" sz="3600" dirty="0"/>
              <a:t>密切联系</a:t>
            </a:r>
            <a:r>
              <a:rPr lang="en-US" altLang="zh-CN" sz="3600" dirty="0"/>
              <a:t>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350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5237</TotalTime>
  <Words>1186</Words>
  <Application>Microsoft Office PowerPoint</Application>
  <PresentationFormat>全屏显示(4:3)</PresentationFormat>
  <Paragraphs>226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等线</vt:lpstr>
      <vt:lpstr>黑体</vt:lpstr>
      <vt:lpstr>华文新魏</vt:lpstr>
      <vt:lpstr>楷体</vt:lpstr>
      <vt:lpstr>宋体</vt:lpstr>
      <vt:lpstr>幼圆</vt:lpstr>
      <vt:lpstr>Arial</vt:lpstr>
      <vt:lpstr>Consolas</vt:lpstr>
      <vt:lpstr>Script MT Bold</vt:lpstr>
      <vt:lpstr>Times New Roman</vt:lpstr>
      <vt:lpstr>Tw Cen MT</vt:lpstr>
      <vt:lpstr>Wingdings</vt:lpstr>
      <vt:lpstr>水滴</vt:lpstr>
      <vt:lpstr>Equation</vt:lpstr>
      <vt:lpstr>指针与数组</vt:lpstr>
      <vt:lpstr>要点一览</vt:lpstr>
      <vt:lpstr>Part  1 指针的概念性介绍</vt:lpstr>
      <vt:lpstr>指针的概念</vt:lpstr>
      <vt:lpstr>指针的表示与调用</vt:lpstr>
      <vt:lpstr>PowerPoint 演示文稿</vt:lpstr>
      <vt:lpstr>PowerPoint 演示文稿</vt:lpstr>
      <vt:lpstr>指针变量作函数的参数</vt:lpstr>
      <vt:lpstr>Part  2 数组与指针的密切联系 </vt:lpstr>
      <vt:lpstr>数组的声明</vt:lpstr>
      <vt:lpstr>通过指针引用数组</vt:lpstr>
      <vt:lpstr>PowerPoint 演示文稿</vt:lpstr>
      <vt:lpstr>PowerPoint 演示文稿</vt:lpstr>
      <vt:lpstr>指针允许实施的运算</vt:lpstr>
      <vt:lpstr>例：用指针输出数组</vt:lpstr>
      <vt:lpstr>你以为数组和指针就这么简单？</vt:lpstr>
      <vt:lpstr>指针数组</vt:lpstr>
      <vt:lpstr>Part  3 多维数组</vt:lpstr>
      <vt:lpstr>通过指针引用多维数组</vt:lpstr>
      <vt:lpstr>PowerPoint 演示文稿</vt:lpstr>
      <vt:lpstr>指针的意义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指针与数组</dc:title>
  <dc:creator>严 泽宇</dc:creator>
  <cp:lastModifiedBy>严 泽宇</cp:lastModifiedBy>
  <cp:revision>96</cp:revision>
  <dcterms:created xsi:type="dcterms:W3CDTF">2019-11-02T12:39:37Z</dcterms:created>
  <dcterms:modified xsi:type="dcterms:W3CDTF">2019-11-07T09:45:30Z</dcterms:modified>
</cp:coreProperties>
</file>