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6" r:id="rId3"/>
    <p:sldId id="274" r:id="rId4"/>
    <p:sldId id="262" r:id="rId5"/>
    <p:sldId id="276" r:id="rId6"/>
    <p:sldId id="277" r:id="rId7"/>
    <p:sldId id="279" r:id="rId8"/>
    <p:sldId id="284" r:id="rId9"/>
    <p:sldId id="285" r:id="rId10"/>
    <p:sldId id="289" r:id="rId11"/>
    <p:sldId id="286" r:id="rId12"/>
    <p:sldId id="290" r:id="rId13"/>
    <p:sldId id="288" r:id="rId14"/>
    <p:sldId id="291" r:id="rId15"/>
    <p:sldId id="292" r:id="rId16"/>
    <p:sldId id="281" r:id="rId17"/>
    <p:sldId id="267" r:id="rId18"/>
    <p:sldId id="268" r:id="rId19"/>
    <p:sldId id="269"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65" autoAdjust="0"/>
    <p:restoredTop sz="94660"/>
  </p:normalViewPr>
  <p:slideViewPr>
    <p:cSldViewPr>
      <p:cViewPr varScale="1">
        <p:scale>
          <a:sx n="82" d="100"/>
          <a:sy n="82" d="100"/>
        </p:scale>
        <p:origin x="-1483"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2019/10/9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2019/10/9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2019/10/9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2019/10/9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2019/10/9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2019/10/9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2019/10/9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00364" y="2714620"/>
            <a:ext cx="5643602" cy="3046988"/>
          </a:xfrm>
          <a:prstGeom prst="rect">
            <a:avLst/>
          </a:prstGeom>
          <a:noFill/>
        </p:spPr>
        <p:txBody>
          <a:bodyPr wrap="square" rtlCol="0">
            <a:spAutoFit/>
          </a:bodyPr>
          <a:lstStyle/>
          <a:p>
            <a:r>
              <a:rPr lang="zh-CN" altLang="en-US" sz="4800" dirty="0" smtClean="0"/>
              <a:t>假币问题</a:t>
            </a:r>
            <a:endParaRPr lang="en-US" altLang="zh-CN" sz="4800" dirty="0" smtClean="0"/>
          </a:p>
          <a:p>
            <a:endParaRPr lang="en-US" altLang="zh-CN" sz="4800" dirty="0" smtClean="0"/>
          </a:p>
          <a:p>
            <a:endParaRPr lang="en-US" altLang="zh-CN" sz="4800" dirty="0" smtClean="0"/>
          </a:p>
          <a:p>
            <a:r>
              <a:rPr lang="en-US" altLang="zh-CN" sz="4800" dirty="0" smtClean="0"/>
              <a:t>                ——</a:t>
            </a:r>
            <a:r>
              <a:rPr lang="zh-CN" altLang="en-US" sz="4800" dirty="0" smtClean="0"/>
              <a:t>戴一帆</a:t>
            </a:r>
            <a:endParaRPr lang="zh-CN" alt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71546"/>
            <a:ext cx="9144000" cy="5078313"/>
          </a:xfrm>
          <a:prstGeom prst="rect">
            <a:avLst/>
          </a:prstGeom>
          <a:noFill/>
        </p:spPr>
        <p:txBody>
          <a:bodyPr wrap="square" rtlCol="0">
            <a:spAutoFit/>
          </a:bodyPr>
          <a:lstStyle/>
          <a:p>
            <a:r>
              <a:rPr lang="en-US" altLang="zh-CN" b="1" dirty="0" smtClean="0"/>
              <a:t>5</a:t>
            </a:r>
            <a:r>
              <a:rPr lang="zh-CN" altLang="en-US" b="1" dirty="0" smtClean="0"/>
              <a:t>、情况一（</a:t>
            </a:r>
            <a:r>
              <a:rPr lang="en-US" altLang="zh-CN" b="1" dirty="0" smtClean="0"/>
              <a:t>1</a:t>
            </a:r>
            <a:r>
              <a:rPr lang="zh-CN" altLang="en-US" b="1" dirty="0" smtClean="0"/>
              <a:t>）方案设计思路</a:t>
            </a:r>
            <a:endParaRPr lang="en-US" altLang="zh-CN" b="1" dirty="0" smtClean="0"/>
          </a:p>
          <a:p>
            <a:endParaRPr lang="en-US" altLang="zh-CN" b="1" dirty="0" smtClean="0"/>
          </a:p>
          <a:p>
            <a:r>
              <a:rPr lang="zh-CN" altLang="en-US" b="1" dirty="0" smtClean="0"/>
              <a:t>第一次称量：</a:t>
            </a:r>
            <a:endParaRPr lang="en-US" altLang="zh-CN" b="1" dirty="0" smtClean="0"/>
          </a:p>
          <a:p>
            <a:r>
              <a:rPr lang="zh-CN" altLang="en-US" b="1" dirty="0" smtClean="0"/>
              <a:t>        取</a:t>
            </a:r>
            <a:r>
              <a:rPr lang="en-US" b="1" dirty="0" smtClean="0"/>
              <a:t>m=n/3(</a:t>
            </a:r>
            <a:r>
              <a:rPr lang="zh-CN" altLang="en-US" b="1" dirty="0" smtClean="0"/>
              <a:t>四舍五入</a:t>
            </a:r>
            <a:r>
              <a:rPr lang="en-US" b="1" dirty="0" smtClean="0"/>
              <a:t>)</a:t>
            </a:r>
            <a:r>
              <a:rPr lang="zh-CN" altLang="en-US" b="1" dirty="0" smtClean="0"/>
              <a:t>。</a:t>
            </a:r>
            <a:endParaRPr lang="en-US" altLang="zh-CN" b="1" dirty="0" smtClean="0"/>
          </a:p>
          <a:p>
            <a:r>
              <a:rPr lang="zh-CN" altLang="en-US" b="1" dirty="0" smtClean="0"/>
              <a:t>在天平左右两侧各置入</a:t>
            </a:r>
            <a:r>
              <a:rPr lang="en-US" b="1" dirty="0" smtClean="0"/>
              <a:t>m</a:t>
            </a:r>
            <a:r>
              <a:rPr lang="zh-CN" altLang="en-US" b="1" dirty="0" smtClean="0"/>
              <a:t>枚硬币。</a:t>
            </a:r>
            <a:r>
              <a:rPr lang="en-US" altLang="zh-CN" b="1" dirty="0" smtClean="0"/>
              <a:t>1</a:t>
            </a:r>
            <a:r>
              <a:rPr lang="zh-CN" altLang="en-US" b="1" dirty="0" smtClean="0"/>
              <a:t>）若左重右轻，那么天平上的</a:t>
            </a:r>
            <a:r>
              <a:rPr lang="en-US" b="1" dirty="0" smtClean="0"/>
              <a:t>2m</a:t>
            </a:r>
            <a:r>
              <a:rPr lang="zh-CN" altLang="en-US" b="1" dirty="0" smtClean="0"/>
              <a:t>枚硬币可能是假币，我们给左边的硬币标记为</a:t>
            </a:r>
            <a:r>
              <a:rPr lang="en-US" b="1" dirty="0" smtClean="0"/>
              <a:t>“possibly heavy”</a:t>
            </a:r>
            <a:r>
              <a:rPr lang="zh-CN" altLang="en-US" b="1" dirty="0" smtClean="0"/>
              <a:t>（表示可能是重假币或者真币），给右边的硬币标记为</a:t>
            </a:r>
            <a:r>
              <a:rPr lang="en-US" b="1" dirty="0" smtClean="0"/>
              <a:t>“possibly light”</a:t>
            </a:r>
            <a:r>
              <a:rPr lang="zh-CN" altLang="en-US" b="1" dirty="0" smtClean="0"/>
              <a:t>（表示可能是轻假币或者真币）。</a:t>
            </a:r>
            <a:r>
              <a:rPr lang="zh-CN" altLang="en-US" b="1" dirty="0" smtClean="0">
                <a:solidFill>
                  <a:srgbClr val="FF0000"/>
                </a:solidFill>
              </a:rPr>
              <a:t> （情况一）</a:t>
            </a:r>
            <a:endParaRPr lang="en-US" altLang="zh-CN" b="1" dirty="0" smtClean="0"/>
          </a:p>
          <a:p>
            <a:r>
              <a:rPr lang="zh-CN" altLang="en-US" b="1" dirty="0" smtClean="0"/>
              <a:t>        </a:t>
            </a:r>
            <a:r>
              <a:rPr lang="en-US" altLang="zh-CN" b="1" dirty="0" smtClean="0"/>
              <a:t>2</a:t>
            </a:r>
            <a:r>
              <a:rPr lang="zh-CN" altLang="en-US" b="1" dirty="0" smtClean="0"/>
              <a:t>）若左轻右重，同上。</a:t>
            </a:r>
            <a:endParaRPr lang="zh-CN" altLang="en-US" dirty="0" smtClean="0"/>
          </a:p>
          <a:p>
            <a:endParaRPr lang="en-US" altLang="zh-CN" b="1" dirty="0" smtClean="0">
              <a:solidFill>
                <a:srgbClr val="FF0000"/>
              </a:solidFill>
            </a:endParaRPr>
          </a:p>
          <a:p>
            <a:r>
              <a:rPr lang="zh-CN" altLang="en-US" b="1" dirty="0" smtClean="0">
                <a:solidFill>
                  <a:srgbClr val="FF0000"/>
                </a:solidFill>
              </a:rPr>
              <a:t>        因此情况一可以表示为：有</a:t>
            </a:r>
            <a:r>
              <a:rPr lang="en-US" altLang="zh-CN" b="1" dirty="0" smtClean="0">
                <a:solidFill>
                  <a:srgbClr val="FF0000"/>
                </a:solidFill>
              </a:rPr>
              <a:t>M</a:t>
            </a:r>
            <a:r>
              <a:rPr lang="zh-CN" altLang="en-US" b="1" dirty="0" smtClean="0">
                <a:solidFill>
                  <a:srgbClr val="FF0000"/>
                </a:solidFill>
              </a:rPr>
              <a:t>枚硬币标记有</a:t>
            </a:r>
            <a:r>
              <a:rPr lang="en-US" altLang="zh-CN" b="1" dirty="0" smtClean="0">
                <a:solidFill>
                  <a:srgbClr val="FF0000"/>
                </a:solidFill>
              </a:rPr>
              <a:t>PH</a:t>
            </a:r>
            <a:r>
              <a:rPr lang="zh-CN" altLang="en-US" b="1" dirty="0" smtClean="0">
                <a:solidFill>
                  <a:srgbClr val="FF0000"/>
                </a:solidFill>
              </a:rPr>
              <a:t>或</a:t>
            </a:r>
            <a:r>
              <a:rPr lang="en-US" altLang="zh-CN" b="1" dirty="0" smtClean="0">
                <a:solidFill>
                  <a:srgbClr val="FF0000"/>
                </a:solidFill>
              </a:rPr>
              <a:t>PL</a:t>
            </a:r>
            <a:r>
              <a:rPr lang="zh-CN" altLang="en-US" b="1" dirty="0" smtClean="0">
                <a:solidFill>
                  <a:srgbClr val="FF0000"/>
                </a:solidFill>
              </a:rPr>
              <a:t>的硬币，和至少一枚真币。</a:t>
            </a:r>
            <a:endParaRPr lang="en-US" altLang="zh-CN" b="1" dirty="0" smtClean="0">
              <a:solidFill>
                <a:srgbClr val="FF0000"/>
              </a:solidFill>
            </a:endParaRPr>
          </a:p>
          <a:p>
            <a:endParaRPr lang="en-US" altLang="zh-CN" b="1" dirty="0" smtClean="0">
              <a:solidFill>
                <a:srgbClr val="FF0000"/>
              </a:solidFill>
            </a:endParaRPr>
          </a:p>
          <a:p>
            <a:r>
              <a:rPr lang="zh-CN" altLang="en-US" b="1" dirty="0" smtClean="0"/>
              <a:t>        关于这个问题我们似乎已经有了答案，这里不再叙述思考过程，直接给出思路和方案。</a:t>
            </a:r>
            <a:endParaRPr lang="en-US" altLang="zh-CN" b="1" dirty="0" smtClean="0"/>
          </a:p>
          <a:p>
            <a:endParaRPr lang="en-US" altLang="zh-CN" b="1" dirty="0" smtClean="0"/>
          </a:p>
          <a:p>
            <a:r>
              <a:rPr lang="zh-CN" altLang="en-US" b="1" dirty="0" smtClean="0"/>
              <a:t>思路：</a:t>
            </a:r>
            <a:endParaRPr lang="en-US" altLang="zh-CN" b="1" dirty="0" smtClean="0"/>
          </a:p>
          <a:p>
            <a:r>
              <a:rPr lang="en-US" altLang="zh-CN" b="1" dirty="0" smtClean="0"/>
              <a:t>        </a:t>
            </a:r>
            <a:r>
              <a:rPr lang="zh-CN" altLang="en-US" b="1" dirty="0" smtClean="0"/>
              <a:t>天平上左边的</a:t>
            </a:r>
            <a:r>
              <a:rPr lang="en-US" altLang="zh-CN" b="1" dirty="0" smtClean="0"/>
              <a:t>PH</a:t>
            </a:r>
            <a:r>
              <a:rPr lang="zh-CN" altLang="en-US" b="1" dirty="0" smtClean="0"/>
              <a:t>硬币和右边的</a:t>
            </a:r>
            <a:r>
              <a:rPr lang="en-US" altLang="zh-CN" b="1" dirty="0" smtClean="0"/>
              <a:t>PL</a:t>
            </a:r>
            <a:r>
              <a:rPr lang="zh-CN" altLang="en-US" b="1" dirty="0" smtClean="0"/>
              <a:t>硬币枚数和、天平上左边的</a:t>
            </a:r>
            <a:r>
              <a:rPr lang="en-US" altLang="zh-CN" b="1" dirty="0" smtClean="0"/>
              <a:t>PL</a:t>
            </a:r>
            <a:r>
              <a:rPr lang="zh-CN" altLang="en-US" b="1" dirty="0" smtClean="0"/>
              <a:t>硬币和右边的</a:t>
            </a:r>
            <a:r>
              <a:rPr lang="en-US" altLang="zh-CN" b="1" dirty="0" smtClean="0"/>
              <a:t>PH</a:t>
            </a:r>
            <a:r>
              <a:rPr lang="zh-CN" altLang="en-US" b="1" dirty="0" smtClean="0"/>
              <a:t>硬币枚数和、天平下的硬币枚数，应当尽可能相等。</a:t>
            </a:r>
            <a:endParaRPr lang="en-US" altLang="zh-CN" b="1" dirty="0" smtClean="0"/>
          </a:p>
          <a:p>
            <a:endParaRPr lang="en-US" altLang="zh-CN" b="1" dirty="0" smtClean="0"/>
          </a:p>
          <a:p>
            <a:endParaRPr lang="en-US" altLang="zh-CN"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20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20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fade">
                                      <p:cBhvr>
                                        <p:cTn id="37" dur="2000"/>
                                        <p:tgtEl>
                                          <p:spTgt spid="4">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animEffect transition="in" filter="fade">
                                      <p:cBhvr>
                                        <p:cTn id="42" dur="2000"/>
                                        <p:tgtEl>
                                          <p:spTgt spid="4">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12" end="12"/>
                                            </p:txEl>
                                          </p:spTgt>
                                        </p:tgtEl>
                                        <p:attrNameLst>
                                          <p:attrName>style.visibility</p:attrName>
                                        </p:attrNameLst>
                                      </p:cBhvr>
                                      <p:to>
                                        <p:strVal val="visible"/>
                                      </p:to>
                                    </p:set>
                                    <p:animEffect transition="in" filter="fade">
                                      <p:cBhvr>
                                        <p:cTn id="47" dur="20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28604"/>
            <a:ext cx="9144000" cy="5909310"/>
          </a:xfrm>
          <a:prstGeom prst="rect">
            <a:avLst/>
          </a:prstGeom>
          <a:noFill/>
        </p:spPr>
        <p:txBody>
          <a:bodyPr wrap="square" rtlCol="0">
            <a:spAutoFit/>
          </a:bodyPr>
          <a:lstStyle/>
          <a:p>
            <a:r>
              <a:rPr lang="en-US" altLang="zh-CN" b="1" dirty="0" smtClean="0"/>
              <a:t>5</a:t>
            </a:r>
            <a:r>
              <a:rPr lang="zh-CN" altLang="en-US" b="1" dirty="0" smtClean="0"/>
              <a:t>、情况一（</a:t>
            </a:r>
            <a:r>
              <a:rPr lang="en-US" altLang="zh-CN" b="1" dirty="0" smtClean="0"/>
              <a:t>2</a:t>
            </a:r>
            <a:r>
              <a:rPr lang="zh-CN" altLang="en-US" b="1" dirty="0" smtClean="0"/>
              <a:t>）方案设计</a:t>
            </a:r>
            <a:endParaRPr lang="en-US" altLang="zh-CN" b="1" dirty="0" smtClean="0"/>
          </a:p>
          <a:p>
            <a:r>
              <a:rPr lang="en-US" altLang="zh-CN" b="1" dirty="0" smtClean="0"/>
              <a:t> </a:t>
            </a:r>
            <a:r>
              <a:rPr lang="zh-CN" altLang="en-US" b="1" dirty="0" smtClean="0"/>
              <a:t>（有</a:t>
            </a:r>
            <a:r>
              <a:rPr lang="en-US" altLang="zh-CN" b="1" dirty="0" smtClean="0"/>
              <a:t>M</a:t>
            </a:r>
            <a:r>
              <a:rPr lang="zh-CN" altLang="en-US" b="1" dirty="0" smtClean="0"/>
              <a:t>枚标记有</a:t>
            </a:r>
            <a:r>
              <a:rPr lang="en-US" altLang="zh-CN" b="1" dirty="0" smtClean="0"/>
              <a:t>PH</a:t>
            </a:r>
            <a:r>
              <a:rPr lang="zh-CN" altLang="en-US" b="1" dirty="0" smtClean="0"/>
              <a:t>或</a:t>
            </a:r>
            <a:r>
              <a:rPr lang="en-US" altLang="zh-CN" b="1" dirty="0" smtClean="0"/>
              <a:t>PL</a:t>
            </a:r>
            <a:r>
              <a:rPr lang="zh-CN" altLang="en-US" b="1" dirty="0" smtClean="0"/>
              <a:t>的硬币，和至少一枚真币）</a:t>
            </a:r>
            <a:endParaRPr lang="en-US" altLang="zh-CN" b="1" dirty="0" smtClean="0"/>
          </a:p>
          <a:p>
            <a:endParaRPr lang="en-US" altLang="zh-CN" b="1" dirty="0" smtClean="0">
              <a:solidFill>
                <a:srgbClr val="00B0F0"/>
              </a:solidFill>
            </a:endParaRPr>
          </a:p>
          <a:p>
            <a:r>
              <a:rPr lang="zh-CN" altLang="en-US" b="1" dirty="0" smtClean="0"/>
              <a:t> （由于每一枚硬币都有标记，因此只要找到假币就能确定其相对于真币的轻重。）</a:t>
            </a:r>
            <a:endParaRPr lang="en-US" altLang="zh-CN" b="1" dirty="0" smtClean="0"/>
          </a:p>
          <a:p>
            <a:endParaRPr lang="zh-CN" altLang="en-US" dirty="0" smtClean="0"/>
          </a:p>
          <a:p>
            <a:r>
              <a:rPr lang="en-US" b="1" dirty="0" smtClean="0"/>
              <a:t>  </a:t>
            </a:r>
            <a:r>
              <a:rPr lang="zh-CN" altLang="en-US" b="1" dirty="0" smtClean="0"/>
              <a:t>假如</a:t>
            </a:r>
            <a:r>
              <a:rPr lang="en-US" b="1" dirty="0" smtClean="0"/>
              <a:t>M=1</a:t>
            </a:r>
            <a:r>
              <a:rPr lang="zh-CN" altLang="en-US" b="1" dirty="0" smtClean="0"/>
              <a:t>，则找到了假币。</a:t>
            </a:r>
            <a:endParaRPr lang="en-US" altLang="zh-CN" b="1" dirty="0" smtClean="0"/>
          </a:p>
          <a:p>
            <a:endParaRPr lang="zh-CN" altLang="en-US" dirty="0" smtClean="0"/>
          </a:p>
          <a:p>
            <a:r>
              <a:rPr lang="en-US" b="1" dirty="0" smtClean="0"/>
              <a:t>  </a:t>
            </a:r>
            <a:r>
              <a:rPr lang="zh-CN" altLang="en-US" b="1" dirty="0" smtClean="0"/>
              <a:t>假如</a:t>
            </a:r>
            <a:r>
              <a:rPr lang="en-US" b="1" dirty="0" smtClean="0"/>
              <a:t>M=2</a:t>
            </a:r>
            <a:r>
              <a:rPr lang="zh-CN" altLang="en-US" b="1" dirty="0" smtClean="0"/>
              <a:t>，则将一枚硬币与一枚标准币分置天平两侧，若不平衡，则这枚硬币为假币。</a:t>
            </a:r>
            <a:endParaRPr lang="zh-CN" altLang="en-US" dirty="0" smtClean="0"/>
          </a:p>
          <a:p>
            <a:r>
              <a:rPr lang="en-US" b="1" dirty="0" smtClean="0"/>
              <a:t>  </a:t>
            </a:r>
            <a:r>
              <a:rPr lang="zh-CN" altLang="en-US" b="1" dirty="0" smtClean="0"/>
              <a:t>否则，另一枚硬币为假币。</a:t>
            </a:r>
            <a:endParaRPr lang="en-US" altLang="zh-CN" b="1" dirty="0" smtClean="0"/>
          </a:p>
          <a:p>
            <a:endParaRPr lang="en-US" altLang="zh-CN" dirty="0" smtClean="0"/>
          </a:p>
          <a:p>
            <a:r>
              <a:rPr lang="en-US" b="1" dirty="0" smtClean="0"/>
              <a:t>  </a:t>
            </a:r>
            <a:r>
              <a:rPr lang="zh-CN" altLang="en-US" b="1" dirty="0" smtClean="0"/>
              <a:t>假如</a:t>
            </a:r>
            <a:r>
              <a:rPr lang="en-US" b="1" dirty="0" smtClean="0"/>
              <a:t>M&gt;=3</a:t>
            </a:r>
            <a:r>
              <a:rPr lang="zh-CN" altLang="en-US" b="1" dirty="0" smtClean="0"/>
              <a:t>，</a:t>
            </a:r>
            <a:endParaRPr lang="zh-CN" altLang="en-US" dirty="0" smtClean="0"/>
          </a:p>
          <a:p>
            <a:r>
              <a:rPr lang="en-US" b="1" dirty="0" smtClean="0"/>
              <a:t>  </a:t>
            </a:r>
            <a:r>
              <a:rPr lang="zh-CN" altLang="en-US" b="1" dirty="0" smtClean="0"/>
              <a:t>取</a:t>
            </a:r>
            <a:r>
              <a:rPr lang="en-US" b="1" dirty="0" smtClean="0"/>
              <a:t>m=M/3(</a:t>
            </a:r>
            <a:r>
              <a:rPr lang="zh-CN" altLang="en-US" b="1" dirty="0" smtClean="0"/>
              <a:t>四舍五入</a:t>
            </a:r>
            <a:r>
              <a:rPr lang="en-US" b="1" dirty="0" smtClean="0"/>
              <a:t>)</a:t>
            </a:r>
            <a:r>
              <a:rPr lang="zh-CN" altLang="en-US" b="1" dirty="0" smtClean="0"/>
              <a:t>。</a:t>
            </a:r>
            <a:endParaRPr lang="zh-CN" altLang="en-US" dirty="0" smtClean="0"/>
          </a:p>
          <a:p>
            <a:r>
              <a:rPr lang="en-US" b="1" dirty="0" smtClean="0"/>
              <a:t>  </a:t>
            </a:r>
            <a:r>
              <a:rPr lang="zh-CN" altLang="en-US" b="1" dirty="0" smtClean="0"/>
              <a:t>取两堆</a:t>
            </a:r>
            <a:r>
              <a:rPr lang="en-US" b="1" dirty="0" smtClean="0"/>
              <a:t>m</a:t>
            </a:r>
            <a:r>
              <a:rPr lang="zh-CN" altLang="en-US" b="1" dirty="0" smtClean="0"/>
              <a:t>枚硬币，置于天平两端称量，</a:t>
            </a:r>
            <a:endParaRPr lang="zh-CN" altLang="en-US" dirty="0" smtClean="0"/>
          </a:p>
          <a:p>
            <a:r>
              <a:rPr lang="en-US" b="1" dirty="0" smtClean="0"/>
              <a:t>  </a:t>
            </a:r>
            <a:r>
              <a:rPr lang="zh-CN" altLang="en-US" b="1" dirty="0" smtClean="0"/>
              <a:t>保证天平两端标记有</a:t>
            </a:r>
            <a:r>
              <a:rPr lang="en-US" b="1" dirty="0" smtClean="0"/>
              <a:t>“possibly heavy”</a:t>
            </a:r>
            <a:r>
              <a:rPr lang="zh-CN" altLang="en-US" b="1" dirty="0" smtClean="0"/>
              <a:t>的硬币数量相等，</a:t>
            </a:r>
            <a:endParaRPr lang="zh-CN" altLang="en-US" dirty="0" smtClean="0"/>
          </a:p>
          <a:p>
            <a:r>
              <a:rPr lang="en-US" b="1" dirty="0" smtClean="0"/>
              <a:t>  </a:t>
            </a:r>
            <a:r>
              <a:rPr lang="zh-CN" altLang="en-US" b="1" dirty="0" smtClean="0"/>
              <a:t>保证天平两端标记有</a:t>
            </a:r>
            <a:r>
              <a:rPr lang="en-US" b="1" dirty="0" smtClean="0"/>
              <a:t>“possibly light”</a:t>
            </a:r>
            <a:r>
              <a:rPr lang="zh-CN" altLang="en-US" b="1" dirty="0" smtClean="0"/>
              <a:t>的硬币数量相等。</a:t>
            </a:r>
            <a:endParaRPr lang="zh-CN" altLang="en-US" dirty="0" smtClean="0"/>
          </a:p>
          <a:p>
            <a:r>
              <a:rPr lang="en-US" b="1" dirty="0" smtClean="0"/>
              <a:t>  </a:t>
            </a:r>
            <a:r>
              <a:rPr lang="en-US" altLang="zh-CN" b="1" dirty="0" smtClean="0"/>
              <a:t>1</a:t>
            </a:r>
            <a:r>
              <a:rPr lang="zh-CN" altLang="en-US" b="1" dirty="0" smtClean="0"/>
              <a:t>）如果左重右轻，那么取左侧</a:t>
            </a:r>
            <a:r>
              <a:rPr lang="en-US" b="1" dirty="0" smtClean="0"/>
              <a:t>“possibly heavy”</a:t>
            </a:r>
            <a:r>
              <a:rPr lang="zh-CN" altLang="en-US" b="1" dirty="0" smtClean="0"/>
              <a:t>的硬币与右侧</a:t>
            </a:r>
            <a:r>
              <a:rPr lang="en-US" b="1" dirty="0" smtClean="0"/>
              <a:t>“possibly light”</a:t>
            </a:r>
            <a:r>
              <a:rPr lang="zh-CN" altLang="en-US" b="1" dirty="0" smtClean="0"/>
              <a:t>的硬币（共</a:t>
            </a:r>
            <a:r>
              <a:rPr lang="en-US" b="1" dirty="0" smtClean="0"/>
              <a:t>m</a:t>
            </a:r>
            <a:r>
              <a:rPr lang="zh-CN" altLang="en-US" b="1" dirty="0" smtClean="0"/>
              <a:t>枚），假币在这些硬币当中。对这些硬币再次执行此操作。</a:t>
            </a:r>
            <a:endParaRPr lang="zh-CN" altLang="en-US" dirty="0" smtClean="0"/>
          </a:p>
          <a:p>
            <a:r>
              <a:rPr lang="en-US" b="1" dirty="0" smtClean="0"/>
              <a:t>  </a:t>
            </a:r>
            <a:r>
              <a:rPr lang="en-US" altLang="zh-CN" b="1" dirty="0" smtClean="0"/>
              <a:t>2</a:t>
            </a:r>
            <a:r>
              <a:rPr lang="zh-CN" altLang="en-US" b="1" dirty="0" smtClean="0"/>
              <a:t>）如果右重左轻，那么取左侧</a:t>
            </a:r>
            <a:r>
              <a:rPr lang="en-US" b="1" dirty="0" smtClean="0"/>
              <a:t>“possibly light”</a:t>
            </a:r>
            <a:r>
              <a:rPr lang="zh-CN" altLang="en-US" b="1" dirty="0" smtClean="0"/>
              <a:t>的硬币与右侧</a:t>
            </a:r>
            <a:r>
              <a:rPr lang="en-US" b="1" dirty="0" smtClean="0"/>
              <a:t>“possibly heavy”</a:t>
            </a:r>
            <a:r>
              <a:rPr lang="zh-CN" altLang="en-US" b="1" dirty="0" smtClean="0"/>
              <a:t>的硬币（共</a:t>
            </a:r>
            <a:r>
              <a:rPr lang="en-US" b="1" dirty="0" smtClean="0"/>
              <a:t>m</a:t>
            </a:r>
            <a:r>
              <a:rPr lang="zh-CN" altLang="en-US" b="1" dirty="0" smtClean="0"/>
              <a:t>枚），假币在这些硬币当中。对这些硬币再次执行此操作。</a:t>
            </a:r>
            <a:endParaRPr lang="zh-CN" altLang="en-US" dirty="0" smtClean="0"/>
          </a:p>
          <a:p>
            <a:r>
              <a:rPr lang="en-US" b="1" dirty="0" smtClean="0"/>
              <a:t>  </a:t>
            </a:r>
            <a:r>
              <a:rPr lang="en-US" altLang="zh-CN" b="1" dirty="0" smtClean="0"/>
              <a:t>3</a:t>
            </a:r>
            <a:r>
              <a:rPr lang="zh-CN" altLang="en-US" b="1" dirty="0" smtClean="0"/>
              <a:t>）如果左右平衡，那么取没有放上天平的</a:t>
            </a:r>
            <a:r>
              <a:rPr lang="en-US" b="1" dirty="0" smtClean="0"/>
              <a:t>M-2m</a:t>
            </a:r>
            <a:r>
              <a:rPr lang="zh-CN" altLang="en-US" b="1" dirty="0" smtClean="0"/>
              <a:t>枚硬币，假币在这些硬币当中。对这些硬币再次执行此操作。</a:t>
            </a:r>
            <a:endParaRPr lang="en-US" altLang="zh-CN"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2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2000"/>
                                        <p:tgtEl>
                                          <p:spTgt spid="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fade">
                                      <p:cBhvr>
                                        <p:cTn id="32" dur="2000"/>
                                        <p:tgtEl>
                                          <p:spTgt spid="4">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fade">
                                      <p:cBhvr>
                                        <p:cTn id="37" dur="2000"/>
                                        <p:tgtEl>
                                          <p:spTgt spid="4">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animEffect transition="in" filter="fade">
                                      <p:cBhvr>
                                        <p:cTn id="42" dur="2000"/>
                                        <p:tgtEl>
                                          <p:spTgt spid="4">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12" end="12"/>
                                            </p:txEl>
                                          </p:spTgt>
                                        </p:tgtEl>
                                        <p:attrNameLst>
                                          <p:attrName>style.visibility</p:attrName>
                                        </p:attrNameLst>
                                      </p:cBhvr>
                                      <p:to>
                                        <p:strVal val="visible"/>
                                      </p:to>
                                    </p:set>
                                    <p:animEffect transition="in" filter="fade">
                                      <p:cBhvr>
                                        <p:cTn id="47" dur="2000"/>
                                        <p:tgtEl>
                                          <p:spTgt spid="4">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13" end="13"/>
                                            </p:txEl>
                                          </p:spTgt>
                                        </p:tgtEl>
                                        <p:attrNameLst>
                                          <p:attrName>style.visibility</p:attrName>
                                        </p:attrNameLst>
                                      </p:cBhvr>
                                      <p:to>
                                        <p:strVal val="visible"/>
                                      </p:to>
                                    </p:set>
                                    <p:animEffect transition="in" filter="fade">
                                      <p:cBhvr>
                                        <p:cTn id="52" dur="2000"/>
                                        <p:tgtEl>
                                          <p:spTgt spid="4">
                                            <p:txEl>
                                              <p:pRg st="13" end="1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4" end="14"/>
                                            </p:txEl>
                                          </p:spTgt>
                                        </p:tgtEl>
                                        <p:attrNameLst>
                                          <p:attrName>style.visibility</p:attrName>
                                        </p:attrNameLst>
                                      </p:cBhvr>
                                      <p:to>
                                        <p:strVal val="visible"/>
                                      </p:to>
                                    </p:set>
                                    <p:animEffect transition="in" filter="fade">
                                      <p:cBhvr>
                                        <p:cTn id="57" dur="2000"/>
                                        <p:tgtEl>
                                          <p:spTgt spid="4">
                                            <p:txEl>
                                              <p:pRg st="14" end="1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5" end="15"/>
                                            </p:txEl>
                                          </p:spTgt>
                                        </p:tgtEl>
                                        <p:attrNameLst>
                                          <p:attrName>style.visibility</p:attrName>
                                        </p:attrNameLst>
                                      </p:cBhvr>
                                      <p:to>
                                        <p:strVal val="visible"/>
                                      </p:to>
                                    </p:set>
                                    <p:animEffect transition="in" filter="fade">
                                      <p:cBhvr>
                                        <p:cTn id="62" dur="2000"/>
                                        <p:tgtEl>
                                          <p:spTgt spid="4">
                                            <p:txEl>
                                              <p:pRg st="15" end="1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6" end="16"/>
                                            </p:txEl>
                                          </p:spTgt>
                                        </p:tgtEl>
                                        <p:attrNameLst>
                                          <p:attrName>style.visibility</p:attrName>
                                        </p:attrNameLst>
                                      </p:cBhvr>
                                      <p:to>
                                        <p:strVal val="visible"/>
                                      </p:to>
                                    </p:set>
                                    <p:animEffect transition="in" filter="fade">
                                      <p:cBhvr>
                                        <p:cTn id="67" dur="2000"/>
                                        <p:tgtEl>
                                          <p:spTgt spid="4">
                                            <p:txEl>
                                              <p:pRg st="16" end="1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7" end="17"/>
                                            </p:txEl>
                                          </p:spTgt>
                                        </p:tgtEl>
                                        <p:attrNameLst>
                                          <p:attrName>style.visibility</p:attrName>
                                        </p:attrNameLst>
                                      </p:cBhvr>
                                      <p:to>
                                        <p:strVal val="visible"/>
                                      </p:to>
                                    </p:set>
                                    <p:animEffect transition="in" filter="fade">
                                      <p:cBhvr>
                                        <p:cTn id="72" dur="2000"/>
                                        <p:tgtEl>
                                          <p:spTgt spid="4">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2862322"/>
          </a:xfrm>
          <a:prstGeom prst="rect">
            <a:avLst/>
          </a:prstGeom>
          <a:noFill/>
        </p:spPr>
        <p:txBody>
          <a:bodyPr wrap="square" rtlCol="0">
            <a:spAutoFit/>
          </a:bodyPr>
          <a:lstStyle/>
          <a:p>
            <a:r>
              <a:rPr lang="en-US" altLang="zh-CN" b="1" dirty="0" smtClean="0"/>
              <a:t>5</a:t>
            </a:r>
            <a:r>
              <a:rPr lang="zh-CN" altLang="en-US" b="1" dirty="0" smtClean="0"/>
              <a:t>、情况一（</a:t>
            </a:r>
            <a:r>
              <a:rPr lang="en-US" altLang="zh-CN" b="1" dirty="0" smtClean="0"/>
              <a:t>3</a:t>
            </a:r>
            <a:r>
              <a:rPr lang="zh-CN" altLang="en-US" b="1" dirty="0" smtClean="0"/>
              <a:t>）解空间计算</a:t>
            </a:r>
            <a:endParaRPr lang="en-US" altLang="zh-CN" b="1" dirty="0" smtClean="0">
              <a:solidFill>
                <a:srgbClr val="FF0000"/>
              </a:solidFill>
            </a:endParaRPr>
          </a:p>
          <a:p>
            <a:r>
              <a:rPr lang="zh-CN" altLang="en-US" b="1" dirty="0" smtClean="0"/>
              <a:t>        关于这个问题我们似乎也已经有了答案，这里不再叙述思考过程，直接给出答案。</a:t>
            </a:r>
            <a:endParaRPr lang="en-US" altLang="zh-CN" b="1" dirty="0" smtClean="0"/>
          </a:p>
          <a:p>
            <a:endParaRPr lang="en-US" altLang="zh-CN" b="1" dirty="0" smtClean="0"/>
          </a:p>
          <a:p>
            <a:r>
              <a:rPr lang="zh-CN" altLang="en-US" b="1" dirty="0" smtClean="0"/>
              <a:t>        </a:t>
            </a:r>
            <a:r>
              <a:rPr lang="zh-CN" altLang="en-US" b="1" dirty="0" smtClean="0">
                <a:solidFill>
                  <a:srgbClr val="FF0000"/>
                </a:solidFill>
              </a:rPr>
              <a:t>每次称量都能将大小为</a:t>
            </a:r>
            <a:r>
              <a:rPr lang="en-US" altLang="zh-CN" b="1" dirty="0" smtClean="0">
                <a:solidFill>
                  <a:srgbClr val="FF0000"/>
                </a:solidFill>
              </a:rPr>
              <a:t>M</a:t>
            </a:r>
            <a:r>
              <a:rPr lang="zh-CN" altLang="en-US" b="1" dirty="0" smtClean="0">
                <a:solidFill>
                  <a:srgbClr val="FF0000"/>
                </a:solidFill>
              </a:rPr>
              <a:t>的解空间压缩为</a:t>
            </a:r>
            <a:r>
              <a:rPr lang="en-US" altLang="zh-CN" b="1" dirty="0" smtClean="0">
                <a:solidFill>
                  <a:srgbClr val="FF0000"/>
                </a:solidFill>
              </a:rPr>
              <a:t>M/3【</a:t>
            </a:r>
            <a:r>
              <a:rPr lang="zh-CN" altLang="en-US" b="1" dirty="0" smtClean="0">
                <a:solidFill>
                  <a:srgbClr val="FF0000"/>
                </a:solidFill>
              </a:rPr>
              <a:t>向上取整</a:t>
            </a:r>
            <a:r>
              <a:rPr lang="en-US" altLang="zh-CN" b="1" dirty="0" smtClean="0">
                <a:solidFill>
                  <a:srgbClr val="FF0000"/>
                </a:solidFill>
              </a:rPr>
              <a:t>】</a:t>
            </a:r>
            <a:r>
              <a:rPr lang="zh-CN" altLang="en-US" b="1" dirty="0" smtClean="0">
                <a:solidFill>
                  <a:srgbClr val="FF0000"/>
                </a:solidFill>
              </a:rPr>
              <a:t>。</a:t>
            </a:r>
            <a:endParaRPr lang="en-US" altLang="zh-CN" b="1" dirty="0" smtClean="0">
              <a:solidFill>
                <a:srgbClr val="FF0000"/>
              </a:solidFill>
            </a:endParaRPr>
          </a:p>
          <a:p>
            <a:r>
              <a:rPr lang="en-US" altLang="zh-CN" b="1" dirty="0" smtClean="0">
                <a:solidFill>
                  <a:srgbClr val="FF0000"/>
                </a:solidFill>
              </a:rPr>
              <a:t>        </a:t>
            </a:r>
            <a:r>
              <a:rPr lang="zh-CN" altLang="en-US" b="1" dirty="0" smtClean="0">
                <a:solidFill>
                  <a:srgbClr val="FF0000"/>
                </a:solidFill>
              </a:rPr>
              <a:t>将大小为</a:t>
            </a:r>
            <a:r>
              <a:rPr lang="en-US" altLang="zh-CN" b="1" dirty="0" smtClean="0">
                <a:solidFill>
                  <a:srgbClr val="FF0000"/>
                </a:solidFill>
              </a:rPr>
              <a:t>M</a:t>
            </a:r>
            <a:r>
              <a:rPr lang="zh-CN" altLang="en-US" b="1" dirty="0" smtClean="0">
                <a:solidFill>
                  <a:srgbClr val="FF0000"/>
                </a:solidFill>
              </a:rPr>
              <a:t>的解空间压缩为</a:t>
            </a:r>
            <a:r>
              <a:rPr lang="en-US" altLang="zh-CN" b="1" dirty="0" smtClean="0">
                <a:solidFill>
                  <a:srgbClr val="FF0000"/>
                </a:solidFill>
              </a:rPr>
              <a:t>1</a:t>
            </a:r>
            <a:r>
              <a:rPr lang="zh-CN" altLang="en-US" b="1" dirty="0" smtClean="0">
                <a:solidFill>
                  <a:srgbClr val="FF0000"/>
                </a:solidFill>
              </a:rPr>
              <a:t>所需的称量次数为</a:t>
            </a:r>
            <a:r>
              <a:rPr lang="en-US" altLang="zh-CN" b="1" dirty="0" smtClean="0">
                <a:solidFill>
                  <a:srgbClr val="FF0000"/>
                </a:solidFill>
              </a:rPr>
              <a:t>log_3    M 【</a:t>
            </a:r>
            <a:r>
              <a:rPr lang="zh-CN" altLang="en-US" b="1" dirty="0" smtClean="0">
                <a:solidFill>
                  <a:srgbClr val="FF0000"/>
                </a:solidFill>
              </a:rPr>
              <a:t>向上取整</a:t>
            </a:r>
            <a:r>
              <a:rPr lang="en-US" altLang="zh-CN" b="1" dirty="0" smtClean="0">
                <a:solidFill>
                  <a:srgbClr val="FF0000"/>
                </a:solidFill>
              </a:rPr>
              <a:t>】 </a:t>
            </a:r>
            <a:r>
              <a:rPr lang="zh-CN" altLang="en-US" b="1" dirty="0" smtClean="0">
                <a:solidFill>
                  <a:srgbClr val="FF0000"/>
                </a:solidFill>
              </a:rPr>
              <a:t>。</a:t>
            </a:r>
            <a:endParaRPr lang="en-US" altLang="zh-CN" b="1" dirty="0" smtClean="0">
              <a:solidFill>
                <a:srgbClr val="FF0000"/>
              </a:solidFill>
            </a:endParaRPr>
          </a:p>
          <a:p>
            <a:endParaRPr lang="en-US" altLang="zh-CN" b="1" dirty="0" smtClean="0">
              <a:solidFill>
                <a:srgbClr val="FF0000"/>
              </a:solidFill>
            </a:endParaRPr>
          </a:p>
          <a:p>
            <a:r>
              <a:rPr lang="en-US" altLang="zh-CN" b="1" dirty="0" smtClean="0">
                <a:solidFill>
                  <a:srgbClr val="FF0000"/>
                </a:solidFill>
              </a:rPr>
              <a:t>        </a:t>
            </a:r>
            <a:r>
              <a:rPr lang="zh-CN" altLang="en-US" b="1" dirty="0" smtClean="0">
                <a:solidFill>
                  <a:srgbClr val="FF0000"/>
                </a:solidFill>
              </a:rPr>
              <a:t>检验过程省略。（主要是再打一遍我也很累。而且这个</a:t>
            </a:r>
            <a:r>
              <a:rPr lang="en-US" altLang="zh-CN" b="1" dirty="0" smtClean="0">
                <a:solidFill>
                  <a:srgbClr val="FF0000"/>
                </a:solidFill>
              </a:rPr>
              <a:t>PPT</a:t>
            </a:r>
            <a:r>
              <a:rPr lang="zh-CN" altLang="en-US" b="1" dirty="0" smtClean="0">
                <a:solidFill>
                  <a:srgbClr val="FF0000"/>
                </a:solidFill>
              </a:rPr>
              <a:t>已经很长了）</a:t>
            </a:r>
            <a:endParaRPr lang="en-US" altLang="zh-CN" b="1" dirty="0" smtClean="0">
              <a:solidFill>
                <a:srgbClr val="FF0000"/>
              </a:solidFill>
            </a:endParaRPr>
          </a:p>
          <a:p>
            <a:r>
              <a:rPr lang="en-US" altLang="zh-CN" b="1" dirty="0" smtClean="0">
                <a:solidFill>
                  <a:srgbClr val="FF0000"/>
                </a:solidFill>
              </a:rPr>
              <a:t>        </a:t>
            </a:r>
          </a:p>
          <a:p>
            <a:endParaRPr lang="en-US" altLang="zh-CN" b="1" dirty="0" smtClean="0">
              <a:solidFill>
                <a:srgbClr val="FF0000"/>
              </a:solidFill>
            </a:endParaRPr>
          </a:p>
          <a:p>
            <a:endParaRPr lang="en-US" altLang="zh-CN"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2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632311"/>
          </a:xfrm>
          <a:prstGeom prst="rect">
            <a:avLst/>
          </a:prstGeom>
          <a:noFill/>
        </p:spPr>
        <p:txBody>
          <a:bodyPr wrap="square" rtlCol="0">
            <a:spAutoFit/>
          </a:bodyPr>
          <a:lstStyle/>
          <a:p>
            <a:r>
              <a:rPr lang="en-US" altLang="zh-CN" b="1" dirty="0" smtClean="0"/>
              <a:t>6</a:t>
            </a:r>
            <a:r>
              <a:rPr lang="zh-CN" altLang="en-US" b="1" dirty="0" smtClean="0"/>
              <a:t>、情况二（</a:t>
            </a:r>
            <a:r>
              <a:rPr lang="en-US" altLang="zh-CN" b="1" dirty="0" smtClean="0"/>
              <a:t>1</a:t>
            </a:r>
            <a:r>
              <a:rPr lang="zh-CN" altLang="en-US" b="1" dirty="0" smtClean="0"/>
              <a:t>）方案设计思路</a:t>
            </a:r>
            <a:endParaRPr lang="en-US" altLang="zh-CN" b="1" dirty="0" smtClean="0"/>
          </a:p>
          <a:p>
            <a:r>
              <a:rPr lang="zh-CN" altLang="en-US" b="1" dirty="0" smtClean="0"/>
              <a:t>第一次称量：</a:t>
            </a:r>
            <a:endParaRPr lang="en-US" altLang="zh-CN" b="1" dirty="0" smtClean="0"/>
          </a:p>
          <a:p>
            <a:r>
              <a:rPr lang="zh-CN" altLang="en-US" b="1" dirty="0" smtClean="0"/>
              <a:t>        取</a:t>
            </a:r>
            <a:r>
              <a:rPr lang="en-US" b="1" dirty="0" smtClean="0"/>
              <a:t>m=n/3(</a:t>
            </a:r>
            <a:r>
              <a:rPr lang="zh-CN" altLang="en-US" b="1" dirty="0" smtClean="0"/>
              <a:t>四舍五入</a:t>
            </a:r>
            <a:r>
              <a:rPr lang="en-US" b="1" dirty="0" smtClean="0"/>
              <a:t>)</a:t>
            </a:r>
            <a:r>
              <a:rPr lang="zh-CN" altLang="en-US" b="1" dirty="0" smtClean="0"/>
              <a:t>。在天平左右两侧各置入</a:t>
            </a:r>
            <a:r>
              <a:rPr lang="en-US" b="1" dirty="0" smtClean="0"/>
              <a:t>m</a:t>
            </a:r>
            <a:r>
              <a:rPr lang="zh-CN" altLang="en-US" b="1" dirty="0" smtClean="0"/>
              <a:t>枚硬币。</a:t>
            </a:r>
            <a:endParaRPr lang="zh-CN" altLang="en-US" dirty="0" smtClean="0"/>
          </a:p>
          <a:p>
            <a:r>
              <a:rPr lang="zh-CN" altLang="en-US" b="1" dirty="0" smtClean="0"/>
              <a:t>        </a:t>
            </a:r>
            <a:r>
              <a:rPr lang="en-US" altLang="zh-CN" b="1" dirty="0" smtClean="0"/>
              <a:t>3</a:t>
            </a:r>
            <a:r>
              <a:rPr lang="zh-CN" altLang="en-US" b="1" dirty="0" smtClean="0"/>
              <a:t>）若左右平衡，那么不在天平上的</a:t>
            </a:r>
            <a:r>
              <a:rPr lang="en-US" b="1" dirty="0" smtClean="0"/>
              <a:t>n-2m</a:t>
            </a:r>
            <a:r>
              <a:rPr lang="zh-CN" altLang="en-US" b="1" dirty="0" smtClean="0"/>
              <a:t>枚硬币可能是假币。</a:t>
            </a:r>
            <a:r>
              <a:rPr lang="zh-CN" altLang="en-US" b="1" dirty="0" smtClean="0">
                <a:solidFill>
                  <a:srgbClr val="FF0000"/>
                </a:solidFill>
              </a:rPr>
              <a:t>（情况二）</a:t>
            </a:r>
            <a:endParaRPr lang="en-US" altLang="zh-CN" b="1" dirty="0" smtClean="0">
              <a:solidFill>
                <a:srgbClr val="FF0000"/>
              </a:solidFill>
            </a:endParaRPr>
          </a:p>
          <a:p>
            <a:endParaRPr lang="en-US" altLang="zh-CN" b="1" dirty="0" smtClean="0">
              <a:solidFill>
                <a:srgbClr val="FF0000"/>
              </a:solidFill>
            </a:endParaRPr>
          </a:p>
          <a:p>
            <a:r>
              <a:rPr lang="zh-CN" altLang="en-US" b="1" dirty="0" smtClean="0">
                <a:solidFill>
                  <a:srgbClr val="FF0000"/>
                </a:solidFill>
              </a:rPr>
              <a:t>        因此情况二可以表示为：有</a:t>
            </a:r>
            <a:r>
              <a:rPr lang="en-US" altLang="zh-CN" b="1" dirty="0" smtClean="0">
                <a:solidFill>
                  <a:srgbClr val="FF0000"/>
                </a:solidFill>
              </a:rPr>
              <a:t>M</a:t>
            </a:r>
            <a:r>
              <a:rPr lang="zh-CN" altLang="en-US" b="1" dirty="0" smtClean="0">
                <a:solidFill>
                  <a:srgbClr val="FF0000"/>
                </a:solidFill>
              </a:rPr>
              <a:t>枚硬币，和数枚真币（总数大于</a:t>
            </a:r>
            <a:r>
              <a:rPr lang="en-US" altLang="zh-CN" b="1" dirty="0" smtClean="0">
                <a:solidFill>
                  <a:srgbClr val="FF0000"/>
                </a:solidFill>
              </a:rPr>
              <a:t>M</a:t>
            </a:r>
            <a:r>
              <a:rPr lang="zh-CN" altLang="en-US" b="1" dirty="0" smtClean="0">
                <a:solidFill>
                  <a:srgbClr val="FF0000"/>
                </a:solidFill>
              </a:rPr>
              <a:t>）。</a:t>
            </a:r>
            <a:endParaRPr lang="en-US" altLang="zh-CN" b="1" dirty="0" smtClean="0">
              <a:solidFill>
                <a:srgbClr val="FF0000"/>
              </a:solidFill>
            </a:endParaRPr>
          </a:p>
          <a:p>
            <a:endParaRPr lang="en-US" altLang="zh-CN" b="1" dirty="0" smtClean="0">
              <a:solidFill>
                <a:srgbClr val="FF0000"/>
              </a:solidFill>
            </a:endParaRPr>
          </a:p>
          <a:p>
            <a:r>
              <a:rPr lang="zh-CN" altLang="en-US" b="1" dirty="0" smtClean="0"/>
              <a:t>分析：</a:t>
            </a:r>
            <a:endParaRPr lang="en-US" altLang="zh-CN" b="1" dirty="0" smtClean="0"/>
          </a:p>
          <a:p>
            <a:r>
              <a:rPr lang="en-US" altLang="zh-CN" b="1" dirty="0" smtClean="0"/>
              <a:t>        </a:t>
            </a:r>
            <a:r>
              <a:rPr lang="zh-CN" altLang="en-US" b="1" dirty="0" smtClean="0"/>
              <a:t>设天平左侧有</a:t>
            </a:r>
            <a:r>
              <a:rPr lang="en-US" altLang="zh-CN" b="1" dirty="0" smtClean="0"/>
              <a:t>a</a:t>
            </a:r>
            <a:r>
              <a:rPr lang="zh-CN" altLang="en-US" b="1" dirty="0" smtClean="0"/>
              <a:t>枚硬币，右侧有</a:t>
            </a:r>
            <a:r>
              <a:rPr lang="en-US" altLang="zh-CN" b="1" dirty="0" smtClean="0"/>
              <a:t>b</a:t>
            </a:r>
            <a:r>
              <a:rPr lang="zh-CN" altLang="en-US" b="1" dirty="0" smtClean="0"/>
              <a:t>枚硬币和</a:t>
            </a:r>
            <a:r>
              <a:rPr lang="en-US" altLang="zh-CN" b="1" dirty="0" smtClean="0"/>
              <a:t>a-b</a:t>
            </a:r>
            <a:r>
              <a:rPr lang="zh-CN" altLang="en-US" b="1" dirty="0" smtClean="0"/>
              <a:t>枚真币。</a:t>
            </a:r>
            <a:endParaRPr lang="en-US" altLang="zh-CN" b="1" dirty="0" smtClean="0"/>
          </a:p>
          <a:p>
            <a:r>
              <a:rPr lang="en-US" altLang="zh-CN" b="1" dirty="0" smtClean="0"/>
              <a:t>        </a:t>
            </a:r>
            <a:r>
              <a:rPr lang="zh-CN" altLang="en-US" b="1" dirty="0" smtClean="0"/>
              <a:t>（此处不妨设</a:t>
            </a:r>
            <a:r>
              <a:rPr lang="en-US" altLang="zh-CN" b="1" dirty="0" smtClean="0"/>
              <a:t>a&gt;b</a:t>
            </a:r>
            <a:r>
              <a:rPr lang="zh-CN" altLang="en-US" b="1" dirty="0" smtClean="0"/>
              <a:t>，不妨设左侧没有真币）</a:t>
            </a:r>
            <a:endParaRPr lang="en-US" altLang="zh-CN" b="1" dirty="0" smtClean="0"/>
          </a:p>
          <a:p>
            <a:r>
              <a:rPr lang="en-US" altLang="zh-CN" b="1" dirty="0" smtClean="0"/>
              <a:t>         1</a:t>
            </a:r>
            <a:r>
              <a:rPr lang="zh-CN" altLang="en-US" b="1" dirty="0" smtClean="0"/>
              <a:t>）天平左边重表示：左边</a:t>
            </a:r>
            <a:r>
              <a:rPr lang="en-US" altLang="zh-CN" b="1" dirty="0" smtClean="0"/>
              <a:t>a</a:t>
            </a:r>
            <a:r>
              <a:rPr lang="zh-CN" altLang="en-US" b="1" dirty="0" smtClean="0"/>
              <a:t>枚可能是重假币，右边</a:t>
            </a:r>
            <a:r>
              <a:rPr lang="en-US" altLang="zh-CN" b="1" dirty="0" smtClean="0"/>
              <a:t>b</a:t>
            </a:r>
            <a:r>
              <a:rPr lang="zh-CN" altLang="en-US" b="1" dirty="0" smtClean="0"/>
              <a:t>枚可能是轻假币。</a:t>
            </a:r>
            <a:endParaRPr lang="en-US" altLang="zh-CN" b="1" dirty="0" smtClean="0"/>
          </a:p>
          <a:p>
            <a:r>
              <a:rPr lang="en-US" altLang="zh-CN" b="1" dirty="0" smtClean="0"/>
              <a:t>                </a:t>
            </a:r>
            <a:r>
              <a:rPr lang="zh-CN" altLang="en-US" b="1" dirty="0" smtClean="0"/>
              <a:t>（解空间大小：</a:t>
            </a:r>
            <a:r>
              <a:rPr lang="en-US" altLang="zh-CN" b="1" dirty="0" err="1" smtClean="0"/>
              <a:t>a+b</a:t>
            </a:r>
            <a:r>
              <a:rPr lang="zh-CN" altLang="en-US" b="1" dirty="0" smtClean="0"/>
              <a:t>）</a:t>
            </a:r>
            <a:endParaRPr lang="en-US" altLang="zh-CN" b="1" dirty="0" smtClean="0"/>
          </a:p>
          <a:p>
            <a:r>
              <a:rPr lang="en-US" altLang="zh-CN" b="1" dirty="0" smtClean="0"/>
              <a:t>         2</a:t>
            </a:r>
            <a:r>
              <a:rPr lang="zh-CN" altLang="en-US" b="1" dirty="0" smtClean="0"/>
              <a:t>）天平右边重表示：左边</a:t>
            </a:r>
            <a:r>
              <a:rPr lang="en-US" altLang="zh-CN" b="1" dirty="0" smtClean="0"/>
              <a:t>a</a:t>
            </a:r>
            <a:r>
              <a:rPr lang="zh-CN" altLang="en-US" b="1" dirty="0" smtClean="0"/>
              <a:t>枚可能是轻假币，右边</a:t>
            </a:r>
            <a:r>
              <a:rPr lang="en-US" altLang="zh-CN" b="1" dirty="0" smtClean="0"/>
              <a:t>b</a:t>
            </a:r>
            <a:r>
              <a:rPr lang="zh-CN" altLang="en-US" b="1" dirty="0" smtClean="0"/>
              <a:t>枚可能是重假币。</a:t>
            </a:r>
            <a:endParaRPr lang="en-US" altLang="zh-CN" b="1" dirty="0" smtClean="0"/>
          </a:p>
          <a:p>
            <a:r>
              <a:rPr lang="en-US" altLang="zh-CN" b="1" dirty="0" smtClean="0"/>
              <a:t>                </a:t>
            </a:r>
            <a:r>
              <a:rPr lang="zh-CN" altLang="en-US" b="1" dirty="0" smtClean="0"/>
              <a:t>（解空间大小：</a:t>
            </a:r>
            <a:r>
              <a:rPr lang="en-US" altLang="zh-CN" b="1" dirty="0" err="1" smtClean="0"/>
              <a:t>a+b</a:t>
            </a:r>
            <a:r>
              <a:rPr lang="zh-CN" altLang="en-US" b="1" dirty="0" smtClean="0"/>
              <a:t>）</a:t>
            </a:r>
            <a:endParaRPr lang="en-US" altLang="zh-CN" b="1" dirty="0" smtClean="0"/>
          </a:p>
          <a:p>
            <a:r>
              <a:rPr lang="en-US" altLang="zh-CN" b="1" dirty="0" smtClean="0"/>
              <a:t>         3</a:t>
            </a:r>
            <a:r>
              <a:rPr lang="zh-CN" altLang="en-US" b="1" dirty="0" smtClean="0"/>
              <a:t>）天平左右平衡表示：假币在剩下</a:t>
            </a:r>
            <a:r>
              <a:rPr lang="en-US" altLang="zh-CN" b="1" dirty="0" smtClean="0"/>
              <a:t>M-a-b</a:t>
            </a:r>
            <a:r>
              <a:rPr lang="zh-CN" altLang="en-US" b="1" dirty="0" smtClean="0"/>
              <a:t>枚的硬币中，不知道轻重情况。</a:t>
            </a:r>
            <a:endParaRPr lang="en-US" altLang="zh-CN" b="1" dirty="0" smtClean="0"/>
          </a:p>
          <a:p>
            <a:r>
              <a:rPr lang="en-US" altLang="zh-CN" b="1" dirty="0" smtClean="0"/>
              <a:t>                </a:t>
            </a:r>
            <a:r>
              <a:rPr lang="zh-CN" altLang="en-US" b="1" dirty="0" smtClean="0"/>
              <a:t>（解空间大小：</a:t>
            </a:r>
            <a:r>
              <a:rPr lang="en-US" altLang="zh-CN" b="1" dirty="0" smtClean="0"/>
              <a:t>2M-2a-2b</a:t>
            </a:r>
            <a:r>
              <a:rPr lang="zh-CN" altLang="en-US" b="1" dirty="0" smtClean="0"/>
              <a:t>）</a:t>
            </a:r>
            <a:endParaRPr lang="en-US" altLang="zh-CN" b="1" dirty="0" smtClean="0"/>
          </a:p>
          <a:p>
            <a:r>
              <a:rPr lang="en-US" altLang="zh-CN" b="1" dirty="0" smtClean="0"/>
              <a:t>        </a:t>
            </a:r>
            <a:r>
              <a:rPr lang="zh-CN" altLang="en-US" b="1" dirty="0" smtClean="0"/>
              <a:t>因此我们希望</a:t>
            </a:r>
            <a:r>
              <a:rPr lang="en-US" altLang="zh-CN" b="1" dirty="0" smtClean="0"/>
              <a:t>a+b,a+b,2M-2a-2b</a:t>
            </a:r>
            <a:r>
              <a:rPr lang="zh-CN" altLang="en-US" b="1" dirty="0" smtClean="0"/>
              <a:t>尽可能接近。</a:t>
            </a:r>
            <a:endParaRPr lang="en-US" altLang="zh-CN" b="1" dirty="0" smtClean="0"/>
          </a:p>
          <a:p>
            <a:r>
              <a:rPr lang="en-US" altLang="zh-CN" b="1" dirty="0" smtClean="0"/>
              <a:t>        </a:t>
            </a:r>
            <a:r>
              <a:rPr lang="zh-CN" altLang="en-US" b="1" dirty="0" smtClean="0"/>
              <a:t>即</a:t>
            </a:r>
            <a:r>
              <a:rPr lang="en-US" altLang="zh-CN" b="1" dirty="0" err="1" smtClean="0"/>
              <a:t>a+b</a:t>
            </a:r>
            <a:r>
              <a:rPr lang="en-US" altLang="zh-CN" b="1" dirty="0" smtClean="0"/>
              <a:t>=2M-2a-2b</a:t>
            </a:r>
            <a:r>
              <a:rPr lang="zh-CN" altLang="en-US" b="1" dirty="0" smtClean="0"/>
              <a:t>，即</a:t>
            </a:r>
            <a:r>
              <a:rPr lang="en-US" altLang="zh-CN" b="1" dirty="0" err="1" smtClean="0"/>
              <a:t>a+b</a:t>
            </a:r>
            <a:r>
              <a:rPr lang="en-US" altLang="zh-CN" b="1" dirty="0" smtClean="0"/>
              <a:t>=2M/3</a:t>
            </a:r>
            <a:r>
              <a:rPr lang="zh-CN" altLang="en-US" b="1" dirty="0" smtClean="0"/>
              <a:t>。</a:t>
            </a:r>
            <a:endParaRPr lang="en-US" altLang="zh-CN" b="1" dirty="0" smtClean="0"/>
          </a:p>
          <a:p>
            <a:endParaRPr lang="en-US" altLang="zh-CN" b="1" dirty="0" smtClean="0"/>
          </a:p>
          <a:p>
            <a:r>
              <a:rPr lang="en-US" altLang="zh-CN" b="1" dirty="0" smtClean="0"/>
              <a:t>        </a:t>
            </a:r>
            <a:r>
              <a:rPr lang="zh-CN" altLang="en-US" b="1" dirty="0" smtClean="0"/>
              <a:t>因此，我们只要保证天平上的未知轻重的硬币总数接近</a:t>
            </a:r>
            <a:r>
              <a:rPr lang="en-US" altLang="zh-CN" b="1" dirty="0" smtClean="0"/>
              <a:t>2M/3</a:t>
            </a:r>
            <a:r>
              <a:rPr lang="zh-CN" altLang="en-US" b="1" dirty="0" smtClean="0"/>
              <a:t>即可。</a:t>
            </a:r>
            <a:r>
              <a:rPr lang="en-US" altLang="zh-CN" b="1"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20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20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fade">
                                      <p:cBhvr>
                                        <p:cTn id="37" dur="2000"/>
                                        <p:tgtEl>
                                          <p:spTgt spid="4">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2000"/>
                                        <p:tgtEl>
                                          <p:spTgt spid="4">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Effect transition="in" filter="fade">
                                      <p:cBhvr>
                                        <p:cTn id="47" dur="2000"/>
                                        <p:tgtEl>
                                          <p:spTgt spid="4">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11" end="11"/>
                                            </p:txEl>
                                          </p:spTgt>
                                        </p:tgtEl>
                                        <p:attrNameLst>
                                          <p:attrName>style.visibility</p:attrName>
                                        </p:attrNameLst>
                                      </p:cBhvr>
                                      <p:to>
                                        <p:strVal val="visible"/>
                                      </p:to>
                                    </p:set>
                                    <p:animEffect transition="in" filter="fade">
                                      <p:cBhvr>
                                        <p:cTn id="52" dur="2000"/>
                                        <p:tgtEl>
                                          <p:spTgt spid="4">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2" end="12"/>
                                            </p:txEl>
                                          </p:spTgt>
                                        </p:tgtEl>
                                        <p:attrNameLst>
                                          <p:attrName>style.visibility</p:attrName>
                                        </p:attrNameLst>
                                      </p:cBhvr>
                                      <p:to>
                                        <p:strVal val="visible"/>
                                      </p:to>
                                    </p:set>
                                    <p:animEffect transition="in" filter="fade">
                                      <p:cBhvr>
                                        <p:cTn id="57" dur="2000"/>
                                        <p:tgtEl>
                                          <p:spTgt spid="4">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3" end="13"/>
                                            </p:txEl>
                                          </p:spTgt>
                                        </p:tgtEl>
                                        <p:attrNameLst>
                                          <p:attrName>style.visibility</p:attrName>
                                        </p:attrNameLst>
                                      </p:cBhvr>
                                      <p:to>
                                        <p:strVal val="visible"/>
                                      </p:to>
                                    </p:set>
                                    <p:animEffect transition="in" filter="fade">
                                      <p:cBhvr>
                                        <p:cTn id="62" dur="2000"/>
                                        <p:tgtEl>
                                          <p:spTgt spid="4">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4" end="14"/>
                                            </p:txEl>
                                          </p:spTgt>
                                        </p:tgtEl>
                                        <p:attrNameLst>
                                          <p:attrName>style.visibility</p:attrName>
                                        </p:attrNameLst>
                                      </p:cBhvr>
                                      <p:to>
                                        <p:strVal val="visible"/>
                                      </p:to>
                                    </p:set>
                                    <p:animEffect transition="in" filter="fade">
                                      <p:cBhvr>
                                        <p:cTn id="67" dur="2000"/>
                                        <p:tgtEl>
                                          <p:spTgt spid="4">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5" end="15"/>
                                            </p:txEl>
                                          </p:spTgt>
                                        </p:tgtEl>
                                        <p:attrNameLst>
                                          <p:attrName>style.visibility</p:attrName>
                                        </p:attrNameLst>
                                      </p:cBhvr>
                                      <p:to>
                                        <p:strVal val="visible"/>
                                      </p:to>
                                    </p:set>
                                    <p:animEffect transition="in" filter="fade">
                                      <p:cBhvr>
                                        <p:cTn id="72" dur="2000"/>
                                        <p:tgtEl>
                                          <p:spTgt spid="4">
                                            <p:txEl>
                                              <p:pRg st="15" end="1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6" end="16"/>
                                            </p:txEl>
                                          </p:spTgt>
                                        </p:tgtEl>
                                        <p:attrNameLst>
                                          <p:attrName>style.visibility</p:attrName>
                                        </p:attrNameLst>
                                      </p:cBhvr>
                                      <p:to>
                                        <p:strVal val="visible"/>
                                      </p:to>
                                    </p:set>
                                    <p:animEffect transition="in" filter="fade">
                                      <p:cBhvr>
                                        <p:cTn id="77" dur="2000"/>
                                        <p:tgtEl>
                                          <p:spTgt spid="4">
                                            <p:txEl>
                                              <p:pRg st="16" end="1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
                                            <p:txEl>
                                              <p:pRg st="17" end="17"/>
                                            </p:txEl>
                                          </p:spTgt>
                                        </p:tgtEl>
                                        <p:attrNameLst>
                                          <p:attrName>style.visibility</p:attrName>
                                        </p:attrNameLst>
                                      </p:cBhvr>
                                      <p:to>
                                        <p:strVal val="visible"/>
                                      </p:to>
                                    </p:set>
                                    <p:animEffect transition="in" filter="fade">
                                      <p:cBhvr>
                                        <p:cTn id="82" dur="2000"/>
                                        <p:tgtEl>
                                          <p:spTgt spid="4">
                                            <p:txEl>
                                              <p:pRg st="17" end="17"/>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
                                            <p:txEl>
                                              <p:pRg st="19" end="19"/>
                                            </p:txEl>
                                          </p:spTgt>
                                        </p:tgtEl>
                                        <p:attrNameLst>
                                          <p:attrName>style.visibility</p:attrName>
                                        </p:attrNameLst>
                                      </p:cBhvr>
                                      <p:to>
                                        <p:strVal val="visible"/>
                                      </p:to>
                                    </p:set>
                                    <p:animEffect transition="in" filter="fade">
                                      <p:cBhvr>
                                        <p:cTn id="87" dur="2000"/>
                                        <p:tgtEl>
                                          <p:spTgt spid="4">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63308"/>
          </a:xfrm>
          <a:prstGeom prst="rect">
            <a:avLst/>
          </a:prstGeom>
          <a:noFill/>
        </p:spPr>
        <p:txBody>
          <a:bodyPr wrap="square" rtlCol="0">
            <a:spAutoFit/>
          </a:bodyPr>
          <a:lstStyle/>
          <a:p>
            <a:r>
              <a:rPr lang="en-US" altLang="zh-CN" b="1" dirty="0" smtClean="0"/>
              <a:t>6</a:t>
            </a:r>
            <a:r>
              <a:rPr lang="zh-CN" altLang="en-US" b="1" dirty="0" smtClean="0"/>
              <a:t>、情况二（</a:t>
            </a:r>
            <a:r>
              <a:rPr lang="en-US" altLang="zh-CN" b="1" dirty="0" smtClean="0"/>
              <a:t>2</a:t>
            </a:r>
            <a:r>
              <a:rPr lang="zh-CN" altLang="en-US" b="1" dirty="0" smtClean="0"/>
              <a:t>）方案设计</a:t>
            </a:r>
            <a:endParaRPr lang="en-US" altLang="zh-CN" b="1" dirty="0" smtClean="0"/>
          </a:p>
          <a:p>
            <a:endParaRPr lang="en-US" altLang="zh-CN" b="1" dirty="0" smtClean="0"/>
          </a:p>
          <a:p>
            <a:r>
              <a:rPr lang="zh-CN" altLang="en-US" b="1" dirty="0" smtClean="0"/>
              <a:t>情况二：</a:t>
            </a:r>
            <a:endParaRPr lang="en-US" altLang="zh-CN" b="1" dirty="0" smtClean="0"/>
          </a:p>
          <a:p>
            <a:r>
              <a:rPr lang="en-US" altLang="zh-CN" b="1" dirty="0" smtClean="0"/>
              <a:t>        </a:t>
            </a:r>
            <a:r>
              <a:rPr lang="zh-CN" altLang="en-US" b="1" dirty="0" smtClean="0"/>
              <a:t>有</a:t>
            </a:r>
            <a:r>
              <a:rPr lang="en-US" altLang="zh-CN" b="1" dirty="0" smtClean="0"/>
              <a:t>M</a:t>
            </a:r>
            <a:r>
              <a:rPr lang="zh-CN" altLang="en-US" b="1" dirty="0" smtClean="0"/>
              <a:t>枚硬币，和数枚真币（总数大于</a:t>
            </a:r>
            <a:r>
              <a:rPr lang="en-US" altLang="zh-CN" b="1" dirty="0" smtClean="0"/>
              <a:t>M</a:t>
            </a:r>
            <a:r>
              <a:rPr lang="zh-CN" altLang="en-US" b="1" dirty="0" smtClean="0"/>
              <a:t>）。</a:t>
            </a:r>
            <a:endParaRPr lang="en-US" altLang="zh-CN" b="1" dirty="0" smtClean="0"/>
          </a:p>
          <a:p>
            <a:endParaRPr lang="en-US" altLang="zh-CN" b="1" dirty="0" smtClean="0"/>
          </a:p>
          <a:p>
            <a:r>
              <a:rPr lang="zh-CN" altLang="en-US" b="1" dirty="0" smtClean="0"/>
              <a:t>方案：</a:t>
            </a:r>
            <a:endParaRPr lang="en-US" altLang="zh-CN" b="1" dirty="0" smtClean="0"/>
          </a:p>
          <a:p>
            <a:r>
              <a:rPr lang="en-US" altLang="zh-CN" b="1" dirty="0" smtClean="0"/>
              <a:t>        </a:t>
            </a:r>
            <a:r>
              <a:rPr lang="zh-CN" altLang="en-US" b="1" dirty="0" smtClean="0"/>
              <a:t>取</a:t>
            </a:r>
            <a:r>
              <a:rPr lang="en-US" b="1" dirty="0" smtClean="0"/>
              <a:t>m=</a:t>
            </a:r>
            <a:r>
              <a:rPr lang="en-US" altLang="zh-CN" b="1" dirty="0" smtClean="0"/>
              <a:t>2</a:t>
            </a:r>
            <a:r>
              <a:rPr lang="en-US" b="1" dirty="0" smtClean="0"/>
              <a:t>M/3</a:t>
            </a:r>
            <a:r>
              <a:rPr lang="zh-CN" altLang="en-US" b="1" dirty="0" smtClean="0"/>
              <a:t>（四舍五入）。</a:t>
            </a:r>
            <a:endParaRPr lang="en-US" altLang="zh-CN" b="1" dirty="0" smtClean="0"/>
          </a:p>
          <a:p>
            <a:endParaRPr lang="en-US" altLang="zh-CN" dirty="0" smtClean="0"/>
          </a:p>
          <a:p>
            <a:r>
              <a:rPr lang="en-US" b="1" dirty="0" smtClean="0"/>
              <a:t>        </a:t>
            </a:r>
            <a:r>
              <a:rPr lang="zh-CN" altLang="en-US" b="1" dirty="0" smtClean="0"/>
              <a:t>在天平左侧置入</a:t>
            </a:r>
            <a:r>
              <a:rPr lang="en-US" b="1" dirty="0" smtClean="0"/>
              <a:t>m</a:t>
            </a:r>
            <a:r>
              <a:rPr lang="zh-CN" altLang="en-US" b="1" dirty="0" smtClean="0"/>
              <a:t>枚硬币，右侧置入</a:t>
            </a:r>
            <a:r>
              <a:rPr lang="en-US" b="1" dirty="0" smtClean="0"/>
              <a:t>m</a:t>
            </a:r>
            <a:r>
              <a:rPr lang="zh-CN" altLang="en-US" b="1" dirty="0" smtClean="0"/>
              <a:t>枚真币。</a:t>
            </a:r>
            <a:endParaRPr lang="en-US" altLang="zh-CN" b="1" dirty="0" smtClean="0"/>
          </a:p>
          <a:p>
            <a:endParaRPr lang="zh-CN" altLang="en-US" dirty="0" smtClean="0"/>
          </a:p>
          <a:p>
            <a:r>
              <a:rPr lang="en-US" b="1" dirty="0" smtClean="0"/>
              <a:t>        </a:t>
            </a:r>
            <a:r>
              <a:rPr lang="en-US" altLang="zh-CN" b="1" dirty="0" smtClean="0"/>
              <a:t>1</a:t>
            </a:r>
            <a:r>
              <a:rPr lang="zh-CN" altLang="en-US" b="1" dirty="0" smtClean="0"/>
              <a:t>）若左右平衡，那么不在天平上的</a:t>
            </a:r>
            <a:r>
              <a:rPr lang="en-US" altLang="zh-CN" b="1" dirty="0" smtClean="0"/>
              <a:t>M</a:t>
            </a:r>
            <a:r>
              <a:rPr lang="en-US" b="1" dirty="0" smtClean="0"/>
              <a:t>-m</a:t>
            </a:r>
            <a:r>
              <a:rPr lang="zh-CN" altLang="en-US" b="1" dirty="0" smtClean="0"/>
              <a:t>枚硬币可能是假币，重复执行上述操作。</a:t>
            </a:r>
            <a:endParaRPr lang="en-US" altLang="zh-CN" b="1" dirty="0" smtClean="0"/>
          </a:p>
          <a:p>
            <a:r>
              <a:rPr lang="en-US" altLang="zh-CN" b="1" dirty="0" smtClean="0"/>
              <a:t>        2</a:t>
            </a:r>
            <a:r>
              <a:rPr lang="zh-CN" altLang="en-US" b="1" dirty="0" smtClean="0"/>
              <a:t>）若左重右轻，那么天平左侧上的</a:t>
            </a:r>
            <a:r>
              <a:rPr lang="en-US" b="1" dirty="0" smtClean="0"/>
              <a:t>m</a:t>
            </a:r>
            <a:r>
              <a:rPr lang="zh-CN" altLang="en-US" b="1" dirty="0" smtClean="0"/>
              <a:t>枚硬币可能是假币，我们给这些硬币标记为</a:t>
            </a:r>
            <a:r>
              <a:rPr lang="en-US" b="1" dirty="0" smtClean="0"/>
              <a:t>“possibly heavy”</a:t>
            </a:r>
            <a:r>
              <a:rPr lang="zh-CN" altLang="en-US" b="1" dirty="0" smtClean="0"/>
              <a:t>（表示可能是重假币或者真币），</a:t>
            </a:r>
            <a:r>
              <a:rPr lang="zh-CN" altLang="en-US" b="1" dirty="0" smtClean="0">
                <a:solidFill>
                  <a:srgbClr val="FF0000"/>
                </a:solidFill>
              </a:rPr>
              <a:t>进入情况一。</a:t>
            </a:r>
            <a:endParaRPr lang="zh-CN" altLang="en-US" dirty="0" smtClean="0"/>
          </a:p>
          <a:p>
            <a:r>
              <a:rPr lang="en-US" b="1" dirty="0" smtClean="0"/>
              <a:t>        </a:t>
            </a:r>
            <a:r>
              <a:rPr lang="en-US" altLang="zh-CN" b="1" dirty="0" smtClean="0"/>
              <a:t>3</a:t>
            </a:r>
            <a:r>
              <a:rPr lang="zh-CN" altLang="en-US" b="1" dirty="0" smtClean="0"/>
              <a:t>）若右重左轻，那么天平左侧上的</a:t>
            </a:r>
            <a:r>
              <a:rPr lang="en-US" b="1" dirty="0" smtClean="0"/>
              <a:t>m</a:t>
            </a:r>
            <a:r>
              <a:rPr lang="zh-CN" altLang="en-US" b="1" dirty="0" smtClean="0"/>
              <a:t>枚硬币可能是假币，我们给这些硬币标记为</a:t>
            </a:r>
            <a:r>
              <a:rPr lang="en-US" b="1" dirty="0" smtClean="0"/>
              <a:t>“possibly light”</a:t>
            </a:r>
            <a:r>
              <a:rPr lang="zh-CN" altLang="en-US" b="1" dirty="0" smtClean="0"/>
              <a:t>（表示可能是轻假币或者真币），</a:t>
            </a:r>
            <a:r>
              <a:rPr lang="zh-CN" altLang="en-US" b="1" dirty="0" smtClean="0">
                <a:solidFill>
                  <a:srgbClr val="FF0000"/>
                </a:solidFill>
              </a:rPr>
              <a:t>进入情况一。</a:t>
            </a:r>
            <a:endParaRPr lang="en-US" altLang="zh-CN" b="1" dirty="0" smtClean="0">
              <a:solidFill>
                <a:srgbClr val="FF0000"/>
              </a:solidFill>
            </a:endParaRPr>
          </a:p>
          <a:p>
            <a:endParaRPr lang="en-US" altLang="zh-CN" b="1" dirty="0" smtClean="0">
              <a:solidFill>
                <a:srgbClr val="FF0000"/>
              </a:solidFill>
            </a:endParaRPr>
          </a:p>
          <a:p>
            <a:r>
              <a:rPr lang="zh-CN" altLang="en-US" b="1" dirty="0" smtClean="0">
                <a:solidFill>
                  <a:srgbClr val="FF0000"/>
                </a:solidFill>
              </a:rPr>
              <a:t>        （注</a:t>
            </a:r>
            <a:r>
              <a:rPr lang="en-US" altLang="zh-CN" b="1" dirty="0" smtClean="0">
                <a:solidFill>
                  <a:srgbClr val="FF0000"/>
                </a:solidFill>
              </a:rPr>
              <a:t>1</a:t>
            </a:r>
            <a:r>
              <a:rPr lang="zh-CN" altLang="en-US" b="1" dirty="0" smtClean="0">
                <a:solidFill>
                  <a:srgbClr val="FF0000"/>
                </a:solidFill>
              </a:rPr>
              <a:t>：为了方便称量，我把天平上所有的未知真假的硬币都放在了一边，实际操作中完全可以平均分配在两边。如果硬币总数为奇数，则再添加一枚真币。如果这么做，那么就只需要一枚真币了。）</a:t>
            </a:r>
            <a:endParaRPr lang="en-US" altLang="zh-CN" b="1" dirty="0" smtClean="0">
              <a:solidFill>
                <a:srgbClr val="FF0000"/>
              </a:solidFill>
            </a:endParaRPr>
          </a:p>
          <a:p>
            <a:r>
              <a:rPr lang="zh-CN" altLang="en-US" b="1" dirty="0" smtClean="0">
                <a:solidFill>
                  <a:srgbClr val="FF0000"/>
                </a:solidFill>
              </a:rPr>
              <a:t>        （注</a:t>
            </a:r>
            <a:r>
              <a:rPr lang="en-US" altLang="zh-CN" b="1" dirty="0" smtClean="0">
                <a:solidFill>
                  <a:srgbClr val="FF0000"/>
                </a:solidFill>
              </a:rPr>
              <a:t>2</a:t>
            </a:r>
            <a:r>
              <a:rPr lang="zh-CN" altLang="en-US" b="1" dirty="0" smtClean="0">
                <a:solidFill>
                  <a:srgbClr val="FF0000"/>
                </a:solidFill>
              </a:rPr>
              <a:t>：上述方案中写的是“进入情况一”，实际上比情况一还要简单</a:t>
            </a:r>
            <a:r>
              <a:rPr lang="en-US" altLang="zh-CN" b="1" dirty="0" smtClean="0">
                <a:solidFill>
                  <a:srgbClr val="FF0000"/>
                </a:solidFill>
              </a:rPr>
              <a:t>——</a:t>
            </a:r>
            <a:r>
              <a:rPr lang="zh-CN" altLang="en-US" b="1" dirty="0" smtClean="0">
                <a:solidFill>
                  <a:srgbClr val="FF0000"/>
                </a:solidFill>
              </a:rPr>
              <a:t>这是最初的假币问题：</a:t>
            </a:r>
            <a:r>
              <a:rPr lang="en-US" altLang="zh-CN" b="1" dirty="0" smtClean="0">
                <a:solidFill>
                  <a:srgbClr val="FF0000"/>
                </a:solidFill>
              </a:rPr>
              <a:t>M</a:t>
            </a:r>
            <a:r>
              <a:rPr lang="zh-CN" altLang="en-US" b="1" dirty="0" smtClean="0">
                <a:solidFill>
                  <a:srgbClr val="FF0000"/>
                </a:solidFill>
              </a:rPr>
              <a:t>枚硬币，假币比真币轻的问题。）</a:t>
            </a:r>
            <a:endParaRPr lang="en-US" altLang="zh-CN" b="1" dirty="0" smtClean="0">
              <a:solidFill>
                <a:srgbClr val="FF0000"/>
              </a:solidFill>
            </a:endParaRPr>
          </a:p>
          <a:p>
            <a:endParaRPr lang="en-US" altLang="zh-CN" b="1" dirty="0" smtClean="0"/>
          </a:p>
          <a:p>
            <a:endParaRPr lang="en-US" altLang="zh-CN"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2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2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fade">
                                      <p:cBhvr>
                                        <p:cTn id="32" dur="2000"/>
                                        <p:tgtEl>
                                          <p:spTgt spid="4">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fade">
                                      <p:cBhvr>
                                        <p:cTn id="37" dur="2000"/>
                                        <p:tgtEl>
                                          <p:spTgt spid="4">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animEffect transition="in" filter="fade">
                                      <p:cBhvr>
                                        <p:cTn id="42" dur="2000"/>
                                        <p:tgtEl>
                                          <p:spTgt spid="4">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12" end="12"/>
                                            </p:txEl>
                                          </p:spTgt>
                                        </p:tgtEl>
                                        <p:attrNameLst>
                                          <p:attrName>style.visibility</p:attrName>
                                        </p:attrNameLst>
                                      </p:cBhvr>
                                      <p:to>
                                        <p:strVal val="visible"/>
                                      </p:to>
                                    </p:set>
                                    <p:animEffect transition="in" filter="fade">
                                      <p:cBhvr>
                                        <p:cTn id="47" dur="2000"/>
                                        <p:tgtEl>
                                          <p:spTgt spid="4">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14" end="14"/>
                                            </p:txEl>
                                          </p:spTgt>
                                        </p:tgtEl>
                                        <p:attrNameLst>
                                          <p:attrName>style.visibility</p:attrName>
                                        </p:attrNameLst>
                                      </p:cBhvr>
                                      <p:to>
                                        <p:strVal val="visible"/>
                                      </p:to>
                                    </p:set>
                                    <p:animEffect transition="in" filter="fade">
                                      <p:cBhvr>
                                        <p:cTn id="52" dur="2000"/>
                                        <p:tgtEl>
                                          <p:spTgt spid="4">
                                            <p:txEl>
                                              <p:pRg st="14" end="1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5" end="15"/>
                                            </p:txEl>
                                          </p:spTgt>
                                        </p:tgtEl>
                                        <p:attrNameLst>
                                          <p:attrName>style.visibility</p:attrName>
                                        </p:attrNameLst>
                                      </p:cBhvr>
                                      <p:to>
                                        <p:strVal val="visible"/>
                                      </p:to>
                                    </p:set>
                                    <p:animEffect transition="in" filter="fade">
                                      <p:cBhvr>
                                        <p:cTn id="57" dur="20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740307"/>
          </a:xfrm>
          <a:prstGeom prst="rect">
            <a:avLst/>
          </a:prstGeom>
          <a:noFill/>
        </p:spPr>
        <p:txBody>
          <a:bodyPr wrap="square" rtlCol="0">
            <a:spAutoFit/>
          </a:bodyPr>
          <a:lstStyle/>
          <a:p>
            <a:r>
              <a:rPr lang="en-US" altLang="zh-CN" b="1" dirty="0" smtClean="0"/>
              <a:t>6</a:t>
            </a:r>
            <a:r>
              <a:rPr lang="zh-CN" altLang="en-US" b="1" dirty="0" smtClean="0"/>
              <a:t>、情况二（</a:t>
            </a:r>
            <a:r>
              <a:rPr lang="en-US" altLang="zh-CN" b="1" dirty="0" smtClean="0"/>
              <a:t>3</a:t>
            </a:r>
            <a:r>
              <a:rPr lang="zh-CN" altLang="en-US" b="1" dirty="0" smtClean="0"/>
              <a:t>）解空间计算（判断是否将大小为</a:t>
            </a:r>
            <a:r>
              <a:rPr lang="en-US" altLang="zh-CN" b="1" dirty="0" smtClean="0"/>
              <a:t>M</a:t>
            </a:r>
            <a:r>
              <a:rPr lang="zh-CN" altLang="en-US" b="1" dirty="0" smtClean="0"/>
              <a:t>的解空间压缩为</a:t>
            </a:r>
            <a:r>
              <a:rPr lang="en-US" altLang="zh-CN" b="1" dirty="0" smtClean="0"/>
              <a:t>M/3【</a:t>
            </a:r>
            <a:r>
              <a:rPr lang="zh-CN" altLang="en-US" b="1" dirty="0" smtClean="0"/>
              <a:t>向上取整</a:t>
            </a:r>
            <a:r>
              <a:rPr lang="en-US" altLang="zh-CN" b="1" dirty="0" smtClean="0"/>
              <a:t>】</a:t>
            </a:r>
            <a:r>
              <a:rPr lang="zh-CN" altLang="en-US" b="1" dirty="0" smtClean="0"/>
              <a:t>）</a:t>
            </a:r>
            <a:endParaRPr lang="en-US" altLang="zh-CN" b="1" dirty="0" smtClean="0"/>
          </a:p>
          <a:p>
            <a:r>
              <a:rPr lang="zh-CN" altLang="en-US" b="1" dirty="0" smtClean="0"/>
              <a:t>方案：</a:t>
            </a:r>
            <a:endParaRPr lang="en-US" altLang="zh-CN" b="1" dirty="0" smtClean="0"/>
          </a:p>
          <a:p>
            <a:r>
              <a:rPr lang="en-US" altLang="zh-CN" b="1" dirty="0" smtClean="0"/>
              <a:t>        </a:t>
            </a:r>
            <a:r>
              <a:rPr lang="zh-CN" altLang="en-US" b="1" dirty="0" smtClean="0"/>
              <a:t>取</a:t>
            </a:r>
            <a:r>
              <a:rPr lang="en-US" b="1" dirty="0" smtClean="0"/>
              <a:t>m=</a:t>
            </a:r>
            <a:r>
              <a:rPr lang="en-US" altLang="zh-CN" b="1" dirty="0" smtClean="0"/>
              <a:t>2</a:t>
            </a:r>
            <a:r>
              <a:rPr lang="en-US" b="1" dirty="0" smtClean="0"/>
              <a:t>M/3</a:t>
            </a:r>
            <a:r>
              <a:rPr lang="zh-CN" altLang="en-US" b="1" dirty="0" smtClean="0"/>
              <a:t>（四舍五入）。</a:t>
            </a:r>
            <a:endParaRPr lang="zh-CN" altLang="en-US" dirty="0" smtClean="0"/>
          </a:p>
          <a:p>
            <a:r>
              <a:rPr lang="en-US" b="1" dirty="0" smtClean="0"/>
              <a:t>        </a:t>
            </a:r>
            <a:r>
              <a:rPr lang="zh-CN" altLang="en-US" b="1" dirty="0" smtClean="0"/>
              <a:t>在天平左侧置入</a:t>
            </a:r>
            <a:r>
              <a:rPr lang="en-US" b="1" dirty="0" smtClean="0"/>
              <a:t>m</a:t>
            </a:r>
            <a:r>
              <a:rPr lang="zh-CN" altLang="en-US" b="1" dirty="0" smtClean="0"/>
              <a:t>枚硬币，右侧置入</a:t>
            </a:r>
            <a:r>
              <a:rPr lang="en-US" b="1" dirty="0" smtClean="0"/>
              <a:t>m</a:t>
            </a:r>
            <a:r>
              <a:rPr lang="zh-CN" altLang="en-US" b="1" dirty="0" smtClean="0"/>
              <a:t>枚标准币。</a:t>
            </a:r>
            <a:endParaRPr lang="zh-CN" altLang="en-US" dirty="0" smtClean="0"/>
          </a:p>
          <a:p>
            <a:r>
              <a:rPr lang="en-US" b="1" dirty="0" smtClean="0"/>
              <a:t>        </a:t>
            </a:r>
            <a:r>
              <a:rPr lang="en-US" altLang="zh-CN" b="1" dirty="0" smtClean="0"/>
              <a:t>1</a:t>
            </a:r>
            <a:r>
              <a:rPr lang="zh-CN" altLang="en-US" b="1" dirty="0" smtClean="0"/>
              <a:t>）若左右平衡，那么不在天平上的</a:t>
            </a:r>
            <a:r>
              <a:rPr lang="en-US" altLang="zh-CN" b="1" dirty="0" smtClean="0"/>
              <a:t>M</a:t>
            </a:r>
            <a:r>
              <a:rPr lang="en-US" b="1" dirty="0" smtClean="0"/>
              <a:t>-m</a:t>
            </a:r>
            <a:r>
              <a:rPr lang="zh-CN" altLang="en-US" b="1" dirty="0" smtClean="0"/>
              <a:t>枚硬币可能是假币，重复执行上述操作。</a:t>
            </a:r>
            <a:endParaRPr lang="en-US" altLang="zh-CN" b="1" dirty="0" smtClean="0"/>
          </a:p>
          <a:p>
            <a:r>
              <a:rPr lang="en-US" altLang="zh-CN" b="1" dirty="0" smtClean="0"/>
              <a:t>        2</a:t>
            </a:r>
            <a:r>
              <a:rPr lang="zh-CN" altLang="en-US" b="1" dirty="0" smtClean="0"/>
              <a:t>）若左重右轻，那么天平左侧上的</a:t>
            </a:r>
            <a:r>
              <a:rPr lang="en-US" b="1" dirty="0" smtClean="0"/>
              <a:t>m</a:t>
            </a:r>
            <a:r>
              <a:rPr lang="zh-CN" altLang="en-US" b="1" dirty="0" smtClean="0"/>
              <a:t>枚硬币可能是假币，我们给这些硬币标记为</a:t>
            </a:r>
            <a:r>
              <a:rPr lang="en-US" b="1" dirty="0" smtClean="0"/>
              <a:t>“possibly heavy”</a:t>
            </a:r>
            <a:r>
              <a:rPr lang="zh-CN" altLang="en-US" b="1" dirty="0" smtClean="0"/>
              <a:t>（表示可能是重假币或者真币），</a:t>
            </a:r>
            <a:r>
              <a:rPr lang="zh-CN" altLang="en-US" b="1" dirty="0" smtClean="0">
                <a:solidFill>
                  <a:srgbClr val="FF0000"/>
                </a:solidFill>
              </a:rPr>
              <a:t>进入情况一。</a:t>
            </a:r>
            <a:endParaRPr lang="zh-CN" altLang="en-US" dirty="0" smtClean="0"/>
          </a:p>
          <a:p>
            <a:r>
              <a:rPr lang="en-US" b="1" dirty="0" smtClean="0"/>
              <a:t>        </a:t>
            </a:r>
            <a:r>
              <a:rPr lang="en-US" altLang="zh-CN" b="1" dirty="0" smtClean="0"/>
              <a:t>3</a:t>
            </a:r>
            <a:r>
              <a:rPr lang="zh-CN" altLang="en-US" b="1" dirty="0" smtClean="0"/>
              <a:t>）若右重左轻，同</a:t>
            </a:r>
            <a:r>
              <a:rPr lang="en-US" altLang="zh-CN" b="1" dirty="0" smtClean="0"/>
              <a:t>2</a:t>
            </a:r>
            <a:r>
              <a:rPr lang="zh-CN" altLang="en-US" b="1" dirty="0" smtClean="0"/>
              <a:t>）。</a:t>
            </a:r>
            <a:endParaRPr lang="en-US" altLang="zh-CN" b="1" dirty="0" smtClean="0"/>
          </a:p>
          <a:p>
            <a:r>
              <a:rPr lang="zh-CN" altLang="en-US" b="1" dirty="0" smtClean="0"/>
              <a:t>检验：</a:t>
            </a:r>
            <a:endParaRPr lang="en-US" altLang="zh-CN" b="1" dirty="0" smtClean="0"/>
          </a:p>
          <a:p>
            <a:r>
              <a:rPr lang="zh-CN" altLang="en-US" b="1" dirty="0" smtClean="0"/>
              <a:t>        </a:t>
            </a:r>
            <a:r>
              <a:rPr lang="en-US" altLang="zh-CN" b="1" dirty="0" smtClean="0"/>
              <a:t>1</a:t>
            </a:r>
            <a:r>
              <a:rPr lang="zh-CN" altLang="en-US" b="1" dirty="0" smtClean="0"/>
              <a:t>）当</a:t>
            </a:r>
            <a:r>
              <a:rPr lang="en-US" altLang="zh-CN" b="1" dirty="0" smtClean="0"/>
              <a:t>M</a:t>
            </a:r>
            <a:r>
              <a:rPr lang="zh-CN" altLang="en-US" b="1" dirty="0" smtClean="0"/>
              <a:t>≡</a:t>
            </a:r>
            <a:r>
              <a:rPr lang="en-US" altLang="zh-CN" b="1" dirty="0" smtClean="0"/>
              <a:t>0</a:t>
            </a:r>
            <a:r>
              <a:rPr lang="en-US" b="1" dirty="0" smtClean="0"/>
              <a:t>(mod 3)</a:t>
            </a:r>
            <a:r>
              <a:rPr lang="zh-CN" altLang="en-US" b="1" dirty="0" smtClean="0"/>
              <a:t>时，</a:t>
            </a:r>
            <a:r>
              <a:rPr lang="en-US" altLang="zh-CN" b="1" dirty="0" smtClean="0"/>
              <a:t>m=2M/3</a:t>
            </a:r>
            <a:r>
              <a:rPr lang="zh-CN" altLang="en-US" b="1" dirty="0" smtClean="0"/>
              <a:t>。</a:t>
            </a:r>
            <a:endParaRPr lang="en-US" altLang="zh-CN" b="1" dirty="0" smtClean="0"/>
          </a:p>
          <a:p>
            <a:r>
              <a:rPr lang="en-US" altLang="zh-CN" b="1" dirty="0" smtClean="0"/>
              <a:t>        </a:t>
            </a:r>
            <a:r>
              <a:rPr lang="zh-CN" altLang="en-US" b="1" dirty="0" smtClean="0"/>
              <a:t>三种情况解空间大小分别为：</a:t>
            </a:r>
            <a:r>
              <a:rPr lang="en-US" altLang="zh-CN" b="1" dirty="0" smtClean="0"/>
              <a:t>2M/3,2M/3,2M/3</a:t>
            </a:r>
            <a:r>
              <a:rPr lang="zh-CN" altLang="en-US" b="1" dirty="0" smtClean="0"/>
              <a:t>，解空间减少至</a:t>
            </a:r>
            <a:r>
              <a:rPr lang="en-US" altLang="zh-CN" b="1" dirty="0" smtClean="0"/>
              <a:t>2M/3</a:t>
            </a:r>
          </a:p>
          <a:p>
            <a:r>
              <a:rPr lang="en-US" altLang="zh-CN" b="1" dirty="0" smtClean="0"/>
              <a:t>        </a:t>
            </a:r>
            <a:r>
              <a:rPr lang="zh-CN" altLang="en-US" b="1" dirty="0" smtClean="0"/>
              <a:t>此时</a:t>
            </a:r>
            <a:r>
              <a:rPr lang="en-US" altLang="zh-CN" b="1" dirty="0" smtClean="0"/>
              <a:t>(2M/3)【</a:t>
            </a:r>
            <a:r>
              <a:rPr lang="zh-CN" altLang="en-US" b="1" dirty="0" smtClean="0"/>
              <a:t>向上取整</a:t>
            </a:r>
            <a:r>
              <a:rPr lang="en-US" altLang="zh-CN" b="1" dirty="0" smtClean="0"/>
              <a:t>】=2M/3    =</a:t>
            </a:r>
            <a:r>
              <a:rPr lang="zh-CN" altLang="en-US" b="1" dirty="0" smtClean="0"/>
              <a:t>    </a:t>
            </a:r>
            <a:r>
              <a:rPr lang="en-US" altLang="zh-CN" b="1" dirty="0" smtClean="0"/>
              <a:t>2M/3</a:t>
            </a:r>
            <a:r>
              <a:rPr lang="zh-CN" altLang="en-US" b="1" dirty="0" smtClean="0"/>
              <a:t>，满足要求。</a:t>
            </a:r>
            <a:endParaRPr lang="en-US" altLang="zh-CN" b="1" dirty="0" smtClean="0"/>
          </a:p>
          <a:p>
            <a:r>
              <a:rPr lang="zh-CN" altLang="en-US" b="1" dirty="0" smtClean="0"/>
              <a:t>        </a:t>
            </a:r>
            <a:r>
              <a:rPr lang="en-US" altLang="zh-CN" b="1" dirty="0" smtClean="0"/>
              <a:t>2</a:t>
            </a:r>
            <a:r>
              <a:rPr lang="zh-CN" altLang="en-US" b="1" dirty="0" smtClean="0"/>
              <a:t>）当</a:t>
            </a:r>
            <a:r>
              <a:rPr lang="en-US" altLang="zh-CN" b="1" dirty="0" smtClean="0"/>
              <a:t>M</a:t>
            </a:r>
            <a:r>
              <a:rPr lang="zh-CN" altLang="en-US" b="1" dirty="0" smtClean="0"/>
              <a:t>≡</a:t>
            </a:r>
            <a:r>
              <a:rPr lang="en-US" altLang="zh-CN" b="1" dirty="0" smtClean="0"/>
              <a:t>1</a:t>
            </a:r>
            <a:r>
              <a:rPr lang="en-US" b="1" dirty="0" smtClean="0"/>
              <a:t>(mod 3)</a:t>
            </a:r>
            <a:r>
              <a:rPr lang="zh-CN" altLang="en-US" b="1" dirty="0" smtClean="0"/>
              <a:t>时，</a:t>
            </a:r>
            <a:r>
              <a:rPr lang="en-US" altLang="zh-CN" b="1" dirty="0" smtClean="0"/>
              <a:t>m=(2M+1)/3</a:t>
            </a:r>
            <a:r>
              <a:rPr lang="zh-CN" altLang="en-US" b="1" dirty="0" smtClean="0"/>
              <a:t>。</a:t>
            </a:r>
            <a:endParaRPr lang="en-US" altLang="zh-CN" b="1" dirty="0" smtClean="0"/>
          </a:p>
          <a:p>
            <a:r>
              <a:rPr lang="en-US" altLang="zh-CN" b="1" dirty="0" smtClean="0"/>
              <a:t>        </a:t>
            </a:r>
            <a:r>
              <a:rPr lang="zh-CN" altLang="en-US" b="1" dirty="0" smtClean="0"/>
              <a:t>三种情况解空间大小分别为：</a:t>
            </a:r>
            <a:r>
              <a:rPr lang="en-US" altLang="zh-CN" b="1" dirty="0" smtClean="0"/>
              <a:t>(2M+1)/3,(2M+1)/3 ,(2M-2)/3 </a:t>
            </a:r>
            <a:r>
              <a:rPr lang="zh-CN" altLang="en-US" b="1" dirty="0" smtClean="0"/>
              <a:t>，解空间减少至</a:t>
            </a:r>
            <a:r>
              <a:rPr lang="en-US" altLang="zh-CN" b="1" dirty="0" smtClean="0"/>
              <a:t>(2M+1)/3</a:t>
            </a:r>
          </a:p>
          <a:p>
            <a:r>
              <a:rPr lang="en-US" altLang="zh-CN" b="1" dirty="0" smtClean="0"/>
              <a:t>        </a:t>
            </a:r>
            <a:r>
              <a:rPr lang="zh-CN" altLang="en-US" b="1" dirty="0" smtClean="0"/>
              <a:t>此时</a:t>
            </a:r>
            <a:r>
              <a:rPr lang="en-US" altLang="zh-CN" b="1" dirty="0" smtClean="0"/>
              <a:t>(2M/3)【</a:t>
            </a:r>
            <a:r>
              <a:rPr lang="zh-CN" altLang="en-US" b="1" dirty="0" smtClean="0"/>
              <a:t>向上取整</a:t>
            </a:r>
            <a:r>
              <a:rPr lang="en-US" altLang="zh-CN" b="1" dirty="0" smtClean="0"/>
              <a:t>】=(2M+1)/3    =</a:t>
            </a:r>
            <a:r>
              <a:rPr lang="zh-CN" altLang="en-US" b="1" dirty="0" smtClean="0"/>
              <a:t>    </a:t>
            </a:r>
            <a:r>
              <a:rPr lang="en-US" altLang="zh-CN" b="1" dirty="0" smtClean="0"/>
              <a:t>(2M+1)/3 </a:t>
            </a:r>
            <a:r>
              <a:rPr lang="zh-CN" altLang="en-US" b="1" dirty="0" smtClean="0"/>
              <a:t>，满足要求。</a:t>
            </a:r>
            <a:endParaRPr lang="en-US" altLang="zh-CN" b="1" dirty="0" smtClean="0"/>
          </a:p>
          <a:p>
            <a:r>
              <a:rPr lang="zh-CN" altLang="en-US" b="1" dirty="0" smtClean="0"/>
              <a:t>        </a:t>
            </a:r>
            <a:r>
              <a:rPr lang="en-US" altLang="zh-CN" b="1" dirty="0" smtClean="0"/>
              <a:t>3</a:t>
            </a:r>
            <a:r>
              <a:rPr lang="zh-CN" altLang="en-US" b="1" dirty="0" smtClean="0"/>
              <a:t>）当</a:t>
            </a:r>
            <a:r>
              <a:rPr lang="en-US" altLang="zh-CN" b="1" dirty="0" smtClean="0"/>
              <a:t>M</a:t>
            </a:r>
            <a:r>
              <a:rPr lang="zh-CN" altLang="en-US" b="1" dirty="0" smtClean="0"/>
              <a:t>≡</a:t>
            </a:r>
            <a:r>
              <a:rPr lang="en-US" altLang="zh-CN" b="1" dirty="0" smtClean="0"/>
              <a:t>2</a:t>
            </a:r>
            <a:r>
              <a:rPr lang="en-US" b="1" dirty="0" smtClean="0"/>
              <a:t>(mod 3)</a:t>
            </a:r>
            <a:r>
              <a:rPr lang="zh-CN" altLang="en-US" b="1" dirty="0" smtClean="0"/>
              <a:t>时，</a:t>
            </a:r>
            <a:r>
              <a:rPr lang="en-US" altLang="zh-CN" b="1" dirty="0" smtClean="0"/>
              <a:t>m=(2M-1)/3</a:t>
            </a:r>
            <a:r>
              <a:rPr lang="zh-CN" altLang="en-US" b="1" dirty="0" smtClean="0"/>
              <a:t>。</a:t>
            </a:r>
            <a:endParaRPr lang="en-US" altLang="zh-CN" b="1" dirty="0" smtClean="0"/>
          </a:p>
          <a:p>
            <a:r>
              <a:rPr lang="en-US" altLang="zh-CN" b="1" dirty="0" smtClean="0"/>
              <a:t>        </a:t>
            </a:r>
            <a:r>
              <a:rPr lang="zh-CN" altLang="en-US" b="1" dirty="0" smtClean="0"/>
              <a:t>三种情况解空间大小分别为</a:t>
            </a:r>
            <a:r>
              <a:rPr lang="zh-CN" altLang="en-US" b="1" dirty="0" smtClean="0">
                <a:sym typeface="Wingdings" pitchFamily="2" charset="2"/>
              </a:rPr>
              <a:t>：</a:t>
            </a:r>
            <a:r>
              <a:rPr lang="en-US" altLang="zh-CN" b="1" dirty="0" smtClean="0"/>
              <a:t>(2M-1)/3 ,(2M-1)/3,(2M+2)/3</a:t>
            </a:r>
            <a:r>
              <a:rPr lang="zh-CN" altLang="en-US" b="1" dirty="0" smtClean="0"/>
              <a:t>，解空间减少至</a:t>
            </a:r>
            <a:r>
              <a:rPr lang="en-US" altLang="zh-CN" b="1" dirty="0" smtClean="0"/>
              <a:t>(2M+2)/3</a:t>
            </a:r>
          </a:p>
          <a:p>
            <a:r>
              <a:rPr lang="en-US" altLang="zh-CN" b="1" dirty="0" smtClean="0"/>
              <a:t>        </a:t>
            </a:r>
            <a:r>
              <a:rPr lang="zh-CN" altLang="en-US" b="1" dirty="0" smtClean="0"/>
              <a:t>此时</a:t>
            </a:r>
            <a:r>
              <a:rPr lang="en-US" altLang="zh-CN" b="1" dirty="0" smtClean="0"/>
              <a:t>(2M/3)【</a:t>
            </a:r>
            <a:r>
              <a:rPr lang="zh-CN" altLang="en-US" b="1" dirty="0" smtClean="0"/>
              <a:t>向上取整</a:t>
            </a:r>
            <a:r>
              <a:rPr lang="en-US" altLang="zh-CN" b="1" dirty="0" smtClean="0"/>
              <a:t>】=(2M+2)/3    =</a:t>
            </a:r>
            <a:r>
              <a:rPr lang="zh-CN" altLang="en-US" b="1" dirty="0" smtClean="0"/>
              <a:t>    </a:t>
            </a:r>
            <a:r>
              <a:rPr lang="en-US" altLang="zh-CN" b="1" dirty="0" smtClean="0"/>
              <a:t>(2M+2)/3 </a:t>
            </a:r>
            <a:r>
              <a:rPr lang="zh-CN" altLang="en-US" b="1" dirty="0" smtClean="0"/>
              <a:t>，满足要求。</a:t>
            </a:r>
            <a:endParaRPr lang="en-US" altLang="zh-CN" b="1" dirty="0" smtClean="0"/>
          </a:p>
          <a:p>
            <a:endParaRPr lang="en-US" altLang="zh-CN" b="1" dirty="0" smtClean="0"/>
          </a:p>
          <a:p>
            <a:r>
              <a:rPr lang="zh-CN" altLang="en-US" b="1" dirty="0" smtClean="0">
                <a:solidFill>
                  <a:srgbClr val="FF0000"/>
                </a:solidFill>
              </a:rPr>
              <a:t>结论：</a:t>
            </a:r>
            <a:endParaRPr lang="en-US" altLang="zh-CN" b="1" dirty="0" smtClean="0">
              <a:solidFill>
                <a:srgbClr val="FF0000"/>
              </a:solidFill>
            </a:endParaRPr>
          </a:p>
          <a:p>
            <a:r>
              <a:rPr lang="zh-CN" altLang="en-US" b="1" dirty="0" smtClean="0">
                <a:solidFill>
                  <a:srgbClr val="FF0000"/>
                </a:solidFill>
              </a:rPr>
              <a:t>        每次称量都能将大小为</a:t>
            </a:r>
            <a:r>
              <a:rPr lang="en-US" altLang="zh-CN" b="1" dirty="0" smtClean="0">
                <a:solidFill>
                  <a:srgbClr val="FF0000"/>
                </a:solidFill>
              </a:rPr>
              <a:t>M</a:t>
            </a:r>
            <a:r>
              <a:rPr lang="zh-CN" altLang="en-US" b="1" dirty="0" smtClean="0">
                <a:solidFill>
                  <a:srgbClr val="FF0000"/>
                </a:solidFill>
              </a:rPr>
              <a:t>的解空间压缩为</a:t>
            </a:r>
            <a:r>
              <a:rPr lang="en-US" altLang="zh-CN" b="1" dirty="0" smtClean="0">
                <a:solidFill>
                  <a:srgbClr val="FF0000"/>
                </a:solidFill>
              </a:rPr>
              <a:t>M/3【</a:t>
            </a:r>
            <a:r>
              <a:rPr lang="zh-CN" altLang="en-US" b="1" dirty="0" smtClean="0">
                <a:solidFill>
                  <a:srgbClr val="FF0000"/>
                </a:solidFill>
              </a:rPr>
              <a:t>向上取整</a:t>
            </a:r>
            <a:r>
              <a:rPr lang="en-US" altLang="zh-CN" b="1" dirty="0" smtClean="0">
                <a:solidFill>
                  <a:srgbClr val="FF0000"/>
                </a:solidFill>
              </a:rPr>
              <a:t>】</a:t>
            </a:r>
            <a:r>
              <a:rPr lang="zh-CN" altLang="en-US" b="1" dirty="0" smtClean="0">
                <a:solidFill>
                  <a:srgbClr val="FF0000"/>
                </a:solidFill>
              </a:rPr>
              <a:t>。</a:t>
            </a:r>
            <a:endParaRPr lang="en-US" altLang="zh-CN" b="1" dirty="0" smtClean="0">
              <a:solidFill>
                <a:srgbClr val="FF0000"/>
              </a:solidFill>
            </a:endParaRPr>
          </a:p>
          <a:p>
            <a:endParaRPr lang="en-US" altLang="zh-CN" b="1" dirty="0" smtClean="0"/>
          </a:p>
          <a:p>
            <a:endParaRPr lang="en-US" altLang="zh-CN" b="1" dirty="0" smtClean="0"/>
          </a:p>
          <a:p>
            <a:endParaRPr lang="en-US" altLang="zh-CN"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20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20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20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20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20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20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20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fade">
                                      <p:cBhvr>
                                        <p:cTn id="77" dur="2000"/>
                                        <p:tgtEl>
                                          <p:spTgt spid="4">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
                                            <p:txEl>
                                              <p:pRg st="15" end="15"/>
                                            </p:txEl>
                                          </p:spTgt>
                                        </p:tgtEl>
                                        <p:attrNameLst>
                                          <p:attrName>style.visibility</p:attrName>
                                        </p:attrNameLst>
                                      </p:cBhvr>
                                      <p:to>
                                        <p:strVal val="visible"/>
                                      </p:to>
                                    </p:set>
                                    <p:animEffect transition="in" filter="fade">
                                      <p:cBhvr>
                                        <p:cTn id="82" dur="2000"/>
                                        <p:tgtEl>
                                          <p:spTgt spid="4">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
                                            <p:txEl>
                                              <p:pRg st="16" end="16"/>
                                            </p:txEl>
                                          </p:spTgt>
                                        </p:tgtEl>
                                        <p:attrNameLst>
                                          <p:attrName>style.visibility</p:attrName>
                                        </p:attrNameLst>
                                      </p:cBhvr>
                                      <p:to>
                                        <p:strVal val="visible"/>
                                      </p:to>
                                    </p:set>
                                    <p:animEffect transition="in" filter="fade">
                                      <p:cBhvr>
                                        <p:cTn id="87" dur="2000"/>
                                        <p:tgtEl>
                                          <p:spTgt spid="4">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
                                            <p:txEl>
                                              <p:pRg st="18" end="18"/>
                                            </p:txEl>
                                          </p:spTgt>
                                        </p:tgtEl>
                                        <p:attrNameLst>
                                          <p:attrName>style.visibility</p:attrName>
                                        </p:attrNameLst>
                                      </p:cBhvr>
                                      <p:to>
                                        <p:strVal val="visible"/>
                                      </p:to>
                                    </p:set>
                                    <p:animEffect transition="in" filter="fade">
                                      <p:cBhvr>
                                        <p:cTn id="92" dur="2000"/>
                                        <p:tgtEl>
                                          <p:spTgt spid="4">
                                            <p:txEl>
                                              <p:pRg st="18" end="18"/>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4">
                                            <p:txEl>
                                              <p:pRg st="19" end="19"/>
                                            </p:txEl>
                                          </p:spTgt>
                                        </p:tgtEl>
                                        <p:attrNameLst>
                                          <p:attrName>style.visibility</p:attrName>
                                        </p:attrNameLst>
                                      </p:cBhvr>
                                      <p:to>
                                        <p:strVal val="visible"/>
                                      </p:to>
                                    </p:set>
                                    <p:animEffect transition="in" filter="fade">
                                      <p:cBhvr>
                                        <p:cTn id="97" dur="2000"/>
                                        <p:tgtEl>
                                          <p:spTgt spid="4">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857488" y="857232"/>
            <a:ext cx="3286148" cy="135732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第一次称量</a:t>
            </a:r>
            <a:endParaRPr lang="en-US" altLang="zh-CN" b="1" dirty="0" smtClean="0">
              <a:solidFill>
                <a:schemeClr val="tx1"/>
              </a:solidFill>
            </a:endParaRPr>
          </a:p>
          <a:p>
            <a:pPr algn="ctr"/>
            <a:r>
              <a:rPr lang="en-US" altLang="zh-CN" b="1" smtClean="0">
                <a:solidFill>
                  <a:schemeClr val="tx1"/>
                </a:solidFill>
              </a:rPr>
              <a:t>n</a:t>
            </a:r>
            <a:r>
              <a:rPr lang="zh-CN" altLang="en-US" b="1" smtClean="0">
                <a:solidFill>
                  <a:schemeClr val="tx1"/>
                </a:solidFill>
              </a:rPr>
              <a:t>枚</a:t>
            </a:r>
            <a:r>
              <a:rPr lang="zh-CN" altLang="en-US" b="1" dirty="0" smtClean="0">
                <a:solidFill>
                  <a:schemeClr val="tx1"/>
                </a:solidFill>
              </a:rPr>
              <a:t>硬币</a:t>
            </a:r>
            <a:endParaRPr lang="zh-CN" altLang="en-US" b="1" dirty="0">
              <a:solidFill>
                <a:schemeClr val="tx1"/>
              </a:solidFill>
            </a:endParaRPr>
          </a:p>
        </p:txBody>
      </p:sp>
      <p:sp>
        <p:nvSpPr>
          <p:cNvPr id="5" name="椭圆 4"/>
          <p:cNvSpPr/>
          <p:nvPr/>
        </p:nvSpPr>
        <p:spPr>
          <a:xfrm>
            <a:off x="5500694" y="2428868"/>
            <a:ext cx="3286148" cy="135732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情况二</a:t>
            </a:r>
            <a:endParaRPr lang="en-US" altLang="zh-CN" b="1" dirty="0" smtClean="0">
              <a:solidFill>
                <a:schemeClr val="tx1"/>
              </a:solidFill>
            </a:endParaRPr>
          </a:p>
          <a:p>
            <a:pPr algn="ctr"/>
            <a:r>
              <a:rPr lang="en-US" altLang="zh-CN" b="1" dirty="0" smtClean="0">
                <a:solidFill>
                  <a:schemeClr val="tx1"/>
                </a:solidFill>
              </a:rPr>
              <a:t>M</a:t>
            </a:r>
            <a:r>
              <a:rPr lang="zh-CN" altLang="en-US" b="1" dirty="0" smtClean="0">
                <a:solidFill>
                  <a:schemeClr val="tx1"/>
                </a:solidFill>
              </a:rPr>
              <a:t>枚硬币</a:t>
            </a:r>
            <a:endParaRPr lang="zh-CN" altLang="en-US" b="1" dirty="0">
              <a:solidFill>
                <a:schemeClr val="tx1"/>
              </a:solidFill>
            </a:endParaRPr>
          </a:p>
        </p:txBody>
      </p:sp>
      <p:sp>
        <p:nvSpPr>
          <p:cNvPr id="6" name="椭圆 5"/>
          <p:cNvSpPr/>
          <p:nvPr/>
        </p:nvSpPr>
        <p:spPr>
          <a:xfrm>
            <a:off x="357158" y="2428868"/>
            <a:ext cx="3286148" cy="135732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情况一</a:t>
            </a:r>
            <a:endParaRPr lang="en-US" altLang="zh-CN" b="1" dirty="0" smtClean="0">
              <a:solidFill>
                <a:schemeClr val="tx1"/>
              </a:solidFill>
            </a:endParaRPr>
          </a:p>
          <a:p>
            <a:pPr algn="ctr"/>
            <a:r>
              <a:rPr lang="en-US" altLang="zh-CN" b="1" dirty="0" smtClean="0">
                <a:solidFill>
                  <a:schemeClr val="tx1"/>
                </a:solidFill>
              </a:rPr>
              <a:t>M</a:t>
            </a:r>
            <a:r>
              <a:rPr lang="zh-CN" altLang="en-US" b="1" dirty="0" smtClean="0">
                <a:solidFill>
                  <a:schemeClr val="tx1"/>
                </a:solidFill>
              </a:rPr>
              <a:t>枚</a:t>
            </a:r>
            <a:r>
              <a:rPr lang="en-US" altLang="zh-CN" b="1" dirty="0" smtClean="0">
                <a:solidFill>
                  <a:schemeClr val="tx1"/>
                </a:solidFill>
              </a:rPr>
              <a:t>PH</a:t>
            </a:r>
            <a:r>
              <a:rPr lang="zh-CN" altLang="en-US" b="1" dirty="0" smtClean="0">
                <a:solidFill>
                  <a:schemeClr val="tx1"/>
                </a:solidFill>
              </a:rPr>
              <a:t>、</a:t>
            </a:r>
            <a:r>
              <a:rPr lang="en-US" altLang="zh-CN" b="1" dirty="0" smtClean="0">
                <a:solidFill>
                  <a:schemeClr val="tx1"/>
                </a:solidFill>
              </a:rPr>
              <a:t>PL</a:t>
            </a:r>
            <a:r>
              <a:rPr lang="zh-CN" altLang="en-US" b="1" dirty="0" smtClean="0">
                <a:solidFill>
                  <a:schemeClr val="tx1"/>
                </a:solidFill>
              </a:rPr>
              <a:t>硬币</a:t>
            </a:r>
            <a:endParaRPr lang="zh-CN" altLang="en-US" b="1" dirty="0">
              <a:solidFill>
                <a:schemeClr val="tx1"/>
              </a:solidFill>
            </a:endParaRPr>
          </a:p>
        </p:txBody>
      </p:sp>
      <p:cxnSp>
        <p:nvCxnSpPr>
          <p:cNvPr id="10" name="直接箭头连接符 9"/>
          <p:cNvCxnSpPr>
            <a:endCxn id="6" idx="0"/>
          </p:cNvCxnSpPr>
          <p:nvPr/>
        </p:nvCxnSpPr>
        <p:spPr>
          <a:xfrm rot="10800000" flipV="1">
            <a:off x="2000232" y="2143116"/>
            <a:ext cx="1714512" cy="28575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a:endCxn id="5" idx="0"/>
          </p:cNvCxnSpPr>
          <p:nvPr/>
        </p:nvCxnSpPr>
        <p:spPr>
          <a:xfrm>
            <a:off x="5286380" y="2143116"/>
            <a:ext cx="1857388" cy="28575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形状 15"/>
          <p:cNvCxnSpPr>
            <a:stCxn id="5" idx="5"/>
            <a:endCxn id="5" idx="4"/>
          </p:cNvCxnSpPr>
          <p:nvPr/>
        </p:nvCxnSpPr>
        <p:spPr>
          <a:xfrm rot="5400000">
            <a:off x="7625295" y="3105888"/>
            <a:ext cx="198775" cy="1161828"/>
          </a:xfrm>
          <a:prstGeom prst="curvedConnector3">
            <a:avLst>
              <a:gd name="adj1" fmla="val 623387"/>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stCxn id="5" idx="2"/>
            <a:endCxn id="6" idx="6"/>
          </p:cNvCxnSpPr>
          <p:nvPr/>
        </p:nvCxnSpPr>
        <p:spPr>
          <a:xfrm rot="10800000">
            <a:off x="3643306" y="3107529"/>
            <a:ext cx="1857388"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形状 15"/>
          <p:cNvCxnSpPr>
            <a:stCxn id="6" idx="3"/>
            <a:endCxn id="6" idx="4"/>
          </p:cNvCxnSpPr>
          <p:nvPr/>
        </p:nvCxnSpPr>
        <p:spPr>
          <a:xfrm rot="16200000" flipH="1">
            <a:off x="1319931" y="3105888"/>
            <a:ext cx="198775" cy="1161828"/>
          </a:xfrm>
          <a:prstGeom prst="curvedConnector3">
            <a:avLst>
              <a:gd name="adj1" fmla="val 623387"/>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214546" y="1928802"/>
            <a:ext cx="428628" cy="369332"/>
          </a:xfrm>
          <a:prstGeom prst="rect">
            <a:avLst/>
          </a:prstGeom>
          <a:noFill/>
        </p:spPr>
        <p:txBody>
          <a:bodyPr wrap="square" rtlCol="0">
            <a:spAutoFit/>
          </a:bodyPr>
          <a:lstStyle/>
          <a:p>
            <a:r>
              <a:rPr lang="en-US" altLang="zh-CN" b="1" dirty="0" smtClean="0"/>
              <a:t>1</a:t>
            </a:r>
            <a:r>
              <a:rPr lang="zh-CN" altLang="en-US" b="1" dirty="0" smtClean="0"/>
              <a:t>）</a:t>
            </a:r>
            <a:endParaRPr lang="zh-CN" altLang="en-US" b="1" dirty="0"/>
          </a:p>
        </p:txBody>
      </p:sp>
      <p:sp>
        <p:nvSpPr>
          <p:cNvPr id="37" name="TextBox 36"/>
          <p:cNvSpPr txBox="1"/>
          <p:nvPr/>
        </p:nvSpPr>
        <p:spPr>
          <a:xfrm>
            <a:off x="7500958" y="4357694"/>
            <a:ext cx="428628" cy="369332"/>
          </a:xfrm>
          <a:prstGeom prst="rect">
            <a:avLst/>
          </a:prstGeom>
          <a:noFill/>
        </p:spPr>
        <p:txBody>
          <a:bodyPr wrap="square" rtlCol="0">
            <a:spAutoFit/>
          </a:bodyPr>
          <a:lstStyle/>
          <a:p>
            <a:r>
              <a:rPr lang="en-US" altLang="zh-CN" b="1" dirty="0" smtClean="0"/>
              <a:t>1</a:t>
            </a:r>
            <a:r>
              <a:rPr lang="zh-CN" altLang="en-US" b="1" dirty="0" smtClean="0"/>
              <a:t>）</a:t>
            </a:r>
            <a:endParaRPr lang="zh-CN" altLang="en-US" b="1" dirty="0"/>
          </a:p>
        </p:txBody>
      </p:sp>
      <p:sp>
        <p:nvSpPr>
          <p:cNvPr id="38" name="TextBox 37"/>
          <p:cNvSpPr txBox="1"/>
          <p:nvPr/>
        </p:nvSpPr>
        <p:spPr>
          <a:xfrm>
            <a:off x="3500430" y="3714752"/>
            <a:ext cx="428628" cy="369332"/>
          </a:xfrm>
          <a:prstGeom prst="rect">
            <a:avLst/>
          </a:prstGeom>
          <a:noFill/>
        </p:spPr>
        <p:txBody>
          <a:bodyPr wrap="square" rtlCol="0">
            <a:spAutoFit/>
          </a:bodyPr>
          <a:lstStyle/>
          <a:p>
            <a:r>
              <a:rPr lang="en-US" altLang="zh-CN" b="1" dirty="0" smtClean="0"/>
              <a:t>1</a:t>
            </a:r>
            <a:r>
              <a:rPr lang="zh-CN" altLang="en-US" b="1" dirty="0" smtClean="0"/>
              <a:t>）</a:t>
            </a:r>
            <a:endParaRPr lang="zh-CN" altLang="en-US" b="1" dirty="0"/>
          </a:p>
        </p:txBody>
      </p:sp>
      <p:sp>
        <p:nvSpPr>
          <p:cNvPr id="39" name="椭圆 38"/>
          <p:cNvSpPr/>
          <p:nvPr/>
        </p:nvSpPr>
        <p:spPr>
          <a:xfrm>
            <a:off x="2928926" y="4357694"/>
            <a:ext cx="3286148" cy="1357322"/>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找到假币</a:t>
            </a:r>
            <a:endParaRPr lang="zh-CN" altLang="en-US" b="1" dirty="0">
              <a:solidFill>
                <a:schemeClr val="tx1"/>
              </a:solidFill>
            </a:endParaRPr>
          </a:p>
        </p:txBody>
      </p:sp>
      <p:cxnSp>
        <p:nvCxnSpPr>
          <p:cNvPr id="40" name="直接箭头连接符 39"/>
          <p:cNvCxnSpPr>
            <a:endCxn id="39" idx="0"/>
          </p:cNvCxnSpPr>
          <p:nvPr/>
        </p:nvCxnSpPr>
        <p:spPr>
          <a:xfrm>
            <a:off x="2500298" y="3786191"/>
            <a:ext cx="2071702" cy="57150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500298" y="1928802"/>
            <a:ext cx="428628" cy="369332"/>
          </a:xfrm>
          <a:prstGeom prst="rect">
            <a:avLst/>
          </a:prstGeom>
          <a:noFill/>
        </p:spPr>
        <p:txBody>
          <a:bodyPr wrap="square" rtlCol="0">
            <a:spAutoFit/>
          </a:bodyPr>
          <a:lstStyle/>
          <a:p>
            <a:r>
              <a:rPr lang="en-US" altLang="zh-CN" b="1" dirty="0" smtClean="0"/>
              <a:t>2</a:t>
            </a:r>
            <a:r>
              <a:rPr lang="zh-CN" altLang="en-US" b="1" dirty="0" smtClean="0"/>
              <a:t>）</a:t>
            </a:r>
            <a:endParaRPr lang="zh-CN" altLang="en-US" b="1" dirty="0"/>
          </a:p>
        </p:txBody>
      </p:sp>
      <p:sp>
        <p:nvSpPr>
          <p:cNvPr id="45" name="TextBox 44"/>
          <p:cNvSpPr txBox="1"/>
          <p:nvPr/>
        </p:nvSpPr>
        <p:spPr>
          <a:xfrm>
            <a:off x="4286248" y="2714620"/>
            <a:ext cx="428628" cy="369332"/>
          </a:xfrm>
          <a:prstGeom prst="rect">
            <a:avLst/>
          </a:prstGeom>
          <a:noFill/>
        </p:spPr>
        <p:txBody>
          <a:bodyPr wrap="square" rtlCol="0">
            <a:spAutoFit/>
          </a:bodyPr>
          <a:lstStyle/>
          <a:p>
            <a:r>
              <a:rPr lang="en-US" altLang="zh-CN" b="1" dirty="0" smtClean="0"/>
              <a:t>2</a:t>
            </a:r>
            <a:r>
              <a:rPr lang="zh-CN" altLang="en-US" b="1" dirty="0" smtClean="0"/>
              <a:t>）</a:t>
            </a:r>
            <a:endParaRPr lang="zh-CN" altLang="en-US" b="1" dirty="0"/>
          </a:p>
        </p:txBody>
      </p:sp>
      <p:sp>
        <p:nvSpPr>
          <p:cNvPr id="46" name="TextBox 45"/>
          <p:cNvSpPr txBox="1"/>
          <p:nvPr/>
        </p:nvSpPr>
        <p:spPr>
          <a:xfrm>
            <a:off x="3857620" y="3857628"/>
            <a:ext cx="428628" cy="369332"/>
          </a:xfrm>
          <a:prstGeom prst="rect">
            <a:avLst/>
          </a:prstGeom>
          <a:noFill/>
        </p:spPr>
        <p:txBody>
          <a:bodyPr wrap="square" rtlCol="0">
            <a:spAutoFit/>
          </a:bodyPr>
          <a:lstStyle/>
          <a:p>
            <a:r>
              <a:rPr lang="en-US" altLang="zh-CN" b="1" dirty="0" smtClean="0"/>
              <a:t>2</a:t>
            </a:r>
            <a:r>
              <a:rPr lang="zh-CN" altLang="en-US" b="1" dirty="0" smtClean="0"/>
              <a:t>）</a:t>
            </a:r>
            <a:endParaRPr lang="zh-CN" altLang="en-US" b="1" dirty="0"/>
          </a:p>
        </p:txBody>
      </p:sp>
      <p:sp>
        <p:nvSpPr>
          <p:cNvPr id="47" name="TextBox 46"/>
          <p:cNvSpPr txBox="1"/>
          <p:nvPr/>
        </p:nvSpPr>
        <p:spPr>
          <a:xfrm>
            <a:off x="6215074" y="1928802"/>
            <a:ext cx="428628" cy="369332"/>
          </a:xfrm>
          <a:prstGeom prst="rect">
            <a:avLst/>
          </a:prstGeom>
          <a:noFill/>
        </p:spPr>
        <p:txBody>
          <a:bodyPr wrap="square" rtlCol="0">
            <a:spAutoFit/>
          </a:bodyPr>
          <a:lstStyle/>
          <a:p>
            <a:r>
              <a:rPr lang="en-US" altLang="zh-CN" b="1" dirty="0" smtClean="0"/>
              <a:t>3</a:t>
            </a:r>
            <a:r>
              <a:rPr lang="zh-CN" altLang="en-US" b="1" dirty="0" smtClean="0"/>
              <a:t>）</a:t>
            </a:r>
            <a:endParaRPr lang="zh-CN" altLang="en-US" b="1" dirty="0"/>
          </a:p>
        </p:txBody>
      </p:sp>
      <p:sp>
        <p:nvSpPr>
          <p:cNvPr id="48" name="TextBox 47"/>
          <p:cNvSpPr txBox="1"/>
          <p:nvPr/>
        </p:nvSpPr>
        <p:spPr>
          <a:xfrm>
            <a:off x="4643438" y="2714620"/>
            <a:ext cx="428628" cy="369332"/>
          </a:xfrm>
          <a:prstGeom prst="rect">
            <a:avLst/>
          </a:prstGeom>
          <a:noFill/>
        </p:spPr>
        <p:txBody>
          <a:bodyPr wrap="square" rtlCol="0">
            <a:spAutoFit/>
          </a:bodyPr>
          <a:lstStyle/>
          <a:p>
            <a:r>
              <a:rPr lang="en-US" altLang="zh-CN" b="1" dirty="0" smtClean="0"/>
              <a:t>3</a:t>
            </a:r>
            <a:r>
              <a:rPr lang="zh-CN" altLang="en-US" b="1" dirty="0" smtClean="0"/>
              <a:t>）</a:t>
            </a:r>
            <a:endParaRPr lang="zh-CN" altLang="en-US" b="1" dirty="0"/>
          </a:p>
        </p:txBody>
      </p:sp>
      <p:sp>
        <p:nvSpPr>
          <p:cNvPr id="49" name="TextBox 48"/>
          <p:cNvSpPr txBox="1"/>
          <p:nvPr/>
        </p:nvSpPr>
        <p:spPr>
          <a:xfrm>
            <a:off x="1071538" y="4357694"/>
            <a:ext cx="428628" cy="369332"/>
          </a:xfrm>
          <a:prstGeom prst="rect">
            <a:avLst/>
          </a:prstGeom>
          <a:noFill/>
        </p:spPr>
        <p:txBody>
          <a:bodyPr wrap="square" rtlCol="0">
            <a:spAutoFit/>
          </a:bodyPr>
          <a:lstStyle/>
          <a:p>
            <a:r>
              <a:rPr lang="en-US" altLang="zh-CN" b="1" dirty="0" smtClean="0"/>
              <a:t>3</a:t>
            </a:r>
            <a:r>
              <a:rPr lang="zh-CN" altLang="en-US" b="1" dirty="0" smtClean="0"/>
              <a:t>）</a:t>
            </a:r>
            <a:endParaRPr lang="zh-CN" alt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57166"/>
            <a:ext cx="9144000" cy="6217087"/>
          </a:xfrm>
          <a:prstGeom prst="rect">
            <a:avLst/>
          </a:prstGeom>
          <a:noFill/>
        </p:spPr>
        <p:txBody>
          <a:bodyPr wrap="square" rtlCol="0">
            <a:spAutoFit/>
          </a:bodyPr>
          <a:lstStyle/>
          <a:p>
            <a:pPr algn="ctr"/>
            <a:r>
              <a:rPr lang="en-US" altLang="zh-CN" sz="2400" b="1" dirty="0" smtClean="0"/>
              <a:t>7</a:t>
            </a:r>
            <a:r>
              <a:rPr lang="zh-CN" altLang="en-US" sz="2400" b="1" dirty="0" smtClean="0"/>
              <a:t>、完整方案</a:t>
            </a:r>
            <a:endParaRPr lang="en-US" altLang="zh-CN" sz="2400" b="1" dirty="0" smtClean="0"/>
          </a:p>
          <a:p>
            <a:endParaRPr lang="en-US" altLang="zh-CN" sz="1100" b="1" dirty="0" smtClean="0"/>
          </a:p>
          <a:p>
            <a:r>
              <a:rPr lang="zh-CN" altLang="en-US" sz="1100" b="1" dirty="0" smtClean="0"/>
              <a:t>首先执行操作一。</a:t>
            </a:r>
            <a:endParaRPr lang="en-US" altLang="zh-CN" sz="1100" b="1" dirty="0" smtClean="0"/>
          </a:p>
          <a:p>
            <a:endParaRPr lang="en-US" altLang="zh-CN" sz="1100" b="1" dirty="0" smtClean="0"/>
          </a:p>
          <a:p>
            <a:r>
              <a:rPr lang="zh-CN" altLang="en-US" sz="1100" b="1" dirty="0" smtClean="0"/>
              <a:t>  操作一：（你有</a:t>
            </a:r>
            <a:r>
              <a:rPr lang="en-US" sz="1100" b="1" dirty="0" smtClean="0"/>
              <a:t>n</a:t>
            </a:r>
            <a:r>
              <a:rPr lang="zh-CN" altLang="en-US" sz="1100" b="1" dirty="0" smtClean="0"/>
              <a:t>枚一样的硬币） </a:t>
            </a:r>
            <a:r>
              <a:rPr lang="zh-CN" altLang="en-US" sz="1100" b="1" dirty="0" smtClean="0">
                <a:solidFill>
                  <a:srgbClr val="FF0000"/>
                </a:solidFill>
              </a:rPr>
              <a:t>（第一次称量）</a:t>
            </a:r>
            <a:endParaRPr lang="zh-CN" altLang="en-US" sz="1100" dirty="0" smtClean="0"/>
          </a:p>
          <a:p>
            <a:r>
              <a:rPr lang="zh-CN" altLang="en-US" sz="1100" b="1" dirty="0" smtClean="0"/>
              <a:t>  取</a:t>
            </a:r>
            <a:r>
              <a:rPr lang="en-US" sz="1100" b="1" dirty="0" smtClean="0"/>
              <a:t>m=n/3(</a:t>
            </a:r>
            <a:r>
              <a:rPr lang="zh-CN" altLang="en-US" sz="1100" b="1" dirty="0" smtClean="0"/>
              <a:t>四舍五入</a:t>
            </a:r>
            <a:r>
              <a:rPr lang="en-US" sz="1100" b="1" dirty="0" smtClean="0"/>
              <a:t>)</a:t>
            </a:r>
            <a:r>
              <a:rPr lang="zh-CN" altLang="en-US" sz="1100" b="1" dirty="0" smtClean="0"/>
              <a:t>。</a:t>
            </a:r>
            <a:endParaRPr lang="zh-CN" altLang="en-US" sz="1100" dirty="0" smtClean="0"/>
          </a:p>
          <a:p>
            <a:r>
              <a:rPr lang="zh-CN" altLang="en-US" sz="1100" b="1" dirty="0" smtClean="0"/>
              <a:t>  在天平左右两侧各置入</a:t>
            </a:r>
            <a:r>
              <a:rPr lang="en-US" sz="1100" b="1" dirty="0" smtClean="0"/>
              <a:t>m</a:t>
            </a:r>
            <a:r>
              <a:rPr lang="zh-CN" altLang="en-US" sz="1100" b="1" dirty="0" smtClean="0"/>
              <a:t>枚硬币。</a:t>
            </a:r>
            <a:endParaRPr lang="zh-CN" altLang="en-US" sz="1100" dirty="0" smtClean="0"/>
          </a:p>
          <a:p>
            <a:r>
              <a:rPr lang="en-US" sz="1100" b="1" dirty="0" smtClean="0"/>
              <a:t>  </a:t>
            </a:r>
            <a:r>
              <a:rPr lang="zh-CN" altLang="en-US" sz="1100" b="1" dirty="0" smtClean="0"/>
              <a:t>若左右平衡，那么不在天平上的</a:t>
            </a:r>
            <a:r>
              <a:rPr lang="en-US" sz="1100" b="1" dirty="0" smtClean="0"/>
              <a:t>n-2m</a:t>
            </a:r>
            <a:r>
              <a:rPr lang="zh-CN" altLang="en-US" sz="1100" b="1" dirty="0" smtClean="0"/>
              <a:t>枚硬币可能是假币，对这些硬币执行操作二。</a:t>
            </a:r>
            <a:endParaRPr lang="zh-CN" altLang="en-US" sz="1100" dirty="0" smtClean="0"/>
          </a:p>
          <a:p>
            <a:r>
              <a:rPr lang="en-US" sz="1100" b="1" dirty="0" smtClean="0"/>
              <a:t>  </a:t>
            </a:r>
            <a:r>
              <a:rPr lang="zh-CN" altLang="en-US" sz="1100" b="1" dirty="0" smtClean="0"/>
              <a:t>若左重右轻，那么天平上的</a:t>
            </a:r>
            <a:r>
              <a:rPr lang="en-US" sz="1100" b="1" dirty="0" smtClean="0"/>
              <a:t>2m</a:t>
            </a:r>
            <a:r>
              <a:rPr lang="zh-CN" altLang="en-US" sz="1100" b="1" dirty="0" smtClean="0"/>
              <a:t>枚硬币可能是假币，我们给左边的硬币标记为</a:t>
            </a:r>
            <a:r>
              <a:rPr lang="en-US" sz="1100" b="1" dirty="0" smtClean="0"/>
              <a:t>“possibly heavy”</a:t>
            </a:r>
            <a:r>
              <a:rPr lang="zh-CN" altLang="en-US" sz="1100" b="1" dirty="0" smtClean="0"/>
              <a:t>（表示可能是重假币或者真币），给右边的硬币标记为</a:t>
            </a:r>
            <a:r>
              <a:rPr lang="en-US" sz="1100" b="1" dirty="0" smtClean="0"/>
              <a:t>“possibly light”</a:t>
            </a:r>
            <a:r>
              <a:rPr lang="zh-CN" altLang="en-US" sz="1100" b="1" dirty="0" smtClean="0"/>
              <a:t>（表示可能是轻假币或者真币）。之后，对这些硬币执行操作三。</a:t>
            </a:r>
            <a:endParaRPr lang="zh-CN" altLang="en-US" sz="1100" dirty="0" smtClean="0"/>
          </a:p>
          <a:p>
            <a:r>
              <a:rPr lang="en-US" sz="1100" b="1" dirty="0" smtClean="0"/>
              <a:t>  </a:t>
            </a:r>
            <a:r>
              <a:rPr lang="zh-CN" altLang="en-US" sz="1100" b="1" dirty="0" smtClean="0"/>
              <a:t>若右重左轻，那么天平上的</a:t>
            </a:r>
            <a:r>
              <a:rPr lang="en-US" sz="1100" b="1" dirty="0" smtClean="0"/>
              <a:t>2m</a:t>
            </a:r>
            <a:r>
              <a:rPr lang="zh-CN" altLang="en-US" sz="1100" b="1" dirty="0" smtClean="0"/>
              <a:t>枚硬币可能是假币，我们给左边的硬币标记为</a:t>
            </a:r>
            <a:r>
              <a:rPr lang="en-US" sz="1100" b="1" dirty="0" smtClean="0"/>
              <a:t>“possibly light”</a:t>
            </a:r>
            <a:r>
              <a:rPr lang="zh-CN" altLang="en-US" sz="1100" b="1" dirty="0" smtClean="0"/>
              <a:t>（表示可能是轻假币或者真币），给右边的硬币标记为</a:t>
            </a:r>
            <a:r>
              <a:rPr lang="en-US" sz="1100" b="1" dirty="0" smtClean="0"/>
              <a:t>“possibly heavy”</a:t>
            </a:r>
            <a:r>
              <a:rPr lang="zh-CN" altLang="en-US" sz="1100" b="1" dirty="0" smtClean="0"/>
              <a:t>（表示可能是重假币或者真币）。之后，对这些硬币执行操作三。</a:t>
            </a:r>
            <a:endParaRPr lang="zh-CN" altLang="en-US" sz="1100" dirty="0" smtClean="0"/>
          </a:p>
          <a:p>
            <a:r>
              <a:rPr lang="en-US" sz="1100" b="1" dirty="0" smtClean="0"/>
              <a:t> </a:t>
            </a:r>
            <a:endParaRPr lang="zh-CN" altLang="en-US" sz="1100" dirty="0" smtClean="0"/>
          </a:p>
          <a:p>
            <a:r>
              <a:rPr lang="en-US" sz="1100" b="1" dirty="0" smtClean="0"/>
              <a:t>  </a:t>
            </a:r>
            <a:r>
              <a:rPr lang="zh-CN" altLang="en-US" sz="1100" b="1" dirty="0" smtClean="0"/>
              <a:t>操作二：（你有</a:t>
            </a:r>
            <a:r>
              <a:rPr lang="en-US" altLang="zh-CN" sz="1100" b="1" dirty="0" smtClean="0"/>
              <a:t>M</a:t>
            </a:r>
            <a:r>
              <a:rPr lang="zh-CN" altLang="en-US" sz="1100" b="1" dirty="0" smtClean="0"/>
              <a:t>枚一样的硬币，和</a:t>
            </a:r>
            <a:r>
              <a:rPr lang="en-US" altLang="zh-CN" sz="1100" b="1" dirty="0" smtClean="0"/>
              <a:t>M</a:t>
            </a:r>
            <a:r>
              <a:rPr lang="zh-CN" altLang="en-US" sz="1100" b="1" dirty="0" smtClean="0"/>
              <a:t>枚以上的标准币）</a:t>
            </a:r>
            <a:r>
              <a:rPr lang="zh-CN" altLang="en-US" sz="1100" b="1" dirty="0" smtClean="0">
                <a:solidFill>
                  <a:srgbClr val="FF0000"/>
                </a:solidFill>
              </a:rPr>
              <a:t>（情况二）</a:t>
            </a:r>
            <a:endParaRPr lang="zh-CN" altLang="en-US" sz="1100" dirty="0" smtClean="0"/>
          </a:p>
          <a:p>
            <a:r>
              <a:rPr lang="en-US" sz="1100" b="1" dirty="0" smtClean="0"/>
              <a:t>  </a:t>
            </a:r>
            <a:r>
              <a:rPr lang="zh-CN" altLang="en-US" sz="1100" b="1" dirty="0" smtClean="0"/>
              <a:t>取</a:t>
            </a:r>
            <a:r>
              <a:rPr lang="en-US" sz="1100" b="1" dirty="0" smtClean="0"/>
              <a:t>m=</a:t>
            </a:r>
            <a:r>
              <a:rPr lang="en-US" altLang="zh-CN" sz="1100" b="1" dirty="0" smtClean="0"/>
              <a:t>2M</a:t>
            </a:r>
            <a:r>
              <a:rPr lang="en-US" sz="1100" b="1" dirty="0" smtClean="0"/>
              <a:t>/3</a:t>
            </a:r>
            <a:r>
              <a:rPr lang="zh-CN" altLang="en-US" sz="1100" b="1" dirty="0" smtClean="0"/>
              <a:t>（四舍五入）。</a:t>
            </a:r>
            <a:endParaRPr lang="zh-CN" altLang="en-US" sz="1100" dirty="0" smtClean="0"/>
          </a:p>
          <a:p>
            <a:r>
              <a:rPr lang="en-US" sz="1100" b="1" dirty="0" smtClean="0"/>
              <a:t>  </a:t>
            </a:r>
            <a:r>
              <a:rPr lang="zh-CN" altLang="en-US" sz="1100" b="1" dirty="0" smtClean="0"/>
              <a:t>在天平左侧置入</a:t>
            </a:r>
            <a:r>
              <a:rPr lang="en-US" sz="1100" b="1" dirty="0" smtClean="0"/>
              <a:t>m</a:t>
            </a:r>
            <a:r>
              <a:rPr lang="zh-CN" altLang="en-US" sz="1100" b="1" dirty="0" smtClean="0"/>
              <a:t>枚硬币，右侧置入</a:t>
            </a:r>
            <a:r>
              <a:rPr lang="en-US" sz="1100" b="1" dirty="0" smtClean="0"/>
              <a:t>m</a:t>
            </a:r>
            <a:r>
              <a:rPr lang="zh-CN" altLang="en-US" sz="1100" b="1" dirty="0" smtClean="0"/>
              <a:t>枚标准币。</a:t>
            </a:r>
            <a:endParaRPr lang="zh-CN" altLang="en-US" sz="1100" dirty="0" smtClean="0"/>
          </a:p>
          <a:p>
            <a:r>
              <a:rPr lang="en-US" sz="1100" b="1" dirty="0" smtClean="0"/>
              <a:t>  </a:t>
            </a:r>
            <a:r>
              <a:rPr lang="zh-CN" altLang="en-US" sz="1100" b="1" dirty="0" smtClean="0"/>
              <a:t>若左右平衡，那么不在天平上的</a:t>
            </a:r>
            <a:r>
              <a:rPr lang="en-US" altLang="zh-CN" sz="1100" b="1" dirty="0" smtClean="0"/>
              <a:t>M </a:t>
            </a:r>
            <a:r>
              <a:rPr lang="en-US" sz="1100" b="1" dirty="0" smtClean="0"/>
              <a:t>-m</a:t>
            </a:r>
            <a:r>
              <a:rPr lang="zh-CN" altLang="en-US" sz="1100" b="1" dirty="0" smtClean="0"/>
              <a:t>枚硬币可能是假币，对这些硬币执行操作二。</a:t>
            </a:r>
            <a:endParaRPr lang="zh-CN" altLang="en-US" sz="1100" dirty="0" smtClean="0"/>
          </a:p>
          <a:p>
            <a:r>
              <a:rPr lang="en-US" sz="1100" b="1" dirty="0" smtClean="0"/>
              <a:t>  </a:t>
            </a:r>
            <a:r>
              <a:rPr lang="zh-CN" altLang="en-US" sz="1100" b="1" dirty="0" smtClean="0"/>
              <a:t>若左重右轻，那么天平左侧上的</a:t>
            </a:r>
            <a:r>
              <a:rPr lang="en-US" sz="1100" b="1" dirty="0" smtClean="0"/>
              <a:t>m</a:t>
            </a:r>
            <a:r>
              <a:rPr lang="zh-CN" altLang="en-US" sz="1100" b="1" dirty="0" smtClean="0"/>
              <a:t>枚硬币可能是假币，我们给这些硬币标记为</a:t>
            </a:r>
            <a:r>
              <a:rPr lang="en-US" sz="1100" b="1" dirty="0" smtClean="0"/>
              <a:t>“possibly heavy”</a:t>
            </a:r>
            <a:r>
              <a:rPr lang="zh-CN" altLang="en-US" sz="1100" b="1" dirty="0" smtClean="0"/>
              <a:t>（表示可能是重假币或者真币），对这些硬币执行操作三。</a:t>
            </a:r>
            <a:endParaRPr lang="zh-CN" altLang="en-US" sz="1100" dirty="0" smtClean="0"/>
          </a:p>
          <a:p>
            <a:r>
              <a:rPr lang="en-US" sz="1100" b="1" dirty="0" smtClean="0"/>
              <a:t>  </a:t>
            </a:r>
            <a:r>
              <a:rPr lang="zh-CN" altLang="en-US" sz="1100" b="1" dirty="0" smtClean="0"/>
              <a:t>若右重左轻，那么天平左侧上的</a:t>
            </a:r>
            <a:r>
              <a:rPr lang="en-US" sz="1100" b="1" dirty="0" smtClean="0"/>
              <a:t>m</a:t>
            </a:r>
            <a:r>
              <a:rPr lang="zh-CN" altLang="en-US" sz="1100" b="1" dirty="0" smtClean="0"/>
              <a:t>枚硬币可能是假币，我们给这些硬币标记为</a:t>
            </a:r>
            <a:r>
              <a:rPr lang="en-US" sz="1100" b="1" dirty="0" smtClean="0"/>
              <a:t>“possibly light”</a:t>
            </a:r>
            <a:r>
              <a:rPr lang="zh-CN" altLang="en-US" sz="1100" b="1" dirty="0" smtClean="0"/>
              <a:t>（表示可能是轻假币或者真币），对这些硬币执行操作三。</a:t>
            </a:r>
            <a:endParaRPr lang="zh-CN" altLang="en-US" sz="1100" dirty="0" smtClean="0"/>
          </a:p>
          <a:p>
            <a:r>
              <a:rPr lang="en-US" sz="1100" b="1" dirty="0" smtClean="0"/>
              <a:t>  </a:t>
            </a:r>
            <a:endParaRPr lang="zh-CN" altLang="en-US" sz="1100" dirty="0" smtClean="0"/>
          </a:p>
          <a:p>
            <a:r>
              <a:rPr lang="en-US" sz="1100" b="1" dirty="0" smtClean="0"/>
              <a:t>  </a:t>
            </a:r>
            <a:r>
              <a:rPr lang="zh-CN" altLang="en-US" sz="1100" b="1" dirty="0" smtClean="0"/>
              <a:t>操作三：（你有</a:t>
            </a:r>
            <a:r>
              <a:rPr lang="en-US" altLang="zh-CN" sz="1100" b="1" dirty="0" smtClean="0"/>
              <a:t>M</a:t>
            </a:r>
            <a:r>
              <a:rPr lang="zh-CN" altLang="en-US" sz="1100" b="1" dirty="0" smtClean="0"/>
              <a:t>枚标记有</a:t>
            </a:r>
            <a:r>
              <a:rPr lang="en-US" sz="1100" b="1" dirty="0" smtClean="0"/>
              <a:t>“possibly heavy”</a:t>
            </a:r>
            <a:r>
              <a:rPr lang="zh-CN" altLang="en-US" sz="1100" b="1" dirty="0" smtClean="0"/>
              <a:t>或</a:t>
            </a:r>
            <a:r>
              <a:rPr lang="en-US" sz="1100" b="1" dirty="0" smtClean="0"/>
              <a:t>“possibly light”</a:t>
            </a:r>
            <a:r>
              <a:rPr lang="zh-CN" altLang="en-US" sz="1100" b="1" dirty="0" smtClean="0"/>
              <a:t>的硬币，和至少一枚标准币）</a:t>
            </a:r>
            <a:r>
              <a:rPr lang="zh-CN" altLang="en-US" sz="1100" b="1" dirty="0" smtClean="0">
                <a:solidFill>
                  <a:srgbClr val="FF0000"/>
                </a:solidFill>
              </a:rPr>
              <a:t>（情况一）</a:t>
            </a:r>
            <a:endParaRPr lang="zh-CN" altLang="en-US" sz="1100" dirty="0" smtClean="0"/>
          </a:p>
          <a:p>
            <a:r>
              <a:rPr lang="en-US" sz="1100" b="1" dirty="0" smtClean="0"/>
              <a:t>  </a:t>
            </a:r>
            <a:r>
              <a:rPr lang="zh-CN" altLang="en-US" sz="1100" b="1" dirty="0" smtClean="0"/>
              <a:t>（由于每一枚硬币都有标记，因此只要找到假币就能确定其相对于真币的轻重。）</a:t>
            </a:r>
            <a:endParaRPr lang="zh-CN" altLang="en-US" sz="1100" dirty="0" smtClean="0"/>
          </a:p>
          <a:p>
            <a:r>
              <a:rPr lang="en-US" sz="1100" b="1" dirty="0" smtClean="0"/>
              <a:t>  </a:t>
            </a:r>
            <a:r>
              <a:rPr lang="zh-CN" altLang="en-US" sz="1100" b="1" dirty="0" smtClean="0"/>
              <a:t>假如</a:t>
            </a:r>
            <a:r>
              <a:rPr lang="en-US" altLang="zh-CN" sz="1100" b="1" dirty="0" smtClean="0"/>
              <a:t>M </a:t>
            </a:r>
            <a:r>
              <a:rPr lang="en-US" sz="1100" b="1" dirty="0" smtClean="0"/>
              <a:t>=1</a:t>
            </a:r>
            <a:r>
              <a:rPr lang="zh-CN" altLang="en-US" sz="1100" b="1" dirty="0" smtClean="0"/>
              <a:t>，则找到了假币。</a:t>
            </a:r>
            <a:endParaRPr lang="zh-CN" altLang="en-US" sz="1100" dirty="0" smtClean="0"/>
          </a:p>
          <a:p>
            <a:r>
              <a:rPr lang="en-US" sz="1100" b="1" dirty="0" smtClean="0"/>
              <a:t>  </a:t>
            </a:r>
            <a:r>
              <a:rPr lang="zh-CN" altLang="en-US" sz="1100" b="1" dirty="0" smtClean="0"/>
              <a:t>假如</a:t>
            </a:r>
            <a:r>
              <a:rPr lang="en-US" altLang="zh-CN" sz="1100" b="1" dirty="0" smtClean="0"/>
              <a:t>M </a:t>
            </a:r>
            <a:r>
              <a:rPr lang="en-US" sz="1100" b="1" dirty="0" smtClean="0"/>
              <a:t>=2</a:t>
            </a:r>
            <a:r>
              <a:rPr lang="zh-CN" altLang="en-US" sz="1100" b="1" dirty="0" smtClean="0"/>
              <a:t>，则将一枚硬币与一枚标准币分置天平两侧，若不平衡，则这枚硬币为假币。</a:t>
            </a:r>
            <a:endParaRPr lang="zh-CN" altLang="en-US" sz="1100" dirty="0" smtClean="0"/>
          </a:p>
          <a:p>
            <a:r>
              <a:rPr lang="en-US" sz="1100" b="1" dirty="0" smtClean="0"/>
              <a:t>  </a:t>
            </a:r>
            <a:r>
              <a:rPr lang="zh-CN" altLang="en-US" sz="1100" b="1" dirty="0" smtClean="0"/>
              <a:t>否则，另一枚硬币为假币。</a:t>
            </a:r>
            <a:endParaRPr lang="zh-CN" altLang="en-US" sz="1100" dirty="0" smtClean="0"/>
          </a:p>
          <a:p>
            <a:r>
              <a:rPr lang="en-US" sz="1100" b="1" dirty="0" smtClean="0"/>
              <a:t>  </a:t>
            </a:r>
            <a:r>
              <a:rPr lang="zh-CN" altLang="en-US" sz="1100" b="1" dirty="0" smtClean="0"/>
              <a:t>假如</a:t>
            </a:r>
            <a:r>
              <a:rPr lang="en-US" altLang="zh-CN" sz="1100" b="1" dirty="0" smtClean="0"/>
              <a:t>M </a:t>
            </a:r>
            <a:r>
              <a:rPr lang="en-US" sz="1100" b="1" dirty="0" smtClean="0"/>
              <a:t>&gt;=3</a:t>
            </a:r>
            <a:r>
              <a:rPr lang="zh-CN" altLang="en-US" sz="1100" b="1" dirty="0" smtClean="0"/>
              <a:t>，</a:t>
            </a:r>
            <a:endParaRPr lang="zh-CN" altLang="en-US" sz="1100" dirty="0" smtClean="0"/>
          </a:p>
          <a:p>
            <a:r>
              <a:rPr lang="en-US" sz="1100" b="1" dirty="0" smtClean="0"/>
              <a:t>  </a:t>
            </a:r>
            <a:r>
              <a:rPr lang="zh-CN" altLang="en-US" sz="1100" b="1" dirty="0" smtClean="0"/>
              <a:t>取</a:t>
            </a:r>
            <a:r>
              <a:rPr lang="en-US" sz="1100" b="1" dirty="0" smtClean="0"/>
              <a:t>m=</a:t>
            </a:r>
            <a:r>
              <a:rPr lang="en-US" altLang="zh-CN" sz="1100" b="1" dirty="0" smtClean="0"/>
              <a:t> M </a:t>
            </a:r>
            <a:r>
              <a:rPr lang="en-US" sz="1100" b="1" dirty="0" smtClean="0"/>
              <a:t>/3(</a:t>
            </a:r>
            <a:r>
              <a:rPr lang="zh-CN" altLang="en-US" sz="1100" b="1" dirty="0" smtClean="0"/>
              <a:t>四舍五入</a:t>
            </a:r>
            <a:r>
              <a:rPr lang="en-US" sz="1100" b="1" dirty="0" smtClean="0"/>
              <a:t>)</a:t>
            </a:r>
            <a:r>
              <a:rPr lang="zh-CN" altLang="en-US" sz="1100" b="1" dirty="0" smtClean="0"/>
              <a:t>。</a:t>
            </a:r>
            <a:endParaRPr lang="zh-CN" altLang="en-US" sz="1100" dirty="0" smtClean="0"/>
          </a:p>
          <a:p>
            <a:r>
              <a:rPr lang="en-US" sz="1100" b="1" dirty="0" smtClean="0"/>
              <a:t>  </a:t>
            </a:r>
            <a:r>
              <a:rPr lang="zh-CN" altLang="en-US" sz="1100" b="1" dirty="0" smtClean="0"/>
              <a:t>取两堆</a:t>
            </a:r>
            <a:r>
              <a:rPr lang="en-US" sz="1100" b="1" dirty="0" smtClean="0"/>
              <a:t>m</a:t>
            </a:r>
            <a:r>
              <a:rPr lang="zh-CN" altLang="en-US" sz="1100" b="1" dirty="0" smtClean="0"/>
              <a:t>枚硬币，置于天平两端称量，</a:t>
            </a:r>
            <a:endParaRPr lang="zh-CN" altLang="en-US" sz="1100" dirty="0" smtClean="0"/>
          </a:p>
          <a:p>
            <a:r>
              <a:rPr lang="en-US" sz="1100" b="1" dirty="0" smtClean="0"/>
              <a:t>  </a:t>
            </a:r>
            <a:r>
              <a:rPr lang="zh-CN" altLang="en-US" sz="1100" b="1" dirty="0" smtClean="0"/>
              <a:t>保证天平两端标记有</a:t>
            </a:r>
            <a:r>
              <a:rPr lang="en-US" sz="1100" b="1" dirty="0" smtClean="0"/>
              <a:t>“possibly heavy”</a:t>
            </a:r>
            <a:r>
              <a:rPr lang="zh-CN" altLang="en-US" sz="1100" b="1" dirty="0" smtClean="0"/>
              <a:t>的硬币数量相等，</a:t>
            </a:r>
            <a:endParaRPr lang="en-US" altLang="zh-CN" sz="1100" b="1" dirty="0" smtClean="0"/>
          </a:p>
          <a:p>
            <a:r>
              <a:rPr lang="en-US" altLang="zh-CN" sz="1100" b="1" dirty="0" smtClean="0"/>
              <a:t>  </a:t>
            </a:r>
            <a:r>
              <a:rPr lang="zh-CN" altLang="en-US" sz="1100" b="1" dirty="0" smtClean="0"/>
              <a:t>保证天平两端标记有</a:t>
            </a:r>
            <a:r>
              <a:rPr lang="en-US" sz="1100" b="1" dirty="0" smtClean="0"/>
              <a:t>“possibly light”</a:t>
            </a:r>
            <a:r>
              <a:rPr lang="zh-CN" altLang="en-US" sz="1100" b="1" dirty="0" smtClean="0"/>
              <a:t>的硬币数量相等。</a:t>
            </a:r>
            <a:endParaRPr lang="zh-CN" altLang="en-US" sz="1100" dirty="0" smtClean="0"/>
          </a:p>
          <a:p>
            <a:r>
              <a:rPr lang="en-US" sz="1100" b="1" dirty="0" smtClean="0"/>
              <a:t>  </a:t>
            </a:r>
            <a:r>
              <a:rPr lang="zh-CN" altLang="en-US" sz="1100" b="1" dirty="0" smtClean="0"/>
              <a:t>如果左重右轻，那么取左侧</a:t>
            </a:r>
            <a:r>
              <a:rPr lang="en-US" sz="1100" b="1" dirty="0" smtClean="0"/>
              <a:t>“possibly heavy”</a:t>
            </a:r>
            <a:r>
              <a:rPr lang="zh-CN" altLang="en-US" sz="1100" b="1" dirty="0" smtClean="0"/>
              <a:t>的硬币与右侧</a:t>
            </a:r>
            <a:r>
              <a:rPr lang="en-US" sz="1100" b="1" dirty="0" smtClean="0"/>
              <a:t>“possibly light”</a:t>
            </a:r>
            <a:r>
              <a:rPr lang="zh-CN" altLang="en-US" sz="1100" b="1" dirty="0" smtClean="0"/>
              <a:t>的硬币（共</a:t>
            </a:r>
            <a:r>
              <a:rPr lang="en-US" sz="1100" b="1" dirty="0" smtClean="0"/>
              <a:t>m</a:t>
            </a:r>
            <a:r>
              <a:rPr lang="zh-CN" altLang="en-US" sz="1100" b="1" dirty="0" smtClean="0"/>
              <a:t>枚），假币在这些硬币当中。对这些硬币再次执行操作三。</a:t>
            </a:r>
            <a:endParaRPr lang="zh-CN" altLang="en-US" sz="1100" dirty="0" smtClean="0"/>
          </a:p>
          <a:p>
            <a:r>
              <a:rPr lang="en-US" sz="1100" b="1" dirty="0" smtClean="0"/>
              <a:t>  </a:t>
            </a:r>
            <a:r>
              <a:rPr lang="zh-CN" altLang="en-US" sz="1100" b="1" dirty="0" smtClean="0"/>
              <a:t>如果右重左轻，那么取左侧</a:t>
            </a:r>
            <a:r>
              <a:rPr lang="en-US" sz="1100" b="1" dirty="0" smtClean="0"/>
              <a:t>“possibly light”</a:t>
            </a:r>
            <a:r>
              <a:rPr lang="zh-CN" altLang="en-US" sz="1100" b="1" dirty="0" smtClean="0"/>
              <a:t>的硬币与右侧</a:t>
            </a:r>
            <a:r>
              <a:rPr lang="en-US" sz="1100" b="1" dirty="0" smtClean="0"/>
              <a:t>“possibly heavy”</a:t>
            </a:r>
            <a:r>
              <a:rPr lang="zh-CN" altLang="en-US" sz="1100" b="1" dirty="0" smtClean="0"/>
              <a:t>的硬币（共</a:t>
            </a:r>
            <a:r>
              <a:rPr lang="en-US" sz="1100" b="1" dirty="0" smtClean="0"/>
              <a:t>m</a:t>
            </a:r>
            <a:r>
              <a:rPr lang="zh-CN" altLang="en-US" sz="1100" b="1" dirty="0" smtClean="0"/>
              <a:t>枚），假币在这些硬币当中。对这些硬币再次执行操作三。</a:t>
            </a:r>
            <a:endParaRPr lang="zh-CN" altLang="en-US" sz="1100" dirty="0" smtClean="0"/>
          </a:p>
          <a:p>
            <a:r>
              <a:rPr lang="en-US" sz="1100" b="1" dirty="0" smtClean="0"/>
              <a:t>  </a:t>
            </a:r>
            <a:r>
              <a:rPr lang="zh-CN" altLang="en-US" sz="1100" b="1" dirty="0" smtClean="0"/>
              <a:t>如果左右平衡，那么取没有放上天平的</a:t>
            </a:r>
            <a:r>
              <a:rPr lang="en-US" altLang="zh-CN" sz="1100" b="1" dirty="0" smtClean="0"/>
              <a:t>M </a:t>
            </a:r>
            <a:r>
              <a:rPr lang="en-US" sz="1100" b="1" dirty="0" smtClean="0"/>
              <a:t>-2m</a:t>
            </a:r>
            <a:r>
              <a:rPr lang="zh-CN" altLang="en-US" sz="1100" b="1" dirty="0" smtClean="0"/>
              <a:t>枚硬币，假币在这些硬币当中。对这些硬币再次执行操作三。</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r>
              <a:rPr lang="en-US" altLang="zh-CN" sz="2400" b="1" dirty="0" smtClean="0"/>
              <a:t>8</a:t>
            </a:r>
            <a:r>
              <a:rPr lang="zh-CN" altLang="en-US" sz="2400" b="1" dirty="0" smtClean="0"/>
              <a:t>、完整方案所需的称量次数</a:t>
            </a:r>
            <a:endParaRPr lang="en-US" altLang="zh-CN" sz="2400" b="1" dirty="0" smtClean="0"/>
          </a:p>
          <a:p>
            <a:endParaRPr lang="en-US" altLang="zh-CN" sz="2400" b="1" dirty="0" smtClean="0"/>
          </a:p>
          <a:p>
            <a:r>
              <a:rPr lang="zh-CN" altLang="en-US" sz="2400" b="1" dirty="0" smtClean="0"/>
              <a:t>已知在进入情况一或者情况二之后每次称量都可以将大小为</a:t>
            </a:r>
            <a:r>
              <a:rPr lang="en-US" altLang="zh-CN" sz="2400" b="1" dirty="0" smtClean="0"/>
              <a:t>M</a:t>
            </a:r>
            <a:r>
              <a:rPr lang="zh-CN" altLang="en-US" sz="2400" b="1" dirty="0" smtClean="0"/>
              <a:t>解空间减少为</a:t>
            </a:r>
            <a:r>
              <a:rPr lang="en-US" altLang="zh-CN" sz="2400" b="1" dirty="0" smtClean="0"/>
              <a:t>M/3【</a:t>
            </a:r>
            <a:r>
              <a:rPr lang="zh-CN" altLang="en-US" sz="2400" b="1" dirty="0" smtClean="0"/>
              <a:t>向上取整</a:t>
            </a:r>
            <a:r>
              <a:rPr lang="en-US" altLang="zh-CN" sz="2400" b="1" dirty="0" smtClean="0"/>
              <a:t>】</a:t>
            </a:r>
            <a:r>
              <a:rPr lang="zh-CN" altLang="en-US" sz="2400" b="1" dirty="0" smtClean="0"/>
              <a:t>，</a:t>
            </a:r>
            <a:r>
              <a:rPr lang="zh-CN" altLang="en-US" sz="2400" b="1" dirty="0" smtClean="0">
                <a:solidFill>
                  <a:srgbClr val="FF0000"/>
                </a:solidFill>
              </a:rPr>
              <a:t>因此第一次称量以后，大小为</a:t>
            </a:r>
            <a:r>
              <a:rPr lang="en-US" altLang="zh-CN" sz="2400" b="1" dirty="0" smtClean="0">
                <a:solidFill>
                  <a:srgbClr val="FF0000"/>
                </a:solidFill>
              </a:rPr>
              <a:t>M</a:t>
            </a:r>
            <a:r>
              <a:rPr lang="zh-CN" altLang="en-US" sz="2400" b="1" dirty="0" smtClean="0">
                <a:solidFill>
                  <a:srgbClr val="FF0000"/>
                </a:solidFill>
              </a:rPr>
              <a:t>解空间所需的称量总次数为</a:t>
            </a:r>
            <a:r>
              <a:rPr lang="en-US" altLang="zh-CN" sz="2400" b="1" dirty="0" smtClean="0">
                <a:solidFill>
                  <a:srgbClr val="FF0000"/>
                </a:solidFill>
              </a:rPr>
              <a:t>log_3    M 【</a:t>
            </a:r>
            <a:r>
              <a:rPr lang="zh-CN" altLang="en-US" sz="2400" b="1" dirty="0" smtClean="0">
                <a:solidFill>
                  <a:srgbClr val="FF0000"/>
                </a:solidFill>
              </a:rPr>
              <a:t>向上取整</a:t>
            </a:r>
            <a:r>
              <a:rPr lang="en-US" altLang="zh-CN" sz="2400" b="1" dirty="0" smtClean="0">
                <a:solidFill>
                  <a:srgbClr val="FF0000"/>
                </a:solidFill>
              </a:rPr>
              <a:t>】 </a:t>
            </a:r>
            <a:r>
              <a:rPr lang="zh-CN" altLang="en-US" sz="2400" b="1" dirty="0" smtClean="0">
                <a:solidFill>
                  <a:srgbClr val="FF0000"/>
                </a:solidFill>
              </a:rPr>
              <a:t>。</a:t>
            </a:r>
            <a:endParaRPr lang="en-US" altLang="zh-CN" sz="2400" b="1" dirty="0" smtClean="0">
              <a:solidFill>
                <a:srgbClr val="FF0000"/>
              </a:solidFill>
            </a:endParaRPr>
          </a:p>
          <a:p>
            <a:endParaRPr lang="en-US" altLang="zh-CN" sz="2400" b="1" dirty="0" smtClean="0"/>
          </a:p>
          <a:p>
            <a:r>
              <a:rPr lang="zh-CN" altLang="en-US" sz="2400" b="1" dirty="0" smtClean="0"/>
              <a:t>又第一次称量会将解空间减少为：</a:t>
            </a:r>
            <a:r>
              <a:rPr lang="en-US" altLang="zh-CN" sz="2400" b="1" dirty="0" smtClean="0">
                <a:solidFill>
                  <a:srgbClr val="FF0000"/>
                </a:solidFill>
              </a:rPr>
              <a:t>{2n/3                n</a:t>
            </a:r>
            <a:r>
              <a:rPr lang="zh-CN" altLang="en-US" sz="2400" b="1" dirty="0" smtClean="0">
                <a:solidFill>
                  <a:srgbClr val="FF0000"/>
                </a:solidFill>
              </a:rPr>
              <a:t>≡</a:t>
            </a:r>
            <a:r>
              <a:rPr lang="en-US" altLang="zh-CN" sz="2400" b="1" dirty="0" smtClean="0">
                <a:solidFill>
                  <a:srgbClr val="FF0000"/>
                </a:solidFill>
              </a:rPr>
              <a:t>0</a:t>
            </a:r>
            <a:r>
              <a:rPr lang="en-US" sz="2400" b="1" dirty="0" smtClean="0">
                <a:solidFill>
                  <a:srgbClr val="FF0000"/>
                </a:solidFill>
              </a:rPr>
              <a:t>(mod 3)</a:t>
            </a:r>
            <a:endParaRPr lang="en-US" altLang="zh-CN" sz="2400" b="1" dirty="0" smtClean="0">
              <a:solidFill>
                <a:srgbClr val="FF0000"/>
              </a:solidFill>
            </a:endParaRPr>
          </a:p>
          <a:p>
            <a:r>
              <a:rPr lang="en-US" altLang="zh-CN" sz="2400" b="1" dirty="0" smtClean="0">
                <a:solidFill>
                  <a:srgbClr val="FF0000"/>
                </a:solidFill>
              </a:rPr>
              <a:t>                                                                    {(2n+4)/3        n</a:t>
            </a:r>
            <a:r>
              <a:rPr lang="zh-CN" altLang="en-US" sz="2400" b="1" dirty="0" smtClean="0">
                <a:solidFill>
                  <a:srgbClr val="FF0000"/>
                </a:solidFill>
              </a:rPr>
              <a:t>≡</a:t>
            </a:r>
            <a:r>
              <a:rPr lang="en-US" altLang="zh-CN" sz="2400" b="1" dirty="0" smtClean="0">
                <a:solidFill>
                  <a:srgbClr val="FF0000"/>
                </a:solidFill>
              </a:rPr>
              <a:t>1</a:t>
            </a:r>
            <a:r>
              <a:rPr lang="en-US" sz="2400" b="1" dirty="0" smtClean="0">
                <a:solidFill>
                  <a:srgbClr val="FF0000"/>
                </a:solidFill>
              </a:rPr>
              <a:t>(mod 3)</a:t>
            </a:r>
            <a:endParaRPr lang="en-US" altLang="zh-CN" sz="2400" b="1" dirty="0" smtClean="0">
              <a:solidFill>
                <a:srgbClr val="FF0000"/>
              </a:solidFill>
            </a:endParaRPr>
          </a:p>
          <a:p>
            <a:r>
              <a:rPr lang="en-US" altLang="zh-CN" sz="2400" b="1" dirty="0" smtClean="0">
                <a:solidFill>
                  <a:srgbClr val="FF0000"/>
                </a:solidFill>
              </a:rPr>
              <a:t>                                                                    {(2n+2)/3        n</a:t>
            </a:r>
            <a:r>
              <a:rPr lang="zh-CN" altLang="en-US" sz="2400" b="1" dirty="0" smtClean="0">
                <a:solidFill>
                  <a:srgbClr val="FF0000"/>
                </a:solidFill>
              </a:rPr>
              <a:t>≡</a:t>
            </a:r>
            <a:r>
              <a:rPr lang="en-US" altLang="zh-CN" sz="2400" b="1" dirty="0" smtClean="0">
                <a:solidFill>
                  <a:srgbClr val="FF0000"/>
                </a:solidFill>
              </a:rPr>
              <a:t>2</a:t>
            </a:r>
            <a:r>
              <a:rPr lang="en-US" sz="2400" b="1" dirty="0" smtClean="0">
                <a:solidFill>
                  <a:srgbClr val="FF0000"/>
                </a:solidFill>
              </a:rPr>
              <a:t>(mod 3)</a:t>
            </a:r>
            <a:endParaRPr lang="en-US" altLang="zh-CN" sz="2400" b="1" dirty="0" smtClean="0">
              <a:solidFill>
                <a:srgbClr val="FF0000"/>
              </a:solidFill>
            </a:endParaRPr>
          </a:p>
          <a:p>
            <a:r>
              <a:rPr lang="zh-CN" altLang="en-US" sz="2400" b="1" dirty="0" smtClean="0"/>
              <a:t>故总称量次数为：</a:t>
            </a:r>
            <a:r>
              <a:rPr lang="en-US" altLang="zh-CN" sz="2400" b="1" dirty="0" smtClean="0">
                <a:solidFill>
                  <a:srgbClr val="FF0000"/>
                </a:solidFill>
              </a:rPr>
              <a:t>{log_3(2n/3) 【</a:t>
            </a:r>
            <a:r>
              <a:rPr lang="zh-CN" altLang="en-US" sz="2400" b="1" dirty="0" smtClean="0">
                <a:solidFill>
                  <a:srgbClr val="FF0000"/>
                </a:solidFill>
              </a:rPr>
              <a:t>向上取整</a:t>
            </a:r>
            <a:r>
              <a:rPr lang="en-US" altLang="zh-CN" sz="2400" b="1" dirty="0" smtClean="0">
                <a:solidFill>
                  <a:srgbClr val="FF0000"/>
                </a:solidFill>
              </a:rPr>
              <a:t>】+1                n</a:t>
            </a:r>
            <a:r>
              <a:rPr lang="zh-CN" altLang="en-US" sz="2400" b="1" dirty="0" smtClean="0">
                <a:solidFill>
                  <a:srgbClr val="FF0000"/>
                </a:solidFill>
              </a:rPr>
              <a:t>≡</a:t>
            </a:r>
            <a:r>
              <a:rPr lang="en-US" altLang="zh-CN" sz="2400" b="1" dirty="0" smtClean="0">
                <a:solidFill>
                  <a:srgbClr val="FF0000"/>
                </a:solidFill>
              </a:rPr>
              <a:t>0</a:t>
            </a:r>
            <a:r>
              <a:rPr lang="en-US" sz="2400" b="1" dirty="0" smtClean="0">
                <a:solidFill>
                  <a:srgbClr val="FF0000"/>
                </a:solidFill>
              </a:rPr>
              <a:t>(mod 3)</a:t>
            </a:r>
            <a:endParaRPr lang="en-US" altLang="zh-CN" sz="2400" b="1" dirty="0" smtClean="0">
              <a:solidFill>
                <a:srgbClr val="FF0000"/>
              </a:solidFill>
            </a:endParaRPr>
          </a:p>
          <a:p>
            <a:r>
              <a:rPr lang="en-US" altLang="zh-CN" sz="2400" b="1" dirty="0" smtClean="0">
                <a:solidFill>
                  <a:srgbClr val="FF0000"/>
                </a:solidFill>
              </a:rPr>
              <a:t>                                    {log_3((2n+4)/3) 【</a:t>
            </a:r>
            <a:r>
              <a:rPr lang="zh-CN" altLang="en-US" sz="2400" b="1" dirty="0" smtClean="0">
                <a:solidFill>
                  <a:srgbClr val="FF0000"/>
                </a:solidFill>
              </a:rPr>
              <a:t>向上取整</a:t>
            </a:r>
            <a:r>
              <a:rPr lang="en-US" altLang="zh-CN" sz="2400" b="1" dirty="0" smtClean="0">
                <a:solidFill>
                  <a:srgbClr val="FF0000"/>
                </a:solidFill>
              </a:rPr>
              <a:t>】+1        n</a:t>
            </a:r>
            <a:r>
              <a:rPr lang="zh-CN" altLang="en-US" sz="2400" b="1" dirty="0" smtClean="0">
                <a:solidFill>
                  <a:srgbClr val="FF0000"/>
                </a:solidFill>
              </a:rPr>
              <a:t>≡</a:t>
            </a:r>
            <a:r>
              <a:rPr lang="en-US" altLang="zh-CN" sz="2400" b="1" dirty="0" smtClean="0">
                <a:solidFill>
                  <a:srgbClr val="FF0000"/>
                </a:solidFill>
              </a:rPr>
              <a:t>1</a:t>
            </a:r>
            <a:r>
              <a:rPr lang="en-US" sz="2400" b="1" dirty="0" smtClean="0">
                <a:solidFill>
                  <a:srgbClr val="FF0000"/>
                </a:solidFill>
              </a:rPr>
              <a:t>(mod 3)</a:t>
            </a:r>
            <a:endParaRPr lang="en-US" altLang="zh-CN" sz="2400" b="1" dirty="0" smtClean="0">
              <a:solidFill>
                <a:srgbClr val="FF0000"/>
              </a:solidFill>
            </a:endParaRPr>
          </a:p>
          <a:p>
            <a:r>
              <a:rPr lang="en-US" altLang="zh-CN" sz="2400" b="1" dirty="0" smtClean="0">
                <a:solidFill>
                  <a:srgbClr val="FF0000"/>
                </a:solidFill>
              </a:rPr>
              <a:t>                                    {log_3((2n+2)/3) 【</a:t>
            </a:r>
            <a:r>
              <a:rPr lang="zh-CN" altLang="en-US" sz="2400" b="1" dirty="0" smtClean="0">
                <a:solidFill>
                  <a:srgbClr val="FF0000"/>
                </a:solidFill>
              </a:rPr>
              <a:t>向上取整</a:t>
            </a:r>
            <a:r>
              <a:rPr lang="en-US" altLang="zh-CN" sz="2400" b="1" dirty="0" smtClean="0">
                <a:solidFill>
                  <a:srgbClr val="FF0000"/>
                </a:solidFill>
              </a:rPr>
              <a:t>】+1        n</a:t>
            </a:r>
            <a:r>
              <a:rPr lang="zh-CN" altLang="en-US" sz="2400" b="1" dirty="0" smtClean="0">
                <a:solidFill>
                  <a:srgbClr val="FF0000"/>
                </a:solidFill>
              </a:rPr>
              <a:t>≡</a:t>
            </a:r>
            <a:r>
              <a:rPr lang="en-US" altLang="zh-CN" sz="2400" b="1" dirty="0" smtClean="0">
                <a:solidFill>
                  <a:srgbClr val="FF0000"/>
                </a:solidFill>
              </a:rPr>
              <a:t>2</a:t>
            </a:r>
            <a:r>
              <a:rPr lang="en-US" sz="2400" b="1" dirty="0" smtClean="0">
                <a:solidFill>
                  <a:srgbClr val="FF0000"/>
                </a:solidFill>
              </a:rPr>
              <a:t>(mod 3)</a:t>
            </a:r>
          </a:p>
          <a:p>
            <a:r>
              <a:rPr lang="zh-CN" altLang="en-US" sz="2400" b="1" dirty="0" smtClean="0"/>
              <a:t>即</a:t>
            </a:r>
            <a:r>
              <a:rPr lang="en-US" altLang="zh-CN" sz="2400" b="1" dirty="0" smtClean="0"/>
              <a:t>N={log_3    2n 【</a:t>
            </a:r>
            <a:r>
              <a:rPr lang="zh-CN" altLang="en-US" sz="2400" b="1" dirty="0" smtClean="0"/>
              <a:t>向上取整</a:t>
            </a:r>
            <a:r>
              <a:rPr lang="en-US" altLang="zh-CN" sz="2400" b="1" dirty="0" smtClean="0"/>
              <a:t>】               n</a:t>
            </a:r>
            <a:r>
              <a:rPr lang="zh-CN" altLang="en-US" sz="2400" b="1" dirty="0" smtClean="0"/>
              <a:t>≡</a:t>
            </a:r>
            <a:r>
              <a:rPr lang="en-US" altLang="zh-CN" sz="2400" b="1" dirty="0" smtClean="0"/>
              <a:t>0</a:t>
            </a:r>
            <a:r>
              <a:rPr lang="en-US" sz="2400" b="1" dirty="0" smtClean="0"/>
              <a:t>(mod 3)</a:t>
            </a:r>
            <a:endParaRPr lang="en-US" altLang="zh-CN" sz="2400" b="1" dirty="0" smtClean="0"/>
          </a:p>
          <a:p>
            <a:r>
              <a:rPr lang="en-US" altLang="zh-CN" sz="2400" b="1" dirty="0" smtClean="0"/>
              <a:t>          {log_3    (2n+4) 【</a:t>
            </a:r>
            <a:r>
              <a:rPr lang="zh-CN" altLang="en-US" sz="2400" b="1" dirty="0" smtClean="0"/>
              <a:t>向上取整</a:t>
            </a:r>
            <a:r>
              <a:rPr lang="en-US" altLang="zh-CN" sz="2400" b="1" dirty="0" smtClean="0"/>
              <a:t>】       n</a:t>
            </a:r>
            <a:r>
              <a:rPr lang="zh-CN" altLang="en-US" sz="2400" b="1" dirty="0" smtClean="0"/>
              <a:t>≡</a:t>
            </a:r>
            <a:r>
              <a:rPr lang="en-US" altLang="zh-CN" sz="2400" b="1" dirty="0" smtClean="0"/>
              <a:t>1</a:t>
            </a:r>
            <a:r>
              <a:rPr lang="en-US" sz="2400" b="1" dirty="0" smtClean="0"/>
              <a:t>(mod 3)</a:t>
            </a:r>
            <a:endParaRPr lang="en-US" altLang="zh-CN" sz="2400" b="1" dirty="0" smtClean="0"/>
          </a:p>
          <a:p>
            <a:r>
              <a:rPr lang="en-US" altLang="zh-CN" sz="2400" b="1" dirty="0" smtClean="0"/>
              <a:t>          {log_3    (2n+2) 【</a:t>
            </a:r>
            <a:r>
              <a:rPr lang="zh-CN" altLang="en-US" sz="2400" b="1" dirty="0" smtClean="0"/>
              <a:t>向上取整</a:t>
            </a:r>
            <a:r>
              <a:rPr lang="en-US" altLang="zh-CN" sz="2400" b="1" dirty="0" smtClean="0"/>
              <a:t>】       n</a:t>
            </a:r>
            <a:r>
              <a:rPr lang="zh-CN" altLang="en-US" sz="2400" b="1" dirty="0" smtClean="0"/>
              <a:t>≡</a:t>
            </a:r>
            <a:r>
              <a:rPr lang="en-US" altLang="zh-CN" sz="2400" b="1" dirty="0" smtClean="0"/>
              <a:t>2</a:t>
            </a:r>
            <a:r>
              <a:rPr lang="en-US" sz="2400" b="1" dirty="0" smtClean="0"/>
              <a:t>(mod 3)</a:t>
            </a:r>
          </a:p>
          <a:p>
            <a:endParaRPr lang="en-US" sz="2400" b="1" dirty="0" smtClean="0">
              <a:solidFill>
                <a:srgbClr val="FF0000"/>
              </a:solidFill>
            </a:endParaRPr>
          </a:p>
          <a:p>
            <a:r>
              <a:rPr lang="zh-CN" altLang="en-US" sz="2400" b="1" dirty="0" smtClean="0"/>
              <a:t>可以表示为</a:t>
            </a:r>
            <a:r>
              <a:rPr lang="en-US" altLang="zh-CN" sz="2400" b="1" dirty="0" smtClean="0"/>
              <a:t>N=log_3    (2n+2) 【</a:t>
            </a:r>
            <a:r>
              <a:rPr lang="zh-CN" altLang="en-US" sz="2400" b="1" dirty="0" smtClean="0"/>
              <a:t>向上取整</a:t>
            </a:r>
            <a:r>
              <a:rPr lang="en-US" altLang="zh-CN" sz="2400" b="1" dirty="0" smtClean="0"/>
              <a:t>】</a:t>
            </a:r>
          </a:p>
          <a:p>
            <a:r>
              <a:rPr lang="zh-CN" altLang="en-US" sz="2400" b="1" dirty="0" smtClean="0">
                <a:solidFill>
                  <a:srgbClr val="FF0000"/>
                </a:solidFill>
              </a:rPr>
              <a:t>注：</a:t>
            </a:r>
            <a:r>
              <a:rPr lang="en-US" altLang="zh-CN" sz="2400" b="1" dirty="0" smtClean="0">
                <a:solidFill>
                  <a:srgbClr val="FF0000"/>
                </a:solidFill>
              </a:rPr>
              <a:t>log_3    (2n+3) 【</a:t>
            </a:r>
            <a:r>
              <a:rPr lang="zh-CN" altLang="en-US" sz="2400" b="1" dirty="0" smtClean="0">
                <a:solidFill>
                  <a:srgbClr val="FF0000"/>
                </a:solidFill>
              </a:rPr>
              <a:t>向上取整</a:t>
            </a:r>
            <a:r>
              <a:rPr lang="en-US" altLang="zh-CN" sz="2400" b="1" dirty="0" smtClean="0">
                <a:solidFill>
                  <a:srgbClr val="FF0000"/>
                </a:solidFill>
              </a:rPr>
              <a:t>】</a:t>
            </a:r>
            <a:r>
              <a:rPr lang="zh-CN" altLang="en-US" sz="2400" b="1" dirty="0" smtClean="0">
                <a:solidFill>
                  <a:srgbClr val="FF0000"/>
                </a:solidFill>
              </a:rPr>
              <a:t>也是正解</a:t>
            </a:r>
            <a:endParaRPr lang="en-US" sz="2400" b="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20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20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20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fade">
                                      <p:cBhvr>
                                        <p:cTn id="42" dur="2000"/>
                                        <p:tgtEl>
                                          <p:spTgt spid="2">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fade">
                                      <p:cBhvr>
                                        <p:cTn id="47" dur="2000"/>
                                        <p:tgtEl>
                                          <p:spTgt spid="2">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11" end="11"/>
                                            </p:txEl>
                                          </p:spTgt>
                                        </p:tgtEl>
                                        <p:attrNameLst>
                                          <p:attrName>style.visibility</p:attrName>
                                        </p:attrNameLst>
                                      </p:cBhvr>
                                      <p:to>
                                        <p:strVal val="visible"/>
                                      </p:to>
                                    </p:set>
                                    <p:animEffect transition="in" filter="fade">
                                      <p:cBhvr>
                                        <p:cTn id="52" dur="2000"/>
                                        <p:tgtEl>
                                          <p:spTgt spid="2">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
                                            <p:txEl>
                                              <p:pRg st="12" end="12"/>
                                            </p:txEl>
                                          </p:spTgt>
                                        </p:tgtEl>
                                        <p:attrNameLst>
                                          <p:attrName>style.visibility</p:attrName>
                                        </p:attrNameLst>
                                      </p:cBhvr>
                                      <p:to>
                                        <p:strVal val="visible"/>
                                      </p:to>
                                    </p:set>
                                    <p:animEffect transition="in" filter="fade">
                                      <p:cBhvr>
                                        <p:cTn id="57" dur="2000"/>
                                        <p:tgtEl>
                                          <p:spTgt spid="2">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
                                            <p:txEl>
                                              <p:pRg st="14" end="14"/>
                                            </p:txEl>
                                          </p:spTgt>
                                        </p:tgtEl>
                                        <p:attrNameLst>
                                          <p:attrName>style.visibility</p:attrName>
                                        </p:attrNameLst>
                                      </p:cBhvr>
                                      <p:to>
                                        <p:strVal val="visible"/>
                                      </p:to>
                                    </p:set>
                                    <p:animEffect transition="in" filter="fade">
                                      <p:cBhvr>
                                        <p:cTn id="62" dur="2000"/>
                                        <p:tgtEl>
                                          <p:spTgt spid="2">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
                                            <p:txEl>
                                              <p:pRg st="15" end="15"/>
                                            </p:txEl>
                                          </p:spTgt>
                                        </p:tgtEl>
                                        <p:attrNameLst>
                                          <p:attrName>style.visibility</p:attrName>
                                        </p:attrNameLst>
                                      </p:cBhvr>
                                      <p:to>
                                        <p:strVal val="visible"/>
                                      </p:to>
                                    </p:set>
                                    <p:animEffect transition="in" filter="fade">
                                      <p:cBhvr>
                                        <p:cTn id="67" dur="2000"/>
                                        <p:tgtEl>
                                          <p:spTgt spid="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5984" y="2285992"/>
            <a:ext cx="4572032" cy="1569660"/>
          </a:xfrm>
          <a:prstGeom prst="rect">
            <a:avLst/>
          </a:prstGeom>
          <a:noFill/>
        </p:spPr>
        <p:txBody>
          <a:bodyPr wrap="square" rtlCol="0">
            <a:spAutoFit/>
          </a:bodyPr>
          <a:lstStyle/>
          <a:p>
            <a:r>
              <a:rPr lang="en-US" altLang="zh-CN" sz="9600" smtClean="0"/>
              <a:t>THANKS</a:t>
            </a:r>
            <a:endParaRPr lang="zh-CN" altLang="en-US" sz="9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428604"/>
            <a:ext cx="8072494" cy="4401205"/>
          </a:xfrm>
          <a:prstGeom prst="rect">
            <a:avLst/>
          </a:prstGeom>
          <a:noFill/>
        </p:spPr>
        <p:txBody>
          <a:bodyPr wrap="square" rtlCol="0">
            <a:spAutoFit/>
          </a:bodyPr>
          <a:lstStyle/>
          <a:p>
            <a:r>
              <a:rPr lang="en-US" altLang="zh-CN" sz="4000" dirty="0" smtClean="0"/>
              <a:t>1-1 OT</a:t>
            </a:r>
          </a:p>
          <a:p>
            <a:r>
              <a:rPr lang="zh-CN" altLang="en-US" sz="4000" dirty="0" smtClean="0"/>
              <a:t>问题：</a:t>
            </a:r>
            <a:endParaRPr lang="en-US" altLang="zh-CN" sz="4000" dirty="0" smtClean="0"/>
          </a:p>
          <a:p>
            <a:endParaRPr lang="en-US" altLang="zh-CN" sz="4000" dirty="0" smtClean="0"/>
          </a:p>
          <a:p>
            <a:r>
              <a:rPr lang="zh-CN" altLang="en-US" sz="4000" dirty="0" smtClean="0"/>
              <a:t>有一架天平，</a:t>
            </a:r>
            <a:r>
              <a:rPr lang="en-US" altLang="zh-CN" sz="4000" dirty="0" smtClean="0"/>
              <a:t>n</a:t>
            </a:r>
            <a:r>
              <a:rPr lang="zh-CN" altLang="en-US" sz="4000" dirty="0" smtClean="0"/>
              <a:t>枚硬币，其中有一枚假币，</a:t>
            </a:r>
            <a:r>
              <a:rPr lang="zh-CN" altLang="en-US" sz="4000" b="1" dirty="0" smtClean="0">
                <a:solidFill>
                  <a:srgbClr val="C00000"/>
                </a:solidFill>
              </a:rPr>
              <a:t>假币比真币轻或重</a:t>
            </a:r>
            <a:r>
              <a:rPr lang="zh-CN" altLang="en-US" sz="4000" dirty="0" smtClean="0"/>
              <a:t>。那么如何称量才能使总称量次数在最坏的情况下最少？</a:t>
            </a:r>
            <a:endParaRPr lang="en-US" altLang="zh-CN" sz="4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1214422"/>
            <a:ext cx="7858180" cy="4524315"/>
          </a:xfrm>
          <a:prstGeom prst="rect">
            <a:avLst/>
          </a:prstGeom>
          <a:noFill/>
        </p:spPr>
        <p:txBody>
          <a:bodyPr wrap="square" rtlCol="0">
            <a:spAutoFit/>
          </a:bodyPr>
          <a:lstStyle/>
          <a:p>
            <a:pPr algn="ctr"/>
            <a:r>
              <a:rPr lang="zh-CN" altLang="en-US" b="1" dirty="0" smtClean="0"/>
              <a:t>目录</a:t>
            </a:r>
            <a:endParaRPr lang="en-US" altLang="zh-CN" b="1" dirty="0" smtClean="0"/>
          </a:p>
          <a:p>
            <a:r>
              <a:rPr lang="en-US" altLang="zh-CN" b="1" dirty="0" smtClean="0"/>
              <a:t>1</a:t>
            </a:r>
            <a:r>
              <a:rPr lang="zh-CN" altLang="en-US" b="1" dirty="0" smtClean="0"/>
              <a:t>、关于称量最多能够减少多少解空间</a:t>
            </a:r>
            <a:endParaRPr lang="en-US" altLang="zh-CN" b="1" dirty="0" smtClean="0"/>
          </a:p>
          <a:p>
            <a:r>
              <a:rPr lang="en-US" altLang="zh-CN" b="1" dirty="0" smtClean="0"/>
              <a:t>2</a:t>
            </a:r>
            <a:r>
              <a:rPr lang="zh-CN" altLang="en-US" b="1" dirty="0" smtClean="0"/>
              <a:t>、关于最少需要的称量次数</a:t>
            </a:r>
            <a:endParaRPr lang="en-US" altLang="zh-CN" b="1" dirty="0" smtClean="0"/>
          </a:p>
          <a:p>
            <a:r>
              <a:rPr lang="en-US" altLang="zh-CN" b="1" dirty="0" smtClean="0"/>
              <a:t>3</a:t>
            </a:r>
            <a:r>
              <a:rPr lang="zh-CN" altLang="en-US" b="1" dirty="0" smtClean="0"/>
              <a:t>、方案设计指导理论</a:t>
            </a:r>
            <a:endParaRPr lang="en-US" altLang="zh-CN" b="1" dirty="0" smtClean="0"/>
          </a:p>
          <a:p>
            <a:r>
              <a:rPr lang="en-US" altLang="zh-CN" b="1" dirty="0" smtClean="0"/>
              <a:t>4</a:t>
            </a:r>
            <a:r>
              <a:rPr lang="zh-CN" altLang="en-US" b="1" dirty="0" smtClean="0"/>
              <a:t>、第一次称量（</a:t>
            </a:r>
            <a:r>
              <a:rPr lang="en-US" altLang="zh-CN" b="1" dirty="0" smtClean="0"/>
              <a:t>1</a:t>
            </a:r>
            <a:r>
              <a:rPr lang="zh-CN" altLang="en-US" b="1" dirty="0" smtClean="0"/>
              <a:t>）方案设计思路</a:t>
            </a:r>
            <a:endParaRPr lang="en-US" altLang="zh-CN" b="1" dirty="0" smtClean="0"/>
          </a:p>
          <a:p>
            <a:r>
              <a:rPr lang="en-US" altLang="zh-CN" b="1" dirty="0" smtClean="0"/>
              <a:t>4</a:t>
            </a:r>
            <a:r>
              <a:rPr lang="zh-CN" altLang="en-US" b="1" dirty="0" smtClean="0"/>
              <a:t>、第一次称量（</a:t>
            </a:r>
            <a:r>
              <a:rPr lang="en-US" altLang="zh-CN" b="1" dirty="0" smtClean="0"/>
              <a:t>2</a:t>
            </a:r>
            <a:r>
              <a:rPr lang="zh-CN" altLang="en-US" b="1" dirty="0" smtClean="0"/>
              <a:t>）方案设计</a:t>
            </a:r>
            <a:endParaRPr lang="en-US" altLang="zh-CN" b="1" dirty="0" smtClean="0"/>
          </a:p>
          <a:p>
            <a:r>
              <a:rPr lang="en-US" altLang="zh-CN" b="1" dirty="0" smtClean="0"/>
              <a:t>4</a:t>
            </a:r>
            <a:r>
              <a:rPr lang="zh-CN" altLang="en-US" b="1" dirty="0" smtClean="0"/>
              <a:t>、第一次称量（</a:t>
            </a:r>
            <a:r>
              <a:rPr lang="en-US" altLang="zh-CN" b="1" dirty="0" smtClean="0"/>
              <a:t>3</a:t>
            </a:r>
            <a:r>
              <a:rPr lang="zh-CN" altLang="en-US" b="1" dirty="0" smtClean="0"/>
              <a:t>）解空间计算</a:t>
            </a:r>
            <a:endParaRPr lang="en-US" altLang="zh-CN" b="1" dirty="0" smtClean="0">
              <a:solidFill>
                <a:schemeClr val="bg1">
                  <a:lumMod val="50000"/>
                </a:schemeClr>
              </a:solidFill>
            </a:endParaRPr>
          </a:p>
          <a:p>
            <a:r>
              <a:rPr lang="en-US" altLang="zh-CN" b="1" dirty="0" smtClean="0">
                <a:solidFill>
                  <a:schemeClr val="bg1">
                    <a:lumMod val="50000"/>
                  </a:schemeClr>
                </a:solidFill>
              </a:rPr>
              <a:t>5</a:t>
            </a:r>
            <a:r>
              <a:rPr lang="zh-CN" altLang="en-US" b="1" dirty="0" smtClean="0">
                <a:solidFill>
                  <a:schemeClr val="bg1">
                    <a:lumMod val="50000"/>
                  </a:schemeClr>
                </a:solidFill>
              </a:rPr>
              <a:t>、情况一（</a:t>
            </a:r>
            <a:r>
              <a:rPr lang="en-US" altLang="zh-CN" b="1" dirty="0" smtClean="0">
                <a:solidFill>
                  <a:schemeClr val="bg1">
                    <a:lumMod val="50000"/>
                  </a:schemeClr>
                </a:solidFill>
              </a:rPr>
              <a:t>1</a:t>
            </a:r>
            <a:r>
              <a:rPr lang="zh-CN" altLang="en-US" b="1" dirty="0" smtClean="0">
                <a:solidFill>
                  <a:schemeClr val="bg1">
                    <a:lumMod val="50000"/>
                  </a:schemeClr>
                </a:solidFill>
              </a:rPr>
              <a:t>）方案设计思路</a:t>
            </a:r>
            <a:endParaRPr lang="en-US" altLang="zh-CN" b="1" dirty="0" smtClean="0">
              <a:solidFill>
                <a:schemeClr val="bg1">
                  <a:lumMod val="50000"/>
                </a:schemeClr>
              </a:solidFill>
            </a:endParaRPr>
          </a:p>
          <a:p>
            <a:r>
              <a:rPr lang="en-US" altLang="zh-CN" b="1" dirty="0" smtClean="0">
                <a:solidFill>
                  <a:schemeClr val="bg1">
                    <a:lumMod val="50000"/>
                  </a:schemeClr>
                </a:solidFill>
              </a:rPr>
              <a:t>5</a:t>
            </a:r>
            <a:r>
              <a:rPr lang="zh-CN" altLang="en-US" b="1" dirty="0" smtClean="0">
                <a:solidFill>
                  <a:schemeClr val="bg1">
                    <a:lumMod val="50000"/>
                  </a:schemeClr>
                </a:solidFill>
              </a:rPr>
              <a:t>、情况一（</a:t>
            </a:r>
            <a:r>
              <a:rPr lang="en-US" altLang="zh-CN" b="1" dirty="0" smtClean="0">
                <a:solidFill>
                  <a:schemeClr val="bg1">
                    <a:lumMod val="50000"/>
                  </a:schemeClr>
                </a:solidFill>
              </a:rPr>
              <a:t>2</a:t>
            </a:r>
            <a:r>
              <a:rPr lang="zh-CN" altLang="en-US" b="1" dirty="0" smtClean="0">
                <a:solidFill>
                  <a:schemeClr val="bg1">
                    <a:lumMod val="50000"/>
                  </a:schemeClr>
                </a:solidFill>
              </a:rPr>
              <a:t>）方案设计</a:t>
            </a:r>
            <a:endParaRPr lang="en-US" altLang="zh-CN" b="1" dirty="0" smtClean="0">
              <a:solidFill>
                <a:schemeClr val="bg1">
                  <a:lumMod val="50000"/>
                </a:schemeClr>
              </a:solidFill>
            </a:endParaRPr>
          </a:p>
          <a:p>
            <a:r>
              <a:rPr lang="en-US" altLang="zh-CN" b="1" dirty="0" smtClean="0">
                <a:solidFill>
                  <a:schemeClr val="bg1">
                    <a:lumMod val="50000"/>
                  </a:schemeClr>
                </a:solidFill>
              </a:rPr>
              <a:t>5</a:t>
            </a:r>
            <a:r>
              <a:rPr lang="zh-CN" altLang="en-US" b="1" dirty="0" smtClean="0">
                <a:solidFill>
                  <a:schemeClr val="bg1">
                    <a:lumMod val="50000"/>
                  </a:schemeClr>
                </a:solidFill>
              </a:rPr>
              <a:t>、情况一（</a:t>
            </a:r>
            <a:r>
              <a:rPr lang="en-US" altLang="zh-CN" b="1" dirty="0" smtClean="0">
                <a:solidFill>
                  <a:schemeClr val="bg1">
                    <a:lumMod val="50000"/>
                  </a:schemeClr>
                </a:solidFill>
              </a:rPr>
              <a:t>3</a:t>
            </a:r>
            <a:r>
              <a:rPr lang="zh-CN" altLang="en-US" b="1" dirty="0" smtClean="0">
                <a:solidFill>
                  <a:schemeClr val="bg1">
                    <a:lumMod val="50000"/>
                  </a:schemeClr>
                </a:solidFill>
              </a:rPr>
              <a:t>）解空间计算</a:t>
            </a:r>
            <a:endParaRPr lang="en-US" altLang="zh-CN" b="1" dirty="0" smtClean="0">
              <a:solidFill>
                <a:schemeClr val="bg1">
                  <a:lumMod val="50000"/>
                </a:schemeClr>
              </a:solidFill>
            </a:endParaRPr>
          </a:p>
          <a:p>
            <a:r>
              <a:rPr lang="en-US" altLang="zh-CN" b="1" dirty="0" smtClean="0"/>
              <a:t>6</a:t>
            </a:r>
            <a:r>
              <a:rPr lang="zh-CN" altLang="en-US" b="1" dirty="0" smtClean="0"/>
              <a:t>、情况二（</a:t>
            </a:r>
            <a:r>
              <a:rPr lang="en-US" altLang="zh-CN" b="1" dirty="0" smtClean="0"/>
              <a:t>1</a:t>
            </a:r>
            <a:r>
              <a:rPr lang="zh-CN" altLang="en-US" b="1" dirty="0" smtClean="0"/>
              <a:t>）方案设计思路</a:t>
            </a:r>
            <a:endParaRPr lang="en-US" altLang="zh-CN" b="1" dirty="0" smtClean="0"/>
          </a:p>
          <a:p>
            <a:r>
              <a:rPr lang="en-US" altLang="zh-CN" b="1" dirty="0" smtClean="0"/>
              <a:t>6</a:t>
            </a:r>
            <a:r>
              <a:rPr lang="zh-CN" altLang="en-US" b="1" dirty="0" smtClean="0"/>
              <a:t>、情况二（</a:t>
            </a:r>
            <a:r>
              <a:rPr lang="en-US" altLang="zh-CN" b="1" dirty="0" smtClean="0"/>
              <a:t>2</a:t>
            </a:r>
            <a:r>
              <a:rPr lang="zh-CN" altLang="en-US" b="1" dirty="0" smtClean="0"/>
              <a:t>）方案设计</a:t>
            </a:r>
            <a:endParaRPr lang="en-US" altLang="zh-CN" b="1" dirty="0" smtClean="0"/>
          </a:p>
          <a:p>
            <a:r>
              <a:rPr lang="en-US" altLang="zh-CN" b="1" dirty="0" smtClean="0"/>
              <a:t>6</a:t>
            </a:r>
            <a:r>
              <a:rPr lang="zh-CN" altLang="en-US" b="1" dirty="0" smtClean="0"/>
              <a:t>、情况二（</a:t>
            </a:r>
            <a:r>
              <a:rPr lang="en-US" altLang="zh-CN" b="1" dirty="0" smtClean="0"/>
              <a:t>3</a:t>
            </a:r>
            <a:r>
              <a:rPr lang="zh-CN" altLang="en-US" b="1" dirty="0" smtClean="0"/>
              <a:t>）解空间计算</a:t>
            </a:r>
            <a:endParaRPr lang="en-US" altLang="zh-CN" b="1" dirty="0" smtClean="0"/>
          </a:p>
          <a:p>
            <a:r>
              <a:rPr lang="en-US" altLang="zh-CN" b="1" dirty="0" smtClean="0"/>
              <a:t>7</a:t>
            </a:r>
            <a:r>
              <a:rPr lang="zh-CN" altLang="en-US" b="1" dirty="0" smtClean="0"/>
              <a:t>、完整方案</a:t>
            </a:r>
            <a:endParaRPr lang="en-US" altLang="zh-CN" b="1" dirty="0" smtClean="0"/>
          </a:p>
          <a:p>
            <a:r>
              <a:rPr lang="en-US" altLang="zh-CN" b="1" dirty="0" smtClean="0"/>
              <a:t>8</a:t>
            </a:r>
            <a:r>
              <a:rPr lang="zh-CN" altLang="en-US" b="1" dirty="0" smtClean="0"/>
              <a:t>、完整方案所需要的称量次数</a:t>
            </a:r>
            <a:endParaRPr lang="en-US" altLang="zh-CN" b="1" dirty="0" smtClean="0"/>
          </a:p>
          <a:p>
            <a:r>
              <a:rPr lang="en-US" altLang="zh-CN" b="1" dirty="0" smtClean="0"/>
              <a:t>9</a:t>
            </a:r>
            <a:r>
              <a:rPr lang="zh-CN" altLang="en-US" b="1" dirty="0" smtClean="0"/>
              <a:t>、</a:t>
            </a:r>
            <a:r>
              <a:rPr lang="en-US" altLang="zh-CN" b="1" dirty="0" smtClean="0"/>
              <a:t>thanks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r>
              <a:rPr lang="en-US" altLang="zh-CN" sz="2400" b="1" dirty="0" smtClean="0"/>
              <a:t>1</a:t>
            </a:r>
            <a:r>
              <a:rPr lang="zh-CN" altLang="en-US" sz="2400" b="1" dirty="0" smtClean="0"/>
              <a:t>、关于一次称量最多能够减少多少解空间</a:t>
            </a:r>
            <a:endParaRPr lang="en-US" altLang="zh-CN" sz="2400" b="1" dirty="0" smtClean="0"/>
          </a:p>
          <a:p>
            <a:endParaRPr lang="en-US" altLang="zh-CN" sz="2400" b="1" dirty="0" smtClean="0"/>
          </a:p>
          <a:p>
            <a:r>
              <a:rPr lang="zh-CN" altLang="en-US" sz="2400" b="1" dirty="0" smtClean="0"/>
              <a:t>考虑天平本身的性质，假如天平左右硬币数目相等：</a:t>
            </a:r>
            <a:endParaRPr lang="en-US" altLang="zh-CN" sz="2400" b="1" dirty="0" smtClean="0"/>
          </a:p>
          <a:p>
            <a:r>
              <a:rPr lang="en-US" altLang="zh-CN" sz="2400" b="1" dirty="0" smtClean="0"/>
              <a:t>         1</a:t>
            </a:r>
            <a:r>
              <a:rPr lang="zh-CN" altLang="en-US" sz="2400" b="1" dirty="0" smtClean="0"/>
              <a:t>）天平左边重表示：左边有重假币  或  右边有轻假币</a:t>
            </a:r>
            <a:endParaRPr lang="en-US" altLang="zh-CN" sz="2400" b="1" dirty="0" smtClean="0"/>
          </a:p>
          <a:p>
            <a:r>
              <a:rPr lang="en-US" altLang="zh-CN" sz="2400" b="1" dirty="0" smtClean="0"/>
              <a:t>         2</a:t>
            </a:r>
            <a:r>
              <a:rPr lang="zh-CN" altLang="en-US" sz="2400" b="1" dirty="0" smtClean="0"/>
              <a:t>）天平右边重表示：左边有轻假币  或  右边有重假币</a:t>
            </a:r>
            <a:endParaRPr lang="en-US" altLang="zh-CN" sz="2400" b="1" dirty="0" smtClean="0"/>
          </a:p>
          <a:p>
            <a:r>
              <a:rPr lang="en-US" altLang="zh-CN" sz="2400" b="1" dirty="0" smtClean="0"/>
              <a:t>         3</a:t>
            </a:r>
            <a:r>
              <a:rPr lang="zh-CN" altLang="en-US" sz="2400" b="1" dirty="0" smtClean="0"/>
              <a:t>）天平左右平衡表示：假币在剩下的硬币中</a:t>
            </a:r>
            <a:endParaRPr lang="en-US" altLang="zh-CN" sz="2400" b="1" dirty="0" smtClean="0"/>
          </a:p>
          <a:p>
            <a:endParaRPr lang="en-US" altLang="zh-CN" sz="2400" b="1" dirty="0" smtClean="0"/>
          </a:p>
          <a:p>
            <a:r>
              <a:rPr lang="zh-CN" altLang="en-US" sz="2400" b="1" dirty="0" smtClean="0"/>
              <a:t>        我们可以认为，天平的每一次称量可以分成三种不同的情况。我们可以感觉得到，我们希望每次情况总数（解空间）能变为原来的三分之一。</a:t>
            </a:r>
            <a:endParaRPr lang="en-US" altLang="zh-CN" sz="2400" b="1" dirty="0" smtClean="0"/>
          </a:p>
          <a:p>
            <a:r>
              <a:rPr lang="en-US" altLang="zh-CN" sz="2400" b="1" dirty="0" smtClean="0"/>
              <a:t>        </a:t>
            </a:r>
            <a:r>
              <a:rPr lang="zh-CN" altLang="en-US" sz="2400" b="1" dirty="0" smtClean="0"/>
              <a:t>事实上，如果能够合理安排称量方式，令天平的三种情况对应的解空间平均分配，我们就可以实现每次称量将大小为</a:t>
            </a:r>
            <a:r>
              <a:rPr lang="en-US" altLang="zh-CN" sz="2400" b="1" dirty="0" smtClean="0"/>
              <a:t>M</a:t>
            </a:r>
            <a:r>
              <a:rPr lang="zh-CN" altLang="en-US" sz="2400" b="1" dirty="0" smtClean="0"/>
              <a:t>的解空间压缩为</a:t>
            </a:r>
            <a:r>
              <a:rPr lang="en-US" altLang="zh-CN" sz="2400" b="1" dirty="0" smtClean="0"/>
              <a:t>M/3【</a:t>
            </a:r>
            <a:r>
              <a:rPr lang="zh-CN" altLang="en-US" sz="2400" b="1" dirty="0" smtClean="0"/>
              <a:t>向上取整</a:t>
            </a:r>
            <a:r>
              <a:rPr lang="en-US" altLang="zh-CN" sz="2400" b="1" dirty="0" smtClean="0"/>
              <a:t>】</a:t>
            </a:r>
            <a:r>
              <a:rPr lang="zh-CN" altLang="en-US" sz="2400" b="1" dirty="0" smtClean="0"/>
              <a:t>。</a:t>
            </a:r>
            <a:endParaRPr lang="en-US" altLang="zh-CN" sz="2400" b="1" dirty="0" smtClean="0"/>
          </a:p>
          <a:p>
            <a:endParaRPr lang="en-US" altLang="zh-CN" sz="2400" b="1" dirty="0" smtClean="0"/>
          </a:p>
          <a:p>
            <a:r>
              <a:rPr lang="zh-CN" altLang="en-US" sz="2400" b="1" dirty="0" smtClean="0"/>
              <a:t>        结论</a:t>
            </a:r>
            <a:r>
              <a:rPr lang="en-US" altLang="zh-CN" sz="2400" b="1" dirty="0" smtClean="0"/>
              <a:t>1</a:t>
            </a:r>
            <a:r>
              <a:rPr lang="zh-CN" altLang="en-US" sz="2400" b="1" dirty="0" smtClean="0"/>
              <a:t>：</a:t>
            </a:r>
            <a:endParaRPr lang="en-US" altLang="zh-CN" sz="2400" b="1" dirty="0" smtClean="0"/>
          </a:p>
          <a:p>
            <a:r>
              <a:rPr lang="zh-CN" altLang="en-US" sz="2400" b="1" dirty="0" smtClean="0">
                <a:solidFill>
                  <a:srgbClr val="FF0000"/>
                </a:solidFill>
              </a:rPr>
              <a:t>        每一次称量最多可以将大小为</a:t>
            </a:r>
            <a:r>
              <a:rPr lang="en-US" altLang="zh-CN" sz="2400" b="1" dirty="0" smtClean="0">
                <a:solidFill>
                  <a:srgbClr val="FF0000"/>
                </a:solidFill>
              </a:rPr>
              <a:t>M</a:t>
            </a:r>
            <a:r>
              <a:rPr lang="zh-CN" altLang="en-US" sz="2400" b="1" dirty="0" smtClean="0">
                <a:solidFill>
                  <a:srgbClr val="FF0000"/>
                </a:solidFill>
              </a:rPr>
              <a:t>的解空间压缩为</a:t>
            </a:r>
            <a:r>
              <a:rPr lang="en-US" altLang="zh-CN" sz="2400" b="1" dirty="0" smtClean="0">
                <a:solidFill>
                  <a:srgbClr val="FF0000"/>
                </a:solidFill>
              </a:rPr>
              <a:t>M/3【</a:t>
            </a:r>
            <a:r>
              <a:rPr lang="zh-CN" altLang="en-US" sz="2400" b="1" dirty="0" smtClean="0">
                <a:solidFill>
                  <a:srgbClr val="FF0000"/>
                </a:solidFill>
              </a:rPr>
              <a:t>向上取整</a:t>
            </a:r>
            <a:r>
              <a:rPr lang="en-US" altLang="zh-CN" sz="2400" b="1" dirty="0" smtClean="0">
                <a:solidFill>
                  <a:srgbClr val="FF0000"/>
                </a:solidFill>
              </a:rPr>
              <a:t>】</a:t>
            </a:r>
            <a:r>
              <a:rPr lang="zh-CN" altLang="en-US" sz="2400" b="1" dirty="0" smtClean="0">
                <a:solidFill>
                  <a:srgbClr val="FF0000"/>
                </a:solidFill>
              </a:rPr>
              <a:t>，</a:t>
            </a:r>
            <a:r>
              <a:rPr lang="zh-CN" altLang="en-US" sz="2400" b="1" dirty="0" smtClean="0"/>
              <a:t>在天平的三种情况对应的解空间平均分配的情况下可以实现上述极值。</a:t>
            </a:r>
            <a:endParaRPr lang="en-US" altLang="zh-CN" sz="2400" b="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20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20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20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2000"/>
                                        <p:tgtEl>
                                          <p:spTgt spid="2">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fade">
                                      <p:cBhvr>
                                        <p:cTn id="47" dur="20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71612"/>
            <a:ext cx="9144000" cy="3785652"/>
          </a:xfrm>
          <a:prstGeom prst="rect">
            <a:avLst/>
          </a:prstGeom>
          <a:noFill/>
        </p:spPr>
        <p:txBody>
          <a:bodyPr wrap="square" rtlCol="0">
            <a:spAutoFit/>
          </a:bodyPr>
          <a:lstStyle/>
          <a:p>
            <a:r>
              <a:rPr lang="en-US" altLang="zh-CN" sz="2400" b="1" dirty="0" smtClean="0"/>
              <a:t>2</a:t>
            </a:r>
            <a:r>
              <a:rPr lang="zh-CN" altLang="en-US" sz="2400" b="1" dirty="0" smtClean="0"/>
              <a:t>、关于最少需要的称量次数</a:t>
            </a:r>
            <a:endParaRPr lang="en-US" altLang="zh-CN" sz="2400" b="1" dirty="0" smtClean="0"/>
          </a:p>
          <a:p>
            <a:endParaRPr lang="en-US" altLang="zh-CN" sz="2400" b="1" dirty="0" smtClean="0"/>
          </a:p>
          <a:p>
            <a:r>
              <a:rPr lang="en-US" altLang="zh-CN" sz="2400" b="1" dirty="0" smtClean="0"/>
              <a:t>        </a:t>
            </a:r>
            <a:r>
              <a:rPr lang="zh-CN" altLang="en-US" sz="2400" b="1" dirty="0" smtClean="0"/>
              <a:t>假如每一次称量都能按照前文所述，将大小为</a:t>
            </a:r>
            <a:r>
              <a:rPr lang="en-US" altLang="zh-CN" sz="2400" b="1" dirty="0" smtClean="0"/>
              <a:t>M</a:t>
            </a:r>
            <a:r>
              <a:rPr lang="zh-CN" altLang="en-US" sz="2400" b="1" dirty="0" smtClean="0"/>
              <a:t>的解空间压缩为</a:t>
            </a:r>
            <a:r>
              <a:rPr lang="en-US" altLang="zh-CN" sz="2400" b="1" dirty="0" smtClean="0"/>
              <a:t>M/3【</a:t>
            </a:r>
            <a:r>
              <a:rPr lang="zh-CN" altLang="en-US" sz="2400" b="1" dirty="0" smtClean="0"/>
              <a:t>向上取整</a:t>
            </a:r>
            <a:r>
              <a:rPr lang="en-US" altLang="zh-CN" sz="2400" b="1" dirty="0" smtClean="0"/>
              <a:t>】</a:t>
            </a:r>
            <a:r>
              <a:rPr lang="zh-CN" altLang="en-US" sz="2400" b="1" dirty="0" smtClean="0"/>
              <a:t>，那么将大小为</a:t>
            </a:r>
            <a:r>
              <a:rPr lang="en-US" altLang="zh-CN" sz="2400" b="1" dirty="0" smtClean="0"/>
              <a:t>N</a:t>
            </a:r>
            <a:r>
              <a:rPr lang="zh-CN" altLang="en-US" sz="2400" b="1" dirty="0" smtClean="0"/>
              <a:t>的解空间压缩至</a:t>
            </a:r>
            <a:r>
              <a:rPr lang="en-US" altLang="zh-CN" sz="2400" b="1" dirty="0" smtClean="0"/>
              <a:t>1</a:t>
            </a:r>
            <a:r>
              <a:rPr lang="zh-CN" altLang="en-US" sz="2400" b="1" dirty="0" smtClean="0"/>
              <a:t>需要的称量总次数即为</a:t>
            </a:r>
            <a:r>
              <a:rPr lang="en-US" altLang="zh-CN" sz="2400" b="1" dirty="0" smtClean="0"/>
              <a:t>(log_3    N)【</a:t>
            </a:r>
            <a:r>
              <a:rPr lang="zh-CN" altLang="en-US" sz="2400" b="1" dirty="0" smtClean="0"/>
              <a:t>向上取整</a:t>
            </a:r>
            <a:r>
              <a:rPr lang="en-US" altLang="zh-CN" sz="2400" b="1" dirty="0" smtClean="0"/>
              <a:t>】</a:t>
            </a:r>
            <a:r>
              <a:rPr lang="zh-CN" altLang="en-US" sz="2400" b="1" dirty="0" smtClean="0"/>
              <a:t>。</a:t>
            </a:r>
            <a:endParaRPr lang="en-US" altLang="zh-CN" sz="2400" b="1" dirty="0" smtClean="0"/>
          </a:p>
          <a:p>
            <a:endParaRPr lang="en-US" altLang="zh-CN" sz="2400" b="1" dirty="0" smtClean="0"/>
          </a:p>
          <a:p>
            <a:r>
              <a:rPr lang="zh-CN" altLang="en-US" sz="2400" b="1" dirty="0" smtClean="0"/>
              <a:t>        结论</a:t>
            </a:r>
            <a:r>
              <a:rPr lang="en-US" altLang="zh-CN" sz="2400" b="1" dirty="0" smtClean="0"/>
              <a:t>2</a:t>
            </a:r>
            <a:r>
              <a:rPr lang="zh-CN" altLang="en-US" sz="2400" b="1" dirty="0" smtClean="0"/>
              <a:t>：</a:t>
            </a:r>
            <a:endParaRPr lang="en-US" altLang="zh-CN" sz="2400" b="1" dirty="0" smtClean="0"/>
          </a:p>
          <a:p>
            <a:r>
              <a:rPr lang="zh-CN" altLang="en-US" sz="2400" b="1" dirty="0" smtClean="0">
                <a:solidFill>
                  <a:srgbClr val="FF0000"/>
                </a:solidFill>
              </a:rPr>
              <a:t>        将大小为</a:t>
            </a:r>
            <a:r>
              <a:rPr lang="en-US" altLang="zh-CN" sz="2400" b="1" dirty="0" smtClean="0">
                <a:solidFill>
                  <a:srgbClr val="FF0000"/>
                </a:solidFill>
              </a:rPr>
              <a:t>N</a:t>
            </a:r>
            <a:r>
              <a:rPr lang="zh-CN" altLang="en-US" sz="2400" b="1" dirty="0" smtClean="0">
                <a:solidFill>
                  <a:srgbClr val="FF0000"/>
                </a:solidFill>
              </a:rPr>
              <a:t>的解空间压缩至</a:t>
            </a:r>
            <a:r>
              <a:rPr lang="en-US" altLang="zh-CN" sz="2400" b="1" dirty="0" smtClean="0">
                <a:solidFill>
                  <a:srgbClr val="FF0000"/>
                </a:solidFill>
              </a:rPr>
              <a:t>1</a:t>
            </a:r>
            <a:r>
              <a:rPr lang="zh-CN" altLang="en-US" sz="2400" b="1" dirty="0" smtClean="0">
                <a:solidFill>
                  <a:srgbClr val="FF0000"/>
                </a:solidFill>
              </a:rPr>
              <a:t>需要的称量次数最少为</a:t>
            </a:r>
            <a:r>
              <a:rPr lang="en-US" altLang="zh-CN" sz="2400" b="1" dirty="0" smtClean="0">
                <a:solidFill>
                  <a:srgbClr val="FF0000"/>
                </a:solidFill>
              </a:rPr>
              <a:t>(log_3    N)【</a:t>
            </a:r>
            <a:r>
              <a:rPr lang="zh-CN" altLang="en-US" sz="2400" b="1" dirty="0" smtClean="0">
                <a:solidFill>
                  <a:srgbClr val="FF0000"/>
                </a:solidFill>
              </a:rPr>
              <a:t>向上取整</a:t>
            </a:r>
            <a:r>
              <a:rPr lang="en-US" altLang="zh-CN" sz="2400" b="1" dirty="0" smtClean="0">
                <a:solidFill>
                  <a:srgbClr val="FF0000"/>
                </a:solidFill>
              </a:rPr>
              <a:t>】</a:t>
            </a:r>
            <a:r>
              <a:rPr lang="en-US" altLang="zh-CN" sz="2400" b="1" dirty="0" smtClean="0"/>
              <a:t> </a:t>
            </a:r>
            <a:r>
              <a:rPr lang="zh-CN" altLang="en-US" sz="2400" b="1" dirty="0" smtClean="0">
                <a:solidFill>
                  <a:srgbClr val="FF0000"/>
                </a:solidFill>
              </a:rPr>
              <a:t>，</a:t>
            </a:r>
            <a:r>
              <a:rPr lang="zh-CN" altLang="en-US" sz="2400" b="1" dirty="0" smtClean="0"/>
              <a:t>在每次称量都能把大小为</a:t>
            </a:r>
            <a:r>
              <a:rPr lang="en-US" altLang="zh-CN" sz="2400" b="1" dirty="0" smtClean="0"/>
              <a:t>M</a:t>
            </a:r>
            <a:r>
              <a:rPr lang="zh-CN" altLang="en-US" sz="2400" b="1" dirty="0" smtClean="0"/>
              <a:t>的解空间压缩为</a:t>
            </a:r>
            <a:r>
              <a:rPr lang="en-US" altLang="zh-CN" sz="2400" b="1" dirty="0" smtClean="0"/>
              <a:t>M/3【</a:t>
            </a:r>
            <a:r>
              <a:rPr lang="zh-CN" altLang="en-US" sz="2400" b="1" dirty="0" smtClean="0"/>
              <a:t>向上取整</a:t>
            </a:r>
            <a:r>
              <a:rPr lang="en-US" altLang="zh-CN" sz="2400" b="1" dirty="0" smtClean="0"/>
              <a:t>】</a:t>
            </a:r>
            <a:r>
              <a:rPr lang="zh-CN" altLang="en-US" sz="2400" b="1" dirty="0" smtClean="0"/>
              <a:t>的情况下可以实现上述极值。</a:t>
            </a:r>
            <a:endParaRPr lang="en-US" altLang="zh-CN" sz="2400" b="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71480"/>
            <a:ext cx="9144000" cy="5693866"/>
          </a:xfrm>
          <a:prstGeom prst="rect">
            <a:avLst/>
          </a:prstGeom>
          <a:noFill/>
        </p:spPr>
        <p:txBody>
          <a:bodyPr wrap="square" rtlCol="0">
            <a:spAutoFit/>
          </a:bodyPr>
          <a:lstStyle/>
          <a:p>
            <a:r>
              <a:rPr lang="en-US" altLang="zh-CN" sz="2000" b="1" dirty="0" smtClean="0"/>
              <a:t>3</a:t>
            </a:r>
            <a:r>
              <a:rPr lang="zh-CN" altLang="en-US" sz="2000" b="1" dirty="0" smtClean="0"/>
              <a:t>、方案设计指导理论</a:t>
            </a:r>
            <a:endParaRPr lang="en-US" altLang="zh-CN" sz="2000" b="1" dirty="0" smtClean="0"/>
          </a:p>
          <a:p>
            <a:r>
              <a:rPr lang="zh-CN" altLang="en-US" sz="2000" b="1" dirty="0" smtClean="0"/>
              <a:t>我们已知：</a:t>
            </a:r>
            <a:endParaRPr lang="en-US" altLang="zh-CN" sz="2000" b="1" dirty="0" smtClean="0"/>
          </a:p>
          <a:p>
            <a:r>
              <a:rPr lang="zh-CN" altLang="en-US" sz="2000" b="1" dirty="0" smtClean="0"/>
              <a:t>        结论</a:t>
            </a:r>
            <a:r>
              <a:rPr lang="en-US" altLang="zh-CN" sz="2000" b="1" dirty="0" smtClean="0"/>
              <a:t>1</a:t>
            </a:r>
            <a:r>
              <a:rPr lang="zh-CN" altLang="en-US" sz="2000" b="1" dirty="0" smtClean="0"/>
              <a:t>：</a:t>
            </a:r>
            <a:endParaRPr lang="en-US" altLang="zh-CN" sz="2000" b="1" dirty="0" smtClean="0"/>
          </a:p>
          <a:p>
            <a:r>
              <a:rPr lang="zh-CN" altLang="en-US" sz="2000" b="1" dirty="0" smtClean="0">
                <a:solidFill>
                  <a:srgbClr val="FF0000"/>
                </a:solidFill>
              </a:rPr>
              <a:t>        每一次称量最多可以将大小为</a:t>
            </a:r>
            <a:r>
              <a:rPr lang="en-US" altLang="zh-CN" sz="2000" b="1" dirty="0" smtClean="0">
                <a:solidFill>
                  <a:srgbClr val="FF0000"/>
                </a:solidFill>
              </a:rPr>
              <a:t>M</a:t>
            </a:r>
            <a:r>
              <a:rPr lang="zh-CN" altLang="en-US" sz="2000" b="1" dirty="0" smtClean="0">
                <a:solidFill>
                  <a:srgbClr val="FF0000"/>
                </a:solidFill>
              </a:rPr>
              <a:t>的解空间压缩为</a:t>
            </a:r>
            <a:r>
              <a:rPr lang="en-US" altLang="zh-CN" sz="2000" b="1" dirty="0" smtClean="0">
                <a:solidFill>
                  <a:srgbClr val="FF0000"/>
                </a:solidFill>
              </a:rPr>
              <a:t>M/3【</a:t>
            </a:r>
            <a:r>
              <a:rPr lang="zh-CN" altLang="en-US" sz="2000" b="1" dirty="0" smtClean="0">
                <a:solidFill>
                  <a:srgbClr val="FF0000"/>
                </a:solidFill>
              </a:rPr>
              <a:t>向上取整</a:t>
            </a:r>
            <a:r>
              <a:rPr lang="en-US" altLang="zh-CN" sz="2000" b="1" dirty="0" smtClean="0">
                <a:solidFill>
                  <a:srgbClr val="FF0000"/>
                </a:solidFill>
              </a:rPr>
              <a:t>】</a:t>
            </a:r>
            <a:r>
              <a:rPr lang="zh-CN" altLang="en-US" sz="2000" b="1" dirty="0" smtClean="0">
                <a:solidFill>
                  <a:srgbClr val="FF0000"/>
                </a:solidFill>
              </a:rPr>
              <a:t>，</a:t>
            </a:r>
            <a:r>
              <a:rPr lang="zh-CN" altLang="en-US" sz="2000" b="1" dirty="0" smtClean="0"/>
              <a:t>在天平的三种情况对应的解空间平均分配的情况下可以实现上述极值。</a:t>
            </a:r>
            <a:endParaRPr lang="en-US" altLang="zh-CN" sz="2000" b="1" dirty="0" smtClean="0"/>
          </a:p>
          <a:p>
            <a:r>
              <a:rPr lang="zh-CN" altLang="en-US" sz="2000" b="1" dirty="0" smtClean="0"/>
              <a:t>        结论</a:t>
            </a:r>
            <a:r>
              <a:rPr lang="en-US" altLang="zh-CN" sz="2000" b="1" dirty="0" smtClean="0"/>
              <a:t>2</a:t>
            </a:r>
            <a:r>
              <a:rPr lang="zh-CN" altLang="en-US" sz="2000" b="1" dirty="0" smtClean="0"/>
              <a:t>：</a:t>
            </a:r>
            <a:endParaRPr lang="en-US" altLang="zh-CN" sz="2000" b="1" dirty="0" smtClean="0"/>
          </a:p>
          <a:p>
            <a:r>
              <a:rPr lang="zh-CN" altLang="en-US" sz="2000" b="1" dirty="0" smtClean="0">
                <a:solidFill>
                  <a:srgbClr val="FF0000"/>
                </a:solidFill>
              </a:rPr>
              <a:t>        将大小为</a:t>
            </a:r>
            <a:r>
              <a:rPr lang="en-US" altLang="zh-CN" sz="2000" b="1" dirty="0" smtClean="0">
                <a:solidFill>
                  <a:srgbClr val="FF0000"/>
                </a:solidFill>
              </a:rPr>
              <a:t>N</a:t>
            </a:r>
            <a:r>
              <a:rPr lang="zh-CN" altLang="en-US" sz="2000" b="1" dirty="0" smtClean="0">
                <a:solidFill>
                  <a:srgbClr val="FF0000"/>
                </a:solidFill>
              </a:rPr>
              <a:t>的解空间压缩至</a:t>
            </a:r>
            <a:r>
              <a:rPr lang="en-US" altLang="zh-CN" sz="2000" b="1" dirty="0" smtClean="0">
                <a:solidFill>
                  <a:srgbClr val="FF0000"/>
                </a:solidFill>
              </a:rPr>
              <a:t>1</a:t>
            </a:r>
            <a:r>
              <a:rPr lang="zh-CN" altLang="en-US" sz="2000" b="1" dirty="0" smtClean="0">
                <a:solidFill>
                  <a:srgbClr val="FF0000"/>
                </a:solidFill>
              </a:rPr>
              <a:t>需要的称量总次数最少为</a:t>
            </a:r>
            <a:r>
              <a:rPr lang="en-US" altLang="zh-CN" sz="2000" b="1" dirty="0" smtClean="0">
                <a:solidFill>
                  <a:srgbClr val="FF0000"/>
                </a:solidFill>
              </a:rPr>
              <a:t>(log_3    N)【</a:t>
            </a:r>
            <a:r>
              <a:rPr lang="zh-CN" altLang="en-US" sz="2000" b="1" dirty="0" smtClean="0">
                <a:solidFill>
                  <a:srgbClr val="FF0000"/>
                </a:solidFill>
              </a:rPr>
              <a:t>向上取整</a:t>
            </a:r>
            <a:r>
              <a:rPr lang="en-US" altLang="zh-CN" sz="2000" b="1" dirty="0" smtClean="0">
                <a:solidFill>
                  <a:srgbClr val="FF0000"/>
                </a:solidFill>
              </a:rPr>
              <a:t>】</a:t>
            </a:r>
            <a:r>
              <a:rPr lang="en-US" altLang="zh-CN" sz="2000" b="1" dirty="0" smtClean="0"/>
              <a:t> </a:t>
            </a:r>
            <a:r>
              <a:rPr lang="zh-CN" altLang="en-US" sz="2000" b="1" dirty="0" smtClean="0">
                <a:solidFill>
                  <a:srgbClr val="FF0000"/>
                </a:solidFill>
              </a:rPr>
              <a:t>，</a:t>
            </a:r>
            <a:r>
              <a:rPr lang="zh-CN" altLang="en-US" sz="2000" b="1" dirty="0" smtClean="0"/>
              <a:t>在每次称量都能把大小为</a:t>
            </a:r>
            <a:r>
              <a:rPr lang="en-US" altLang="zh-CN" sz="2000" b="1" dirty="0" smtClean="0"/>
              <a:t>M</a:t>
            </a:r>
            <a:r>
              <a:rPr lang="zh-CN" altLang="en-US" sz="2000" b="1" dirty="0" smtClean="0"/>
              <a:t>的解空间压缩为</a:t>
            </a:r>
            <a:r>
              <a:rPr lang="en-US" altLang="zh-CN" sz="2000" b="1" dirty="0" smtClean="0"/>
              <a:t>M/3【</a:t>
            </a:r>
            <a:r>
              <a:rPr lang="zh-CN" altLang="en-US" sz="2000" b="1" dirty="0" smtClean="0"/>
              <a:t>向上取整</a:t>
            </a:r>
            <a:r>
              <a:rPr lang="en-US" altLang="zh-CN" sz="2000" b="1" dirty="0" smtClean="0"/>
              <a:t>】</a:t>
            </a:r>
            <a:r>
              <a:rPr lang="zh-CN" altLang="en-US" sz="2000" b="1" dirty="0" smtClean="0"/>
              <a:t>的情况下可以实现上述极值。</a:t>
            </a:r>
            <a:endParaRPr lang="en-US" altLang="zh-CN" sz="2000" b="1" dirty="0" smtClean="0"/>
          </a:p>
          <a:p>
            <a:endParaRPr lang="en-US" altLang="zh-CN" sz="2000" b="1" dirty="0" smtClean="0">
              <a:solidFill>
                <a:srgbClr val="FF0000"/>
              </a:solidFill>
            </a:endParaRPr>
          </a:p>
          <a:p>
            <a:r>
              <a:rPr lang="zh-CN" altLang="en-US" sz="2000" b="1" dirty="0" smtClean="0"/>
              <a:t>由此，我们可以得到以下方案设计的指导理论：</a:t>
            </a:r>
            <a:endParaRPr lang="en-US" altLang="zh-CN" sz="2000" b="1" dirty="0" smtClean="0"/>
          </a:p>
          <a:p>
            <a:r>
              <a:rPr lang="en-US" altLang="zh-CN" sz="2000" b="1" dirty="0" smtClean="0"/>
              <a:t>        </a:t>
            </a:r>
            <a:r>
              <a:rPr lang="zh-CN" altLang="en-US" sz="2000" b="1" dirty="0" smtClean="0"/>
              <a:t>理论</a:t>
            </a:r>
            <a:r>
              <a:rPr lang="en-US" altLang="zh-CN" sz="2000" b="1" dirty="0" smtClean="0"/>
              <a:t>1</a:t>
            </a:r>
            <a:r>
              <a:rPr lang="zh-CN" altLang="en-US" sz="2000" b="1" dirty="0" smtClean="0"/>
              <a:t>：</a:t>
            </a:r>
            <a:endParaRPr lang="en-US" altLang="zh-CN" sz="2000" b="1" dirty="0" smtClean="0"/>
          </a:p>
          <a:p>
            <a:r>
              <a:rPr lang="en-US" altLang="zh-CN" sz="2000" b="1" dirty="0" smtClean="0"/>
              <a:t>        </a:t>
            </a:r>
            <a:r>
              <a:rPr lang="zh-CN" altLang="en-US" sz="2000" b="1" dirty="0" smtClean="0">
                <a:solidFill>
                  <a:srgbClr val="FF0000"/>
                </a:solidFill>
              </a:rPr>
              <a:t>每一次称量都应尽可能地实现天平的三种情况对应的解空间平均分配，</a:t>
            </a:r>
            <a:r>
              <a:rPr lang="zh-CN" altLang="en-US" sz="2000" b="1" dirty="0" smtClean="0"/>
              <a:t>以实现每次都能将大小为</a:t>
            </a:r>
            <a:r>
              <a:rPr lang="en-US" altLang="zh-CN" sz="2000" b="1" dirty="0" smtClean="0"/>
              <a:t>M</a:t>
            </a:r>
            <a:r>
              <a:rPr lang="zh-CN" altLang="en-US" sz="2000" b="1" dirty="0" smtClean="0"/>
              <a:t>的解空间压缩为</a:t>
            </a:r>
            <a:r>
              <a:rPr lang="en-US" altLang="zh-CN" sz="2000" b="1" dirty="0" smtClean="0"/>
              <a:t>M/3【</a:t>
            </a:r>
            <a:r>
              <a:rPr lang="zh-CN" altLang="en-US" sz="2000" b="1" dirty="0" smtClean="0"/>
              <a:t>向上取整</a:t>
            </a:r>
            <a:r>
              <a:rPr lang="en-US" altLang="zh-CN" sz="2000" b="1" dirty="0" smtClean="0"/>
              <a:t>】</a:t>
            </a:r>
            <a:r>
              <a:rPr lang="zh-CN" altLang="en-US" sz="2000" b="1" dirty="0" smtClean="0"/>
              <a:t>。</a:t>
            </a:r>
            <a:endParaRPr lang="en-US" altLang="zh-CN" sz="2000" b="1" dirty="0" smtClean="0"/>
          </a:p>
          <a:p>
            <a:r>
              <a:rPr lang="en-US" altLang="zh-CN" sz="2000" b="1" dirty="0" smtClean="0"/>
              <a:t>        </a:t>
            </a:r>
            <a:r>
              <a:rPr lang="zh-CN" altLang="en-US" sz="2000" b="1" dirty="0" smtClean="0"/>
              <a:t>理论</a:t>
            </a:r>
            <a:r>
              <a:rPr lang="en-US" altLang="zh-CN" sz="2000" b="1" dirty="0" smtClean="0"/>
              <a:t>2</a:t>
            </a:r>
            <a:r>
              <a:rPr lang="zh-CN" altLang="en-US" sz="2000" b="1" dirty="0" smtClean="0"/>
              <a:t>：</a:t>
            </a:r>
            <a:endParaRPr lang="en-US" altLang="zh-CN" sz="2000" b="1" dirty="0" smtClean="0"/>
          </a:p>
          <a:p>
            <a:r>
              <a:rPr lang="zh-CN" altLang="en-US" sz="2000" b="1" dirty="0" smtClean="0">
                <a:solidFill>
                  <a:srgbClr val="FF0000"/>
                </a:solidFill>
              </a:rPr>
              <a:t>        每一次称量都应尽可能地实现将大小为</a:t>
            </a:r>
            <a:r>
              <a:rPr lang="en-US" altLang="zh-CN" sz="2000" b="1" dirty="0" smtClean="0">
                <a:solidFill>
                  <a:srgbClr val="FF0000"/>
                </a:solidFill>
              </a:rPr>
              <a:t>M</a:t>
            </a:r>
            <a:r>
              <a:rPr lang="zh-CN" altLang="en-US" sz="2000" b="1" dirty="0" smtClean="0">
                <a:solidFill>
                  <a:srgbClr val="FF0000"/>
                </a:solidFill>
              </a:rPr>
              <a:t>的解空间压缩为</a:t>
            </a:r>
            <a:r>
              <a:rPr lang="en-US" altLang="zh-CN" sz="2000" b="1" dirty="0" smtClean="0">
                <a:solidFill>
                  <a:srgbClr val="FF0000"/>
                </a:solidFill>
              </a:rPr>
              <a:t>M/3【</a:t>
            </a:r>
            <a:r>
              <a:rPr lang="zh-CN" altLang="en-US" sz="2000" b="1" dirty="0" smtClean="0">
                <a:solidFill>
                  <a:srgbClr val="FF0000"/>
                </a:solidFill>
              </a:rPr>
              <a:t>向上取整</a:t>
            </a:r>
            <a:r>
              <a:rPr lang="en-US" altLang="zh-CN" sz="2000" b="1" dirty="0" smtClean="0">
                <a:solidFill>
                  <a:srgbClr val="FF0000"/>
                </a:solidFill>
              </a:rPr>
              <a:t>】</a:t>
            </a:r>
            <a:r>
              <a:rPr lang="zh-CN" altLang="en-US" sz="2000" b="1" dirty="0" smtClean="0">
                <a:solidFill>
                  <a:schemeClr val="tx1">
                    <a:lumMod val="95000"/>
                    <a:lumOff val="5000"/>
                  </a:schemeClr>
                </a:solidFill>
              </a:rPr>
              <a:t>，以实现将大小为</a:t>
            </a:r>
            <a:r>
              <a:rPr lang="en-US" altLang="zh-CN" sz="2000" b="1" dirty="0" smtClean="0">
                <a:solidFill>
                  <a:schemeClr val="tx1">
                    <a:lumMod val="95000"/>
                    <a:lumOff val="5000"/>
                  </a:schemeClr>
                </a:solidFill>
              </a:rPr>
              <a:t>N</a:t>
            </a:r>
            <a:r>
              <a:rPr lang="zh-CN" altLang="en-US" sz="2000" b="1" dirty="0" smtClean="0">
                <a:solidFill>
                  <a:schemeClr val="tx1">
                    <a:lumMod val="95000"/>
                    <a:lumOff val="5000"/>
                  </a:schemeClr>
                </a:solidFill>
              </a:rPr>
              <a:t>的解空间压缩至</a:t>
            </a:r>
            <a:r>
              <a:rPr lang="en-US" altLang="zh-CN" sz="2000" b="1" dirty="0" smtClean="0">
                <a:solidFill>
                  <a:schemeClr val="tx1">
                    <a:lumMod val="95000"/>
                    <a:lumOff val="5000"/>
                  </a:schemeClr>
                </a:solidFill>
              </a:rPr>
              <a:t>1</a:t>
            </a:r>
            <a:r>
              <a:rPr lang="zh-CN" altLang="en-US" sz="2000" b="1" dirty="0" smtClean="0">
                <a:solidFill>
                  <a:schemeClr val="tx1">
                    <a:lumMod val="95000"/>
                    <a:lumOff val="5000"/>
                  </a:schemeClr>
                </a:solidFill>
              </a:rPr>
              <a:t>需要的称量总次数为</a:t>
            </a:r>
            <a:r>
              <a:rPr lang="en-US" altLang="zh-CN" sz="2000" b="1" dirty="0" smtClean="0">
                <a:solidFill>
                  <a:schemeClr val="tx1">
                    <a:lumMod val="95000"/>
                    <a:lumOff val="5000"/>
                  </a:schemeClr>
                </a:solidFill>
              </a:rPr>
              <a:t>(log_3    N)【</a:t>
            </a:r>
            <a:r>
              <a:rPr lang="zh-CN" altLang="en-US" sz="2000" b="1" dirty="0" smtClean="0">
                <a:solidFill>
                  <a:schemeClr val="tx1">
                    <a:lumMod val="95000"/>
                    <a:lumOff val="5000"/>
                  </a:schemeClr>
                </a:solidFill>
              </a:rPr>
              <a:t>向上取整</a:t>
            </a:r>
            <a:r>
              <a:rPr lang="en-US" altLang="zh-CN" sz="2000" b="1" dirty="0" smtClean="0">
                <a:solidFill>
                  <a:schemeClr val="tx1">
                    <a:lumMod val="95000"/>
                    <a:lumOff val="5000"/>
                  </a:schemeClr>
                </a:solidFill>
              </a:rPr>
              <a:t>】</a:t>
            </a:r>
            <a:r>
              <a:rPr lang="en-US" altLang="zh-CN" sz="2000" b="1" dirty="0" smtClean="0"/>
              <a:t> </a:t>
            </a:r>
          </a:p>
          <a:p>
            <a:endParaRPr lang="en-US" altLang="zh-CN"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20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20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fade">
                                      <p:cBhvr>
                                        <p:cTn id="47" dur="20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fade">
                                      <p:cBhvr>
                                        <p:cTn id="52" dur="20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fade">
                                      <p:cBhvr>
                                        <p:cTn id="57" dur="20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740307"/>
          </a:xfrm>
          <a:prstGeom prst="rect">
            <a:avLst/>
          </a:prstGeom>
          <a:noFill/>
        </p:spPr>
        <p:txBody>
          <a:bodyPr wrap="square" rtlCol="0">
            <a:spAutoFit/>
          </a:bodyPr>
          <a:lstStyle/>
          <a:p>
            <a:r>
              <a:rPr lang="en-US" altLang="zh-CN" b="1" dirty="0" smtClean="0"/>
              <a:t>4</a:t>
            </a:r>
            <a:r>
              <a:rPr lang="zh-CN" altLang="en-US" b="1" dirty="0" smtClean="0"/>
              <a:t>、第一次称量（</a:t>
            </a:r>
            <a:r>
              <a:rPr lang="en-US" altLang="zh-CN" b="1" dirty="0" smtClean="0"/>
              <a:t>1</a:t>
            </a:r>
            <a:r>
              <a:rPr lang="zh-CN" altLang="en-US" b="1" dirty="0" smtClean="0"/>
              <a:t>）方案设计思路</a:t>
            </a:r>
            <a:endParaRPr lang="en-US" altLang="zh-CN" b="1" dirty="0" smtClean="0"/>
          </a:p>
          <a:p>
            <a:r>
              <a:rPr lang="zh-CN" altLang="en-US" b="1" dirty="0" smtClean="0"/>
              <a:t>原题：</a:t>
            </a:r>
            <a:endParaRPr lang="en-US" altLang="zh-CN" b="1" dirty="0" smtClean="0"/>
          </a:p>
          <a:p>
            <a:r>
              <a:rPr lang="en-US" altLang="zh-CN" b="1" dirty="0" smtClean="0"/>
              <a:t>        </a:t>
            </a:r>
            <a:r>
              <a:rPr lang="zh-CN" altLang="en-US" b="1" dirty="0" smtClean="0"/>
              <a:t>有一架天平，</a:t>
            </a:r>
            <a:r>
              <a:rPr lang="en-US" altLang="zh-CN" b="1" dirty="0" smtClean="0"/>
              <a:t>n</a:t>
            </a:r>
            <a:r>
              <a:rPr lang="zh-CN" altLang="en-US" b="1" dirty="0" smtClean="0"/>
              <a:t>枚硬币，其中有一枚假币，</a:t>
            </a:r>
            <a:r>
              <a:rPr lang="zh-CN" altLang="en-US" b="1" dirty="0" smtClean="0">
                <a:solidFill>
                  <a:srgbClr val="C00000"/>
                </a:solidFill>
              </a:rPr>
              <a:t>假币比真币轻或重</a:t>
            </a:r>
            <a:r>
              <a:rPr lang="zh-CN" altLang="en-US" b="1" dirty="0" smtClean="0"/>
              <a:t>。那么如何称量才能使总称量次数在最坏的情况下最少？</a:t>
            </a:r>
            <a:endParaRPr lang="en-US" altLang="zh-CN" b="1" dirty="0" smtClean="0"/>
          </a:p>
          <a:p>
            <a:endParaRPr lang="en-US" altLang="zh-CN" b="1" dirty="0" smtClean="0"/>
          </a:p>
          <a:p>
            <a:r>
              <a:rPr lang="zh-CN" altLang="en-US" b="1" dirty="0" smtClean="0"/>
              <a:t>分析：</a:t>
            </a:r>
            <a:endParaRPr lang="en-US" altLang="zh-CN" b="1" dirty="0" smtClean="0"/>
          </a:p>
          <a:p>
            <a:r>
              <a:rPr lang="en-US" altLang="zh-CN" b="1" dirty="0" smtClean="0"/>
              <a:t>         n</a:t>
            </a:r>
            <a:r>
              <a:rPr lang="zh-CN" altLang="en-US" b="1" dirty="0" smtClean="0"/>
              <a:t>枚硬币，共</a:t>
            </a:r>
            <a:r>
              <a:rPr lang="en-US" altLang="zh-CN" b="1" dirty="0" smtClean="0"/>
              <a:t>2n</a:t>
            </a:r>
            <a:r>
              <a:rPr lang="zh-CN" altLang="en-US" b="1" dirty="0" smtClean="0"/>
              <a:t>种情况（每一枚硬币都可能是比真币轻</a:t>
            </a:r>
            <a:r>
              <a:rPr lang="en-US" altLang="zh-CN" b="1" dirty="0" smtClean="0"/>
              <a:t>/</a:t>
            </a:r>
            <a:r>
              <a:rPr lang="zh-CN" altLang="en-US" b="1" dirty="0" smtClean="0"/>
              <a:t>重的假币）。</a:t>
            </a:r>
            <a:endParaRPr lang="en-US" altLang="zh-CN" b="1" dirty="0" smtClean="0"/>
          </a:p>
          <a:p>
            <a:r>
              <a:rPr lang="en-US" altLang="zh-CN" b="1" dirty="0" smtClean="0"/>
              <a:t>        </a:t>
            </a:r>
            <a:r>
              <a:rPr lang="zh-CN" altLang="en-US" b="1" dirty="0" smtClean="0"/>
              <a:t>根据理论</a:t>
            </a:r>
            <a:r>
              <a:rPr lang="en-US" altLang="zh-CN" b="1" dirty="0" smtClean="0"/>
              <a:t>1</a:t>
            </a:r>
            <a:r>
              <a:rPr lang="zh-CN" altLang="en-US" b="1" dirty="0" smtClean="0"/>
              <a:t>，</a:t>
            </a:r>
            <a:r>
              <a:rPr lang="zh-CN" altLang="en-US" b="1" dirty="0" smtClean="0">
                <a:solidFill>
                  <a:srgbClr val="FF0000"/>
                </a:solidFill>
              </a:rPr>
              <a:t>每一次称量都应尽可能地实现天平的三种情况对应的解空间平均分配，</a:t>
            </a:r>
            <a:r>
              <a:rPr lang="zh-CN" altLang="en-US" b="1" dirty="0" smtClean="0"/>
              <a:t>以实现每次都能将大小为</a:t>
            </a:r>
            <a:r>
              <a:rPr lang="en-US" altLang="zh-CN" b="1" dirty="0" smtClean="0"/>
              <a:t>M</a:t>
            </a:r>
            <a:r>
              <a:rPr lang="zh-CN" altLang="en-US" b="1" dirty="0" smtClean="0"/>
              <a:t>的解空间压缩为</a:t>
            </a:r>
            <a:r>
              <a:rPr lang="en-US" altLang="zh-CN" b="1" dirty="0" smtClean="0"/>
              <a:t>M/3【</a:t>
            </a:r>
            <a:r>
              <a:rPr lang="zh-CN" altLang="en-US" b="1" dirty="0" smtClean="0"/>
              <a:t>向上取整</a:t>
            </a:r>
            <a:r>
              <a:rPr lang="en-US" altLang="zh-CN" b="1" dirty="0" smtClean="0"/>
              <a:t>】</a:t>
            </a:r>
            <a:r>
              <a:rPr lang="zh-CN" altLang="en-US" b="1" dirty="0" smtClean="0"/>
              <a:t>。</a:t>
            </a:r>
            <a:endParaRPr lang="en-US" altLang="zh-CN" b="1" dirty="0" smtClean="0"/>
          </a:p>
          <a:p>
            <a:r>
              <a:rPr lang="zh-CN" altLang="en-US" b="1" dirty="0" smtClean="0"/>
              <a:t>        因此我们希望第一次称量，天平的三种情况所对应的解空间平均分配。</a:t>
            </a:r>
            <a:endParaRPr lang="en-US" altLang="zh-CN" b="1" dirty="0" smtClean="0"/>
          </a:p>
          <a:p>
            <a:endParaRPr lang="en-US" altLang="zh-CN" b="1" dirty="0" smtClean="0"/>
          </a:p>
          <a:p>
            <a:r>
              <a:rPr lang="zh-CN" altLang="en-US" b="1" dirty="0" smtClean="0"/>
              <a:t>        假如天平上左右两端各有</a:t>
            </a:r>
            <a:r>
              <a:rPr lang="en-US" altLang="zh-CN" b="1" dirty="0" smtClean="0"/>
              <a:t>m</a:t>
            </a:r>
            <a:r>
              <a:rPr lang="zh-CN" altLang="en-US" b="1" dirty="0" smtClean="0"/>
              <a:t>枚硬币，</a:t>
            </a:r>
            <a:endParaRPr lang="en-US" altLang="zh-CN" b="1" dirty="0" smtClean="0"/>
          </a:p>
          <a:p>
            <a:r>
              <a:rPr lang="en-US" altLang="zh-CN" b="1" dirty="0" smtClean="0"/>
              <a:t>         1</a:t>
            </a:r>
            <a:r>
              <a:rPr lang="zh-CN" altLang="en-US" b="1" dirty="0" smtClean="0"/>
              <a:t>）天平左边重表示：左边</a:t>
            </a:r>
            <a:r>
              <a:rPr lang="en-US" altLang="zh-CN" b="1" dirty="0" smtClean="0"/>
              <a:t>m</a:t>
            </a:r>
            <a:r>
              <a:rPr lang="zh-CN" altLang="en-US" b="1" dirty="0" smtClean="0"/>
              <a:t>枚可能是重假币，右边</a:t>
            </a:r>
            <a:r>
              <a:rPr lang="en-US" altLang="zh-CN" b="1" dirty="0" smtClean="0"/>
              <a:t>m</a:t>
            </a:r>
            <a:r>
              <a:rPr lang="zh-CN" altLang="en-US" b="1" dirty="0" smtClean="0"/>
              <a:t>枚可能是轻假币。</a:t>
            </a:r>
            <a:endParaRPr lang="en-US" altLang="zh-CN" b="1" dirty="0" smtClean="0"/>
          </a:p>
          <a:p>
            <a:r>
              <a:rPr lang="en-US" altLang="zh-CN" b="1" dirty="0" smtClean="0"/>
              <a:t>                </a:t>
            </a:r>
            <a:r>
              <a:rPr lang="zh-CN" altLang="en-US" b="1" dirty="0" smtClean="0"/>
              <a:t>（解空间大小：</a:t>
            </a:r>
            <a:r>
              <a:rPr lang="en-US" altLang="zh-CN" b="1" dirty="0" smtClean="0"/>
              <a:t>2m</a:t>
            </a:r>
            <a:r>
              <a:rPr lang="zh-CN" altLang="en-US" b="1" dirty="0" smtClean="0"/>
              <a:t>）</a:t>
            </a:r>
            <a:endParaRPr lang="en-US" altLang="zh-CN" b="1" dirty="0" smtClean="0"/>
          </a:p>
          <a:p>
            <a:r>
              <a:rPr lang="en-US" altLang="zh-CN" b="1" dirty="0" smtClean="0"/>
              <a:t>         2</a:t>
            </a:r>
            <a:r>
              <a:rPr lang="zh-CN" altLang="en-US" b="1" dirty="0" smtClean="0"/>
              <a:t>）天平右边重表示：左边</a:t>
            </a:r>
            <a:r>
              <a:rPr lang="en-US" altLang="zh-CN" b="1" dirty="0" smtClean="0"/>
              <a:t>m</a:t>
            </a:r>
            <a:r>
              <a:rPr lang="zh-CN" altLang="en-US" b="1" dirty="0" smtClean="0"/>
              <a:t>枚可能是轻假币，右边</a:t>
            </a:r>
            <a:r>
              <a:rPr lang="en-US" altLang="zh-CN" b="1" dirty="0" smtClean="0"/>
              <a:t>m</a:t>
            </a:r>
            <a:r>
              <a:rPr lang="zh-CN" altLang="en-US" b="1" dirty="0" smtClean="0"/>
              <a:t>枚可能是重假币。</a:t>
            </a:r>
            <a:endParaRPr lang="en-US" altLang="zh-CN" b="1" dirty="0" smtClean="0"/>
          </a:p>
          <a:p>
            <a:r>
              <a:rPr lang="en-US" altLang="zh-CN" b="1" dirty="0" smtClean="0"/>
              <a:t>                </a:t>
            </a:r>
            <a:r>
              <a:rPr lang="zh-CN" altLang="en-US" b="1" dirty="0" smtClean="0"/>
              <a:t>（解空间大小：</a:t>
            </a:r>
            <a:r>
              <a:rPr lang="en-US" altLang="zh-CN" b="1" dirty="0" smtClean="0"/>
              <a:t>2m</a:t>
            </a:r>
            <a:r>
              <a:rPr lang="zh-CN" altLang="en-US" b="1" dirty="0" smtClean="0"/>
              <a:t>）</a:t>
            </a:r>
            <a:endParaRPr lang="en-US" altLang="zh-CN" b="1" dirty="0" smtClean="0"/>
          </a:p>
          <a:p>
            <a:r>
              <a:rPr lang="en-US" altLang="zh-CN" b="1" dirty="0" smtClean="0"/>
              <a:t>         3</a:t>
            </a:r>
            <a:r>
              <a:rPr lang="zh-CN" altLang="en-US" b="1" dirty="0" smtClean="0"/>
              <a:t>）天平左右平衡表示：假币在剩下</a:t>
            </a:r>
            <a:r>
              <a:rPr lang="en-US" altLang="zh-CN" b="1" dirty="0" smtClean="0"/>
              <a:t>n-2m</a:t>
            </a:r>
            <a:r>
              <a:rPr lang="zh-CN" altLang="en-US" b="1" dirty="0" smtClean="0"/>
              <a:t>枚的硬币中，不知道轻重情况。</a:t>
            </a:r>
            <a:endParaRPr lang="en-US" altLang="zh-CN" b="1" dirty="0" smtClean="0"/>
          </a:p>
          <a:p>
            <a:r>
              <a:rPr lang="en-US" altLang="zh-CN" b="1" dirty="0" smtClean="0"/>
              <a:t>                </a:t>
            </a:r>
            <a:r>
              <a:rPr lang="zh-CN" altLang="en-US" b="1" dirty="0" smtClean="0"/>
              <a:t>（解空间大小：</a:t>
            </a:r>
            <a:r>
              <a:rPr lang="en-US" altLang="zh-CN" b="1" dirty="0" smtClean="0"/>
              <a:t>2n-4m</a:t>
            </a:r>
            <a:r>
              <a:rPr lang="zh-CN" altLang="en-US" b="1" dirty="0" smtClean="0"/>
              <a:t>）</a:t>
            </a:r>
            <a:endParaRPr lang="en-US" altLang="zh-CN" b="1" dirty="0" smtClean="0"/>
          </a:p>
          <a:p>
            <a:r>
              <a:rPr lang="en-US" altLang="zh-CN" b="1" dirty="0" smtClean="0"/>
              <a:t>         </a:t>
            </a:r>
            <a:r>
              <a:rPr lang="zh-CN" altLang="en-US" b="1" dirty="0" smtClean="0"/>
              <a:t>因此我们希望</a:t>
            </a:r>
            <a:r>
              <a:rPr lang="en-US" altLang="zh-CN" b="1" dirty="0" smtClean="0"/>
              <a:t>2m,2m,2n-4m</a:t>
            </a:r>
            <a:r>
              <a:rPr lang="zh-CN" altLang="en-US" b="1" dirty="0" smtClean="0"/>
              <a:t>尽可能接近。</a:t>
            </a:r>
            <a:endParaRPr lang="en-US" altLang="zh-CN" b="1" dirty="0" smtClean="0"/>
          </a:p>
          <a:p>
            <a:r>
              <a:rPr lang="en-US" altLang="zh-CN" b="1" dirty="0" smtClean="0"/>
              <a:t>         </a:t>
            </a:r>
            <a:r>
              <a:rPr lang="zh-CN" altLang="en-US" b="1" dirty="0" smtClean="0"/>
              <a:t>即</a:t>
            </a:r>
            <a:r>
              <a:rPr lang="en-US" altLang="zh-CN" b="1" dirty="0" smtClean="0"/>
              <a:t>2m=2n-4m</a:t>
            </a:r>
            <a:r>
              <a:rPr lang="zh-CN" altLang="en-US" b="1" dirty="0" smtClean="0"/>
              <a:t>，即</a:t>
            </a:r>
            <a:r>
              <a:rPr lang="en-US" altLang="zh-CN" b="1" dirty="0" smtClean="0"/>
              <a:t>m=n/3</a:t>
            </a:r>
          </a:p>
          <a:p>
            <a:endParaRPr lang="en-US" altLang="zh-CN" b="1" dirty="0" smtClean="0"/>
          </a:p>
          <a:p>
            <a:r>
              <a:rPr lang="en-US" altLang="zh-CN" b="1" dirty="0" smtClean="0"/>
              <a:t>         </a:t>
            </a:r>
            <a:r>
              <a:rPr lang="zh-CN" altLang="en-US" b="1" dirty="0" smtClean="0"/>
              <a:t>因此天平两端应各放置约</a:t>
            </a:r>
            <a:r>
              <a:rPr lang="en-US" altLang="zh-CN" b="1" dirty="0" smtClean="0"/>
              <a:t>n/3</a:t>
            </a:r>
            <a:r>
              <a:rPr lang="zh-CN" altLang="en-US" b="1" dirty="0" smtClean="0"/>
              <a:t>的硬币。</a:t>
            </a:r>
            <a:endParaRPr lang="en-US" altLang="zh-CN" b="1" dirty="0" smtClean="0"/>
          </a:p>
          <a:p>
            <a:r>
              <a:rPr lang="zh-CN" altLang="en-US" b="1" dirty="0" smtClean="0"/>
              <a:t>         但是其实不用这么麻烦，因为直觉告诉我们，我们应该把硬币三等分，两份放在天平上。而我们的直觉是正确的。</a:t>
            </a:r>
            <a:endParaRPr lang="en-US" altLang="zh-CN"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20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20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20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2000"/>
                                        <p:tgtEl>
                                          <p:spTgt spid="4">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Effect transition="in" filter="fade">
                                      <p:cBhvr>
                                        <p:cTn id="47" dur="2000"/>
                                        <p:tgtEl>
                                          <p:spTgt spid="4">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11" end="11"/>
                                            </p:txEl>
                                          </p:spTgt>
                                        </p:tgtEl>
                                        <p:attrNameLst>
                                          <p:attrName>style.visibility</p:attrName>
                                        </p:attrNameLst>
                                      </p:cBhvr>
                                      <p:to>
                                        <p:strVal val="visible"/>
                                      </p:to>
                                    </p:set>
                                    <p:animEffect transition="in" filter="fade">
                                      <p:cBhvr>
                                        <p:cTn id="52" dur="2000"/>
                                        <p:tgtEl>
                                          <p:spTgt spid="4">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2" end="12"/>
                                            </p:txEl>
                                          </p:spTgt>
                                        </p:tgtEl>
                                        <p:attrNameLst>
                                          <p:attrName>style.visibility</p:attrName>
                                        </p:attrNameLst>
                                      </p:cBhvr>
                                      <p:to>
                                        <p:strVal val="visible"/>
                                      </p:to>
                                    </p:set>
                                    <p:animEffect transition="in" filter="fade">
                                      <p:cBhvr>
                                        <p:cTn id="57" dur="2000"/>
                                        <p:tgtEl>
                                          <p:spTgt spid="4">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3" end="13"/>
                                            </p:txEl>
                                          </p:spTgt>
                                        </p:tgtEl>
                                        <p:attrNameLst>
                                          <p:attrName>style.visibility</p:attrName>
                                        </p:attrNameLst>
                                      </p:cBhvr>
                                      <p:to>
                                        <p:strVal val="visible"/>
                                      </p:to>
                                    </p:set>
                                    <p:animEffect transition="in" filter="fade">
                                      <p:cBhvr>
                                        <p:cTn id="62" dur="2000"/>
                                        <p:tgtEl>
                                          <p:spTgt spid="4">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4" end="14"/>
                                            </p:txEl>
                                          </p:spTgt>
                                        </p:tgtEl>
                                        <p:attrNameLst>
                                          <p:attrName>style.visibility</p:attrName>
                                        </p:attrNameLst>
                                      </p:cBhvr>
                                      <p:to>
                                        <p:strVal val="visible"/>
                                      </p:to>
                                    </p:set>
                                    <p:animEffect transition="in" filter="fade">
                                      <p:cBhvr>
                                        <p:cTn id="67" dur="2000"/>
                                        <p:tgtEl>
                                          <p:spTgt spid="4">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5" end="15"/>
                                            </p:txEl>
                                          </p:spTgt>
                                        </p:tgtEl>
                                        <p:attrNameLst>
                                          <p:attrName>style.visibility</p:attrName>
                                        </p:attrNameLst>
                                      </p:cBhvr>
                                      <p:to>
                                        <p:strVal val="visible"/>
                                      </p:to>
                                    </p:set>
                                    <p:animEffect transition="in" filter="fade">
                                      <p:cBhvr>
                                        <p:cTn id="72" dur="2000"/>
                                        <p:tgtEl>
                                          <p:spTgt spid="4">
                                            <p:txEl>
                                              <p:pRg st="15" end="1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6" end="16"/>
                                            </p:txEl>
                                          </p:spTgt>
                                        </p:tgtEl>
                                        <p:attrNameLst>
                                          <p:attrName>style.visibility</p:attrName>
                                        </p:attrNameLst>
                                      </p:cBhvr>
                                      <p:to>
                                        <p:strVal val="visible"/>
                                      </p:to>
                                    </p:set>
                                    <p:animEffect transition="in" filter="fade">
                                      <p:cBhvr>
                                        <p:cTn id="77" dur="2000"/>
                                        <p:tgtEl>
                                          <p:spTgt spid="4">
                                            <p:txEl>
                                              <p:pRg st="16" end="1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
                                            <p:txEl>
                                              <p:pRg st="17" end="17"/>
                                            </p:txEl>
                                          </p:spTgt>
                                        </p:tgtEl>
                                        <p:attrNameLst>
                                          <p:attrName>style.visibility</p:attrName>
                                        </p:attrNameLst>
                                      </p:cBhvr>
                                      <p:to>
                                        <p:strVal val="visible"/>
                                      </p:to>
                                    </p:set>
                                    <p:animEffect transition="in" filter="fade">
                                      <p:cBhvr>
                                        <p:cTn id="82" dur="2000"/>
                                        <p:tgtEl>
                                          <p:spTgt spid="4">
                                            <p:txEl>
                                              <p:pRg st="17" end="17"/>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
                                            <p:txEl>
                                              <p:pRg st="19" end="19"/>
                                            </p:txEl>
                                          </p:spTgt>
                                        </p:tgtEl>
                                        <p:attrNameLst>
                                          <p:attrName>style.visibility</p:attrName>
                                        </p:attrNameLst>
                                      </p:cBhvr>
                                      <p:to>
                                        <p:strVal val="visible"/>
                                      </p:to>
                                    </p:set>
                                    <p:animEffect transition="in" filter="fade">
                                      <p:cBhvr>
                                        <p:cTn id="87" dur="2000"/>
                                        <p:tgtEl>
                                          <p:spTgt spid="4">
                                            <p:txEl>
                                              <p:pRg st="19" end="19"/>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
                                            <p:txEl>
                                              <p:pRg st="20" end="20"/>
                                            </p:txEl>
                                          </p:spTgt>
                                        </p:tgtEl>
                                        <p:attrNameLst>
                                          <p:attrName>style.visibility</p:attrName>
                                        </p:attrNameLst>
                                      </p:cBhvr>
                                      <p:to>
                                        <p:strVal val="visible"/>
                                      </p:to>
                                    </p:set>
                                    <p:animEffect transition="in" filter="fade">
                                      <p:cBhvr>
                                        <p:cTn id="92" dur="2000"/>
                                        <p:tgtEl>
                                          <p:spTgt spid="4">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355312"/>
          </a:xfrm>
          <a:prstGeom prst="rect">
            <a:avLst/>
          </a:prstGeom>
          <a:noFill/>
        </p:spPr>
        <p:txBody>
          <a:bodyPr wrap="square" rtlCol="0">
            <a:spAutoFit/>
          </a:bodyPr>
          <a:lstStyle/>
          <a:p>
            <a:r>
              <a:rPr lang="en-US" altLang="zh-CN" b="1" dirty="0" smtClean="0"/>
              <a:t>4</a:t>
            </a:r>
            <a:r>
              <a:rPr lang="zh-CN" altLang="en-US" b="1" dirty="0" smtClean="0"/>
              <a:t>、第一次称量（</a:t>
            </a:r>
            <a:r>
              <a:rPr lang="en-US" altLang="zh-CN" b="1" dirty="0" smtClean="0"/>
              <a:t>2</a:t>
            </a:r>
            <a:r>
              <a:rPr lang="zh-CN" altLang="en-US" b="1" dirty="0" smtClean="0"/>
              <a:t>）方案设计</a:t>
            </a:r>
            <a:endParaRPr lang="en-US" altLang="zh-CN" b="1" dirty="0" smtClean="0"/>
          </a:p>
          <a:p>
            <a:r>
              <a:rPr lang="zh-CN" altLang="en-US" b="1" dirty="0" smtClean="0"/>
              <a:t>原题：</a:t>
            </a:r>
            <a:endParaRPr lang="en-US" altLang="zh-CN" b="1" dirty="0" smtClean="0"/>
          </a:p>
          <a:p>
            <a:r>
              <a:rPr lang="en-US" altLang="zh-CN" b="1" dirty="0" smtClean="0"/>
              <a:t>        </a:t>
            </a:r>
            <a:r>
              <a:rPr lang="zh-CN" altLang="en-US" b="1" dirty="0" smtClean="0"/>
              <a:t>有一架天平，</a:t>
            </a:r>
            <a:r>
              <a:rPr lang="en-US" altLang="zh-CN" b="1" dirty="0" smtClean="0"/>
              <a:t>n</a:t>
            </a:r>
            <a:r>
              <a:rPr lang="zh-CN" altLang="en-US" b="1" dirty="0" smtClean="0"/>
              <a:t>枚硬币，其中有一枚假币，</a:t>
            </a:r>
            <a:r>
              <a:rPr lang="zh-CN" altLang="en-US" b="1" dirty="0" smtClean="0">
                <a:solidFill>
                  <a:srgbClr val="C00000"/>
                </a:solidFill>
              </a:rPr>
              <a:t>假币比真币轻或重</a:t>
            </a:r>
            <a:r>
              <a:rPr lang="zh-CN" altLang="en-US" b="1" dirty="0" smtClean="0"/>
              <a:t>。那么如何称量才能使总称量次数在最坏的情况下最少？</a:t>
            </a:r>
            <a:endParaRPr lang="en-US" altLang="zh-CN" b="1" dirty="0" smtClean="0"/>
          </a:p>
          <a:p>
            <a:endParaRPr lang="en-US" altLang="zh-CN" b="1" dirty="0" smtClean="0"/>
          </a:p>
          <a:p>
            <a:r>
              <a:rPr lang="zh-CN" altLang="en-US" b="1" dirty="0" smtClean="0"/>
              <a:t>方案：</a:t>
            </a:r>
            <a:endParaRPr lang="en-US" altLang="zh-CN" b="1" dirty="0" smtClean="0"/>
          </a:p>
          <a:p>
            <a:r>
              <a:rPr lang="zh-CN" altLang="en-US" b="1" dirty="0" smtClean="0"/>
              <a:t>        取</a:t>
            </a:r>
            <a:r>
              <a:rPr lang="en-US" b="1" dirty="0" smtClean="0"/>
              <a:t>m=n/3(</a:t>
            </a:r>
            <a:r>
              <a:rPr lang="zh-CN" altLang="en-US" b="1" dirty="0" smtClean="0"/>
              <a:t>四舍五入</a:t>
            </a:r>
            <a:r>
              <a:rPr lang="en-US" b="1" dirty="0" smtClean="0"/>
              <a:t>)</a:t>
            </a:r>
            <a:r>
              <a:rPr lang="zh-CN" altLang="en-US" b="1" dirty="0" smtClean="0"/>
              <a:t>。在天平左右两侧各置入</a:t>
            </a:r>
            <a:r>
              <a:rPr lang="en-US" b="1" dirty="0" smtClean="0"/>
              <a:t>m</a:t>
            </a:r>
            <a:r>
              <a:rPr lang="zh-CN" altLang="en-US" b="1" dirty="0" smtClean="0"/>
              <a:t>枚硬币。</a:t>
            </a:r>
            <a:endParaRPr lang="en-US" altLang="zh-CN" b="1" dirty="0" smtClean="0"/>
          </a:p>
          <a:p>
            <a:endParaRPr lang="zh-CN" altLang="en-US" dirty="0" smtClean="0"/>
          </a:p>
          <a:p>
            <a:r>
              <a:rPr lang="zh-CN" altLang="en-US" b="1" dirty="0" smtClean="0"/>
              <a:t>        </a:t>
            </a:r>
            <a:r>
              <a:rPr lang="en-US" altLang="zh-CN" b="1" dirty="0" smtClean="0"/>
              <a:t>1</a:t>
            </a:r>
            <a:r>
              <a:rPr lang="zh-CN" altLang="en-US" b="1" dirty="0" smtClean="0"/>
              <a:t>）若左重右轻，那么天平上的</a:t>
            </a:r>
            <a:r>
              <a:rPr lang="en-US" b="1" dirty="0" smtClean="0"/>
              <a:t>2m</a:t>
            </a:r>
            <a:r>
              <a:rPr lang="zh-CN" altLang="en-US" b="1" dirty="0" smtClean="0"/>
              <a:t>枚硬币可能是假币，我们给左边的硬币标记为</a:t>
            </a:r>
            <a:r>
              <a:rPr lang="en-US" b="1" dirty="0" smtClean="0"/>
              <a:t>“possibly heavy”</a:t>
            </a:r>
            <a:r>
              <a:rPr lang="zh-CN" altLang="en-US" b="1" dirty="0" smtClean="0"/>
              <a:t>（表示可能是重假币或者真币），给右边的硬币标记为</a:t>
            </a:r>
            <a:r>
              <a:rPr lang="en-US" b="1" dirty="0" smtClean="0"/>
              <a:t>“possibly light”</a:t>
            </a:r>
            <a:r>
              <a:rPr lang="zh-CN" altLang="en-US" b="1" dirty="0" smtClean="0"/>
              <a:t>（表示可能是轻假币或者真币）。</a:t>
            </a:r>
            <a:r>
              <a:rPr lang="zh-CN" altLang="en-US" b="1" dirty="0" smtClean="0">
                <a:solidFill>
                  <a:srgbClr val="FF0000"/>
                </a:solidFill>
              </a:rPr>
              <a:t> （情况一）</a:t>
            </a:r>
            <a:endParaRPr lang="en-US" altLang="zh-CN" b="1" dirty="0" smtClean="0"/>
          </a:p>
          <a:p>
            <a:endParaRPr lang="en-US" altLang="zh-CN" b="1" dirty="0" smtClean="0"/>
          </a:p>
          <a:p>
            <a:r>
              <a:rPr lang="zh-CN" altLang="en-US" b="1" dirty="0" smtClean="0"/>
              <a:t>        </a:t>
            </a:r>
            <a:r>
              <a:rPr lang="en-US" altLang="zh-CN" b="1" dirty="0" smtClean="0"/>
              <a:t>2</a:t>
            </a:r>
            <a:r>
              <a:rPr lang="zh-CN" altLang="en-US" b="1" dirty="0" smtClean="0"/>
              <a:t>）若左轻右重，那么天平上的</a:t>
            </a:r>
            <a:r>
              <a:rPr lang="en-US" b="1" dirty="0" smtClean="0"/>
              <a:t>2m</a:t>
            </a:r>
            <a:r>
              <a:rPr lang="zh-CN" altLang="en-US" b="1" dirty="0" smtClean="0"/>
              <a:t>枚硬币可能是假币，我们给左边的硬币标记为</a:t>
            </a:r>
            <a:r>
              <a:rPr lang="en-US" b="1" dirty="0" smtClean="0"/>
              <a:t>“possibly </a:t>
            </a:r>
            <a:r>
              <a:rPr lang="en-US" altLang="zh-CN" b="1" dirty="0" smtClean="0"/>
              <a:t>light</a:t>
            </a:r>
            <a:r>
              <a:rPr lang="en-US" b="1" dirty="0" smtClean="0"/>
              <a:t>”</a:t>
            </a:r>
            <a:r>
              <a:rPr lang="zh-CN" altLang="en-US" b="1" dirty="0" smtClean="0"/>
              <a:t>（表示可能是重假币或者真币），给右边的硬币标记为</a:t>
            </a:r>
            <a:r>
              <a:rPr lang="en-US" b="1" dirty="0" smtClean="0"/>
              <a:t>“possibly </a:t>
            </a:r>
            <a:r>
              <a:rPr lang="en-US" altLang="zh-CN" b="1" dirty="0" smtClean="0"/>
              <a:t>heavy</a:t>
            </a:r>
            <a:r>
              <a:rPr lang="en-US" b="1" dirty="0" smtClean="0"/>
              <a:t>”</a:t>
            </a:r>
            <a:r>
              <a:rPr lang="zh-CN" altLang="en-US" b="1" dirty="0" smtClean="0"/>
              <a:t>（表示可能是轻假币或者真币）。 </a:t>
            </a:r>
            <a:r>
              <a:rPr lang="zh-CN" altLang="en-US" b="1" dirty="0" smtClean="0">
                <a:solidFill>
                  <a:srgbClr val="FF0000"/>
                </a:solidFill>
              </a:rPr>
              <a:t>（情况一）</a:t>
            </a:r>
            <a:endParaRPr lang="en-US" altLang="zh-CN" b="1" dirty="0" smtClean="0">
              <a:solidFill>
                <a:srgbClr val="FF0000"/>
              </a:solidFill>
            </a:endParaRPr>
          </a:p>
          <a:p>
            <a:endParaRPr lang="zh-CN" altLang="en-US" dirty="0" smtClean="0"/>
          </a:p>
          <a:p>
            <a:r>
              <a:rPr lang="zh-CN" altLang="en-US" b="1" dirty="0" smtClean="0"/>
              <a:t>        </a:t>
            </a:r>
            <a:r>
              <a:rPr lang="en-US" altLang="zh-CN" b="1" dirty="0" smtClean="0"/>
              <a:t>3</a:t>
            </a:r>
            <a:r>
              <a:rPr lang="zh-CN" altLang="en-US" b="1" dirty="0" smtClean="0"/>
              <a:t>）若左右平衡，那么不在天平上的</a:t>
            </a:r>
            <a:r>
              <a:rPr lang="en-US" b="1" dirty="0" smtClean="0"/>
              <a:t>n-2m</a:t>
            </a:r>
            <a:r>
              <a:rPr lang="zh-CN" altLang="en-US" b="1" dirty="0" smtClean="0"/>
              <a:t>枚硬币可能是假币。</a:t>
            </a:r>
            <a:r>
              <a:rPr lang="zh-CN" altLang="en-US" b="1" dirty="0" smtClean="0">
                <a:solidFill>
                  <a:srgbClr val="FF0000"/>
                </a:solidFill>
              </a:rPr>
              <a:t>（情况二）</a:t>
            </a:r>
            <a:endParaRPr lang="en-US" altLang="zh-CN" b="1" dirty="0" smtClean="0">
              <a:solidFill>
                <a:srgbClr val="FF0000"/>
              </a:solidFill>
            </a:endParaRPr>
          </a:p>
          <a:p>
            <a:endParaRPr lang="en-US" altLang="zh-CN" b="1" dirty="0" smtClean="0"/>
          </a:p>
          <a:p>
            <a:endParaRPr lang="en-US" altLang="zh-CN"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20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20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fade">
                                      <p:cBhvr>
                                        <p:cTn id="37" dur="2000"/>
                                        <p:tgtEl>
                                          <p:spTgt spid="4">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animEffect transition="in" filter="fade">
                                      <p:cBhvr>
                                        <p:cTn id="42" dur="2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848302"/>
          </a:xfrm>
          <a:prstGeom prst="rect">
            <a:avLst/>
          </a:prstGeom>
          <a:noFill/>
        </p:spPr>
        <p:txBody>
          <a:bodyPr wrap="square" rtlCol="0">
            <a:spAutoFit/>
          </a:bodyPr>
          <a:lstStyle/>
          <a:p>
            <a:r>
              <a:rPr lang="en-US" altLang="zh-CN" b="1" dirty="0" smtClean="0"/>
              <a:t>4</a:t>
            </a:r>
            <a:r>
              <a:rPr lang="zh-CN" altLang="en-US" b="1" dirty="0" smtClean="0"/>
              <a:t>、第一次称量（</a:t>
            </a:r>
            <a:r>
              <a:rPr lang="en-US" altLang="zh-CN" b="1" dirty="0" smtClean="0"/>
              <a:t>3</a:t>
            </a:r>
            <a:r>
              <a:rPr lang="zh-CN" altLang="en-US" b="1" dirty="0" smtClean="0"/>
              <a:t>）解空间计算（判断是否将大小为</a:t>
            </a:r>
            <a:r>
              <a:rPr lang="en-US" altLang="zh-CN" b="1" dirty="0" smtClean="0"/>
              <a:t>M</a:t>
            </a:r>
            <a:r>
              <a:rPr lang="zh-CN" altLang="en-US" b="1" dirty="0" smtClean="0"/>
              <a:t>的解空间压缩为</a:t>
            </a:r>
            <a:r>
              <a:rPr lang="en-US" altLang="zh-CN" b="1" dirty="0" smtClean="0"/>
              <a:t>M/3【</a:t>
            </a:r>
            <a:r>
              <a:rPr lang="zh-CN" altLang="en-US" b="1" dirty="0" smtClean="0"/>
              <a:t>向上取整</a:t>
            </a:r>
            <a:r>
              <a:rPr lang="en-US" altLang="zh-CN" b="1" dirty="0" smtClean="0"/>
              <a:t>】</a:t>
            </a:r>
            <a:r>
              <a:rPr lang="zh-CN" altLang="en-US" b="1" dirty="0" smtClean="0"/>
              <a:t>）</a:t>
            </a:r>
            <a:endParaRPr lang="en-US" altLang="zh-CN" b="1" dirty="0" smtClean="0"/>
          </a:p>
          <a:p>
            <a:r>
              <a:rPr lang="zh-CN" altLang="en-US" b="1" dirty="0" smtClean="0"/>
              <a:t>方案：</a:t>
            </a:r>
            <a:endParaRPr lang="en-US" altLang="zh-CN" b="1" dirty="0" smtClean="0"/>
          </a:p>
          <a:p>
            <a:r>
              <a:rPr lang="zh-CN" altLang="en-US" b="1" dirty="0" smtClean="0"/>
              <a:t>        取</a:t>
            </a:r>
            <a:r>
              <a:rPr lang="en-US" b="1" dirty="0" smtClean="0"/>
              <a:t>m=n/3(</a:t>
            </a:r>
            <a:r>
              <a:rPr lang="zh-CN" altLang="en-US" b="1" dirty="0" smtClean="0"/>
              <a:t>四舍五入</a:t>
            </a:r>
            <a:r>
              <a:rPr lang="en-US" b="1" dirty="0" smtClean="0"/>
              <a:t>)</a:t>
            </a:r>
            <a:r>
              <a:rPr lang="zh-CN" altLang="en-US" b="1" dirty="0" smtClean="0"/>
              <a:t>。在天平左右两侧各置入</a:t>
            </a:r>
            <a:r>
              <a:rPr lang="en-US" b="1" dirty="0" smtClean="0"/>
              <a:t>m</a:t>
            </a:r>
            <a:r>
              <a:rPr lang="zh-CN" altLang="en-US" b="1" dirty="0" smtClean="0"/>
              <a:t>枚硬币。</a:t>
            </a:r>
            <a:endParaRPr lang="zh-CN" altLang="en-US" dirty="0" smtClean="0"/>
          </a:p>
          <a:p>
            <a:r>
              <a:rPr lang="zh-CN" altLang="en-US" b="1" dirty="0" smtClean="0"/>
              <a:t>        </a:t>
            </a:r>
            <a:r>
              <a:rPr lang="en-US" altLang="zh-CN" b="1" dirty="0" smtClean="0"/>
              <a:t>1</a:t>
            </a:r>
            <a:r>
              <a:rPr lang="zh-CN" altLang="en-US" b="1" dirty="0" smtClean="0"/>
              <a:t>）若左重右轻，那么天平上的</a:t>
            </a:r>
            <a:r>
              <a:rPr lang="en-US" b="1" dirty="0" smtClean="0"/>
              <a:t>2m</a:t>
            </a:r>
            <a:r>
              <a:rPr lang="zh-CN" altLang="en-US" b="1" dirty="0" smtClean="0"/>
              <a:t>枚硬币可能是假币，我们给左边的硬币标记为</a:t>
            </a:r>
            <a:r>
              <a:rPr lang="en-US" b="1" dirty="0" smtClean="0"/>
              <a:t>“possibly heavy”</a:t>
            </a:r>
            <a:r>
              <a:rPr lang="zh-CN" altLang="en-US" b="1" dirty="0" smtClean="0"/>
              <a:t>（表示可能是重假币或者真币），给右边的硬币标记为</a:t>
            </a:r>
            <a:r>
              <a:rPr lang="en-US" b="1" dirty="0" smtClean="0"/>
              <a:t>“possibly light”</a:t>
            </a:r>
            <a:r>
              <a:rPr lang="zh-CN" altLang="en-US" b="1" dirty="0" smtClean="0"/>
              <a:t>（表示可能是轻假币或者真币）。</a:t>
            </a:r>
            <a:r>
              <a:rPr lang="zh-CN" altLang="en-US" b="1" dirty="0" smtClean="0">
                <a:solidFill>
                  <a:srgbClr val="FF0000"/>
                </a:solidFill>
              </a:rPr>
              <a:t> （情况一）</a:t>
            </a:r>
            <a:endParaRPr lang="en-US" altLang="zh-CN" b="1" dirty="0" smtClean="0"/>
          </a:p>
          <a:p>
            <a:r>
              <a:rPr lang="zh-CN" altLang="en-US" b="1" dirty="0" smtClean="0"/>
              <a:t>        </a:t>
            </a:r>
            <a:r>
              <a:rPr lang="en-US" altLang="zh-CN" b="1" dirty="0" smtClean="0"/>
              <a:t>2</a:t>
            </a:r>
            <a:r>
              <a:rPr lang="zh-CN" altLang="en-US" b="1" dirty="0" smtClean="0"/>
              <a:t>）若左轻右重，同上。</a:t>
            </a:r>
            <a:endParaRPr lang="zh-CN" altLang="en-US" dirty="0" smtClean="0"/>
          </a:p>
          <a:p>
            <a:r>
              <a:rPr lang="zh-CN" altLang="en-US" b="1" dirty="0" smtClean="0"/>
              <a:t>        </a:t>
            </a:r>
            <a:r>
              <a:rPr lang="en-US" altLang="zh-CN" b="1" dirty="0" smtClean="0"/>
              <a:t>3</a:t>
            </a:r>
            <a:r>
              <a:rPr lang="zh-CN" altLang="en-US" b="1" dirty="0" smtClean="0"/>
              <a:t>）若左右平衡，那么不在天平上的</a:t>
            </a:r>
            <a:r>
              <a:rPr lang="en-US" b="1" dirty="0" smtClean="0"/>
              <a:t>n-2m</a:t>
            </a:r>
            <a:r>
              <a:rPr lang="zh-CN" altLang="en-US" b="1" dirty="0" smtClean="0"/>
              <a:t>枚硬币可能是假币。</a:t>
            </a:r>
            <a:r>
              <a:rPr lang="zh-CN" altLang="en-US" b="1" dirty="0" smtClean="0">
                <a:solidFill>
                  <a:srgbClr val="FF0000"/>
                </a:solidFill>
              </a:rPr>
              <a:t>（情况二）</a:t>
            </a:r>
            <a:endParaRPr lang="en-US" altLang="zh-CN" b="1" dirty="0" smtClean="0">
              <a:solidFill>
                <a:srgbClr val="FF0000"/>
              </a:solidFill>
            </a:endParaRPr>
          </a:p>
          <a:p>
            <a:r>
              <a:rPr lang="zh-CN" altLang="en-US" b="1" dirty="0" smtClean="0"/>
              <a:t>检验：</a:t>
            </a:r>
            <a:endParaRPr lang="en-US" altLang="zh-CN" b="1" dirty="0" smtClean="0"/>
          </a:p>
          <a:p>
            <a:r>
              <a:rPr lang="zh-CN" altLang="en-US" b="1" dirty="0" smtClean="0"/>
              <a:t>        </a:t>
            </a:r>
            <a:r>
              <a:rPr lang="en-US" altLang="zh-CN" b="1" dirty="0" smtClean="0"/>
              <a:t>1</a:t>
            </a:r>
            <a:r>
              <a:rPr lang="zh-CN" altLang="en-US" b="1" dirty="0" smtClean="0"/>
              <a:t>）当</a:t>
            </a:r>
            <a:r>
              <a:rPr lang="en-US" altLang="zh-CN" b="1" dirty="0" smtClean="0"/>
              <a:t>n</a:t>
            </a:r>
            <a:r>
              <a:rPr lang="zh-CN" altLang="en-US" b="1" dirty="0" smtClean="0"/>
              <a:t>≡</a:t>
            </a:r>
            <a:r>
              <a:rPr lang="en-US" altLang="zh-CN" b="1" dirty="0" smtClean="0"/>
              <a:t>0</a:t>
            </a:r>
            <a:r>
              <a:rPr lang="en-US" b="1" dirty="0" smtClean="0"/>
              <a:t>(mod 3)</a:t>
            </a:r>
            <a:r>
              <a:rPr lang="zh-CN" altLang="en-US" b="1" dirty="0" smtClean="0"/>
              <a:t>时，</a:t>
            </a:r>
            <a:r>
              <a:rPr lang="en-US" altLang="zh-CN" b="1" dirty="0" smtClean="0"/>
              <a:t>m=n/3</a:t>
            </a:r>
            <a:r>
              <a:rPr lang="zh-CN" altLang="en-US" b="1" dirty="0" smtClean="0"/>
              <a:t>。</a:t>
            </a:r>
            <a:endParaRPr lang="en-US" altLang="zh-CN" b="1" dirty="0" smtClean="0"/>
          </a:p>
          <a:p>
            <a:r>
              <a:rPr lang="en-US" altLang="zh-CN" b="1" dirty="0" smtClean="0"/>
              <a:t>        </a:t>
            </a:r>
            <a:r>
              <a:rPr lang="zh-CN" altLang="en-US" b="1" dirty="0" smtClean="0"/>
              <a:t>三种情况的解空间大小分别为：</a:t>
            </a:r>
            <a:r>
              <a:rPr lang="en-US" altLang="zh-CN" b="1" dirty="0" smtClean="0"/>
              <a:t>2n/3,2n/3,2n/3</a:t>
            </a:r>
            <a:r>
              <a:rPr lang="zh-CN" altLang="en-US" b="1" dirty="0" smtClean="0"/>
              <a:t>，故解空间减少至</a:t>
            </a:r>
            <a:r>
              <a:rPr lang="en-US" altLang="zh-CN" b="1" dirty="0" smtClean="0"/>
              <a:t>2n/3</a:t>
            </a:r>
          </a:p>
          <a:p>
            <a:r>
              <a:rPr lang="en-US" altLang="zh-CN" b="1" dirty="0" smtClean="0"/>
              <a:t>        </a:t>
            </a:r>
            <a:r>
              <a:rPr lang="zh-CN" altLang="en-US" b="1" dirty="0" smtClean="0"/>
              <a:t>此时</a:t>
            </a:r>
            <a:r>
              <a:rPr lang="en-US" altLang="zh-CN" b="1" dirty="0" smtClean="0"/>
              <a:t>(2n/3)【</a:t>
            </a:r>
            <a:r>
              <a:rPr lang="zh-CN" altLang="en-US" b="1" dirty="0" smtClean="0"/>
              <a:t>向上取整</a:t>
            </a:r>
            <a:r>
              <a:rPr lang="en-US" altLang="zh-CN" b="1" dirty="0" smtClean="0"/>
              <a:t>】=2n/3    =</a:t>
            </a:r>
            <a:r>
              <a:rPr lang="zh-CN" altLang="en-US" b="1" dirty="0" smtClean="0"/>
              <a:t>     </a:t>
            </a:r>
            <a:r>
              <a:rPr lang="en-US" altLang="zh-CN" b="1" dirty="0" smtClean="0"/>
              <a:t>2n/3</a:t>
            </a:r>
            <a:r>
              <a:rPr lang="zh-CN" altLang="en-US" b="1" dirty="0" smtClean="0"/>
              <a:t>，满足要求。</a:t>
            </a:r>
            <a:endParaRPr lang="en-US" altLang="zh-CN" b="1" dirty="0" smtClean="0"/>
          </a:p>
          <a:p>
            <a:r>
              <a:rPr lang="zh-CN" altLang="en-US" b="1" dirty="0" smtClean="0"/>
              <a:t>        </a:t>
            </a:r>
            <a:r>
              <a:rPr lang="en-US" altLang="zh-CN" b="1" dirty="0" smtClean="0"/>
              <a:t>2</a:t>
            </a:r>
            <a:r>
              <a:rPr lang="zh-CN" altLang="en-US" b="1" dirty="0" smtClean="0"/>
              <a:t>）当</a:t>
            </a:r>
            <a:r>
              <a:rPr lang="en-US" altLang="zh-CN" b="1" dirty="0" smtClean="0"/>
              <a:t>n</a:t>
            </a:r>
            <a:r>
              <a:rPr lang="zh-CN" altLang="en-US" b="1" dirty="0" smtClean="0"/>
              <a:t>≡</a:t>
            </a:r>
            <a:r>
              <a:rPr lang="en-US" altLang="zh-CN" b="1" dirty="0" smtClean="0"/>
              <a:t>1</a:t>
            </a:r>
            <a:r>
              <a:rPr lang="en-US" b="1" dirty="0" smtClean="0"/>
              <a:t>(mod 3)</a:t>
            </a:r>
            <a:r>
              <a:rPr lang="zh-CN" altLang="en-US" b="1" dirty="0" smtClean="0"/>
              <a:t>时，</a:t>
            </a:r>
            <a:r>
              <a:rPr lang="en-US" altLang="zh-CN" b="1" dirty="0" smtClean="0"/>
              <a:t>m=(n-1)/3</a:t>
            </a:r>
            <a:r>
              <a:rPr lang="zh-CN" altLang="en-US" b="1" dirty="0" smtClean="0"/>
              <a:t>。</a:t>
            </a:r>
            <a:endParaRPr lang="en-US" altLang="zh-CN" b="1" dirty="0" smtClean="0"/>
          </a:p>
          <a:p>
            <a:r>
              <a:rPr lang="en-US" altLang="zh-CN" b="1" dirty="0" smtClean="0"/>
              <a:t>        </a:t>
            </a:r>
            <a:r>
              <a:rPr lang="zh-CN" altLang="en-US" b="1" dirty="0" smtClean="0"/>
              <a:t>三种情况的解空间大小分别为：</a:t>
            </a:r>
            <a:r>
              <a:rPr lang="en-US" altLang="zh-CN" b="1" dirty="0" smtClean="0">
                <a:sym typeface="Wingdings" pitchFamily="2" charset="2"/>
              </a:rPr>
              <a:t>(</a:t>
            </a:r>
            <a:r>
              <a:rPr lang="en-US" altLang="zh-CN" b="1" dirty="0" smtClean="0"/>
              <a:t>2n-2)/3,(2n-2)/3,(2n+4)/3</a:t>
            </a:r>
            <a:r>
              <a:rPr lang="zh-CN" altLang="en-US" b="1" dirty="0" smtClean="0"/>
              <a:t>，故解空间减少至</a:t>
            </a:r>
            <a:r>
              <a:rPr lang="en-US" altLang="zh-CN" b="1" dirty="0" smtClean="0"/>
              <a:t>(2n+4)/3</a:t>
            </a:r>
          </a:p>
          <a:p>
            <a:r>
              <a:rPr lang="en-US" altLang="zh-CN" b="1" dirty="0" smtClean="0"/>
              <a:t>        </a:t>
            </a:r>
            <a:r>
              <a:rPr lang="zh-CN" altLang="en-US" b="1" dirty="0" smtClean="0">
                <a:solidFill>
                  <a:srgbClr val="FF0000"/>
                </a:solidFill>
              </a:rPr>
              <a:t>此时</a:t>
            </a:r>
            <a:r>
              <a:rPr lang="en-US" altLang="zh-CN" b="1" dirty="0" smtClean="0">
                <a:solidFill>
                  <a:srgbClr val="FF0000"/>
                </a:solidFill>
              </a:rPr>
              <a:t>(2n/3)【</a:t>
            </a:r>
            <a:r>
              <a:rPr lang="zh-CN" altLang="en-US" b="1" dirty="0" smtClean="0">
                <a:solidFill>
                  <a:srgbClr val="FF0000"/>
                </a:solidFill>
              </a:rPr>
              <a:t>向上取整</a:t>
            </a:r>
            <a:r>
              <a:rPr lang="en-US" altLang="zh-CN" b="1" dirty="0" smtClean="0">
                <a:solidFill>
                  <a:srgbClr val="FF0000"/>
                </a:solidFill>
              </a:rPr>
              <a:t>】=(2n+1)/3    &lt;</a:t>
            </a:r>
            <a:r>
              <a:rPr lang="zh-CN" altLang="en-US" b="1" dirty="0" smtClean="0">
                <a:solidFill>
                  <a:srgbClr val="FF0000"/>
                </a:solidFill>
              </a:rPr>
              <a:t>     </a:t>
            </a:r>
            <a:r>
              <a:rPr lang="en-US" altLang="zh-CN" b="1" dirty="0" smtClean="0">
                <a:solidFill>
                  <a:srgbClr val="FF0000"/>
                </a:solidFill>
              </a:rPr>
              <a:t>(2n+4)/3 </a:t>
            </a:r>
            <a:r>
              <a:rPr lang="zh-CN" altLang="en-US" b="1" dirty="0" smtClean="0">
                <a:solidFill>
                  <a:srgbClr val="FF0000"/>
                </a:solidFill>
              </a:rPr>
              <a:t>，不满足要求。</a:t>
            </a:r>
            <a:endParaRPr lang="en-US" altLang="zh-CN" b="1" dirty="0" smtClean="0"/>
          </a:p>
          <a:p>
            <a:r>
              <a:rPr lang="zh-CN" altLang="en-US" b="1" dirty="0" smtClean="0"/>
              <a:t>        </a:t>
            </a:r>
            <a:r>
              <a:rPr lang="en-US" altLang="zh-CN" b="1" dirty="0" smtClean="0"/>
              <a:t>3</a:t>
            </a:r>
            <a:r>
              <a:rPr lang="zh-CN" altLang="en-US" b="1" dirty="0" smtClean="0"/>
              <a:t>）当</a:t>
            </a:r>
            <a:r>
              <a:rPr lang="en-US" altLang="zh-CN" b="1" dirty="0" smtClean="0"/>
              <a:t>n</a:t>
            </a:r>
            <a:r>
              <a:rPr lang="zh-CN" altLang="en-US" b="1" dirty="0" smtClean="0"/>
              <a:t>≡</a:t>
            </a:r>
            <a:r>
              <a:rPr lang="en-US" altLang="zh-CN" b="1" dirty="0" smtClean="0"/>
              <a:t>2</a:t>
            </a:r>
            <a:r>
              <a:rPr lang="en-US" b="1" dirty="0" smtClean="0"/>
              <a:t>(mod 3)</a:t>
            </a:r>
            <a:r>
              <a:rPr lang="zh-CN" altLang="en-US" b="1" dirty="0" smtClean="0"/>
              <a:t>时，</a:t>
            </a:r>
            <a:r>
              <a:rPr lang="en-US" altLang="zh-CN" b="1" dirty="0" smtClean="0"/>
              <a:t>m=(n+1)/3</a:t>
            </a:r>
            <a:r>
              <a:rPr lang="zh-CN" altLang="en-US" b="1" dirty="0" smtClean="0"/>
              <a:t>。</a:t>
            </a:r>
            <a:endParaRPr lang="en-US" altLang="zh-CN" b="1" dirty="0" smtClean="0"/>
          </a:p>
          <a:p>
            <a:r>
              <a:rPr lang="en-US" altLang="zh-CN" b="1" dirty="0" smtClean="0"/>
              <a:t>        </a:t>
            </a:r>
            <a:r>
              <a:rPr lang="zh-CN" altLang="en-US" b="1" dirty="0" smtClean="0"/>
              <a:t>三种情况的解空间大小分别为</a:t>
            </a:r>
            <a:r>
              <a:rPr lang="zh-CN" altLang="en-US" b="1" dirty="0" smtClean="0">
                <a:sym typeface="Wingdings" pitchFamily="2" charset="2"/>
              </a:rPr>
              <a:t>：</a:t>
            </a:r>
            <a:r>
              <a:rPr lang="en-US" altLang="zh-CN" b="1" dirty="0" smtClean="0">
                <a:sym typeface="Wingdings" pitchFamily="2" charset="2"/>
              </a:rPr>
              <a:t>(</a:t>
            </a:r>
            <a:r>
              <a:rPr lang="en-US" altLang="zh-CN" b="1" dirty="0" smtClean="0"/>
              <a:t>2n+2)/3,(2n+2)/3,(2n-4)/3</a:t>
            </a:r>
            <a:r>
              <a:rPr lang="zh-CN" altLang="en-US" b="1" dirty="0" smtClean="0"/>
              <a:t>，故解空间减少至</a:t>
            </a:r>
            <a:r>
              <a:rPr lang="en-US" altLang="zh-CN" b="1" dirty="0" smtClean="0"/>
              <a:t>(2n+2)/3</a:t>
            </a:r>
          </a:p>
          <a:p>
            <a:r>
              <a:rPr lang="en-US" altLang="zh-CN" b="1" dirty="0" smtClean="0"/>
              <a:t>        </a:t>
            </a:r>
            <a:r>
              <a:rPr lang="zh-CN" altLang="en-US" b="1" dirty="0" smtClean="0"/>
              <a:t>此时</a:t>
            </a:r>
            <a:r>
              <a:rPr lang="en-US" altLang="zh-CN" b="1" dirty="0" smtClean="0"/>
              <a:t>(2n/3)【</a:t>
            </a:r>
            <a:r>
              <a:rPr lang="zh-CN" altLang="en-US" b="1" dirty="0" smtClean="0"/>
              <a:t>向上取整</a:t>
            </a:r>
            <a:r>
              <a:rPr lang="en-US" altLang="zh-CN" b="1" dirty="0" smtClean="0"/>
              <a:t>】=(2n+2)/3    =</a:t>
            </a:r>
            <a:r>
              <a:rPr lang="zh-CN" altLang="en-US" b="1" dirty="0" smtClean="0"/>
              <a:t>     </a:t>
            </a:r>
            <a:r>
              <a:rPr lang="en-US" altLang="zh-CN" b="1" dirty="0" smtClean="0"/>
              <a:t>(2n+2)/3</a:t>
            </a:r>
            <a:r>
              <a:rPr lang="zh-CN" altLang="en-US" b="1" dirty="0" smtClean="0"/>
              <a:t>，满足要求。</a:t>
            </a:r>
            <a:endParaRPr lang="en-US" altLang="zh-CN" b="1" dirty="0" smtClean="0"/>
          </a:p>
          <a:p>
            <a:r>
              <a:rPr lang="zh-CN" altLang="en-US" b="1" dirty="0" smtClean="0">
                <a:solidFill>
                  <a:srgbClr val="FF0000"/>
                </a:solidFill>
              </a:rPr>
              <a:t>        因此第一次称量就不能将大小为</a:t>
            </a:r>
            <a:r>
              <a:rPr lang="en-US" altLang="zh-CN" b="1" dirty="0" smtClean="0">
                <a:solidFill>
                  <a:srgbClr val="FF0000"/>
                </a:solidFill>
              </a:rPr>
              <a:t>M</a:t>
            </a:r>
            <a:r>
              <a:rPr lang="zh-CN" altLang="en-US" b="1" dirty="0" smtClean="0">
                <a:solidFill>
                  <a:srgbClr val="FF0000"/>
                </a:solidFill>
              </a:rPr>
              <a:t>的解空间压缩为</a:t>
            </a:r>
            <a:r>
              <a:rPr lang="en-US" altLang="zh-CN" b="1" dirty="0" smtClean="0">
                <a:solidFill>
                  <a:srgbClr val="FF0000"/>
                </a:solidFill>
              </a:rPr>
              <a:t>M/3【</a:t>
            </a:r>
            <a:r>
              <a:rPr lang="zh-CN" altLang="en-US" b="1" dirty="0" smtClean="0">
                <a:solidFill>
                  <a:srgbClr val="FF0000"/>
                </a:solidFill>
              </a:rPr>
              <a:t>向上取整</a:t>
            </a:r>
            <a:r>
              <a:rPr lang="en-US" altLang="zh-CN" b="1" dirty="0" smtClean="0">
                <a:solidFill>
                  <a:srgbClr val="FF0000"/>
                </a:solidFill>
              </a:rPr>
              <a:t>】</a:t>
            </a:r>
          </a:p>
          <a:p>
            <a:r>
              <a:rPr lang="en-US" altLang="zh-CN" b="1" dirty="0" smtClean="0">
                <a:solidFill>
                  <a:srgbClr val="FF0000"/>
                </a:solidFill>
              </a:rPr>
              <a:t>        </a:t>
            </a:r>
            <a:r>
              <a:rPr lang="zh-CN" altLang="en-US" b="1" dirty="0" smtClean="0">
                <a:solidFill>
                  <a:srgbClr val="FF0000"/>
                </a:solidFill>
              </a:rPr>
              <a:t>我们只能把第一次称量之后的解空间变化单独讨论。</a:t>
            </a:r>
            <a:endParaRPr lang="en-US" altLang="zh-CN" b="1" dirty="0" smtClean="0">
              <a:solidFill>
                <a:srgbClr val="FF0000"/>
              </a:solidFill>
            </a:endParaRPr>
          </a:p>
          <a:p>
            <a:r>
              <a:rPr lang="zh-CN" altLang="en-US" b="1" dirty="0" smtClean="0">
                <a:solidFill>
                  <a:srgbClr val="FF0000"/>
                </a:solidFill>
              </a:rPr>
              <a:t>结论：</a:t>
            </a:r>
            <a:endParaRPr lang="en-US" altLang="zh-CN" b="1" dirty="0" smtClean="0">
              <a:solidFill>
                <a:srgbClr val="FF0000"/>
              </a:solidFill>
            </a:endParaRPr>
          </a:p>
          <a:p>
            <a:r>
              <a:rPr lang="en-US" altLang="zh-CN" b="1" dirty="0" smtClean="0">
                <a:solidFill>
                  <a:srgbClr val="FF0000"/>
                </a:solidFill>
              </a:rPr>
              <a:t>        </a:t>
            </a:r>
            <a:r>
              <a:rPr lang="zh-CN" altLang="en-US" b="1" dirty="0" smtClean="0">
                <a:solidFill>
                  <a:srgbClr val="FF0000"/>
                </a:solidFill>
              </a:rPr>
              <a:t>第一次称量之后解空间变为</a:t>
            </a:r>
            <a:r>
              <a:rPr lang="en-US" altLang="zh-CN" b="1" dirty="0" smtClean="0">
                <a:solidFill>
                  <a:srgbClr val="FF0000"/>
                </a:solidFill>
              </a:rPr>
              <a:t>{2n/3               n</a:t>
            </a:r>
            <a:r>
              <a:rPr lang="zh-CN" altLang="en-US" b="1" dirty="0" smtClean="0">
                <a:solidFill>
                  <a:srgbClr val="FF0000"/>
                </a:solidFill>
              </a:rPr>
              <a:t>≡</a:t>
            </a:r>
            <a:r>
              <a:rPr lang="en-US" altLang="zh-CN" b="1" dirty="0" smtClean="0">
                <a:solidFill>
                  <a:srgbClr val="FF0000"/>
                </a:solidFill>
              </a:rPr>
              <a:t>0</a:t>
            </a:r>
            <a:r>
              <a:rPr lang="en-US" b="1" dirty="0" smtClean="0">
                <a:solidFill>
                  <a:srgbClr val="FF0000"/>
                </a:solidFill>
              </a:rPr>
              <a:t>(mod 3)</a:t>
            </a:r>
            <a:endParaRPr lang="en-US" altLang="zh-CN" b="1" dirty="0" smtClean="0">
              <a:solidFill>
                <a:srgbClr val="FF0000"/>
              </a:solidFill>
            </a:endParaRPr>
          </a:p>
          <a:p>
            <a:r>
              <a:rPr lang="en-US" altLang="zh-CN" b="1" dirty="0" smtClean="0">
                <a:solidFill>
                  <a:srgbClr val="FF0000"/>
                </a:solidFill>
              </a:rPr>
              <a:t>                                                             {(2n+4)/3        n</a:t>
            </a:r>
            <a:r>
              <a:rPr lang="zh-CN" altLang="en-US" b="1" dirty="0" smtClean="0">
                <a:solidFill>
                  <a:srgbClr val="FF0000"/>
                </a:solidFill>
              </a:rPr>
              <a:t>≡</a:t>
            </a:r>
            <a:r>
              <a:rPr lang="en-US" altLang="zh-CN" b="1" dirty="0" smtClean="0">
                <a:solidFill>
                  <a:srgbClr val="FF0000"/>
                </a:solidFill>
              </a:rPr>
              <a:t>1</a:t>
            </a:r>
            <a:r>
              <a:rPr lang="en-US" b="1" dirty="0" smtClean="0">
                <a:solidFill>
                  <a:srgbClr val="FF0000"/>
                </a:solidFill>
              </a:rPr>
              <a:t>(mod 3)</a:t>
            </a:r>
            <a:endParaRPr lang="en-US" altLang="zh-CN" b="1" dirty="0" smtClean="0">
              <a:solidFill>
                <a:srgbClr val="FF0000"/>
              </a:solidFill>
            </a:endParaRPr>
          </a:p>
          <a:p>
            <a:r>
              <a:rPr lang="en-US" altLang="zh-CN" b="1" dirty="0" smtClean="0">
                <a:solidFill>
                  <a:srgbClr val="FF0000"/>
                </a:solidFill>
              </a:rPr>
              <a:t>                                                             {(2n+2)/3        n</a:t>
            </a:r>
            <a:r>
              <a:rPr lang="zh-CN" altLang="en-US" b="1" dirty="0" smtClean="0">
                <a:solidFill>
                  <a:srgbClr val="FF0000"/>
                </a:solidFill>
              </a:rPr>
              <a:t>≡</a:t>
            </a:r>
            <a:r>
              <a:rPr lang="en-US" altLang="zh-CN" b="1" dirty="0" smtClean="0">
                <a:solidFill>
                  <a:srgbClr val="FF0000"/>
                </a:solidFill>
              </a:rPr>
              <a:t>2</a:t>
            </a:r>
            <a:r>
              <a:rPr lang="en-US" b="1" dirty="0" smtClean="0">
                <a:solidFill>
                  <a:srgbClr val="FF0000"/>
                </a:solidFill>
              </a:rPr>
              <a:t>(mod 3)</a:t>
            </a:r>
            <a:endParaRPr lang="en-US" altLang="zh-CN" b="1" dirty="0" smtClean="0">
              <a:solidFill>
                <a:srgbClr val="FF0000"/>
              </a:solidFill>
            </a:endParaRPr>
          </a:p>
          <a:p>
            <a:endParaRPr lang="en-US" altLang="zh-CN" b="1" dirty="0" smtClean="0">
              <a:solidFill>
                <a:srgbClr val="FF0000"/>
              </a:solidFill>
            </a:endParaRPr>
          </a:p>
          <a:p>
            <a:endParaRPr lang="en-US" altLang="zh-CN" b="1" dirty="0" smtClean="0">
              <a:solidFill>
                <a:srgbClr val="FF0000"/>
              </a:solidFill>
            </a:endParaRPr>
          </a:p>
          <a:p>
            <a:r>
              <a:rPr lang="en-US" altLang="zh-CN" b="1" dirty="0" smtClean="0">
                <a:solidFill>
                  <a:srgbClr val="FF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20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20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20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20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20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20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20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fade">
                                      <p:cBhvr>
                                        <p:cTn id="77" dur="2000"/>
                                        <p:tgtEl>
                                          <p:spTgt spid="4">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
                                            <p:txEl>
                                              <p:pRg st="15" end="15"/>
                                            </p:txEl>
                                          </p:spTgt>
                                        </p:tgtEl>
                                        <p:attrNameLst>
                                          <p:attrName>style.visibility</p:attrName>
                                        </p:attrNameLst>
                                      </p:cBhvr>
                                      <p:to>
                                        <p:strVal val="visible"/>
                                      </p:to>
                                    </p:set>
                                    <p:animEffect transition="in" filter="fade">
                                      <p:cBhvr>
                                        <p:cTn id="82" dur="2000"/>
                                        <p:tgtEl>
                                          <p:spTgt spid="4">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
                                            <p:txEl>
                                              <p:pRg st="16" end="16"/>
                                            </p:txEl>
                                          </p:spTgt>
                                        </p:tgtEl>
                                        <p:attrNameLst>
                                          <p:attrName>style.visibility</p:attrName>
                                        </p:attrNameLst>
                                      </p:cBhvr>
                                      <p:to>
                                        <p:strVal val="visible"/>
                                      </p:to>
                                    </p:set>
                                    <p:animEffect transition="in" filter="fade">
                                      <p:cBhvr>
                                        <p:cTn id="87" dur="2000"/>
                                        <p:tgtEl>
                                          <p:spTgt spid="4">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
                                            <p:txEl>
                                              <p:pRg st="17" end="17"/>
                                            </p:txEl>
                                          </p:spTgt>
                                        </p:tgtEl>
                                        <p:attrNameLst>
                                          <p:attrName>style.visibility</p:attrName>
                                        </p:attrNameLst>
                                      </p:cBhvr>
                                      <p:to>
                                        <p:strVal val="visible"/>
                                      </p:to>
                                    </p:set>
                                    <p:animEffect transition="in" filter="fade">
                                      <p:cBhvr>
                                        <p:cTn id="92" dur="2000"/>
                                        <p:tgtEl>
                                          <p:spTgt spid="4">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4">
                                            <p:txEl>
                                              <p:pRg st="18" end="18"/>
                                            </p:txEl>
                                          </p:spTgt>
                                        </p:tgtEl>
                                        <p:attrNameLst>
                                          <p:attrName>style.visibility</p:attrName>
                                        </p:attrNameLst>
                                      </p:cBhvr>
                                      <p:to>
                                        <p:strVal val="visible"/>
                                      </p:to>
                                    </p:set>
                                    <p:animEffect transition="in" filter="fade">
                                      <p:cBhvr>
                                        <p:cTn id="97" dur="2000"/>
                                        <p:tgtEl>
                                          <p:spTgt spid="4">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4">
                                            <p:txEl>
                                              <p:pRg st="19" end="19"/>
                                            </p:txEl>
                                          </p:spTgt>
                                        </p:tgtEl>
                                        <p:attrNameLst>
                                          <p:attrName>style.visibility</p:attrName>
                                        </p:attrNameLst>
                                      </p:cBhvr>
                                      <p:to>
                                        <p:strVal val="visible"/>
                                      </p:to>
                                    </p:set>
                                    <p:animEffect transition="in" filter="fade">
                                      <p:cBhvr>
                                        <p:cTn id="102" dur="2000"/>
                                        <p:tgtEl>
                                          <p:spTgt spid="4">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4">
                                            <p:txEl>
                                              <p:pRg st="20" end="20"/>
                                            </p:txEl>
                                          </p:spTgt>
                                        </p:tgtEl>
                                        <p:attrNameLst>
                                          <p:attrName>style.visibility</p:attrName>
                                        </p:attrNameLst>
                                      </p:cBhvr>
                                      <p:to>
                                        <p:strVal val="visible"/>
                                      </p:to>
                                    </p:set>
                                    <p:animEffect transition="in" filter="fade">
                                      <p:cBhvr>
                                        <p:cTn id="107" dur="2000"/>
                                        <p:tgtEl>
                                          <p:spTgt spid="4">
                                            <p:txEl>
                                              <p:pRg st="20" end="2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4">
                                            <p:txEl>
                                              <p:pRg st="21" end="21"/>
                                            </p:txEl>
                                          </p:spTgt>
                                        </p:tgtEl>
                                        <p:attrNameLst>
                                          <p:attrName>style.visibility</p:attrName>
                                        </p:attrNameLst>
                                      </p:cBhvr>
                                      <p:to>
                                        <p:strVal val="visible"/>
                                      </p:to>
                                    </p:set>
                                    <p:animEffect transition="in" filter="fade">
                                      <p:cBhvr>
                                        <p:cTn id="112" dur="2000"/>
                                        <p:tgtEl>
                                          <p:spTgt spid="4">
                                            <p:txEl>
                                              <p:pRg st="21" end="21"/>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4">
                                            <p:txEl>
                                              <p:pRg st="24" end="24"/>
                                            </p:txEl>
                                          </p:spTgt>
                                        </p:tgtEl>
                                        <p:attrNameLst>
                                          <p:attrName>style.visibility</p:attrName>
                                        </p:attrNameLst>
                                      </p:cBhvr>
                                      <p:to>
                                        <p:strVal val="visible"/>
                                      </p:to>
                                    </p:set>
                                    <p:animEffect transition="in" filter="fade">
                                      <p:cBhvr>
                                        <p:cTn id="117" dur="2000"/>
                                        <p:tgtEl>
                                          <p:spTgt spid="4">
                                            <p:txEl>
                                              <p:pRg st="24" end="2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846</TotalTime>
  <Words>3596</Words>
  <PresentationFormat>全屏显示(4:3)</PresentationFormat>
  <Paragraphs>272</Paragraphs>
  <Slides>19</Slides>
  <Notes>0</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apple</dc:creator>
  <cp:lastModifiedBy>apple</cp:lastModifiedBy>
  <cp:revision>62</cp:revision>
  <dcterms:created xsi:type="dcterms:W3CDTF">2019-10-04T14:00:39Z</dcterms:created>
  <dcterms:modified xsi:type="dcterms:W3CDTF">2019-10-09T14:53:05Z</dcterms:modified>
</cp:coreProperties>
</file>