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7"/>
  </p:notesMasterIdLst>
  <p:sldIdLst>
    <p:sldId id="261" r:id="rId2"/>
    <p:sldId id="265" r:id="rId3"/>
    <p:sldId id="263" r:id="rId4"/>
    <p:sldId id="271" r:id="rId5"/>
    <p:sldId id="266" r:id="rId6"/>
    <p:sldId id="272" r:id="rId7"/>
    <p:sldId id="267" r:id="rId8"/>
    <p:sldId id="273" r:id="rId9"/>
    <p:sldId id="275" r:id="rId10"/>
    <p:sldId id="291" r:id="rId11"/>
    <p:sldId id="276" r:id="rId12"/>
    <p:sldId id="277" r:id="rId13"/>
    <p:sldId id="278" r:id="rId14"/>
    <p:sldId id="280" r:id="rId15"/>
    <p:sldId id="281" r:id="rId16"/>
    <p:sldId id="270" r:id="rId17"/>
    <p:sldId id="282" r:id="rId18"/>
    <p:sldId id="286" r:id="rId19"/>
    <p:sldId id="285" r:id="rId20"/>
    <p:sldId id="283" r:id="rId21"/>
    <p:sldId id="284" r:id="rId22"/>
    <p:sldId id="287" r:id="rId23"/>
    <p:sldId id="288" r:id="rId24"/>
    <p:sldId id="264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hengxin" initials="wh" lastIdx="11" clrIdx="0">
    <p:extLst>
      <p:ext uri="{19B8F6BF-5375-455C-9EA6-DF929625EA0E}">
        <p15:presenceInfo xmlns:p15="http://schemas.microsoft.com/office/powerpoint/2012/main" userId="136a7203bd80d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5" autoAdjust="0"/>
  </p:normalViewPr>
  <p:slideViewPr>
    <p:cSldViewPr snapToGrid="0">
      <p:cViewPr varScale="1">
        <p:scale>
          <a:sx n="75" d="100"/>
          <a:sy n="75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D98D-0790-4F52-877D-9ACEE8C7C9E1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CDC74-C305-44EA-A163-CCA4BA7B8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解释一下零和博弈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6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5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4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67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5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0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1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6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CDC74-C305-44EA-A163-CCA4BA7B851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1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01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0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7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6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3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58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5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A539-3E15-4B0E-8465-B94DF1DB2A3C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3AA6EBE-DDA8-4C3A-A239-E366AD2721B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%E2%80%93beta_pruning" TargetMode="External"/><Relationship Id="rId2" Type="http://schemas.openxmlformats.org/officeDocument/2006/relationships/hyperlink" Target="http://inst.eecs.berkeley.edu/~cs61b/fa14/ta-materials/apps/ab_tree_practic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40894-797B-4D96-A2EE-EC9A8E014788}"/>
              </a:ext>
            </a:extLst>
          </p:cNvPr>
          <p:cNvSpPr txBox="1"/>
          <p:nvPr/>
        </p:nvSpPr>
        <p:spPr>
          <a:xfrm>
            <a:off x="564085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D5F61-B5F2-40E2-A05F-DCC6AA08EA03}"/>
              </a:ext>
            </a:extLst>
          </p:cNvPr>
          <p:cNvSpPr txBox="1"/>
          <p:nvPr/>
        </p:nvSpPr>
        <p:spPr>
          <a:xfrm>
            <a:off x="7488195" y="4034481"/>
            <a:ext cx="3754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19</a:t>
            </a:r>
            <a:r>
              <a:rPr lang="zh-CN" altLang="en-US" sz="3200" dirty="0"/>
              <a:t>级 匡亚明学院</a:t>
            </a:r>
            <a:endParaRPr lang="en-US" altLang="zh-CN" sz="3200" dirty="0"/>
          </a:p>
          <a:p>
            <a:pPr algn="ctr"/>
            <a:r>
              <a:rPr lang="zh-CN" altLang="en-US" sz="3200" dirty="0"/>
              <a:t>张涛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10A24-C7FE-4B39-915A-A5BDA855D02F}"/>
              </a:ext>
            </a:extLst>
          </p:cNvPr>
          <p:cNvSpPr txBox="1"/>
          <p:nvPr/>
        </p:nvSpPr>
        <p:spPr>
          <a:xfrm>
            <a:off x="1423447" y="1791093"/>
            <a:ext cx="958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/>
              <a:t>Alpha-Beta Pruning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6841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实际过程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F368-7BD6-4FB2-A7D6-3EC07AFF2E3F}"/>
              </a:ext>
            </a:extLst>
          </p:cNvPr>
          <p:cNvSpPr txBox="1"/>
          <p:nvPr/>
        </p:nvSpPr>
        <p:spPr>
          <a:xfrm>
            <a:off x="1376314" y="2090172"/>
            <a:ext cx="968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DFS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088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FECA7-3F6C-4257-8740-53A868C37609}"/>
              </a:ext>
            </a:extLst>
          </p:cNvPr>
          <p:cNvSpPr txBox="1"/>
          <p:nvPr/>
        </p:nvSpPr>
        <p:spPr>
          <a:xfrm>
            <a:off x="0" y="258960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优化</a:t>
            </a:r>
            <a:r>
              <a:rPr lang="en-US" altLang="zh-CN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——alpha-beta</a:t>
            </a:r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剪枝</a:t>
            </a:r>
          </a:p>
        </p:txBody>
      </p:sp>
    </p:spTree>
    <p:extLst>
      <p:ext uri="{BB962C8B-B14F-4D97-AF65-F5344CB8AC3E}">
        <p14:creationId xmlns:p14="http://schemas.microsoft.com/office/powerpoint/2010/main" val="294350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再看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90053-19B1-47DF-B14B-3FA9D5B5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90" y="2140694"/>
            <a:ext cx="4128994" cy="3737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0E99B5-F17D-4495-8BED-30D4CD270BA2}"/>
              </a:ext>
            </a:extLst>
          </p:cNvPr>
          <p:cNvSpPr/>
          <p:nvPr/>
        </p:nvSpPr>
        <p:spPr>
          <a:xfrm>
            <a:off x="3563332" y="3195687"/>
            <a:ext cx="2290713" cy="268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282C4-9A26-4CDD-B010-368E43FBCFC8}"/>
              </a:ext>
            </a:extLst>
          </p:cNvPr>
          <p:cNvSpPr/>
          <p:nvPr/>
        </p:nvSpPr>
        <p:spPr>
          <a:xfrm>
            <a:off x="5854045" y="5194169"/>
            <a:ext cx="1046376" cy="68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33BC6-BCE8-47D5-A4A7-DE729BF14E48}"/>
              </a:ext>
            </a:extLst>
          </p:cNvPr>
          <p:cNvSpPr/>
          <p:nvPr/>
        </p:nvSpPr>
        <p:spPr>
          <a:xfrm>
            <a:off x="7063230" y="4290768"/>
            <a:ext cx="992957" cy="1587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11AEF4A-5603-4E73-8618-976B41D3902A}"/>
              </a:ext>
            </a:extLst>
          </p:cNvPr>
          <p:cNvSpPr/>
          <p:nvPr/>
        </p:nvSpPr>
        <p:spPr>
          <a:xfrm>
            <a:off x="7305773" y="3373126"/>
            <a:ext cx="405352" cy="669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36D64-63A5-4B2F-A084-7333CA00C9F4}"/>
              </a:ext>
            </a:extLst>
          </p:cNvPr>
          <p:cNvSpPr txBox="1"/>
          <p:nvPr/>
        </p:nvSpPr>
        <p:spPr>
          <a:xfrm>
            <a:off x="7009811" y="4458878"/>
            <a:ext cx="86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7?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0EEF4-0219-4D2E-AF52-8928A05975FD}"/>
              </a:ext>
            </a:extLst>
          </p:cNvPr>
          <p:cNvSpPr txBox="1"/>
          <p:nvPr/>
        </p:nvSpPr>
        <p:spPr>
          <a:xfrm>
            <a:off x="7994617" y="4320378"/>
            <a:ext cx="38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不影响根节点的取值</a:t>
            </a:r>
            <a:r>
              <a:rPr lang="en-US" altLang="zh-CN" dirty="0"/>
              <a:t>(</a:t>
            </a:r>
            <a:r>
              <a:rPr lang="zh-CN" altLang="en-US" dirty="0"/>
              <a:t>但影响了父节点的取值</a:t>
            </a:r>
            <a:r>
              <a:rPr lang="en-US" altLang="zh-CN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F9A54-1AFB-47B7-8ADF-9103F5B2F6CD}"/>
              </a:ext>
            </a:extLst>
          </p:cNvPr>
          <p:cNvSpPr txBox="1"/>
          <p:nvPr/>
        </p:nvSpPr>
        <p:spPr>
          <a:xfrm>
            <a:off x="7019853" y="4861018"/>
            <a:ext cx="86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9?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661A8-D2EC-451A-A16C-07ACE4BCFC2A}"/>
              </a:ext>
            </a:extLst>
          </p:cNvPr>
          <p:cNvSpPr txBox="1"/>
          <p:nvPr/>
        </p:nvSpPr>
        <p:spPr>
          <a:xfrm>
            <a:off x="7994617" y="4899790"/>
            <a:ext cx="385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不影响根节点的取值</a:t>
            </a:r>
            <a:endParaRPr lang="en-US" altLang="zh-C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95CF7B-94A9-4E69-8CDC-9024EDDEA213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2466975"/>
            <a:ext cx="2657475" cy="561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81E8D6-DD11-4CDB-A4C7-6E771EEB262E}"/>
              </a:ext>
            </a:extLst>
          </p:cNvPr>
          <p:cNvSpPr txBox="1"/>
          <p:nvPr/>
        </p:nvSpPr>
        <p:spPr>
          <a:xfrm>
            <a:off x="8829675" y="2915466"/>
            <a:ext cx="385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根节点</a:t>
            </a:r>
            <a:endParaRPr lang="en-US" altLang="zh-C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3FDBC-046B-4B9B-91DF-E7EBDC469957}"/>
              </a:ext>
            </a:extLst>
          </p:cNvPr>
          <p:cNvSpPr/>
          <p:nvPr/>
        </p:nvSpPr>
        <p:spPr>
          <a:xfrm>
            <a:off x="6623726" y="3331575"/>
            <a:ext cx="611150" cy="5614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1C1613-F690-4C06-8081-5774DD343BED}"/>
              </a:ext>
            </a:extLst>
          </p:cNvPr>
          <p:cNvSpPr/>
          <p:nvPr/>
        </p:nvSpPr>
        <p:spPr>
          <a:xfrm>
            <a:off x="6099644" y="4227822"/>
            <a:ext cx="611150" cy="56145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CE282-B5A5-4B38-8C64-9CF128FE2460}"/>
              </a:ext>
            </a:extLst>
          </p:cNvPr>
          <p:cNvSpPr/>
          <p:nvPr/>
        </p:nvSpPr>
        <p:spPr>
          <a:xfrm>
            <a:off x="5583677" y="2314435"/>
            <a:ext cx="611150" cy="5614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1C975FD-C845-4386-9C8A-6A2FE0F8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01" y="1517699"/>
            <a:ext cx="4501866" cy="5340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293043" y="863171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祖宗比较多的时候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11718-DB0C-4359-840C-99E300D8BCB3}"/>
              </a:ext>
            </a:extLst>
          </p:cNvPr>
          <p:cNvSpPr/>
          <p:nvPr/>
        </p:nvSpPr>
        <p:spPr>
          <a:xfrm>
            <a:off x="3803724" y="4515637"/>
            <a:ext cx="2023017" cy="234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192CCA-BD21-4248-B48B-644D0AC770E7}"/>
              </a:ext>
            </a:extLst>
          </p:cNvPr>
          <p:cNvSpPr txBox="1"/>
          <p:nvPr/>
        </p:nvSpPr>
        <p:spPr>
          <a:xfrm>
            <a:off x="572378" y="1975893"/>
            <a:ext cx="96813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现在遍历到的点</a:t>
            </a:r>
            <a:endParaRPr lang="en-US" altLang="zh-CN" sz="3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5C49A-EADA-4AFA-BD3E-C3700D018011}"/>
              </a:ext>
            </a:extLst>
          </p:cNvPr>
          <p:cNvSpPr txBox="1"/>
          <p:nvPr/>
        </p:nvSpPr>
        <p:spPr>
          <a:xfrm>
            <a:off x="1438250" y="2633778"/>
            <a:ext cx="194401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α = 8</a:t>
            </a:r>
          </a:p>
          <a:p>
            <a:r>
              <a:rPr lang="en-US" altLang="zh-CN" sz="4400" dirty="0"/>
              <a:t>β = 8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6F728-8702-400B-A74A-817FA6C93844}"/>
              </a:ext>
            </a:extLst>
          </p:cNvPr>
          <p:cNvSpPr/>
          <p:nvPr/>
        </p:nvSpPr>
        <p:spPr>
          <a:xfrm>
            <a:off x="5840379" y="5340301"/>
            <a:ext cx="855695" cy="151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6C7B81-339A-4D4C-8520-050595C2A788}"/>
              </a:ext>
            </a:extLst>
          </p:cNvPr>
          <p:cNvCxnSpPr>
            <a:cxnSpLocks/>
          </p:cNvCxnSpPr>
          <p:nvPr/>
        </p:nvCxnSpPr>
        <p:spPr>
          <a:xfrm>
            <a:off x="3143250" y="2683779"/>
            <a:ext cx="3667125" cy="292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2311718-DB0C-4359-840C-99E300D8BCB3}"/>
              </a:ext>
            </a:extLst>
          </p:cNvPr>
          <p:cNvSpPr/>
          <p:nvPr/>
        </p:nvSpPr>
        <p:spPr>
          <a:xfrm>
            <a:off x="7443823" y="4547555"/>
            <a:ext cx="1073752" cy="234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4E56F6-59A6-42A9-9D65-0516603B1840}"/>
              </a:ext>
            </a:extLst>
          </p:cNvPr>
          <p:cNvSpPr txBox="1"/>
          <p:nvPr/>
        </p:nvSpPr>
        <p:spPr>
          <a:xfrm>
            <a:off x="8954611" y="1781568"/>
            <a:ext cx="2758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维护</a:t>
            </a:r>
            <a:r>
              <a:rPr lang="en-US" altLang="zh-CN" sz="2000" dirty="0"/>
              <a:t>α</a:t>
            </a:r>
            <a:r>
              <a:rPr lang="zh-CN" altLang="en-US" sz="2000" dirty="0"/>
              <a:t>为根节点到这个节点之间</a:t>
            </a:r>
            <a:r>
              <a:rPr lang="en-US" altLang="zh-CN" sz="2000" dirty="0"/>
              <a:t>(</a:t>
            </a:r>
            <a:r>
              <a:rPr lang="zh-CN" altLang="en-US" sz="2000" dirty="0"/>
              <a:t>闭区间</a:t>
            </a:r>
            <a:r>
              <a:rPr lang="en-US" altLang="zh-CN" sz="2000" dirty="0"/>
              <a:t>)</a:t>
            </a:r>
            <a:r>
              <a:rPr lang="zh-CN" altLang="en-US" sz="2000" dirty="0"/>
              <a:t>，</a:t>
            </a:r>
            <a:r>
              <a:rPr lang="en-US" altLang="zh-CN" sz="2000" dirty="0"/>
              <a:t>【</a:t>
            </a:r>
            <a:r>
              <a:rPr lang="zh-CN" altLang="en-US" sz="2000" dirty="0"/>
              <a:t>最大化节点</a:t>
            </a:r>
            <a:r>
              <a:rPr lang="en-US" altLang="zh-CN" sz="2000" dirty="0"/>
              <a:t>】</a:t>
            </a:r>
            <a:r>
              <a:rPr lang="zh-CN" altLang="en-US" sz="2000" dirty="0"/>
              <a:t>的最大值</a:t>
            </a:r>
            <a:endParaRPr lang="en-US" altLang="zh-CN" sz="2000" dirty="0"/>
          </a:p>
          <a:p>
            <a:r>
              <a:rPr lang="zh-CN" altLang="en-US" sz="2000" dirty="0"/>
              <a:t>（下界）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维护</a:t>
            </a:r>
            <a:r>
              <a:rPr lang="en-US" altLang="zh-CN" sz="2000" dirty="0"/>
              <a:t>β</a:t>
            </a:r>
            <a:r>
              <a:rPr lang="zh-CN" altLang="en-US" sz="2000" dirty="0"/>
              <a:t>为根节点到这个结点之间</a:t>
            </a:r>
            <a:r>
              <a:rPr lang="en-US" altLang="zh-CN" sz="2000" dirty="0"/>
              <a:t>(</a:t>
            </a:r>
            <a:r>
              <a:rPr lang="zh-CN" altLang="en-US" sz="2000" dirty="0"/>
              <a:t>闭区间</a:t>
            </a:r>
            <a:r>
              <a:rPr lang="en-US" altLang="zh-CN" sz="2000" dirty="0"/>
              <a:t>)</a:t>
            </a:r>
            <a:r>
              <a:rPr lang="zh-CN" altLang="en-US" sz="2000" dirty="0"/>
              <a:t>，</a:t>
            </a:r>
            <a:r>
              <a:rPr lang="en-US" altLang="zh-CN" sz="2000" dirty="0"/>
              <a:t>【</a:t>
            </a:r>
            <a:r>
              <a:rPr lang="zh-CN" altLang="en-US" sz="2000" dirty="0"/>
              <a:t>最小化节点</a:t>
            </a:r>
            <a:r>
              <a:rPr lang="en-US" altLang="zh-CN" sz="2000" dirty="0"/>
              <a:t>】</a:t>
            </a:r>
            <a:r>
              <a:rPr lang="zh-CN" altLang="en-US" sz="2000" dirty="0"/>
              <a:t>的最小值</a:t>
            </a:r>
            <a:endParaRPr lang="en-US" altLang="zh-CN" sz="2000" dirty="0"/>
          </a:p>
          <a:p>
            <a:r>
              <a:rPr lang="zh-CN" altLang="en-US" sz="2000" dirty="0"/>
              <a:t>（上界）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当下界越过了上界，就可以剪枝了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974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代码语言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EB125-BDF6-4BF9-843B-E43BED95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69" y="2837107"/>
            <a:ext cx="4557155" cy="288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B21B23-2394-48A3-9A52-810E53837C97}"/>
              </a:ext>
            </a:extLst>
          </p:cNvPr>
          <p:cNvSpPr txBox="1"/>
          <p:nvPr/>
        </p:nvSpPr>
        <p:spPr>
          <a:xfrm>
            <a:off x="1451728" y="2072343"/>
            <a:ext cx="968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Wiki</a:t>
            </a:r>
            <a:r>
              <a:rPr lang="zh-CN" altLang="en-US" sz="3200" dirty="0"/>
              <a:t>上的伪代码              大白话版</a:t>
            </a:r>
            <a:endParaRPr lang="en-US" altLang="zh-C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4FC03-A8E6-4633-9006-B6426D802E39}"/>
                  </a:ext>
                </a:extLst>
              </p:cNvPr>
              <p:cNvSpPr txBox="1"/>
              <p:nvPr/>
            </p:nvSpPr>
            <p:spPr>
              <a:xfrm>
                <a:off x="5853377" y="2811209"/>
                <a:ext cx="968132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●本质： 深度优先搜索</a:t>
                </a:r>
                <a:endParaRPr lang="en-US" altLang="zh-CN" sz="2000" dirty="0"/>
              </a:p>
              <a:p>
                <a:r>
                  <a:rPr lang="zh-CN" altLang="en-US" sz="2000" dirty="0"/>
                  <a:t>●初始化：将根节点的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000" dirty="0"/>
                  <a:t>赋为</a:t>
                </a:r>
                <a:r>
                  <a:rPr lang="en-US" altLang="zh-CN" sz="2000" dirty="0"/>
                  <a:t>-</a:t>
                </a:r>
                <a:r>
                  <a:rPr lang="zh-CN" altLang="en-US" sz="2000" dirty="0"/>
                  <a:t>∞，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000" dirty="0"/>
                  <a:t>赋为</a:t>
                </a:r>
                <a:r>
                  <a:rPr lang="en-US" altLang="zh-CN" sz="2000" dirty="0"/>
                  <a:t>+</a:t>
                </a:r>
                <a:r>
                  <a:rPr lang="zh-CN" altLang="en-US" sz="2000" dirty="0"/>
                  <a:t>∞</a:t>
                </a:r>
                <a:endParaRPr lang="en-US" altLang="zh-CN" sz="2000" dirty="0"/>
              </a:p>
              <a:p>
                <a:r>
                  <a:rPr lang="zh-CN" altLang="en-US" sz="2000" dirty="0"/>
                  <a:t>（用下界与上界的角度考虑就能明白了）</a:t>
                </a:r>
                <a:endParaRPr lang="en-US" altLang="zh-CN" sz="2000" dirty="0"/>
              </a:p>
              <a:p>
                <a:r>
                  <a:rPr lang="zh-CN" altLang="en-US" sz="2000" dirty="0"/>
                  <a:t>●对于一个节点的处理：</a:t>
                </a:r>
                <a:endParaRPr lang="en-US" altLang="zh-CN" sz="2000" dirty="0"/>
              </a:p>
              <a:p>
                <a:r>
                  <a:rPr lang="zh-CN" altLang="en-US" sz="2000" dirty="0"/>
                  <a:t>（传入</a:t>
                </a:r>
                <a:r>
                  <a:rPr lang="en-US" altLang="zh-CN" sz="2000" dirty="0"/>
                  <a:t>α</a:t>
                </a:r>
                <a:r>
                  <a:rPr lang="zh-CN" altLang="en-US" sz="2000" dirty="0"/>
                  <a:t>，</a:t>
                </a:r>
                <a:r>
                  <a:rPr lang="en-US" altLang="zh-CN" sz="2000" dirty="0"/>
                  <a:t>β</a:t>
                </a:r>
                <a:r>
                  <a:rPr lang="zh-CN" altLang="en-US" sz="2000" dirty="0"/>
                  <a:t>）</a:t>
                </a:r>
                <a:endParaRPr lang="en-US" altLang="zh-CN" sz="2000" dirty="0"/>
              </a:p>
              <a:p>
                <a:r>
                  <a:rPr lang="zh-CN" altLang="en-US" sz="2000" dirty="0"/>
                  <a:t>对于最大化节点，维护其阿尔法值</a:t>
                </a:r>
                <a:endParaRPr lang="en-US" altLang="zh-CN" sz="2000" dirty="0"/>
              </a:p>
              <a:p>
                <a:r>
                  <a:rPr lang="zh-CN" altLang="en-US" sz="2000" dirty="0"/>
                  <a:t>对于最小化节点，维护其贝塔值</a:t>
                </a:r>
                <a:endParaRPr lang="en-US" altLang="zh-CN" sz="2000" dirty="0"/>
              </a:p>
              <a:p>
                <a:r>
                  <a:rPr lang="zh-CN" altLang="en-US" sz="2000" dirty="0"/>
                  <a:t>●在完成一个子节点的搜索后，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维护对应的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α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或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β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值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r>
                  <a:rPr lang="zh-CN" altLang="en-US" sz="2000" dirty="0"/>
                  <a:t>并对</a:t>
                </a:r>
                <a:r>
                  <a:rPr lang="en-US" altLang="zh-CN" sz="2000" dirty="0"/>
                  <a:t>α</a:t>
                </a:r>
                <a:r>
                  <a:rPr lang="zh-CN" altLang="en-US" sz="2000" dirty="0"/>
                  <a:t>与</a:t>
                </a:r>
                <a:r>
                  <a:rPr lang="en-US" altLang="zh-CN" sz="2000" dirty="0"/>
                  <a:t>β</a:t>
                </a:r>
                <a:r>
                  <a:rPr lang="zh-CN" altLang="en-US" sz="2000" dirty="0"/>
                  <a:t>的关系进行判断</a:t>
                </a:r>
                <a:endParaRPr lang="en-US" altLang="zh-CN" sz="2000" dirty="0"/>
              </a:p>
              <a:p>
                <a:r>
                  <a:rPr lang="zh-CN" altLang="en-US" sz="2000" dirty="0"/>
                  <a:t>如果</a:t>
                </a:r>
                <a:r>
                  <a:rPr lang="en-US" altLang="zh-CN" sz="2000" dirty="0"/>
                  <a:t>α&gt;=β</a:t>
                </a:r>
                <a:r>
                  <a:rPr lang="zh-CN" altLang="en-US" sz="2000" dirty="0"/>
                  <a:t>，其他所有子节点不再考虑（剪掉）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4FC03-A8E6-4633-9006-B6426D802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77" y="2811209"/>
                <a:ext cx="9681328" cy="3170099"/>
              </a:xfrm>
              <a:prstGeom prst="rect">
                <a:avLst/>
              </a:prstGeom>
              <a:blipFill>
                <a:blip r:embed="rId4"/>
                <a:stretch>
                  <a:fillRect l="-630" t="-962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539BAFF-222D-4AC4-AEBA-68AB31BDEE32}"/>
              </a:ext>
            </a:extLst>
          </p:cNvPr>
          <p:cNvSpPr txBox="1"/>
          <p:nvPr/>
        </p:nvSpPr>
        <p:spPr>
          <a:xfrm>
            <a:off x="8305070" y="6339902"/>
            <a:ext cx="96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这里我们整一个实际例子康一康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9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FECA7-3F6C-4257-8740-53A868C37609}"/>
              </a:ext>
            </a:extLst>
          </p:cNvPr>
          <p:cNvSpPr txBox="1"/>
          <p:nvPr/>
        </p:nvSpPr>
        <p:spPr>
          <a:xfrm>
            <a:off x="1293043" y="2589608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优化的实际效果</a:t>
            </a:r>
          </a:p>
        </p:txBody>
      </p:sp>
    </p:spTree>
    <p:extLst>
      <p:ext uri="{BB962C8B-B14F-4D97-AF65-F5344CB8AC3E}">
        <p14:creationId xmlns:p14="http://schemas.microsoft.com/office/powerpoint/2010/main" val="36202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D3E3E-88F7-4635-B400-2DD5C45B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09"/>
            <a:ext cx="12192000" cy="57086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60B876-D9A9-4F44-AF9D-60B7025478C3}"/>
              </a:ext>
            </a:extLst>
          </p:cNvPr>
          <p:cNvSpPr/>
          <p:nvPr/>
        </p:nvSpPr>
        <p:spPr>
          <a:xfrm>
            <a:off x="8559538" y="1451728"/>
            <a:ext cx="3421930" cy="441643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8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D3D27-0A67-4936-8E16-D39CD993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353"/>
            <a:ext cx="12192000" cy="53954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60B876-D9A9-4F44-AF9D-60B7025478C3}"/>
              </a:ext>
            </a:extLst>
          </p:cNvPr>
          <p:cNvSpPr/>
          <p:nvPr/>
        </p:nvSpPr>
        <p:spPr>
          <a:xfrm>
            <a:off x="4807670" y="2064470"/>
            <a:ext cx="3421930" cy="441643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8C2B6C-7C2A-4DE5-89F2-8F96D004A20E}"/>
              </a:ext>
            </a:extLst>
          </p:cNvPr>
          <p:cNvSpPr/>
          <p:nvPr/>
        </p:nvSpPr>
        <p:spPr>
          <a:xfrm>
            <a:off x="1299328" y="3167406"/>
            <a:ext cx="2209015" cy="296627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2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讨论的范畴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260CC-CE17-4431-9015-9CD1AF80488C}"/>
              </a:ext>
            </a:extLst>
          </p:cNvPr>
          <p:cNvSpPr txBox="1"/>
          <p:nvPr/>
        </p:nvSpPr>
        <p:spPr>
          <a:xfrm>
            <a:off x="1414021" y="2010990"/>
            <a:ext cx="96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Uniform Game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1140C-7DF7-4DC6-AAD6-4A88C9CE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14" y="2775956"/>
            <a:ext cx="6953350" cy="3077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2A53C-AD29-4742-A6D8-3737D527E57A}"/>
              </a:ext>
            </a:extLst>
          </p:cNvPr>
          <p:cNvSpPr txBox="1"/>
          <p:nvPr/>
        </p:nvSpPr>
        <p:spPr>
          <a:xfrm>
            <a:off x="575537" y="2664259"/>
            <a:ext cx="9681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[1]</a:t>
            </a:r>
            <a:r>
              <a:rPr lang="zh-CN" altLang="en-US" sz="2000" dirty="0"/>
              <a:t>每个节点的子节点数都相同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[2]</a:t>
            </a:r>
            <a:r>
              <a:rPr lang="zh-CN" altLang="en-US" sz="2000" dirty="0"/>
              <a:t>每一条路高度都相同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突出一个</a:t>
            </a:r>
            <a:endParaRPr lang="en-US" altLang="zh-CN" sz="2000" dirty="0"/>
          </a:p>
          <a:p>
            <a:r>
              <a:rPr lang="en-US" altLang="zh-CN" sz="4000" dirty="0"/>
              <a:t>      UNIFORM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83459-1191-4E2C-9695-FCA871A65ABE}"/>
              </a:ext>
            </a:extLst>
          </p:cNvPr>
          <p:cNvSpPr txBox="1"/>
          <p:nvPr/>
        </p:nvSpPr>
        <p:spPr>
          <a:xfrm>
            <a:off x="1414021" y="5229454"/>
            <a:ext cx="968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我们设这棵树高度为</a:t>
            </a:r>
            <a:r>
              <a:rPr lang="en-US" altLang="zh-CN" sz="2000" dirty="0"/>
              <a:t>h</a:t>
            </a:r>
          </a:p>
          <a:p>
            <a:r>
              <a:rPr lang="zh-CN" altLang="en-US" sz="2000" dirty="0"/>
              <a:t>每个节点的子节点数为</a:t>
            </a:r>
            <a:r>
              <a:rPr lang="en-US" altLang="zh-CN" sz="2000" dirty="0"/>
              <a:t>d</a:t>
            </a:r>
            <a:endParaRPr lang="en-US" altLang="zh-CN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8E833-01A1-4F4E-B040-75B65249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77" y="203320"/>
            <a:ext cx="4747671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不优化的情况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35CC1-36F0-4917-885D-525B6449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28" y="2215799"/>
            <a:ext cx="2522779" cy="16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32874" y="650449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棋类博弈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DB7E7-B985-4AFD-BC19-09DE5DAB7209}"/>
              </a:ext>
            </a:extLst>
          </p:cNvPr>
          <p:cNvSpPr txBox="1"/>
          <p:nvPr/>
        </p:nvSpPr>
        <p:spPr>
          <a:xfrm>
            <a:off x="1432874" y="2102177"/>
            <a:ext cx="9681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[1]</a:t>
            </a:r>
            <a:r>
              <a:rPr lang="zh-CN" altLang="en-US" sz="3600" dirty="0"/>
              <a:t>两个玩家</a:t>
            </a:r>
            <a:endParaRPr lang="en-US" altLang="zh-CN" sz="3600" dirty="0"/>
          </a:p>
          <a:p>
            <a:r>
              <a:rPr lang="en-US" altLang="zh-CN" sz="3600" dirty="0"/>
              <a:t>[2]</a:t>
            </a:r>
            <a:r>
              <a:rPr lang="zh-CN" altLang="en-US" sz="3600" dirty="0"/>
              <a:t>回合制，交互进行</a:t>
            </a:r>
            <a:endParaRPr lang="en-US" altLang="zh-CN" sz="3600" dirty="0"/>
          </a:p>
          <a:p>
            <a:r>
              <a:rPr lang="en-US" altLang="zh-CN" sz="3600" dirty="0"/>
              <a:t>[3]</a:t>
            </a:r>
            <a:r>
              <a:rPr lang="zh-CN" altLang="en-US" sz="3600" dirty="0"/>
              <a:t>零和博弈</a:t>
            </a:r>
            <a:endParaRPr lang="en-US" altLang="zh-CN" sz="3600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A7FD3-F43E-4BE6-9E16-B781F3B02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96" y="2234153"/>
            <a:ext cx="5281499" cy="3003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800565-A6AC-4FED-8988-43F6D96957F5}"/>
              </a:ext>
            </a:extLst>
          </p:cNvPr>
          <p:cNvSpPr/>
          <p:nvPr/>
        </p:nvSpPr>
        <p:spPr>
          <a:xfrm>
            <a:off x="1432874" y="37641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/>
              <a:t>[4]</a:t>
            </a:r>
            <a:r>
              <a:rPr lang="zh-CN" altLang="en-US" sz="3600" dirty="0"/>
              <a:t>双方都会把自己的优势</a:t>
            </a:r>
            <a:endParaRPr lang="en-US" altLang="zh-CN" sz="3600" dirty="0"/>
          </a:p>
          <a:p>
            <a:r>
              <a:rPr lang="zh-CN" altLang="en-US" sz="3600" dirty="0"/>
              <a:t>最大化（足够聪明）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646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最理想的情况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A06EF-9ABA-47FB-B264-D61A0929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19" y="2075451"/>
            <a:ext cx="8200492" cy="383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AF5764-8EC8-431C-8E0D-67F48BABC9E9}"/>
              </a:ext>
            </a:extLst>
          </p:cNvPr>
          <p:cNvSpPr txBox="1"/>
          <p:nvPr/>
        </p:nvSpPr>
        <p:spPr>
          <a:xfrm>
            <a:off x="3711019" y="5770835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 111         112          121          122          211          212          221          222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68B89-CEFF-40C6-94B6-AB315C6C554F}"/>
              </a:ext>
            </a:extLst>
          </p:cNvPr>
          <p:cNvSpPr txBox="1"/>
          <p:nvPr/>
        </p:nvSpPr>
        <p:spPr>
          <a:xfrm>
            <a:off x="4417505" y="4699299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11                           12                           21                           22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92CC5-0C7A-4699-AC36-890205F253ED}"/>
              </a:ext>
            </a:extLst>
          </p:cNvPr>
          <p:cNvSpPr txBox="1"/>
          <p:nvPr/>
        </p:nvSpPr>
        <p:spPr>
          <a:xfrm>
            <a:off x="5479614" y="3746957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1                                                           2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D800C-1E40-4634-ADC1-C5A0FDC899F8}"/>
              </a:ext>
            </a:extLst>
          </p:cNvPr>
          <p:cNvSpPr txBox="1"/>
          <p:nvPr/>
        </p:nvSpPr>
        <p:spPr>
          <a:xfrm>
            <a:off x="117623" y="2673658"/>
            <a:ext cx="96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每个节点的最</a:t>
            </a:r>
            <a:endParaRPr lang="en-US" altLang="zh-CN" sz="3600" dirty="0"/>
          </a:p>
          <a:p>
            <a:r>
              <a:rPr lang="zh-CN" altLang="en-US" sz="3600" dirty="0"/>
              <a:t>优子节点都是第</a:t>
            </a:r>
            <a:endParaRPr lang="en-US" altLang="zh-CN" sz="3600" dirty="0"/>
          </a:p>
          <a:p>
            <a:r>
              <a:rPr lang="zh-CN" altLang="en-US" sz="3600" dirty="0"/>
              <a:t>一个。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02156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最理想的情况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D800C-1E40-4634-ADC1-C5A0FDC899F8}"/>
              </a:ext>
            </a:extLst>
          </p:cNvPr>
          <p:cNvSpPr txBox="1"/>
          <p:nvPr/>
        </p:nvSpPr>
        <p:spPr>
          <a:xfrm>
            <a:off x="117623" y="2075451"/>
            <a:ext cx="9681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定理一：</a:t>
            </a:r>
            <a:endParaRPr lang="en-US" altLang="zh-CN" sz="3600" dirty="0"/>
          </a:p>
          <a:p>
            <a:r>
              <a:rPr lang="zh-CN" altLang="en-US" sz="3600" dirty="0"/>
              <a:t>图中需要被遍历</a:t>
            </a:r>
            <a:endParaRPr lang="en-US" altLang="zh-CN" sz="3600" dirty="0"/>
          </a:p>
          <a:p>
            <a:r>
              <a:rPr lang="zh-CN" altLang="en-US" sz="3600" dirty="0"/>
              <a:t>的点必然满足：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所有偶数位都为</a:t>
            </a:r>
            <a:r>
              <a:rPr lang="en-US" altLang="zh-CN" sz="3600" dirty="0"/>
              <a:t>1</a:t>
            </a:r>
          </a:p>
          <a:p>
            <a:r>
              <a:rPr lang="zh-CN" altLang="en-US" sz="3600" dirty="0"/>
              <a:t>或</a:t>
            </a:r>
            <a:endParaRPr lang="en-US" altLang="zh-CN" sz="3600" dirty="0"/>
          </a:p>
          <a:p>
            <a:r>
              <a:rPr lang="zh-CN" altLang="en-US" sz="3600" dirty="0"/>
              <a:t>所有奇数位都为</a:t>
            </a:r>
            <a:r>
              <a:rPr lang="en-US" altLang="zh-CN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48063-9A93-401E-AD5D-850C6F963AB1}"/>
              </a:ext>
            </a:extLst>
          </p:cNvPr>
          <p:cNvSpPr txBox="1"/>
          <p:nvPr/>
        </p:nvSpPr>
        <p:spPr>
          <a:xfrm>
            <a:off x="6748644" y="6300991"/>
            <a:ext cx="968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from An Analysis of Alpha-Beta Priming </a:t>
            </a:r>
            <a:r>
              <a:rPr lang="en-US" altLang="zh-CN" sz="2400" dirty="0">
                <a:solidFill>
                  <a:schemeClr val="bg1"/>
                </a:solidFill>
              </a:rPr>
              <a:t>Page.13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F55F0-A9DC-41A3-A323-B81DC278F465}"/>
              </a:ext>
            </a:extLst>
          </p:cNvPr>
          <p:cNvSpPr txBox="1"/>
          <p:nvPr/>
        </p:nvSpPr>
        <p:spPr>
          <a:xfrm>
            <a:off x="117623" y="6266506"/>
            <a:ext cx="96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另外，文中称这种点是</a:t>
            </a:r>
            <a:r>
              <a:rPr lang="en-US" altLang="zh-CN" b="1" dirty="0">
                <a:solidFill>
                  <a:schemeClr val="bg1"/>
                </a:solidFill>
              </a:rPr>
              <a:t>critical</a:t>
            </a:r>
            <a:r>
              <a:rPr lang="zh-CN" altLang="en-US" b="1" dirty="0">
                <a:solidFill>
                  <a:schemeClr val="bg1"/>
                </a:solidFill>
              </a:rPr>
              <a:t>的。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5847C-1068-496A-BD16-0B7B3F7AA08A}"/>
              </a:ext>
            </a:extLst>
          </p:cNvPr>
          <p:cNvGrpSpPr/>
          <p:nvPr/>
        </p:nvGrpSpPr>
        <p:grpSpPr>
          <a:xfrm>
            <a:off x="3711019" y="2075451"/>
            <a:ext cx="13656699" cy="4095494"/>
            <a:chOff x="3711019" y="2075451"/>
            <a:chExt cx="13656699" cy="4095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28F2B6-7566-436F-978D-82CA7A4C1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1019" y="2075451"/>
              <a:ext cx="8200492" cy="38351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274638-3244-42B3-B556-FD5688BCCE47}"/>
                </a:ext>
              </a:extLst>
            </p:cNvPr>
            <p:cNvSpPr txBox="1"/>
            <p:nvPr/>
          </p:nvSpPr>
          <p:spPr>
            <a:xfrm>
              <a:off x="3711019" y="5770835"/>
              <a:ext cx="9681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  111         112          121          122          211          212          221          222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9F8217-0392-4A75-9869-C70CD7C74CF4}"/>
                </a:ext>
              </a:extLst>
            </p:cNvPr>
            <p:cNvSpPr txBox="1"/>
            <p:nvPr/>
          </p:nvSpPr>
          <p:spPr>
            <a:xfrm>
              <a:off x="4417505" y="4699299"/>
              <a:ext cx="9681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11                           12                           21                           22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306E6D-D520-409C-BAF5-BA44E1BC4DD2}"/>
                </a:ext>
              </a:extLst>
            </p:cNvPr>
            <p:cNvSpPr txBox="1"/>
            <p:nvPr/>
          </p:nvSpPr>
          <p:spPr>
            <a:xfrm>
              <a:off x="5479614" y="3746957"/>
              <a:ext cx="9681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1                                                           2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4E3FD7-8F14-4604-B075-32B4977798D4}"/>
                </a:ext>
              </a:extLst>
            </p:cNvPr>
            <p:cNvSpPr txBox="1"/>
            <p:nvPr/>
          </p:nvSpPr>
          <p:spPr>
            <a:xfrm>
              <a:off x="7686390" y="2574757"/>
              <a:ext cx="9681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47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最理想的情况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D800C-1E40-4634-ADC1-C5A0FDC899F8}"/>
              </a:ext>
            </a:extLst>
          </p:cNvPr>
          <p:cNvSpPr txBox="1"/>
          <p:nvPr/>
        </p:nvSpPr>
        <p:spPr>
          <a:xfrm>
            <a:off x="117623" y="2075451"/>
            <a:ext cx="96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引理一：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这种点一共有：</a:t>
            </a:r>
            <a:endParaRPr lang="en-US" altLang="zh-C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48063-9A93-401E-AD5D-850C6F963AB1}"/>
              </a:ext>
            </a:extLst>
          </p:cNvPr>
          <p:cNvSpPr txBox="1"/>
          <p:nvPr/>
        </p:nvSpPr>
        <p:spPr>
          <a:xfrm>
            <a:off x="6748644" y="6300991"/>
            <a:ext cx="968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from An Analysis of Alpha-Beta Priming </a:t>
            </a:r>
            <a:r>
              <a:rPr lang="en-US" altLang="zh-CN" sz="2400" dirty="0">
                <a:solidFill>
                  <a:schemeClr val="bg1"/>
                </a:solidFill>
              </a:rPr>
              <a:t>Page.13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890B4-32F8-4D29-9696-4586F855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6" y="4282100"/>
            <a:ext cx="3096333" cy="1163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058AD-4BB0-4E97-8748-89219DE5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019" y="2075451"/>
            <a:ext cx="8200492" cy="3835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488816-659B-401C-8FD3-544A53EBEACA}"/>
              </a:ext>
            </a:extLst>
          </p:cNvPr>
          <p:cNvSpPr txBox="1"/>
          <p:nvPr/>
        </p:nvSpPr>
        <p:spPr>
          <a:xfrm>
            <a:off x="3711019" y="5770835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 111         112          121          122          211          212          221          222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16AA34-36CD-426B-AD49-05737F5734ED}"/>
              </a:ext>
            </a:extLst>
          </p:cNvPr>
          <p:cNvSpPr txBox="1"/>
          <p:nvPr/>
        </p:nvSpPr>
        <p:spPr>
          <a:xfrm>
            <a:off x="4417505" y="4699299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11                           12                           21                           22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18498-F51B-4B2D-B74D-F9E5628F50F1}"/>
              </a:ext>
            </a:extLst>
          </p:cNvPr>
          <p:cNvSpPr txBox="1"/>
          <p:nvPr/>
        </p:nvSpPr>
        <p:spPr>
          <a:xfrm>
            <a:off x="5479614" y="3746957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1                                                           2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37407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最理想的情况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D800C-1E40-4634-ADC1-C5A0FDC899F8}"/>
              </a:ext>
            </a:extLst>
          </p:cNvPr>
          <p:cNvSpPr txBox="1"/>
          <p:nvPr/>
        </p:nvSpPr>
        <p:spPr>
          <a:xfrm>
            <a:off x="142934" y="3700791"/>
            <a:ext cx="96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渐近一下</a:t>
            </a:r>
            <a:endParaRPr lang="en-US" altLang="zh-C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48063-9A93-401E-AD5D-850C6F963AB1}"/>
              </a:ext>
            </a:extLst>
          </p:cNvPr>
          <p:cNvSpPr txBox="1"/>
          <p:nvPr/>
        </p:nvSpPr>
        <p:spPr>
          <a:xfrm>
            <a:off x="6748644" y="6300991"/>
            <a:ext cx="968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from An Analysis of Alpha-Beta Priming </a:t>
            </a:r>
            <a:r>
              <a:rPr lang="en-US" altLang="zh-CN" sz="2400" dirty="0">
                <a:solidFill>
                  <a:schemeClr val="bg1"/>
                </a:solidFill>
              </a:rPr>
              <a:t>Page.13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890B4-32F8-4D29-9696-4586F855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8" y="2209804"/>
            <a:ext cx="3096333" cy="1163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46C0E-87B2-43A6-B820-54E65CEB6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33" y="4782351"/>
            <a:ext cx="1713372" cy="9884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1A618F-7757-40CE-910C-7CAA19B14B4E}"/>
              </a:ext>
            </a:extLst>
          </p:cNvPr>
          <p:cNvCxnSpPr/>
          <p:nvPr/>
        </p:nvCxnSpPr>
        <p:spPr>
          <a:xfrm>
            <a:off x="2230183" y="3474173"/>
            <a:ext cx="0" cy="121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C2D13-0773-4508-988C-08E1C3A31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019" y="2075451"/>
            <a:ext cx="8200492" cy="38351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5835C0-8AB6-4698-B6EF-4E8978112B13}"/>
              </a:ext>
            </a:extLst>
          </p:cNvPr>
          <p:cNvSpPr txBox="1"/>
          <p:nvPr/>
        </p:nvSpPr>
        <p:spPr>
          <a:xfrm>
            <a:off x="3711019" y="5770835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 111         112          121          122          211          212          221          222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C2C55-7348-4C7B-A2F9-FA92624A8501}"/>
              </a:ext>
            </a:extLst>
          </p:cNvPr>
          <p:cNvSpPr txBox="1"/>
          <p:nvPr/>
        </p:nvSpPr>
        <p:spPr>
          <a:xfrm>
            <a:off x="4417505" y="4699299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11                           12                           21                           22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2AF90-E1E6-4A5A-877E-72AEF031D9F9}"/>
              </a:ext>
            </a:extLst>
          </p:cNvPr>
          <p:cNvSpPr txBox="1"/>
          <p:nvPr/>
        </p:nvSpPr>
        <p:spPr>
          <a:xfrm>
            <a:off x="5479614" y="3746957"/>
            <a:ext cx="96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1                                                           2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12606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32874" y="650449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Reference</a:t>
            </a:r>
            <a:endParaRPr lang="zh-CN" altLang="en-US" sz="7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06993-F044-4EC8-8BD6-BA27C8386AAC}"/>
              </a:ext>
            </a:extLst>
          </p:cNvPr>
          <p:cNvSpPr txBox="1"/>
          <p:nvPr/>
        </p:nvSpPr>
        <p:spPr>
          <a:xfrm>
            <a:off x="1432874" y="1989055"/>
            <a:ext cx="9681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</a:t>
            </a:r>
            <a:r>
              <a:rPr lang="zh-CN" altLang="en-US" dirty="0"/>
              <a:t>感谢马老师与魏老师的悉心教导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[2]</a:t>
            </a:r>
            <a:r>
              <a:rPr lang="zh-CN" altLang="en-US" dirty="0"/>
              <a:t> 感谢</a:t>
            </a:r>
            <a:r>
              <a:rPr lang="en-US" altLang="zh-CN" dirty="0" err="1"/>
              <a:t>UC.Berkeley</a:t>
            </a:r>
            <a:r>
              <a:rPr lang="zh-CN" altLang="en-US" dirty="0"/>
              <a:t>的</a:t>
            </a:r>
            <a:r>
              <a:rPr lang="en-US" altLang="zh-CN" dirty="0"/>
              <a:t>Aleks </a:t>
            </a:r>
            <a:r>
              <a:rPr lang="en-US" altLang="zh-CN" dirty="0" err="1"/>
              <a:t>Kamko</a:t>
            </a:r>
            <a:r>
              <a:rPr lang="zh-CN" altLang="en-US" dirty="0"/>
              <a:t>所写的图形化程序</a:t>
            </a:r>
            <a:endParaRPr lang="en-US" altLang="zh-CN" dirty="0"/>
          </a:p>
          <a:p>
            <a:pPr algn="ctr"/>
            <a:r>
              <a:rPr lang="en-US" altLang="zh-CN" dirty="0"/>
              <a:t>   </a:t>
            </a:r>
            <a:r>
              <a:rPr lang="en-US" altLang="zh-CN" dirty="0">
                <a:hlinkClick r:id="rId2"/>
              </a:rPr>
              <a:t>http://inst.eecs.berkeley.edu/~cs61b/fa14/ta-materials/apps/ab_tree_practice/</a:t>
            </a:r>
            <a:endParaRPr lang="en-US" altLang="zh-CN" dirty="0"/>
          </a:p>
          <a:p>
            <a:pPr algn="ctr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[3] </a:t>
            </a:r>
            <a:r>
              <a:rPr lang="zh-CN" altLang="en-US" dirty="0"/>
              <a:t>感谢简短而清晰的</a:t>
            </a:r>
            <a:r>
              <a:rPr lang="en-US" altLang="zh-CN" dirty="0"/>
              <a:t>wiki</a:t>
            </a:r>
          </a:p>
          <a:p>
            <a:pPr algn="ctr"/>
            <a:r>
              <a:rPr lang="en-US" altLang="zh-CN" dirty="0">
                <a:hlinkClick r:id="rId3"/>
              </a:rPr>
              <a:t>https://en.wikipedia.org/wiki/Alpha%E2%80%93beta_pruning</a:t>
            </a:r>
            <a:endParaRPr lang="en-US" altLang="zh-CN" dirty="0"/>
          </a:p>
          <a:p>
            <a:pPr algn="ctr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[4] </a:t>
            </a:r>
            <a:r>
              <a:rPr lang="zh-CN" altLang="en-US" dirty="0"/>
              <a:t>感谢</a:t>
            </a:r>
            <a:r>
              <a:rPr lang="en-US" altLang="zh-CN" dirty="0"/>
              <a:t>Knuth (AI, 1975) </a:t>
            </a:r>
            <a:r>
              <a:rPr lang="zh-CN" altLang="en-US" dirty="0"/>
              <a:t>的论文</a:t>
            </a:r>
            <a:r>
              <a:rPr lang="en-US" altLang="zh-CN" dirty="0"/>
              <a:t> An Analysis of Alpha-Beta Pruning </a:t>
            </a:r>
            <a:r>
              <a:rPr lang="zh-CN" altLang="en-US" dirty="0"/>
              <a:t>（虽然看不太懂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E8371-64D6-479E-A1A4-B6E78ADB6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594" y="3978111"/>
            <a:ext cx="2129406" cy="21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93F1-935E-4C93-99CC-FB76C3637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谢谢观赏！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0C191-7E42-43DC-A6CE-28D0FACB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8" y="4002167"/>
            <a:ext cx="2067612" cy="2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463A-4A4C-4A2E-89F7-1EC592DB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/>
              <a:t>目录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30770F-086B-4A37-BAE0-E9227BA4C991}"/>
              </a:ext>
            </a:extLst>
          </p:cNvPr>
          <p:cNvSpPr/>
          <p:nvPr/>
        </p:nvSpPr>
        <p:spPr>
          <a:xfrm>
            <a:off x="1655379" y="2412124"/>
            <a:ext cx="504497" cy="5044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681169-3DC8-4653-9780-A55A68A19093}"/>
              </a:ext>
            </a:extLst>
          </p:cNvPr>
          <p:cNvSpPr/>
          <p:nvPr/>
        </p:nvSpPr>
        <p:spPr>
          <a:xfrm>
            <a:off x="1655378" y="3522288"/>
            <a:ext cx="504497" cy="5044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CE9DD-FE5A-45FF-9688-E88F3B2A86F2}"/>
              </a:ext>
            </a:extLst>
          </p:cNvPr>
          <p:cNvSpPr/>
          <p:nvPr/>
        </p:nvSpPr>
        <p:spPr>
          <a:xfrm>
            <a:off x="1655377" y="4632452"/>
            <a:ext cx="504497" cy="5044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1AF11-6853-4A38-9C44-CF79FAF27BF3}"/>
              </a:ext>
            </a:extLst>
          </p:cNvPr>
          <p:cNvSpPr txBox="1"/>
          <p:nvPr/>
        </p:nvSpPr>
        <p:spPr>
          <a:xfrm>
            <a:off x="2791905" y="3451370"/>
            <a:ext cx="789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 </a:t>
            </a:r>
            <a:r>
              <a:rPr lang="en-US" altLang="zh-CN" sz="3600" dirty="0"/>
              <a:t>—— alpha-beta</a:t>
            </a:r>
            <a:r>
              <a:rPr lang="zh-CN" altLang="en-US" sz="3600" dirty="0"/>
              <a:t>剪枝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F29C0-08AB-4D1F-8563-0C08135023B6}"/>
              </a:ext>
            </a:extLst>
          </p:cNvPr>
          <p:cNvSpPr txBox="1"/>
          <p:nvPr/>
        </p:nvSpPr>
        <p:spPr>
          <a:xfrm>
            <a:off x="2791905" y="2412124"/>
            <a:ext cx="789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Minimax </a:t>
            </a:r>
            <a:r>
              <a:rPr lang="zh-CN" altLang="en-US" sz="3600" dirty="0"/>
              <a:t>算法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51B4F-40C2-48F8-9950-639DFC1283C8}"/>
              </a:ext>
            </a:extLst>
          </p:cNvPr>
          <p:cNvSpPr txBox="1"/>
          <p:nvPr/>
        </p:nvSpPr>
        <p:spPr>
          <a:xfrm>
            <a:off x="2791905" y="4561534"/>
            <a:ext cx="789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优化的实际效果</a:t>
            </a:r>
          </a:p>
        </p:txBody>
      </p:sp>
    </p:spTree>
    <p:extLst>
      <p:ext uri="{BB962C8B-B14F-4D97-AF65-F5344CB8AC3E}">
        <p14:creationId xmlns:p14="http://schemas.microsoft.com/office/powerpoint/2010/main" val="544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FECA7-3F6C-4257-8740-53A868C37609}"/>
              </a:ext>
            </a:extLst>
          </p:cNvPr>
          <p:cNvSpPr txBox="1"/>
          <p:nvPr/>
        </p:nvSpPr>
        <p:spPr>
          <a:xfrm>
            <a:off x="1293043" y="2589608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419758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32874" y="650449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博弈树</a:t>
            </a:r>
            <a:r>
              <a:rPr lang="en-US" altLang="zh-CN" sz="48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(game tree)</a:t>
            </a:r>
            <a:endParaRPr lang="zh-CN" altLang="en-US" sz="7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17425-8BA6-4BF7-99C1-109FB839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86" y="2299436"/>
            <a:ext cx="5135939" cy="3301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0DFD2-3920-412E-BB71-A90C44FAF596}"/>
              </a:ext>
            </a:extLst>
          </p:cNvPr>
          <p:cNvSpPr txBox="1"/>
          <p:nvPr/>
        </p:nvSpPr>
        <p:spPr>
          <a:xfrm>
            <a:off x="1160580" y="1982753"/>
            <a:ext cx="9681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[1]</a:t>
            </a:r>
            <a:r>
              <a:rPr lang="zh-CN" altLang="en-US" sz="3600" dirty="0"/>
              <a:t>相邻层的节点形状</a:t>
            </a:r>
            <a:endParaRPr lang="en-US" altLang="zh-CN" sz="3600" dirty="0"/>
          </a:p>
          <a:p>
            <a:r>
              <a:rPr lang="zh-CN" altLang="en-US" sz="3600" dirty="0"/>
              <a:t>不同</a:t>
            </a:r>
            <a:endParaRPr lang="en-US" altLang="zh-CN" sz="3600" dirty="0"/>
          </a:p>
          <a:p>
            <a:r>
              <a:rPr lang="zh-CN" altLang="en-US" sz="3600" dirty="0"/>
              <a:t>（代表不同玩家的回合）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en-US" altLang="zh-CN" sz="3600" dirty="0"/>
              <a:t>[2]</a:t>
            </a:r>
            <a:r>
              <a:rPr lang="zh-CN" altLang="en-US" sz="3600" dirty="0"/>
              <a:t>每个叶节点都有一个</a:t>
            </a:r>
            <a:endParaRPr lang="en-US" altLang="zh-CN" sz="3600" dirty="0"/>
          </a:p>
          <a:p>
            <a:r>
              <a:rPr lang="zh-CN" altLang="en-US" sz="3600" dirty="0"/>
              <a:t>评估值</a:t>
            </a:r>
            <a:endParaRPr lang="en-US" altLang="zh-CN" sz="3600" dirty="0"/>
          </a:p>
          <a:p>
            <a:r>
              <a:rPr lang="zh-CN" altLang="en-US" sz="3600" dirty="0"/>
              <a:t>（代表游戏的结果）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B5002-AF2E-4682-B526-B246B137BA69}"/>
              </a:ext>
            </a:extLst>
          </p:cNvPr>
          <p:cNvSpPr txBox="1"/>
          <p:nvPr/>
        </p:nvSpPr>
        <p:spPr>
          <a:xfrm>
            <a:off x="4543165" y="4855923"/>
            <a:ext cx="96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dirty="0"/>
              <a:t>评估函数所打的值</a:t>
            </a:r>
            <a:endParaRPr lang="en-US" altLang="zh-CN" dirty="0"/>
          </a:p>
          <a:p>
            <a:r>
              <a:rPr lang="zh-CN" altLang="en-US" dirty="0"/>
              <a:t>                       →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61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32874" y="650449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博弈树 与 评估函数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0DFD2-3920-412E-BB71-A90C44FAF596}"/>
              </a:ext>
            </a:extLst>
          </p:cNvPr>
          <p:cNvSpPr txBox="1"/>
          <p:nvPr/>
        </p:nvSpPr>
        <p:spPr>
          <a:xfrm>
            <a:off x="1003087" y="2614899"/>
            <a:ext cx="9681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局势把的准  </a:t>
            </a:r>
            <a:r>
              <a:rPr lang="en-US" altLang="zh-CN" sz="3200" dirty="0">
                <a:sym typeface="Wingdings" panose="05000000000000000000" pitchFamily="2" charset="2"/>
              </a:rPr>
              <a:t> </a:t>
            </a:r>
            <a:r>
              <a:rPr lang="zh-CN" altLang="en-US" sz="3200" dirty="0">
                <a:sym typeface="Wingdings" panose="05000000000000000000" pitchFamily="2" charset="2"/>
              </a:rPr>
              <a:t>评估函数好</a:t>
            </a:r>
            <a:endParaRPr lang="en-US" altLang="zh-CN" sz="3200" dirty="0">
              <a:sym typeface="Wingdings" panose="05000000000000000000" pitchFamily="2" charset="2"/>
            </a:endParaRPr>
          </a:p>
          <a:p>
            <a:endParaRPr lang="en-US" altLang="zh-CN" sz="3200" dirty="0"/>
          </a:p>
          <a:p>
            <a:r>
              <a:rPr lang="zh-CN" altLang="en-US" sz="3200" dirty="0"/>
              <a:t>眼界看得远  </a:t>
            </a:r>
            <a:r>
              <a:rPr lang="en-US" altLang="zh-CN" sz="3200" dirty="0">
                <a:sym typeface="Wingdings" panose="05000000000000000000" pitchFamily="2" charset="2"/>
              </a:rPr>
              <a:t> </a:t>
            </a:r>
            <a:r>
              <a:rPr lang="zh-CN" altLang="en-US" sz="3200" dirty="0">
                <a:sym typeface="Wingdings" panose="05000000000000000000" pitchFamily="2" charset="2"/>
              </a:rPr>
              <a:t>博弈树建的好，搜的快</a:t>
            </a:r>
            <a:endParaRPr lang="en-US" altLang="zh-CN" sz="3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B1E75-B46A-4B0D-96BE-906D2ED2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061" y="2461922"/>
            <a:ext cx="3322608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基础概念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F368-7BD6-4FB2-A7D6-3EC07AFF2E3F}"/>
              </a:ext>
            </a:extLst>
          </p:cNvPr>
          <p:cNvSpPr txBox="1"/>
          <p:nvPr/>
        </p:nvSpPr>
        <p:spPr>
          <a:xfrm>
            <a:off x="1376314" y="2090172"/>
            <a:ext cx="9681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从</a:t>
            </a:r>
            <a:r>
              <a:rPr lang="en-US" altLang="zh-CN" sz="3200" dirty="0"/>
              <a:t> “</a:t>
            </a:r>
            <a:r>
              <a:rPr lang="zh-CN" altLang="en-US" sz="3200" dirty="0"/>
              <a:t>我</a:t>
            </a:r>
            <a:r>
              <a:rPr lang="en-US" altLang="zh-CN" sz="3200" dirty="0"/>
              <a:t>” </a:t>
            </a:r>
            <a:r>
              <a:rPr lang="zh-CN" altLang="en-US" sz="3200" dirty="0"/>
              <a:t>的角度来看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[1]</a:t>
            </a:r>
            <a:r>
              <a:rPr lang="zh-CN" altLang="en-US" sz="3200" dirty="0"/>
              <a:t>最大化玩家（正三角） </a:t>
            </a:r>
            <a:endParaRPr lang="en-US" altLang="zh-CN" sz="3200" dirty="0"/>
          </a:p>
          <a:p>
            <a:r>
              <a:rPr lang="en-US" altLang="zh-CN" sz="3200" dirty="0"/>
              <a:t>“</a:t>
            </a:r>
            <a:r>
              <a:rPr lang="zh-CN" altLang="en-US" sz="3200" dirty="0"/>
              <a:t>我</a:t>
            </a:r>
            <a:r>
              <a:rPr lang="en-US" altLang="zh-CN" sz="3200" dirty="0"/>
              <a:t>”</a:t>
            </a:r>
          </a:p>
          <a:p>
            <a:endParaRPr lang="en-US" altLang="zh-CN" sz="3200" dirty="0"/>
          </a:p>
          <a:p>
            <a:r>
              <a:rPr lang="en-US" altLang="zh-CN" sz="3200" dirty="0"/>
              <a:t>[2]</a:t>
            </a:r>
            <a:r>
              <a:rPr lang="zh-CN" altLang="en-US" sz="3200" dirty="0"/>
              <a:t>最小化玩家（倒三角）</a:t>
            </a:r>
            <a:endParaRPr lang="en-US" altLang="zh-CN" sz="3200" dirty="0"/>
          </a:p>
          <a:p>
            <a:r>
              <a:rPr lang="en-US" altLang="zh-CN" sz="3200" dirty="0"/>
              <a:t>“</a:t>
            </a:r>
            <a:r>
              <a:rPr lang="zh-CN" altLang="en-US" sz="3200" dirty="0"/>
              <a:t>对手</a:t>
            </a:r>
            <a:r>
              <a:rPr lang="en-US" altLang="zh-CN" sz="3200" dirty="0"/>
              <a:t>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6A62E-2152-4905-9A4C-31B9E7FC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24" y="2090172"/>
            <a:ext cx="3989604" cy="35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概念过程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6A62E-2152-4905-9A4C-31B9E7FC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4" y="2137468"/>
            <a:ext cx="4369276" cy="3877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1FCF24-F29C-41D9-AF7D-44AD54CE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85" y="2137468"/>
            <a:ext cx="4889211" cy="38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1DE0D-3225-490D-BD1A-411E5272470C}"/>
              </a:ext>
            </a:extLst>
          </p:cNvPr>
          <p:cNvSpPr txBox="1"/>
          <p:nvPr/>
        </p:nvSpPr>
        <p:spPr>
          <a:xfrm>
            <a:off x="1451728" y="876692"/>
            <a:ext cx="960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Minimax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算法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概念过程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C22A2-4D24-448A-8E32-29CFDB9DA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49" y="2065281"/>
            <a:ext cx="4590690" cy="3737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90053-19B1-47DF-B14B-3FA9D5B5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56" y="2065280"/>
            <a:ext cx="4128994" cy="37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1005</TotalTime>
  <Words>754</Words>
  <Application>Microsoft Office PowerPoint</Application>
  <PresentationFormat>Widescreen</PresentationFormat>
  <Paragraphs>156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Adobe 黑体 Std R</vt:lpstr>
      <vt:lpstr>等线</vt:lpstr>
      <vt:lpstr>Arial</vt:lpstr>
      <vt:lpstr>Cambria Math</vt:lpstr>
      <vt:lpstr>Gill Sans MT</vt:lpstr>
      <vt:lpstr>Gallery</vt:lpstr>
      <vt:lpstr>PowerPoint Presentation</vt:lpstr>
      <vt:lpstr>PowerPoint Presentation</vt:lpstr>
      <vt:lpstr>目录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谢谢观赏！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最短路专题</dc:title>
  <dc:creator>Salieri DR.</dc:creator>
  <cp:lastModifiedBy>Salieri DR.</cp:lastModifiedBy>
  <cp:revision>55</cp:revision>
  <dcterms:created xsi:type="dcterms:W3CDTF">2020-03-24T01:13:42Z</dcterms:created>
  <dcterms:modified xsi:type="dcterms:W3CDTF">2020-04-06T17:56:11Z</dcterms:modified>
</cp:coreProperties>
</file>