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5" r:id="rId6"/>
    <p:sldId id="266" r:id="rId7"/>
    <p:sldId id="268" r:id="rId8"/>
    <p:sldId id="267" r:id="rId9"/>
    <p:sldId id="26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EEDBDF-A39E-48BF-A3D2-86ED83B06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E75C0E-897B-485C-898A-2FF906A2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6E209B-8415-4F4F-B17C-5559F4CF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491A9-1FD7-4C29-B365-E1A33F76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179F84-36B4-406C-B2A7-744AE1CC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5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8F62C-E6C4-47D1-99EE-117411A0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5EDED6-E504-4771-B490-F1808444B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87A296-E94B-4BAF-87F0-3693CD1C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051B4B-6AC9-4219-AFDD-584D78A1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E2C55C-3E1B-4374-A528-2C68B998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7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D711B3-DD15-4738-B4D1-4AA792B66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09BCDE-ECF4-4DFA-A3A6-80E5B3010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F688D3-6EBA-4257-B813-58BFB9CF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8B4C7-F3DB-441E-BC85-D04DF4A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870380-CF22-410F-9E41-79119521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2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B2F06-EA05-4550-BC05-11B8CA5A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79C56-0ED1-4950-BDE1-C712692C5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BE3BD-F29E-4605-A1BD-B47D7EBB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43A05C-9105-4915-A964-7E90346A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4D3789-9980-4294-B0A3-C4389787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2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A0E70-7CCC-4929-8A20-D7B5BF5C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530598-A5CB-4806-AE29-D24D3FEC7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ACBC0B-F275-459C-9C41-71BDF0B8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E3A86-C48B-4949-831A-7FDBFBDB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EDB774-BA20-4E5A-AB67-513850E5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6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FCF3B8-05B0-4B20-851C-32AF097A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7AC710-EE1E-4096-B66F-98C07AEE6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38DDF4-A25F-4149-A856-2A2B0DE58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249CE0-8ED5-4B4F-B31F-751A66E7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E43F7F-0B53-47E6-B8A5-267147C2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8EE3BD-C560-4281-BEC9-DDEB0E59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86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116889-B9B5-4DD0-AFD5-8109ACD2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5A4E7F-1A0F-445B-A88D-736F4EE39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4BAF-2313-443D-A6DA-691337873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B65C26-C3DE-4A5A-B47F-D8E8B8FB5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5AFF0A3-D00E-4A89-B37B-D32A9B4C6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FD5553-EC55-4842-B760-5B69AE3A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08061E-0DB6-41D8-A140-1884CACD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84BDCD-3C0D-4A36-A73A-B57E608C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1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57C32E-A2EA-47C0-8D64-2025788D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16C891-91EB-4835-8045-4286650A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6C83AB-646B-442C-90F8-E726B111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C2AC0-05B0-40D4-B85B-E7BFF1A0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69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314B490-9B8E-4BB3-9ABF-B3F94FF0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50A469-521B-4A00-A932-AF973F4A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30D10-33F6-4B4B-B78E-2BF5CCD9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3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3DAB3-888F-4478-B286-A155852D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CA3D0A-B238-4B18-8D2D-2FDFB96B7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291E5E-EE04-40EC-8991-C282F4E5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5AEE2C-0E04-4263-A03C-46C0BACD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E23BD0-F591-4275-8828-E5B6A0E1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2AF199-2B86-475B-8AE7-D2D672DE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73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94454F-B0B3-4D24-97E2-85EEB818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002A8C-D9AC-43D1-B893-1ABA55506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40E11A-2846-49C4-9AF8-935D0C376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D17216-DCCD-431C-9A5A-22553637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17BCFC-3CA4-4006-9F7E-993C103F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8D6FB8-78D7-4002-8BA3-6B6C9B2B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12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6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51A520-35F7-4CE9-8617-422001D9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180339-03A6-4293-B82A-94CD55D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0FC256-F7B0-4927-9FFB-5DEAF2194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AD3B5-3496-4B2B-A3B9-731B82E7269A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5C8B7-A174-4F05-B279-4147DA1D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E2815F-4065-46F1-976A-B4EF4709D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8FF0F-5DC4-4417-8FC4-3B7F4E8010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AC4AF52-EE64-430C-8C2B-C555358EEE48}"/>
              </a:ext>
            </a:extLst>
          </p:cNvPr>
          <p:cNvSpPr/>
          <p:nvPr userDrawn="1"/>
        </p:nvSpPr>
        <p:spPr>
          <a:xfrm>
            <a:off x="295275" y="285750"/>
            <a:ext cx="11630025" cy="6353175"/>
          </a:xfrm>
          <a:prstGeom prst="roundRect">
            <a:avLst>
              <a:gd name="adj" fmla="val 1423"/>
            </a:avLst>
          </a:prstGeom>
          <a:solidFill>
            <a:schemeClr val="accent4">
              <a:lumMod val="75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881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7AD9F56E-7851-41C9-BFE4-32AE86835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COQ</a:t>
            </a:r>
            <a:r>
              <a:rPr lang="zh-CN" altLang="en-US" dirty="0"/>
              <a:t>中归纳法的使用</a:t>
            </a:r>
          </a:p>
        </p:txBody>
      </p:sp>
      <p:sp>
        <p:nvSpPr>
          <p:cNvPr id="15" name="副标题 14">
            <a:extLst>
              <a:ext uri="{FF2B5EF4-FFF2-40B4-BE49-F238E27FC236}">
                <a16:creationId xmlns:a16="http://schemas.microsoft.com/office/drawing/2014/main" id="{E3DF204F-7F2C-4515-BD5E-26EFE928D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9399" y="3619499"/>
            <a:ext cx="6410326" cy="135255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dirty="0"/>
              <a:t>徐沐杰</a:t>
            </a:r>
            <a:endParaRPr lang="en-US" altLang="zh-CN" dirty="0"/>
          </a:p>
          <a:p>
            <a:pPr>
              <a:spcBef>
                <a:spcPts val="600"/>
              </a:spcBef>
            </a:pPr>
            <a:r>
              <a:rPr lang="en-US" altLang="zh-CN" dirty="0"/>
              <a:t>Bardinfinite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433749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9C315D97-980B-42C7-BB95-860EFD6C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数学归纳法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MATHMATICAL INDUCTION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E731F40C-5AD2-4462-95B3-7FE6796C3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归纳原理（自然数第五公理）：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（第一）数学归纳法</a:t>
            </a:r>
            <a:endParaRPr lang="en-US" altLang="zh-CN" dirty="0"/>
          </a:p>
          <a:p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DA7FE4A-85F8-4955-9862-6794B793EBBD}"/>
                  </a:ext>
                </a:extLst>
              </p:cNvPr>
              <p:cNvSpPr txBox="1"/>
              <p:nvPr/>
            </p:nvSpPr>
            <p:spPr>
              <a:xfrm>
                <a:off x="1104899" y="2301358"/>
                <a:ext cx="103346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0" i="1" dirty="0" smtClean="0">
                          <a:latin typeface="Cambria Math" panose="02040503050406030204" pitchFamily="18" charset="0"/>
                        </a:rPr>
                        <m:t>若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,0∈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且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有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 (或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𝑆𝑢𝑐𝑐𝑒𝑒𝑑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则有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。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DA7FE4A-85F8-4955-9862-6794B793E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99" y="2301358"/>
                <a:ext cx="10334626" cy="461665"/>
              </a:xfrm>
              <a:prstGeom prst="rect">
                <a:avLst/>
              </a:prstGeom>
              <a:blipFill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D95FE66-257B-4D13-8EA9-6AF279E2F6D8}"/>
                  </a:ext>
                </a:extLst>
              </p:cNvPr>
              <p:cNvSpPr txBox="1"/>
              <p:nvPr/>
            </p:nvSpPr>
            <p:spPr>
              <a:xfrm>
                <a:off x="1171574" y="3373693"/>
                <a:ext cx="103346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zh-CN" altLang="en-US" sz="2400" b="0" i="1" dirty="0" smtClean="0">
                        <a:latin typeface="Cambria Math" panose="02040503050406030204" pitchFamily="18" charset="0"/>
                      </a:rPr>
                      <m:t>若</m:t>
                    </m:r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命题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为真</m:t>
                    </m:r>
                    <m:r>
                      <a:rPr lang="zh-CN" altLang="en-US" sz="2400" i="1" dirty="0" smtClean="0">
                        <a:latin typeface="Cambria Math" panose="02040503050406030204" pitchFamily="18" charset="0"/>
                      </a:rPr>
                      <m:t>且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则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zh-CN" altLang="en-US" sz="2400" i="1" dirty="0">
                            <a:latin typeface="Cambria Math" panose="02040503050406030204" pitchFamily="18" charset="0"/>
                          </a:rPr>
                          <m:t>为</m:t>
                        </m:r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</a:rPr>
                          <m:t>真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。</m:t>
                    </m:r>
                  </m:oMath>
                </a14:m>
                <a:r>
                  <a:rPr lang="en-US" altLang="zh-CN" sz="2400" dirty="0"/>
                  <a:t> 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D95FE66-257B-4D13-8EA9-6AF279E2F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4" y="3373693"/>
                <a:ext cx="10334626" cy="461665"/>
              </a:xfrm>
              <a:prstGeom prst="rect">
                <a:avLst/>
              </a:prstGeom>
              <a:blipFill>
                <a:blip r:embed="rId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705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90CAF0-E1AC-4FEE-85D3-7918B5CF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MATH INDUCTION IN COQ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DE21A59-B6E6-4DA6-A9ED-5E97E000C9C1}"/>
              </a:ext>
            </a:extLst>
          </p:cNvPr>
          <p:cNvGrpSpPr/>
          <p:nvPr/>
        </p:nvGrpSpPr>
        <p:grpSpPr>
          <a:xfrm>
            <a:off x="3745149" y="3429000"/>
            <a:ext cx="3319463" cy="369332"/>
            <a:chOff x="1047750" y="3244334"/>
            <a:chExt cx="2970685" cy="36933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B19207F-C1BF-4BDA-BF9B-3975B951CA40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26E4466-655C-401D-8BC6-6547B58E57FB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induction n as [|n'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DBE6F5D-4298-45E0-A042-FEC08ADE30BA}"/>
              </a:ext>
            </a:extLst>
          </p:cNvPr>
          <p:cNvCxnSpPr>
            <a:cxnSpLocks/>
          </p:cNvCxnSpPr>
          <p:nvPr/>
        </p:nvCxnSpPr>
        <p:spPr>
          <a:xfrm flipV="1">
            <a:off x="7295036" y="2666999"/>
            <a:ext cx="809625" cy="1362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9F0350D-825B-4241-870D-7123E54A059A}"/>
              </a:ext>
            </a:extLst>
          </p:cNvPr>
          <p:cNvCxnSpPr>
            <a:cxnSpLocks/>
          </p:cNvCxnSpPr>
          <p:nvPr/>
        </p:nvCxnSpPr>
        <p:spPr>
          <a:xfrm>
            <a:off x="3637435" y="4029076"/>
            <a:ext cx="367776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986629B-EBBE-42A8-9775-7960FB9D754C}"/>
              </a:ext>
            </a:extLst>
          </p:cNvPr>
          <p:cNvGrpSpPr/>
          <p:nvPr/>
        </p:nvGrpSpPr>
        <p:grpSpPr>
          <a:xfrm>
            <a:off x="838200" y="3844411"/>
            <a:ext cx="2676524" cy="651389"/>
            <a:chOff x="1047750" y="3244334"/>
            <a:chExt cx="2970685" cy="64633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6E8676-35F5-4A5D-831E-AC8A8DDE867A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B8C972F-BBEA-47E0-9782-D5C145F15620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n :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nat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 F(n)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F3E7CF3-B49E-4F1E-8F12-D287F65A084E}"/>
              </a:ext>
            </a:extLst>
          </p:cNvPr>
          <p:cNvGrpSpPr/>
          <p:nvPr/>
        </p:nvGrpSpPr>
        <p:grpSpPr>
          <a:xfrm>
            <a:off x="8181975" y="2234146"/>
            <a:ext cx="2409825" cy="372222"/>
            <a:chOff x="1047750" y="3244334"/>
            <a:chExt cx="2970685" cy="369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198D624-192B-4061-9CA2-62AD3E3BBB35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9BC4C80-AAF6-4D43-87E6-605707BC6221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Prove F(O)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95AA64-B3E3-4D46-88A3-ADB075968DC0}"/>
              </a:ext>
            </a:extLst>
          </p:cNvPr>
          <p:cNvCxnSpPr>
            <a:cxnSpLocks/>
          </p:cNvCxnSpPr>
          <p:nvPr/>
        </p:nvCxnSpPr>
        <p:spPr>
          <a:xfrm>
            <a:off x="7304561" y="4029076"/>
            <a:ext cx="809625" cy="1308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357DBE2-2E3B-402C-8464-C05C55291848}"/>
              </a:ext>
            </a:extLst>
          </p:cNvPr>
          <p:cNvGrpSpPr/>
          <p:nvPr/>
        </p:nvGrpSpPr>
        <p:grpSpPr>
          <a:xfrm>
            <a:off x="8181974" y="5215576"/>
            <a:ext cx="2876551" cy="646331"/>
            <a:chOff x="1047750" y="3244334"/>
            <a:chExt cx="2970685" cy="641313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5D218F1-9E0C-4BE3-8B99-27F6934E491F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6A08C28-0AFA-42E4-BA1A-D639FDBF43F3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64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Prove F(S n')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A8DC94D-1ED5-4E24-ADAF-C583ECFF6AD9}"/>
              </a:ext>
            </a:extLst>
          </p:cNvPr>
          <p:cNvGrpSpPr/>
          <p:nvPr/>
        </p:nvGrpSpPr>
        <p:grpSpPr>
          <a:xfrm>
            <a:off x="8220631" y="4683102"/>
            <a:ext cx="2695019" cy="369332"/>
            <a:chOff x="1047750" y="3244334"/>
            <a:chExt cx="2970685" cy="369332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F9BD9-C1C2-4B6A-9D6C-9B215EFB9728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65C8970-C7D5-42AD-8A17-4F566B08C600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 : F(n')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32" name="箭头: 右弧形 31">
            <a:extLst>
              <a:ext uri="{FF2B5EF4-FFF2-40B4-BE49-F238E27FC236}">
                <a16:creationId xmlns:a16="http://schemas.microsoft.com/office/drawing/2014/main" id="{0EFBD4ED-6419-4B84-9BA2-318002313B44}"/>
              </a:ext>
            </a:extLst>
          </p:cNvPr>
          <p:cNvSpPr/>
          <p:nvPr/>
        </p:nvSpPr>
        <p:spPr>
          <a:xfrm>
            <a:off x="11164970" y="4859877"/>
            <a:ext cx="285750" cy="57100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92A739-C933-4344-B97D-51A19F11D652}"/>
              </a:ext>
            </a:extLst>
          </p:cNvPr>
          <p:cNvSpPr txBox="1"/>
          <p:nvPr/>
        </p:nvSpPr>
        <p:spPr>
          <a:xfrm>
            <a:off x="10425948" y="560471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Try to apply!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403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61B95-9AD8-478F-90AA-4B542B87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EXAMPLE-PLUS FORMULA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1F4A5C-5360-4DE6-9635-41775CF88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Theorem </a:t>
            </a:r>
            <a:r>
              <a:rPr lang="en-US" altLang="zh-CN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plus_n_Sm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</a:p>
          <a:p>
            <a:endParaRPr lang="en-US" altLang="zh-C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Theorem </a:t>
            </a:r>
            <a:r>
              <a:rPr lang="en-US" altLang="zh-CN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plus_comm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2A018B8-A7C1-4C84-8E1C-A091117DEEF3}"/>
                  </a:ext>
                </a:extLst>
              </p:cNvPr>
              <p:cNvSpPr txBox="1"/>
              <p:nvPr/>
            </p:nvSpPr>
            <p:spPr>
              <a:xfrm>
                <a:off x="1104900" y="2291833"/>
                <a:ext cx="3467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2A018B8-A7C1-4C84-8E1C-A091117DE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291833"/>
                <a:ext cx="34671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7B72CB7-C962-4FBA-B2AE-7B70493F1D3B}"/>
                  </a:ext>
                </a:extLst>
              </p:cNvPr>
              <p:cNvSpPr txBox="1"/>
              <p:nvPr/>
            </p:nvSpPr>
            <p:spPr>
              <a:xfrm>
                <a:off x="838200" y="3333750"/>
                <a:ext cx="3467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7B72CB7-C962-4FBA-B2AE-7B70493F1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33750"/>
                <a:ext cx="34671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6E05FCDE-90E5-455C-9622-3212EB61B45E}"/>
              </a:ext>
            </a:extLst>
          </p:cNvPr>
          <p:cNvGrpSpPr/>
          <p:nvPr/>
        </p:nvGrpSpPr>
        <p:grpSpPr>
          <a:xfrm>
            <a:off x="4659548" y="1922500"/>
            <a:ext cx="3319463" cy="369332"/>
            <a:chOff x="1047750" y="3244334"/>
            <a:chExt cx="2970685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E8F5E39-CDFA-45B9-829D-E017CBF7772D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281ED33-9232-478E-9B90-591FBC7D70B3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induction n as [|n'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763083F-810C-4D6F-8194-0A90362272F0}"/>
              </a:ext>
            </a:extLst>
          </p:cNvPr>
          <p:cNvCxnSpPr>
            <a:cxnSpLocks/>
          </p:cNvCxnSpPr>
          <p:nvPr/>
        </p:nvCxnSpPr>
        <p:spPr>
          <a:xfrm flipV="1">
            <a:off x="4659548" y="2522664"/>
            <a:ext cx="3408127" cy="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A1D8EFB-6EDC-463B-90A0-5EA9F81AF5C0}"/>
                  </a:ext>
                </a:extLst>
              </p:cNvPr>
              <p:cNvSpPr txBox="1"/>
              <p:nvPr/>
            </p:nvSpPr>
            <p:spPr>
              <a:xfrm>
                <a:off x="8066559" y="2291831"/>
                <a:ext cx="395708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A1D8EFB-6EDC-463B-90A0-5EA9F81A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559" y="2291831"/>
                <a:ext cx="395708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C995B09-A3FA-4ABF-9ECC-A0D3546D3CB0}"/>
                  </a:ext>
                </a:extLst>
              </p:cNvPr>
              <p:cNvSpPr txBox="1"/>
              <p:nvPr/>
            </p:nvSpPr>
            <p:spPr>
              <a:xfrm>
                <a:off x="8221620" y="1531865"/>
                <a:ext cx="3467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C995B09-A3FA-4ABF-9ECC-A0D3546D3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620" y="1531865"/>
                <a:ext cx="34671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头: 下 21">
            <a:extLst>
              <a:ext uri="{FF2B5EF4-FFF2-40B4-BE49-F238E27FC236}">
                <a16:creationId xmlns:a16="http://schemas.microsoft.com/office/drawing/2014/main" id="{5C2B1954-4BDE-43D5-B7C6-BF06BD6B736B}"/>
              </a:ext>
            </a:extLst>
          </p:cNvPr>
          <p:cNvSpPr/>
          <p:nvPr/>
        </p:nvSpPr>
        <p:spPr>
          <a:xfrm>
            <a:off x="9664657" y="2816066"/>
            <a:ext cx="581025" cy="298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AA69922-FB4D-42BE-BB58-B075CD43DA1D}"/>
                  </a:ext>
                </a:extLst>
              </p:cNvPr>
              <p:cNvSpPr txBox="1"/>
              <p:nvPr/>
            </p:nvSpPr>
            <p:spPr>
              <a:xfrm>
                <a:off x="7976630" y="3214808"/>
                <a:ext cx="41369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AA69922-FB4D-42BE-BB58-B075CD43D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30" y="3214808"/>
                <a:ext cx="4136938" cy="461665"/>
              </a:xfrm>
              <a:prstGeom prst="rect">
                <a:avLst/>
              </a:prstGeom>
              <a:blipFill>
                <a:blip r:embed="rId6"/>
                <a:stretch>
                  <a:fillRect r="-442"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箭头: 右弧形 23">
            <a:extLst>
              <a:ext uri="{FF2B5EF4-FFF2-40B4-BE49-F238E27FC236}">
                <a16:creationId xmlns:a16="http://schemas.microsoft.com/office/drawing/2014/main" id="{AA4D9515-1864-4677-9DF9-B9B326A078D2}"/>
              </a:ext>
            </a:extLst>
          </p:cNvPr>
          <p:cNvSpPr/>
          <p:nvPr/>
        </p:nvSpPr>
        <p:spPr>
          <a:xfrm>
            <a:off x="11533659" y="1768601"/>
            <a:ext cx="489981" cy="1508125"/>
          </a:xfrm>
          <a:prstGeom prst="curvedLeftArrow">
            <a:avLst>
              <a:gd name="adj1" fmla="val 25000"/>
              <a:gd name="adj2" fmla="val 50000"/>
              <a:gd name="adj3" fmla="val 599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E9F46B6-6EC9-4BBD-A49D-B9B5020DDE6B}"/>
              </a:ext>
            </a:extLst>
          </p:cNvPr>
          <p:cNvGrpSpPr/>
          <p:nvPr/>
        </p:nvGrpSpPr>
        <p:grpSpPr>
          <a:xfrm>
            <a:off x="1344848" y="4085942"/>
            <a:ext cx="3319463" cy="369332"/>
            <a:chOff x="1047750" y="3244334"/>
            <a:chExt cx="2970685" cy="36933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5F2B18F-4683-49DB-BA92-15C134D58494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B59367E-2710-4F69-AB49-C158C9E4CB0F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induction n as [|n'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3455A8A-29AE-44AB-8438-ED556E4ECDBD}"/>
              </a:ext>
            </a:extLst>
          </p:cNvPr>
          <p:cNvCxnSpPr>
            <a:cxnSpLocks/>
          </p:cNvCxnSpPr>
          <p:nvPr/>
        </p:nvCxnSpPr>
        <p:spPr>
          <a:xfrm flipV="1">
            <a:off x="1344848" y="4686106"/>
            <a:ext cx="3408127" cy="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1AF51FE-76B1-4C2D-A88A-2F36F4A9E4B6}"/>
                  </a:ext>
                </a:extLst>
              </p:cNvPr>
              <p:cNvSpPr txBox="1"/>
              <p:nvPr/>
            </p:nvSpPr>
            <p:spPr>
              <a:xfrm>
                <a:off x="4868820" y="4116309"/>
                <a:ext cx="3467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1AF51FE-76B1-4C2D-A88A-2F36F4A9E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820" y="4116309"/>
                <a:ext cx="346710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399936A-1605-4044-8A6E-B465AC271A35}"/>
                  </a:ext>
                </a:extLst>
              </p:cNvPr>
              <p:cNvSpPr txBox="1"/>
              <p:nvPr/>
            </p:nvSpPr>
            <p:spPr>
              <a:xfrm>
                <a:off x="4945020" y="4712911"/>
                <a:ext cx="3467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399936A-1605-4044-8A6E-B465AC271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020" y="4712911"/>
                <a:ext cx="34671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A7C01DC-E6EA-4316-8A0C-30B519A78F48}"/>
                  </a:ext>
                </a:extLst>
              </p:cNvPr>
              <p:cNvSpPr txBox="1"/>
              <p:nvPr/>
            </p:nvSpPr>
            <p:spPr>
              <a:xfrm>
                <a:off x="3649620" y="5326053"/>
                <a:ext cx="67437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A7C01DC-E6EA-4316-8A0C-30B519A78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620" y="5326053"/>
                <a:ext cx="6743700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CB8F89F8-E375-41B7-82A9-2052F373C486}"/>
              </a:ext>
            </a:extLst>
          </p:cNvPr>
          <p:cNvSpPr txBox="1"/>
          <p:nvPr/>
        </p:nvSpPr>
        <p:spPr>
          <a:xfrm>
            <a:off x="8713702" y="5909920"/>
            <a:ext cx="950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Done!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9446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17" grpId="0" uiExpand="1"/>
      <p:bldP spid="20" grpId="0" uiExpand="1"/>
      <p:bldP spid="22" grpId="0" uiExpand="1" animBg="1"/>
      <p:bldP spid="23" grpId="0" uiExpand="1"/>
      <p:bldP spid="24" grpId="0" uiExpand="1" animBg="1"/>
      <p:bldP spid="30" grpId="0"/>
      <p:bldP spid="31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99A475-A397-44CD-B42E-600AE126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INDUCTION FOR TWO VARIABLES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B945817-44E3-47E7-809D-C598285A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Theorem </a:t>
            </a:r>
            <a:r>
              <a:rPr lang="en-US" altLang="zh-CN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double_injective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4794C8-2CC9-4F74-B120-924468FB7531}"/>
                  </a:ext>
                </a:extLst>
              </p:cNvPr>
              <p:cNvSpPr txBox="1"/>
              <p:nvPr/>
            </p:nvSpPr>
            <p:spPr>
              <a:xfrm>
                <a:off x="1104900" y="2291833"/>
                <a:ext cx="4991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4794C8-2CC9-4F74-B120-924468FB7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291833"/>
                <a:ext cx="49911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129311AB-F67D-4D88-B86F-37336222B324}"/>
              </a:ext>
            </a:extLst>
          </p:cNvPr>
          <p:cNvGrpSpPr/>
          <p:nvPr/>
        </p:nvGrpSpPr>
        <p:grpSpPr>
          <a:xfrm>
            <a:off x="1992548" y="3097865"/>
            <a:ext cx="3455752" cy="369332"/>
            <a:chOff x="1047750" y="3244334"/>
            <a:chExt cx="2970685" cy="36933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EE05C2D-A80B-4C7B-AD87-F5E0612B123D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BF9DF66-906D-4283-984E-40C692CBDAA8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induction n as [|n'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6898B08-E11E-4B8F-AA27-D36F671F1093}"/>
              </a:ext>
            </a:extLst>
          </p:cNvPr>
          <p:cNvCxnSpPr>
            <a:cxnSpLocks/>
          </p:cNvCxnSpPr>
          <p:nvPr/>
        </p:nvCxnSpPr>
        <p:spPr>
          <a:xfrm flipV="1">
            <a:off x="1144823" y="3575469"/>
            <a:ext cx="5151202" cy="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1AFF2E-2267-4D09-B7D0-AC597ACC4115}"/>
                  </a:ext>
                </a:extLst>
              </p:cNvPr>
              <p:cNvSpPr txBox="1"/>
              <p:nvPr/>
            </p:nvSpPr>
            <p:spPr>
              <a:xfrm>
                <a:off x="4476750" y="3823412"/>
                <a:ext cx="4991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1AFF2E-2267-4D09-B7D0-AC597ACC4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3823412"/>
                <a:ext cx="49911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0A3FBE3-1ABD-4D4F-8E5D-303BA8234AD2}"/>
                  </a:ext>
                </a:extLst>
              </p:cNvPr>
              <p:cNvSpPr txBox="1"/>
              <p:nvPr/>
            </p:nvSpPr>
            <p:spPr>
              <a:xfrm>
                <a:off x="4114799" y="5555083"/>
                <a:ext cx="585787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0A3FBE3-1ABD-4D4F-8E5D-303BA8234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5555083"/>
                <a:ext cx="585787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头: 右弧形 13">
            <a:extLst>
              <a:ext uri="{FF2B5EF4-FFF2-40B4-BE49-F238E27FC236}">
                <a16:creationId xmlns:a16="http://schemas.microsoft.com/office/drawing/2014/main" id="{8509D047-AC18-4AE5-92FE-E9E8345F853E}"/>
              </a:ext>
            </a:extLst>
          </p:cNvPr>
          <p:cNvSpPr/>
          <p:nvPr/>
        </p:nvSpPr>
        <p:spPr>
          <a:xfrm>
            <a:off x="9753599" y="4096030"/>
            <a:ext cx="438150" cy="50203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739F8A7-57DE-451B-A9E9-BCF016AA6A6E}"/>
              </a:ext>
            </a:extLst>
          </p:cNvPr>
          <p:cNvSpPr txBox="1"/>
          <p:nvPr/>
        </p:nvSpPr>
        <p:spPr>
          <a:xfrm>
            <a:off x="10015536" y="3778574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Try to Apply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8D2FC00-2005-4626-9B47-9DDE15578005}"/>
                  </a:ext>
                </a:extLst>
              </p:cNvPr>
              <p:cNvSpPr txBox="1"/>
              <p:nvPr/>
            </p:nvSpPr>
            <p:spPr>
              <a:xfrm>
                <a:off x="4243387" y="4334515"/>
                <a:ext cx="54578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8D2FC00-2005-4626-9B47-9DDE15578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387" y="4334515"/>
                <a:ext cx="545782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头: 下 16">
            <a:extLst>
              <a:ext uri="{FF2B5EF4-FFF2-40B4-BE49-F238E27FC236}">
                <a16:creationId xmlns:a16="http://schemas.microsoft.com/office/drawing/2014/main" id="{F88B3A25-F916-4D39-8575-84CDD5E4AD96}"/>
              </a:ext>
            </a:extLst>
          </p:cNvPr>
          <p:cNvSpPr/>
          <p:nvPr/>
        </p:nvSpPr>
        <p:spPr>
          <a:xfrm>
            <a:off x="6245461" y="5061464"/>
            <a:ext cx="581025" cy="298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10D478E-979C-4D62-ABFC-98C960EEA83E}"/>
              </a:ext>
            </a:extLst>
          </p:cNvPr>
          <p:cNvGrpSpPr/>
          <p:nvPr/>
        </p:nvGrpSpPr>
        <p:grpSpPr>
          <a:xfrm>
            <a:off x="7174147" y="4990433"/>
            <a:ext cx="1531703" cy="369332"/>
            <a:chOff x="1047750" y="3244334"/>
            <a:chExt cx="2970685" cy="369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3C3403A-EEB1-4465-A478-E0D28E952DF2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AFF9338-F5A1-4444-91ED-DBF7AFFFA435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destruct m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21" name="箭头: 左弧形 20">
            <a:extLst>
              <a:ext uri="{FF2B5EF4-FFF2-40B4-BE49-F238E27FC236}">
                <a16:creationId xmlns:a16="http://schemas.microsoft.com/office/drawing/2014/main" id="{D798F6C1-F67B-4E76-BC77-E3E806B8B2F5}"/>
              </a:ext>
            </a:extLst>
          </p:cNvPr>
          <p:cNvSpPr/>
          <p:nvPr/>
        </p:nvSpPr>
        <p:spPr>
          <a:xfrm>
            <a:off x="3426619" y="3960131"/>
            <a:ext cx="642937" cy="1962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7678621-82B5-4617-AEE9-6FCDA03CCCD0}"/>
              </a:ext>
            </a:extLst>
          </p:cNvPr>
          <p:cNvSpPr txBox="1"/>
          <p:nvPr/>
        </p:nvSpPr>
        <p:spPr>
          <a:xfrm>
            <a:off x="1423988" y="4578732"/>
            <a:ext cx="200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Apply by Injection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6441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6" grpId="0"/>
      <p:bldP spid="17" grpId="0" animBg="1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99A475-A397-44CD-B42E-600AE126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DO NOT INTROS m AT FIRST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B945817-44E3-47E7-809D-C598285A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Theorem </a:t>
            </a:r>
            <a:r>
              <a:rPr lang="en-US" altLang="zh-CN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double_injective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4794C8-2CC9-4F74-B120-924468FB7531}"/>
                  </a:ext>
                </a:extLst>
              </p:cNvPr>
              <p:cNvSpPr txBox="1"/>
              <p:nvPr/>
            </p:nvSpPr>
            <p:spPr>
              <a:xfrm>
                <a:off x="1104900" y="2291833"/>
                <a:ext cx="4991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C4794C8-2CC9-4F74-B120-924468FB7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291833"/>
                <a:ext cx="49911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129311AB-F67D-4D88-B86F-37336222B324}"/>
              </a:ext>
            </a:extLst>
          </p:cNvPr>
          <p:cNvGrpSpPr/>
          <p:nvPr/>
        </p:nvGrpSpPr>
        <p:grpSpPr>
          <a:xfrm>
            <a:off x="1144823" y="3097865"/>
            <a:ext cx="4751152" cy="646331"/>
            <a:chOff x="1047750" y="3244334"/>
            <a:chExt cx="2970685" cy="64633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EE05C2D-A80B-4C7B-AD87-F5E0612B123D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BF9DF66-906D-4283-984E-40C692CBDAA8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intros m. induction n as [|n'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6898B08-E11E-4B8F-AA27-D36F671F1093}"/>
              </a:ext>
            </a:extLst>
          </p:cNvPr>
          <p:cNvCxnSpPr>
            <a:cxnSpLocks/>
          </p:cNvCxnSpPr>
          <p:nvPr/>
        </p:nvCxnSpPr>
        <p:spPr>
          <a:xfrm flipV="1">
            <a:off x="944798" y="3602134"/>
            <a:ext cx="5151202" cy="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1AFF2E-2267-4D09-B7D0-AC597ACC4115}"/>
                  </a:ext>
                </a:extLst>
              </p:cNvPr>
              <p:cNvSpPr txBox="1"/>
              <p:nvPr/>
            </p:nvSpPr>
            <p:spPr>
              <a:xfrm>
                <a:off x="4548186" y="3854168"/>
                <a:ext cx="49911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1AFF2E-2267-4D09-B7D0-AC597ACC4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186" y="3854168"/>
                <a:ext cx="49911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5CF19A-95B9-4D55-957F-BEA200DA9B4C}"/>
                  </a:ext>
                </a:extLst>
              </p:cNvPr>
              <p:cNvSpPr txBox="1"/>
              <p:nvPr/>
            </p:nvSpPr>
            <p:spPr>
              <a:xfrm>
                <a:off x="4255015" y="4347766"/>
                <a:ext cx="54578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5CF19A-95B9-4D55-957F-BEA200DA9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015" y="4347766"/>
                <a:ext cx="545782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箭头: 下 23">
            <a:extLst>
              <a:ext uri="{FF2B5EF4-FFF2-40B4-BE49-F238E27FC236}">
                <a16:creationId xmlns:a16="http://schemas.microsoft.com/office/drawing/2014/main" id="{F1AE4A4E-C309-461E-933A-CBE63D875260}"/>
              </a:ext>
            </a:extLst>
          </p:cNvPr>
          <p:cNvSpPr/>
          <p:nvPr/>
        </p:nvSpPr>
        <p:spPr>
          <a:xfrm>
            <a:off x="6245461" y="5061464"/>
            <a:ext cx="581025" cy="298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398BD82-9828-4223-9602-C8F380534575}"/>
              </a:ext>
            </a:extLst>
          </p:cNvPr>
          <p:cNvGrpSpPr/>
          <p:nvPr/>
        </p:nvGrpSpPr>
        <p:grpSpPr>
          <a:xfrm>
            <a:off x="7174147" y="4990433"/>
            <a:ext cx="1531703" cy="369332"/>
            <a:chOff x="1047750" y="3244334"/>
            <a:chExt cx="2970685" cy="36933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4008402-F1A8-4B0A-968C-8DF8074F42DB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2278FBC-E4FC-42EA-A346-9D6C2BEF70F2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destruct m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B3C102E-1599-4219-B716-4FD43C8E79B6}"/>
                  </a:ext>
                </a:extLst>
              </p:cNvPr>
              <p:cNvSpPr txBox="1"/>
              <p:nvPr/>
            </p:nvSpPr>
            <p:spPr>
              <a:xfrm>
                <a:off x="4127339" y="5541906"/>
                <a:ext cx="585787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𝑑𝑜𝑢𝑏𝑙𝑒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B3C102E-1599-4219-B716-4FD43C8E7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9" y="5541906"/>
                <a:ext cx="585787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箭头: 左弧形 29">
            <a:extLst>
              <a:ext uri="{FF2B5EF4-FFF2-40B4-BE49-F238E27FC236}">
                <a16:creationId xmlns:a16="http://schemas.microsoft.com/office/drawing/2014/main" id="{71089059-2BF9-4B3D-A004-93BC9BFD19AF}"/>
              </a:ext>
            </a:extLst>
          </p:cNvPr>
          <p:cNvSpPr/>
          <p:nvPr/>
        </p:nvSpPr>
        <p:spPr>
          <a:xfrm>
            <a:off x="3426619" y="3960131"/>
            <a:ext cx="642937" cy="1962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4423ADF-D3FD-449A-A36F-A9FC69C436EE}"/>
              </a:ext>
            </a:extLst>
          </p:cNvPr>
          <p:cNvSpPr txBox="1"/>
          <p:nvPr/>
        </p:nvSpPr>
        <p:spPr>
          <a:xfrm>
            <a:off x="1208483" y="4660677"/>
            <a:ext cx="200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Cannot Apply!!!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A4EC14A-17EB-44AF-9978-811B76A5154C}"/>
              </a:ext>
            </a:extLst>
          </p:cNvPr>
          <p:cNvSpPr txBox="1"/>
          <p:nvPr/>
        </p:nvSpPr>
        <p:spPr>
          <a:xfrm>
            <a:off x="806053" y="5030929"/>
            <a:ext cx="265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 has been instantiated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21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 animBg="1"/>
      <p:bldP spid="29" grpId="0"/>
      <p:bldP spid="30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90CAF0-E1AC-4FEE-85D3-7918B5CF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UNIVERSAL INDUCTION IN COQ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DE21A59-B6E6-4DA6-A9ED-5E97E000C9C1}"/>
              </a:ext>
            </a:extLst>
          </p:cNvPr>
          <p:cNvGrpSpPr/>
          <p:nvPr/>
        </p:nvGrpSpPr>
        <p:grpSpPr>
          <a:xfrm>
            <a:off x="1295060" y="3876559"/>
            <a:ext cx="3834371" cy="646331"/>
            <a:chOff x="1047750" y="3244334"/>
            <a:chExt cx="2970685" cy="64633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B19207F-C1BF-4BDA-BF9B-3975B951CA40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26E4466-655C-401D-8BC6-6547B58E57FB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induction n as [|...|n' </a:t>
              </a:r>
              <a:r>
                <a:rPr lang="en-US" altLang="zh-CN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IHn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']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DBE6F5D-4298-45E0-A042-FEC08ADE30BA}"/>
              </a:ext>
            </a:extLst>
          </p:cNvPr>
          <p:cNvCxnSpPr>
            <a:cxnSpLocks/>
          </p:cNvCxnSpPr>
          <p:nvPr/>
        </p:nvCxnSpPr>
        <p:spPr>
          <a:xfrm flipV="1">
            <a:off x="5734944" y="2162174"/>
            <a:ext cx="809625" cy="1362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9F0350D-825B-4241-870D-7123E54A059A}"/>
              </a:ext>
            </a:extLst>
          </p:cNvPr>
          <p:cNvCxnSpPr>
            <a:cxnSpLocks/>
          </p:cNvCxnSpPr>
          <p:nvPr/>
        </p:nvCxnSpPr>
        <p:spPr>
          <a:xfrm>
            <a:off x="838200" y="3524251"/>
            <a:ext cx="494347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986629B-EBBE-42A8-9775-7960FB9D754C}"/>
              </a:ext>
            </a:extLst>
          </p:cNvPr>
          <p:cNvGrpSpPr/>
          <p:nvPr/>
        </p:nvGrpSpPr>
        <p:grpSpPr>
          <a:xfrm>
            <a:off x="1773970" y="2658275"/>
            <a:ext cx="2876550" cy="646331"/>
            <a:chOff x="1047750" y="3244334"/>
            <a:chExt cx="2970685" cy="64131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6E8676-35F5-4A5D-831E-AC8A8DDE867A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B8C972F-BBEA-47E0-9782-D5C145F15620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64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n :</a:t>
              </a:r>
              <a:r>
                <a:rPr lang="zh-CN" alt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Type F(n)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F3E7CF3-B49E-4F1E-8F12-D287F65A084E}"/>
              </a:ext>
            </a:extLst>
          </p:cNvPr>
          <p:cNvGrpSpPr/>
          <p:nvPr/>
        </p:nvGrpSpPr>
        <p:grpSpPr>
          <a:xfrm>
            <a:off x="6753225" y="1601923"/>
            <a:ext cx="2409825" cy="372222"/>
            <a:chOff x="1047750" y="3244334"/>
            <a:chExt cx="2970685" cy="369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198D624-192B-4061-9CA2-62AD3E3BBB35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9BC4C80-AAF6-4D43-87E6-605707BC6221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Prove F(X)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95AA64-B3E3-4D46-88A3-ADB075968DC0}"/>
              </a:ext>
            </a:extLst>
          </p:cNvPr>
          <p:cNvCxnSpPr>
            <a:cxnSpLocks/>
          </p:cNvCxnSpPr>
          <p:nvPr/>
        </p:nvCxnSpPr>
        <p:spPr>
          <a:xfrm>
            <a:off x="5744469" y="3524251"/>
            <a:ext cx="612454" cy="2257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81FE34-1171-4C8A-A17F-4261A42AD8FC}"/>
              </a:ext>
            </a:extLst>
          </p:cNvPr>
          <p:cNvGrpSpPr/>
          <p:nvPr/>
        </p:nvGrpSpPr>
        <p:grpSpPr>
          <a:xfrm>
            <a:off x="6448459" y="3547621"/>
            <a:ext cx="4491843" cy="1415838"/>
            <a:chOff x="7352187" y="4872546"/>
            <a:chExt cx="4491843" cy="141583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357DBE2-2E3B-402C-8464-C05C55291848}"/>
                </a:ext>
              </a:extLst>
            </p:cNvPr>
            <p:cNvGrpSpPr/>
            <p:nvPr/>
          </p:nvGrpSpPr>
          <p:grpSpPr>
            <a:xfrm>
              <a:off x="7352187" y="5391153"/>
              <a:ext cx="4098534" cy="372222"/>
              <a:chOff x="1047750" y="3244334"/>
              <a:chExt cx="2970685" cy="369332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5D218F1-9E0C-4BE3-8B99-27F6934E491F}"/>
                  </a:ext>
                </a:extLst>
              </p:cNvPr>
              <p:cNvSpPr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6A08C28-0AFA-42E4-BA1A-D639FDBF43F3}"/>
                  </a:ext>
                </a:extLst>
              </p:cNvPr>
              <p:cNvSpPr txBox="1"/>
              <p:nvPr/>
            </p:nvSpPr>
            <p:spPr>
              <a:xfrm>
                <a:off x="1047750" y="3244334"/>
                <a:ext cx="2970685" cy="36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Prove F(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Consolas" panose="020B0609020204030204" pitchFamily="49" charset="0"/>
                  </a:rPr>
                  <a:t>Constructorx</a:t>
                </a:r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n') : Prop</a:t>
                </a:r>
                <a:endParaRPr lang="zh-CN" altLang="en-US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A8DC94D-1ED5-4E24-ADAF-C583ECFF6AD9}"/>
                </a:ext>
              </a:extLst>
            </p:cNvPr>
            <p:cNvGrpSpPr/>
            <p:nvPr/>
          </p:nvGrpSpPr>
          <p:grpSpPr>
            <a:xfrm>
              <a:off x="8181974" y="4872546"/>
              <a:ext cx="2695019" cy="369332"/>
              <a:chOff x="1047750" y="3244334"/>
              <a:chExt cx="2970685" cy="369332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ADF9BD9-C1C2-4B6A-9D6C-9B215EFB9728}"/>
                  </a:ext>
                </a:extLst>
              </p:cNvPr>
              <p:cNvSpPr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65C8970-C7D5-42AD-8A17-4F566B08C600}"/>
                  </a:ext>
                </a:extLst>
              </p:cNvPr>
              <p:cNvSpPr txBox="1"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>
                    <a:solidFill>
                      <a:schemeClr val="bg1"/>
                    </a:solidFill>
                    <a:latin typeface="Consolas" panose="020B0609020204030204" pitchFamily="49" charset="0"/>
                  </a:rPr>
                  <a:t>IHn</a:t>
                </a:r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' : F(n') : Prop</a:t>
                </a:r>
                <a:endParaRPr lang="zh-CN" altLang="en-US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p:grpSp>
        <p:sp>
          <p:nvSpPr>
            <p:cNvPr id="32" name="箭头: 右弧形 31">
              <a:extLst>
                <a:ext uri="{FF2B5EF4-FFF2-40B4-BE49-F238E27FC236}">
                  <a16:creationId xmlns:a16="http://schemas.microsoft.com/office/drawing/2014/main" id="{0EFBD4ED-6419-4B84-9BA2-318002313B44}"/>
                </a:ext>
              </a:extLst>
            </p:cNvPr>
            <p:cNvSpPr/>
            <p:nvPr/>
          </p:nvSpPr>
          <p:spPr>
            <a:xfrm>
              <a:off x="11558280" y="5051625"/>
              <a:ext cx="285750" cy="57100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292A739-C933-4344-B97D-51A19F11D652}"/>
                </a:ext>
              </a:extLst>
            </p:cNvPr>
            <p:cNvSpPr txBox="1"/>
            <p:nvPr/>
          </p:nvSpPr>
          <p:spPr>
            <a:xfrm>
              <a:off x="10283073" y="5919052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Try to apply!</a:t>
              </a:r>
              <a:endParaRPr lang="zh-CN" altLang="en-US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AF7D34C-801E-4098-8BA7-FFF5E4D722C8}"/>
              </a:ext>
            </a:extLst>
          </p:cNvPr>
          <p:cNvGrpSpPr/>
          <p:nvPr/>
        </p:nvGrpSpPr>
        <p:grpSpPr>
          <a:xfrm>
            <a:off x="6753225" y="2384790"/>
            <a:ext cx="2409825" cy="372222"/>
            <a:chOff x="1047750" y="3244334"/>
            <a:chExt cx="2970685" cy="36933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CEDC0EE-4585-4567-A633-1E03EE6D8020}"/>
                </a:ext>
              </a:extLst>
            </p:cNvPr>
            <p:cNvSpPr/>
            <p:nvPr/>
          </p:nvSpPr>
          <p:spPr>
            <a:xfrm>
              <a:off x="1047750" y="3244334"/>
              <a:ext cx="2970685" cy="3693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9690FE4-812D-454B-9EF4-C10C7BE04E4E}"/>
                </a:ext>
              </a:extLst>
            </p:cNvPr>
            <p:cNvSpPr txBox="1"/>
            <p:nvPr/>
          </p:nvSpPr>
          <p:spPr>
            <a:xfrm>
              <a:off x="1047750" y="3244334"/>
              <a:ext cx="2970685" cy="36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onsolas" panose="020B0609020204030204" pitchFamily="49" charset="0"/>
                </a:rPr>
                <a:t>Prove F(Y) : Prop</a:t>
              </a:r>
              <a:endParaRPr lang="zh-CN" alt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8762BF4-5737-4C35-B262-058CEEA318E4}"/>
              </a:ext>
            </a:extLst>
          </p:cNvPr>
          <p:cNvGrpSpPr/>
          <p:nvPr/>
        </p:nvGrpSpPr>
        <p:grpSpPr>
          <a:xfrm>
            <a:off x="6435011" y="5191873"/>
            <a:ext cx="4491843" cy="1415838"/>
            <a:chOff x="7352187" y="4872546"/>
            <a:chExt cx="4491843" cy="1415838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272BAA70-B781-4214-9ACF-44D853B705F4}"/>
                </a:ext>
              </a:extLst>
            </p:cNvPr>
            <p:cNvGrpSpPr/>
            <p:nvPr/>
          </p:nvGrpSpPr>
          <p:grpSpPr>
            <a:xfrm>
              <a:off x="7352187" y="5391153"/>
              <a:ext cx="4098534" cy="372222"/>
              <a:chOff x="1047750" y="3244334"/>
              <a:chExt cx="2970685" cy="369332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CA1466DA-2112-4062-931B-8FE067C62D37}"/>
                  </a:ext>
                </a:extLst>
              </p:cNvPr>
              <p:cNvSpPr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2BA6255-53AA-4139-8B57-FD2F563D4419}"/>
                  </a:ext>
                </a:extLst>
              </p:cNvPr>
              <p:cNvSpPr txBox="1"/>
              <p:nvPr/>
            </p:nvSpPr>
            <p:spPr>
              <a:xfrm>
                <a:off x="1047750" y="3244334"/>
                <a:ext cx="2970685" cy="36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Prove F(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Consolas" panose="020B0609020204030204" pitchFamily="49" charset="0"/>
                  </a:rPr>
                  <a:t>Constructory</a:t>
                </a:r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n') : Prop</a:t>
                </a:r>
                <a:endParaRPr lang="zh-CN" altLang="en-US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DD1DDD4-6461-4326-9683-D3BECB83A00A}"/>
                </a:ext>
              </a:extLst>
            </p:cNvPr>
            <p:cNvGrpSpPr/>
            <p:nvPr/>
          </p:nvGrpSpPr>
          <p:grpSpPr>
            <a:xfrm>
              <a:off x="8181974" y="4872546"/>
              <a:ext cx="2695019" cy="369332"/>
              <a:chOff x="1047750" y="3244334"/>
              <a:chExt cx="2970685" cy="369332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4118AE5-66F9-4DAE-BFC2-4F4C7D3D84B6}"/>
                  </a:ext>
                </a:extLst>
              </p:cNvPr>
              <p:cNvSpPr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D8800EE-A33A-4952-B747-E15B6FFD6F35}"/>
                  </a:ext>
                </a:extLst>
              </p:cNvPr>
              <p:cNvSpPr txBox="1"/>
              <p:nvPr/>
            </p:nvSpPr>
            <p:spPr>
              <a:xfrm>
                <a:off x="1047750" y="3244334"/>
                <a:ext cx="29706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>
                    <a:solidFill>
                      <a:schemeClr val="bg1"/>
                    </a:solidFill>
                    <a:latin typeface="Consolas" panose="020B0609020204030204" pitchFamily="49" charset="0"/>
                  </a:rPr>
                  <a:t>IHn</a:t>
                </a:r>
                <a:r>
                  <a:rPr lang="en-US" altLang="zh-CN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' : F(n') : Prop</a:t>
                </a:r>
                <a:endParaRPr lang="zh-CN" altLang="en-US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p:grpSp>
        <p:sp>
          <p:nvSpPr>
            <p:cNvPr id="37" name="箭头: 右弧形 36">
              <a:extLst>
                <a:ext uri="{FF2B5EF4-FFF2-40B4-BE49-F238E27FC236}">
                  <a16:creationId xmlns:a16="http://schemas.microsoft.com/office/drawing/2014/main" id="{F4CE387A-85EE-4862-AFDB-D45B3B34212C}"/>
                </a:ext>
              </a:extLst>
            </p:cNvPr>
            <p:cNvSpPr/>
            <p:nvPr/>
          </p:nvSpPr>
          <p:spPr>
            <a:xfrm>
              <a:off x="11558280" y="5051625"/>
              <a:ext cx="285750" cy="57100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07B5B1C-25CA-48CC-A358-9783627D9886}"/>
                </a:ext>
              </a:extLst>
            </p:cNvPr>
            <p:cNvSpPr txBox="1"/>
            <p:nvPr/>
          </p:nvSpPr>
          <p:spPr>
            <a:xfrm>
              <a:off x="10283073" y="5919052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Try to apply!</a:t>
              </a:r>
              <a:endParaRPr lang="zh-CN" altLang="en-US" dirty="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99716AF-AD2D-4F4D-8B36-2E48B853286C}"/>
              </a:ext>
            </a:extLst>
          </p:cNvPr>
          <p:cNvSpPr txBox="1"/>
          <p:nvPr/>
        </p:nvSpPr>
        <p:spPr>
          <a:xfrm>
            <a:off x="7363871" y="186445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......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C2D29A-4F5C-485D-992C-E0333A75B6E4}"/>
              </a:ext>
            </a:extLst>
          </p:cNvPr>
          <p:cNvSpPr txBox="1"/>
          <p:nvPr/>
        </p:nvSpPr>
        <p:spPr>
          <a:xfrm>
            <a:off x="7278246" y="607981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......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62267F-DCDC-4236-BBFD-8AA9C97FEAC3}"/>
              </a:ext>
            </a:extLst>
          </p:cNvPr>
          <p:cNvSpPr txBox="1"/>
          <p:nvPr/>
        </p:nvSpPr>
        <p:spPr>
          <a:xfrm>
            <a:off x="1989795" y="3062586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 is inductively defined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911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87084-95A5-4660-B656-818ECCAA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CC727-527E-4B9E-8461-12EDB5701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Induction.v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52065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8D68246-25D8-445B-9159-F1E7542A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Q.E.D. Who Survives?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C87C6A-834D-46D1-B86F-85480B22A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Thank you for Listening!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4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483</Words>
  <Application>Microsoft Office PowerPoint</Application>
  <PresentationFormat>宽屏</PresentationFormat>
  <Paragraphs>69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黑体</vt:lpstr>
      <vt:lpstr>Arial</vt:lpstr>
      <vt:lpstr>Cambria Math</vt:lpstr>
      <vt:lpstr>Consolas</vt:lpstr>
      <vt:lpstr>Office 主题​​</vt:lpstr>
      <vt:lpstr>COQ中归纳法的使用</vt:lpstr>
      <vt:lpstr>数学归纳法-MATHMATICAL INDUCTION</vt:lpstr>
      <vt:lpstr>MATH INDUCTION IN COQ</vt:lpstr>
      <vt:lpstr>EXAMPLE-PLUS FORMULA</vt:lpstr>
      <vt:lpstr>INDUCTION FOR TWO VARIABLES</vt:lpstr>
      <vt:lpstr>DO NOT INTROS m AT FIRST</vt:lpstr>
      <vt:lpstr>UNIVERSAL INDUCTION IN COQ</vt:lpstr>
      <vt:lpstr>REFERENCE</vt:lpstr>
      <vt:lpstr>Q.E.D. Who Survives?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COQ中数学归纳法的使用</dc:title>
  <dc:creator>xu mujie</dc:creator>
  <cp:lastModifiedBy>xu mujie</cp:lastModifiedBy>
  <cp:revision>5</cp:revision>
  <dcterms:created xsi:type="dcterms:W3CDTF">2021-10-24T13:59:50Z</dcterms:created>
  <dcterms:modified xsi:type="dcterms:W3CDTF">2021-10-24T19:35:48Z</dcterms:modified>
</cp:coreProperties>
</file>