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8" r:id="rId3"/>
    <p:sldId id="257" r:id="rId4"/>
    <p:sldId id="259" r:id="rId5"/>
    <p:sldId id="260" r:id="rId6"/>
    <p:sldId id="261" r:id="rId7"/>
    <p:sldId id="273" r:id="rId8"/>
    <p:sldId id="262" r:id="rId9"/>
    <p:sldId id="263" r:id="rId10"/>
    <p:sldId id="269" r:id="rId11"/>
    <p:sldId id="283" r:id="rId12"/>
    <p:sldId id="264" r:id="rId13"/>
    <p:sldId id="284" r:id="rId14"/>
    <p:sldId id="265" r:id="rId15"/>
    <p:sldId id="289" r:id="rId16"/>
    <p:sldId id="274" r:id="rId17"/>
    <p:sldId id="275" r:id="rId18"/>
    <p:sldId id="276" r:id="rId19"/>
    <p:sldId id="278" r:id="rId20"/>
    <p:sldId id="280" r:id="rId21"/>
    <p:sldId id="281" r:id="rId22"/>
    <p:sldId id="279" r:id="rId23"/>
    <p:sldId id="282" r:id="rId24"/>
    <p:sldId id="287" r:id="rId25"/>
    <p:sldId id="270" r:id="rId26"/>
    <p:sldId id="271" r:id="rId27"/>
    <p:sldId id="288" r:id="rId28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2" autoAdjust="0"/>
    <p:restoredTop sz="77612" autoAdjust="0"/>
  </p:normalViewPr>
  <p:slideViewPr>
    <p:cSldViewPr>
      <p:cViewPr varScale="1">
        <p:scale>
          <a:sx n="71" d="100"/>
          <a:sy n="71" d="100"/>
        </p:scale>
        <p:origin x="103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CE3F80A-D20E-478B-BABE-6A347822A05C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156236-AF5B-4F03-A920-7218E14606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2923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软件定义一切</a:t>
            </a:r>
          </a:p>
        </p:txBody>
      </p:sp>
      <p:sp>
        <p:nvSpPr>
          <p:cNvPr id="51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EB2B7EE-4BE1-4142-923F-DB5BDE44AE6B}" type="slidenum">
              <a:rPr lang="zh-CN" altLang="en-US" smtClean="0">
                <a:latin typeface="Calibri" panose="020F0502020204030204" pitchFamily="34" charset="0"/>
              </a:rPr>
              <a:pPr/>
              <a:t>2</a:t>
            </a:fld>
            <a:endParaRPr lang="en-US" altLang="zh-CN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位操作</a:t>
            </a:r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E4307D3-F99B-40E2-8736-002A547B00E9}" type="slidenum">
              <a:rPr lang="zh-CN" altLang="en-US" smtClean="0">
                <a:latin typeface="Calibri" panose="020F0502020204030204" pitchFamily="34" charset="0"/>
              </a:rPr>
              <a:pPr/>
              <a:t>3</a:t>
            </a:fld>
            <a:endParaRPr lang="en-US" altLang="zh-CN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37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所有的</a:t>
            </a:r>
            <a:r>
              <a:rPr lang="en-US" altLang="zh-CN" dirty="0" smtClean="0"/>
              <a:t>+</a:t>
            </a:r>
            <a:r>
              <a:rPr lang="zh-CN" altLang="en-US" dirty="0" smtClean="0"/>
              <a:t>合法的：非法的，需要在算法中剔除掉（直接</a:t>
            </a:r>
            <a:r>
              <a:rPr lang="en-US" altLang="zh-CN" dirty="0" smtClean="0"/>
              <a:t>return</a:t>
            </a:r>
            <a:r>
              <a:rPr lang="zh-CN" altLang="en-US" dirty="0" smtClean="0"/>
              <a:t>，不处理），合法的，所有的输入都必须正确回应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56236-AF5B-4F03-A920-7218E14606B7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4177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报纸分发样例</a:t>
            </a:r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1A2B134-B421-486C-9B36-724ACCE53E15}" type="slidenum">
              <a:rPr lang="zh-CN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zh-CN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153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Problem solving</a:t>
            </a:r>
          </a:p>
          <a:p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2A7E8C3-520B-4CC0-B2FC-38EF6B94ED42}" type="slidenum">
              <a:rPr lang="zh-CN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zh-CN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42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9822-95C2-4503-A2E3-C5FD969D719B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C15D-D4A4-4A8A-B942-7EA5385701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317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F719-7770-43DC-A10E-7EA0F385A853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8FA5-F526-40EB-8F46-27B63ECB65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244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8F7C6-55BA-4B77-98AB-7E7DFFB0B800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E34FA-39F1-451B-8836-36B3F1B04F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408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3DB1-0D83-48DB-8EC7-8A0B7C11604C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6B6D-74DE-43C9-B8CA-1430AF895C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852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028A1-51FD-4A3F-9B52-CCFA61647B0E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BB22-C709-4989-91D9-B3A79BF979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194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44CF6-FA9D-446F-BA85-3575BEEE3CEC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B5C9-C7B6-4A09-AB79-0F6EFF5C88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332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DA60-0194-4AF6-9FEF-317127F240D6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44F-0EF0-4598-A4A9-1D450DF498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31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FC61E-4B29-4BE6-98DD-D69F58C56CE2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8F47-50E3-426E-A2A3-385309797F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441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4EBD-01C6-43A4-AE5D-2DE68EC81223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3452-F7D5-4A74-B5B8-105F4A07C0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025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60EF6-E264-4885-9C82-D36CB9C3D342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85B62-3136-4D0B-BC04-39AE959B10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65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8EC0-0481-4CFA-8649-4881ED72824D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9C18D-2305-4EBB-8737-9C45D67BC8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39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0A217A-26AC-4A38-B355-468879117F12}" type="datetimeFigureOut">
              <a:rPr lang="zh-CN" altLang="en-US"/>
              <a:pPr>
                <a:defRPr/>
              </a:pPr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7C1054-6750-4735-9E93-3431CE6483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1343472" y="1556792"/>
            <a:ext cx="9144000" cy="2160240"/>
          </a:xfrm>
        </p:spPr>
        <p:txBody>
          <a:bodyPr/>
          <a:lstStyle/>
          <a:p>
            <a:pPr algn="r" eaLnBrk="1" hangingPunct="1"/>
            <a:r>
              <a:rPr lang="zh-CN" altLang="en-US" sz="7200" dirty="0" smtClean="0"/>
              <a:t>计算机问题求解</a:t>
            </a:r>
            <a:r>
              <a:rPr lang="en-US" altLang="zh-CN" sz="7200" dirty="0" smtClean="0"/>
              <a:t/>
            </a:r>
            <a:br>
              <a:rPr lang="en-US" altLang="zh-CN" sz="7200" dirty="0" smtClean="0"/>
            </a:br>
            <a:r>
              <a:rPr lang="zh-CN" altLang="en-US" sz="4400" dirty="0" smtClean="0"/>
              <a:t>论题</a:t>
            </a:r>
            <a:r>
              <a:rPr lang="en-US" altLang="zh-CN" sz="4400" dirty="0" smtClean="0"/>
              <a:t>1.1</a:t>
            </a:r>
            <a:r>
              <a:rPr lang="zh-CN" altLang="en-US" sz="4400" dirty="0" smtClean="0"/>
              <a:t>：计算机为什么能解题？</a:t>
            </a:r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2639616" y="5085184"/>
            <a:ext cx="6858000" cy="576064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2019</a:t>
            </a:r>
            <a:r>
              <a:rPr lang="zh-CN" altLang="en-US" sz="3200" dirty="0" smtClean="0"/>
              <a:t>年</a:t>
            </a:r>
            <a:r>
              <a:rPr lang="en-US" altLang="zh-CN" sz="3200" dirty="0" smtClean="0"/>
              <a:t>10</a:t>
            </a:r>
            <a:r>
              <a:rPr lang="zh-CN" altLang="en-US" sz="3200" dirty="0" smtClean="0"/>
              <a:t>月</a:t>
            </a:r>
            <a:r>
              <a:rPr lang="en-US" altLang="zh-CN" sz="3200" dirty="0" smtClean="0"/>
              <a:t>8</a:t>
            </a:r>
            <a:endParaRPr lang="zh-CN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关于问题的广义理解</a:t>
            </a: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求解</a:t>
            </a:r>
            <a:r>
              <a:rPr lang="en-US" altLang="zh-CN" dirty="0" smtClean="0"/>
              <a:t>3x=6</a:t>
            </a:r>
            <a:r>
              <a:rPr lang="zh-CN" altLang="en-US" dirty="0" smtClean="0"/>
              <a:t>和求解</a:t>
            </a:r>
            <a:r>
              <a:rPr lang="en-US" altLang="zh-CN" dirty="0" smtClean="0"/>
              <a:t>ax=b</a:t>
            </a:r>
            <a:r>
              <a:rPr lang="zh-CN" altLang="en-US" dirty="0" smtClean="0"/>
              <a:t>的区别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“</a:t>
            </a:r>
            <a:r>
              <a:rPr lang="zh-CN" altLang="en-US" dirty="0" smtClean="0"/>
              <a:t>哪个</a:t>
            </a:r>
            <a:r>
              <a:rPr lang="en-US" altLang="zh-CN" dirty="0" smtClean="0"/>
              <a:t>x</a:t>
            </a:r>
            <a:r>
              <a:rPr lang="zh-CN" altLang="en-US" dirty="0" smtClean="0"/>
              <a:t>能够满足</a:t>
            </a:r>
            <a:r>
              <a:rPr lang="en-US" altLang="zh-CN" dirty="0" smtClean="0"/>
              <a:t>3x=6”:</a:t>
            </a:r>
            <a:r>
              <a:rPr lang="zh-CN" altLang="en-US" dirty="0" smtClean="0"/>
              <a:t>问题的实例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在给定任意的</a:t>
            </a:r>
            <a:r>
              <a:rPr lang="en-US" altLang="zh-CN" dirty="0" err="1" smtClean="0"/>
              <a:t>a,b</a:t>
            </a:r>
            <a:r>
              <a:rPr lang="zh-CN" altLang="en-US" dirty="0" smtClean="0"/>
              <a:t>时，哪个</a:t>
            </a:r>
            <a:r>
              <a:rPr lang="en-US" altLang="zh-CN" dirty="0" smtClean="0"/>
              <a:t>x</a:t>
            </a:r>
            <a:r>
              <a:rPr lang="zh-CN" altLang="en-US" dirty="0" smtClean="0"/>
              <a:t>能够满足</a:t>
            </a:r>
            <a:r>
              <a:rPr lang="en-US" altLang="zh-CN" dirty="0" smtClean="0"/>
              <a:t>ax=b</a:t>
            </a:r>
            <a:r>
              <a:rPr lang="zh-CN" altLang="en-US" dirty="0" smtClean="0"/>
              <a:t>：问题！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计算机解题：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解一般的题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zh-CN" altLang="en-US" dirty="0" smtClean="0"/>
              <a:t>什么叫“</a:t>
            </a:r>
            <a:r>
              <a:rPr lang="zh-CN" altLang="en-US" dirty="0"/>
              <a:t>解一般的题</a:t>
            </a:r>
            <a:r>
              <a:rPr lang="zh-CN" altLang="en-US" dirty="0" smtClean="0"/>
              <a:t>” ？</a:t>
            </a: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20</a:t>
            </a:r>
            <a:r>
              <a:rPr lang="zh-CN" altLang="en-US" dirty="0" smtClean="0"/>
              <a:t>万份报纸从印刷厂用</a:t>
            </a:r>
            <a:r>
              <a:rPr lang="en-US" altLang="zh-CN" dirty="0" smtClean="0"/>
              <a:t>50</a:t>
            </a:r>
            <a:r>
              <a:rPr lang="zh-CN" altLang="en-US" dirty="0" smtClean="0"/>
              <a:t>辆汽车，分发到</a:t>
            </a:r>
            <a:r>
              <a:rPr lang="en-US" altLang="zh-CN" dirty="0" smtClean="0"/>
              <a:t>100</a:t>
            </a:r>
            <a:r>
              <a:rPr lang="zh-CN" altLang="en-US" dirty="0" smtClean="0"/>
              <a:t>个小镇的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个零售点。如何安排运输？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>
          <a:xfrm>
            <a:off x="479376" y="0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计算机解题</a:t>
            </a:r>
          </a:p>
        </p:txBody>
      </p:sp>
      <p:pic>
        <p:nvPicPr>
          <p:cNvPr id="20483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9456" y="1258291"/>
            <a:ext cx="7481888" cy="5445125"/>
          </a:xfrm>
        </p:spPr>
      </p:pic>
      <p:sp>
        <p:nvSpPr>
          <p:cNvPr id="2" name="圆角矩形标注 1"/>
          <p:cNvSpPr/>
          <p:nvPr/>
        </p:nvSpPr>
        <p:spPr>
          <a:xfrm>
            <a:off x="8693284" y="1772816"/>
            <a:ext cx="3235363" cy="1656184"/>
          </a:xfrm>
          <a:prstGeom prst="wedgeRoundRectCallout">
            <a:avLst>
              <a:gd name="adj1" fmla="val -85055"/>
              <a:gd name="adj2" fmla="val -30872"/>
              <a:gd name="adj3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如果你已经学会了初步的编程，你能从</a:t>
            </a:r>
            <a:r>
              <a:rPr lang="en-US" altLang="zh-CN" sz="2400" b="1" dirty="0" smtClean="0"/>
              <a:t>”any legal”</a:t>
            </a:r>
            <a:r>
              <a:rPr lang="zh-CN" altLang="en-US" sz="2400" b="1" dirty="0" smtClean="0"/>
              <a:t>中得到什么更深的启发？</a:t>
            </a:r>
            <a:endParaRPr lang="zh-CN" altLang="en-US" sz="2400" b="1" dirty="0"/>
          </a:p>
        </p:txBody>
      </p:sp>
      <p:sp>
        <p:nvSpPr>
          <p:cNvPr id="5" name="圆角矩形标注 4"/>
          <p:cNvSpPr/>
          <p:nvPr/>
        </p:nvSpPr>
        <p:spPr>
          <a:xfrm>
            <a:off x="8693284" y="3876253"/>
            <a:ext cx="3235363" cy="1656184"/>
          </a:xfrm>
          <a:prstGeom prst="wedgeRoundRectCallout">
            <a:avLst>
              <a:gd name="adj1" fmla="val -85054"/>
              <a:gd name="adj2" fmla="val -47111"/>
              <a:gd name="adj3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什么是“算法”？它从何而来？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人如何解题？</a:t>
            </a:r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4400" smtClean="0"/>
              <a:t>George Polya: “How to Solve It?”</a:t>
            </a:r>
          </a:p>
          <a:p>
            <a:pPr lvl="1" eaLnBrk="1" hangingPunct="1"/>
            <a:r>
              <a:rPr lang="en-US" altLang="zh-CN" sz="4000" smtClean="0"/>
              <a:t>Understanding the problem: “What you are given and what you are supposed to figure out”</a:t>
            </a:r>
          </a:p>
          <a:p>
            <a:pPr lvl="1" eaLnBrk="1" hangingPunct="1"/>
            <a:r>
              <a:rPr lang="en-US" altLang="zh-CN" sz="4000" smtClean="0"/>
              <a:t>Devising a plan: “How will you attack the problem?”</a:t>
            </a:r>
          </a:p>
          <a:p>
            <a:pPr lvl="1" eaLnBrk="1" hangingPunct="1"/>
            <a:r>
              <a:rPr lang="en-US" altLang="zh-CN" sz="4000" smtClean="0"/>
              <a:t>Carrying out the plan: Solve the problem.</a:t>
            </a:r>
          </a:p>
          <a:p>
            <a:pPr lvl="1" eaLnBrk="1" hangingPunct="1"/>
            <a:r>
              <a:rPr lang="en-US" altLang="zh-CN" sz="4000" smtClean="0"/>
              <a:t>Looking back: check the result, and…</a:t>
            </a:r>
            <a:endParaRPr lang="zh-CN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xfrm>
            <a:off x="801688" y="115888"/>
            <a:ext cx="10515600" cy="1325562"/>
          </a:xfrm>
        </p:spPr>
        <p:txBody>
          <a:bodyPr/>
          <a:lstStyle/>
          <a:p>
            <a:pPr eaLnBrk="1" hangingPunct="1"/>
            <a:r>
              <a:rPr lang="zh-CN" altLang="en-US" smtClean="0"/>
              <a:t>解密文件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838200" y="1268413"/>
            <a:ext cx="10442575" cy="5400675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dirty="0" smtClean="0"/>
              <a:t>加密方法是明文中的每个字母加密成字母顺序的后第三个字母。密文如下：</a:t>
            </a:r>
            <a:r>
              <a:rPr lang="en-US" altLang="zh-CN" sz="2400" dirty="0" err="1" smtClean="0"/>
              <a:t>Sureohp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vroylqj</a:t>
            </a:r>
            <a:r>
              <a:rPr lang="zh-CN" altLang="en-US" sz="2400" dirty="0" smtClean="0"/>
              <a:t>。求明文是什么？</a:t>
            </a:r>
            <a:endParaRPr lang="en-US" altLang="zh-CN" sz="2400" dirty="0" smtClean="0"/>
          </a:p>
          <a:p>
            <a:pPr eaLnBrk="1" hangingPunct="1">
              <a:defRPr/>
            </a:pPr>
            <a:r>
              <a:rPr lang="en-US" altLang="zh-CN" sz="2400" dirty="0" smtClean="0"/>
              <a:t>Understanding</a:t>
            </a:r>
          </a:p>
          <a:p>
            <a:pPr lvl="1" eaLnBrk="1" hangingPunct="1">
              <a:defRPr/>
            </a:pPr>
            <a:r>
              <a:rPr lang="zh-CN" altLang="en-US" sz="2000" dirty="0" smtClean="0"/>
              <a:t>有一段密文；求其明文；加密和解密是对称的；</a:t>
            </a:r>
            <a:endParaRPr lang="en-US" altLang="zh-CN" sz="2000" dirty="0" smtClean="0"/>
          </a:p>
          <a:p>
            <a:pPr lvl="1" eaLnBrk="1" hangingPunct="1">
              <a:defRPr/>
            </a:pPr>
            <a:r>
              <a:rPr lang="zh-CN" altLang="en-US" sz="2000" dirty="0" smtClean="0"/>
              <a:t>加密方法是：明文字母被加密为该字母后的第三个</a:t>
            </a:r>
            <a:endParaRPr lang="en-US" altLang="zh-CN" sz="2000" dirty="0" smtClean="0"/>
          </a:p>
          <a:p>
            <a:pPr lvl="1" eaLnBrk="1" hangingPunct="1">
              <a:defRPr/>
            </a:pPr>
            <a:r>
              <a:rPr lang="zh-CN" altLang="en-US" sz="2000" dirty="0" smtClean="0"/>
              <a:t>如果有“越界”，则取“模”</a:t>
            </a:r>
            <a:endParaRPr lang="en-US" altLang="zh-CN" sz="2000" dirty="0" smtClean="0"/>
          </a:p>
          <a:p>
            <a:pPr eaLnBrk="1" hangingPunct="1">
              <a:defRPr/>
            </a:pPr>
            <a:r>
              <a:rPr lang="en-US" altLang="zh-CN" sz="2400" dirty="0" smtClean="0"/>
              <a:t>Plan</a:t>
            </a:r>
          </a:p>
          <a:p>
            <a:pPr lvl="1" eaLnBrk="1" hangingPunct="1">
              <a:defRPr/>
            </a:pPr>
            <a:r>
              <a:rPr lang="zh-CN" altLang="en-US" sz="2000" dirty="0" smtClean="0"/>
              <a:t>密文字母的对应明文是这个字母的前三个</a:t>
            </a:r>
            <a:endParaRPr lang="en-US" altLang="zh-CN" sz="2000" dirty="0" smtClean="0"/>
          </a:p>
          <a:p>
            <a:pPr lvl="1" eaLnBrk="1" hangingPunct="1">
              <a:defRPr/>
            </a:pPr>
            <a:r>
              <a:rPr lang="zh-CN" altLang="en-US" sz="2000" dirty="0"/>
              <a:t>从左到</a:t>
            </a:r>
            <a:r>
              <a:rPr lang="zh-CN" altLang="en-US" sz="2000" dirty="0" smtClean="0"/>
              <a:t>右依次扫描密文，将密文字符解密为该字母的前三个字母，如果越过了</a:t>
            </a:r>
            <a:r>
              <a:rPr lang="en-US" altLang="zh-CN" sz="2000" dirty="0" smtClean="0"/>
              <a:t>A</a:t>
            </a:r>
            <a:r>
              <a:rPr lang="zh-CN" altLang="en-US" sz="2000" dirty="0" smtClean="0"/>
              <a:t>则密为</a:t>
            </a:r>
            <a:r>
              <a:rPr lang="en-US" altLang="zh-CN" sz="2000" dirty="0" smtClean="0"/>
              <a:t>Z</a:t>
            </a:r>
            <a:r>
              <a:rPr lang="zh-CN" altLang="en-US" sz="2000" dirty="0" smtClean="0"/>
              <a:t>或者</a:t>
            </a:r>
            <a:r>
              <a:rPr lang="en-US" altLang="zh-CN" sz="2000" dirty="0" smtClean="0"/>
              <a:t>Y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en-US" altLang="zh-CN" sz="2400" dirty="0" smtClean="0"/>
              <a:t>Carrying</a:t>
            </a:r>
          </a:p>
          <a:p>
            <a:pPr lvl="1" eaLnBrk="1" hangingPunct="1">
              <a:defRPr/>
            </a:pPr>
            <a:r>
              <a:rPr lang="en-US" altLang="zh-CN" sz="2000" dirty="0" smtClean="0"/>
              <a:t>Problem Solving</a:t>
            </a:r>
          </a:p>
          <a:p>
            <a:pPr eaLnBrk="1" hangingPunct="1">
              <a:defRPr/>
            </a:pPr>
            <a:r>
              <a:rPr lang="en-US" altLang="zh-CN" sz="2400" dirty="0" smtClean="0"/>
              <a:t>Looking back</a:t>
            </a:r>
          </a:p>
          <a:p>
            <a:pPr lvl="1" eaLnBrk="1" hangingPunct="1">
              <a:defRPr/>
            </a:pPr>
            <a:r>
              <a:rPr lang="zh-CN" altLang="en-US" sz="2000" dirty="0" smtClean="0"/>
              <a:t>将</a:t>
            </a:r>
            <a:r>
              <a:rPr lang="en-US" altLang="zh-CN" sz="2000" dirty="0" smtClean="0"/>
              <a:t>Problem Solving</a:t>
            </a:r>
            <a:r>
              <a:rPr lang="zh-CN" altLang="en-US" sz="2000" dirty="0" smtClean="0"/>
              <a:t>加密，观察是否为</a:t>
            </a:r>
            <a:r>
              <a:rPr lang="en-US" altLang="zh-CN" sz="2000" dirty="0" err="1" smtClean="0"/>
              <a:t>Sureohp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vroylqj</a:t>
            </a:r>
            <a:endParaRPr lang="en-US" altLang="zh-CN" sz="20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  <a:p>
            <a:pPr eaLnBrk="1" hangingPunct="1"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计算机也会解题？</a:t>
            </a: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>
          <a:xfrm>
            <a:off x="911225" y="1557338"/>
            <a:ext cx="9686925" cy="4351337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如何理解</a:t>
            </a:r>
            <a:r>
              <a:rPr lang="zh-CN" altLang="en-US" sz="3200" dirty="0" smtClean="0"/>
              <a:t>问题</a:t>
            </a:r>
            <a:r>
              <a:rPr lang="en-US" altLang="zh-CN" sz="3200" dirty="0" smtClean="0"/>
              <a:t>?</a:t>
            </a:r>
          </a:p>
          <a:p>
            <a:pPr lvl="1" eaLnBrk="1" hangingPunct="1"/>
            <a:r>
              <a:rPr lang="zh-CN" altLang="en-US" sz="2800" dirty="0" smtClean="0"/>
              <a:t>输入是什么</a:t>
            </a:r>
            <a:r>
              <a:rPr lang="en-US" altLang="zh-CN" sz="2800" dirty="0" smtClean="0"/>
              <a:t>? </a:t>
            </a:r>
            <a:r>
              <a:rPr lang="zh-CN" altLang="en-US" sz="2800" dirty="0" smtClean="0"/>
              <a:t>输出是什么</a:t>
            </a:r>
            <a:r>
              <a:rPr lang="en-US" altLang="zh-CN" sz="2800" dirty="0" smtClean="0"/>
              <a:t>?</a:t>
            </a:r>
          </a:p>
          <a:p>
            <a:pPr lvl="1" eaLnBrk="1" hangingPunct="1"/>
            <a:r>
              <a:rPr lang="zh-CN" altLang="en-US" sz="2800" dirty="0" smtClean="0"/>
              <a:t>两者</a:t>
            </a:r>
            <a:r>
              <a:rPr lang="zh-CN" altLang="en-US" sz="2800" dirty="0" smtClean="0"/>
              <a:t>的逻辑</a:t>
            </a:r>
            <a:r>
              <a:rPr lang="zh-CN" altLang="en-US" sz="2800" dirty="0" smtClean="0"/>
              <a:t>关系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数学模型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是</a:t>
            </a:r>
            <a:r>
              <a:rPr lang="zh-CN" altLang="en-US" sz="2800" dirty="0" smtClean="0"/>
              <a:t>什么？</a:t>
            </a:r>
            <a:endParaRPr lang="en-US" altLang="zh-CN" sz="2800" dirty="0" smtClean="0"/>
          </a:p>
          <a:p>
            <a:pPr eaLnBrk="1" hangingPunct="1"/>
            <a:r>
              <a:rPr lang="zh-CN" altLang="en-US" sz="3200" dirty="0" smtClean="0"/>
              <a:t>如何针对计算机制定计划</a:t>
            </a:r>
            <a:r>
              <a:rPr lang="en-US" altLang="zh-CN" sz="3200" dirty="0" smtClean="0"/>
              <a:t>?</a:t>
            </a:r>
          </a:p>
          <a:p>
            <a:pPr lvl="1" eaLnBrk="1" hangingPunct="1"/>
            <a:r>
              <a:rPr lang="zh-CN" altLang="en-US" sz="2800" dirty="0" smtClean="0"/>
              <a:t>输入输出如何“数字化”？</a:t>
            </a:r>
            <a:endParaRPr lang="en-US" altLang="zh-CN" sz="2800" dirty="0" smtClean="0"/>
          </a:p>
          <a:p>
            <a:pPr lvl="1" eaLnBrk="1" hangingPunct="1"/>
            <a:r>
              <a:rPr lang="zh-CN" altLang="en-US" sz="2800" dirty="0" smtClean="0"/>
              <a:t>逻辑关系如何变成“计划”？</a:t>
            </a:r>
            <a:endParaRPr lang="en-US" altLang="zh-CN" sz="2800" dirty="0" smtClean="0"/>
          </a:p>
          <a:p>
            <a:pPr lvl="1" eaLnBrk="1" hangingPunct="1"/>
            <a:r>
              <a:rPr lang="zh-CN" altLang="en-US" sz="2800" dirty="0" smtClean="0"/>
              <a:t>如何用计算机能够懂的方式表达一个</a:t>
            </a:r>
            <a:r>
              <a:rPr lang="zh-CN" altLang="en-US" sz="2800" dirty="0" smtClean="0"/>
              <a:t>“</a:t>
            </a:r>
            <a:r>
              <a:rPr lang="zh-CN" altLang="en-US" sz="2800" dirty="0"/>
              <a:t>计划</a:t>
            </a:r>
            <a:r>
              <a:rPr lang="zh-CN" altLang="en-US" sz="2800" dirty="0" smtClean="0"/>
              <a:t>”</a:t>
            </a:r>
            <a:r>
              <a:rPr lang="en-US" altLang="zh-CN" sz="2800" dirty="0" smtClean="0"/>
              <a:t>?</a:t>
            </a:r>
            <a:endParaRPr lang="en-US" altLang="zh-CN" sz="2800" dirty="0" smtClean="0"/>
          </a:p>
        </p:txBody>
      </p:sp>
      <p:sp>
        <p:nvSpPr>
          <p:cNvPr id="2" name="文本框 1"/>
          <p:cNvSpPr txBox="1"/>
          <p:nvPr/>
        </p:nvSpPr>
        <p:spPr>
          <a:xfrm>
            <a:off x="1258778" y="5517232"/>
            <a:ext cx="967444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问题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：这两步中，哪一步你认为是最重要的？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其实，并不是计算机在解题！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/>
              <a:t>执行计划</a:t>
            </a:r>
            <a:r>
              <a:rPr lang="en-US" altLang="zh-CN" sz="4000" dirty="0"/>
              <a:t>– “</a:t>
            </a:r>
            <a:r>
              <a:rPr lang="zh-CN" altLang="en-US" sz="4000" dirty="0"/>
              <a:t>计算机解题”</a:t>
            </a:r>
          </a:p>
          <a:p>
            <a:pPr lvl="1" eaLnBrk="1" hangingPunct="1"/>
            <a:r>
              <a:rPr lang="zh-CN" altLang="en-US" sz="3600" dirty="0">
                <a:solidFill>
                  <a:srgbClr val="FF0000"/>
                </a:solidFill>
              </a:rPr>
              <a:t>只有这个才真正是计算机做的</a:t>
            </a:r>
            <a:r>
              <a:rPr lang="en-US" altLang="zh-CN" sz="3600" dirty="0">
                <a:solidFill>
                  <a:srgbClr val="FF0000"/>
                </a:solidFill>
              </a:rPr>
              <a:t>!</a:t>
            </a:r>
          </a:p>
          <a:p>
            <a:pPr eaLnBrk="1" hangingPunct="1"/>
            <a:r>
              <a:rPr lang="zh-CN" altLang="en-US" sz="4000" dirty="0"/>
              <a:t>回头看</a:t>
            </a:r>
          </a:p>
          <a:p>
            <a:pPr lvl="1" eaLnBrk="1" hangingPunct="1"/>
            <a:r>
              <a:rPr lang="zh-CN" altLang="en-US" sz="3600" dirty="0"/>
              <a:t>为什么结果是正确的</a:t>
            </a:r>
            <a:r>
              <a:rPr lang="en-US" altLang="zh-CN" sz="3600" dirty="0"/>
              <a:t>?</a:t>
            </a:r>
          </a:p>
          <a:p>
            <a:pPr lvl="1" eaLnBrk="1" hangingPunct="1"/>
            <a:r>
              <a:rPr lang="zh-CN" altLang="en-US" sz="3600" dirty="0"/>
              <a:t>效率能提高吗</a:t>
            </a:r>
            <a:r>
              <a:rPr lang="en-US" altLang="zh-CN" sz="3600" dirty="0"/>
              <a:t>?</a:t>
            </a:r>
            <a:endParaRPr lang="zh-CN" altLang="en-US" sz="3600" dirty="0"/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471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任务：求某个机构的工资总额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zh-CN" altLang="en-US" smtClean="0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600" smtClean="0"/>
              <a:t>人解题</a:t>
            </a:r>
          </a:p>
          <a:p>
            <a:pPr lvl="1" eaLnBrk="1" hangingPunct="1"/>
            <a:r>
              <a:rPr lang="zh-CN" altLang="en-US" sz="3300" smtClean="0"/>
              <a:t>理解问题：人员名册和每人的工资列表；求和。</a:t>
            </a:r>
          </a:p>
          <a:p>
            <a:pPr lvl="1" eaLnBrk="1" hangingPunct="1"/>
            <a:r>
              <a:rPr lang="zh-CN" altLang="en-US" sz="3300" smtClean="0"/>
              <a:t>解题计划：这是一个求和的问题，使用加法就够了！</a:t>
            </a:r>
          </a:p>
          <a:p>
            <a:pPr lvl="1" eaLnBrk="1" hangingPunct="1"/>
            <a:r>
              <a:rPr lang="zh-CN" altLang="en-US" sz="3300" smtClean="0"/>
              <a:t>实施计划：找纸和笔，逐个加上工资；</a:t>
            </a:r>
          </a:p>
          <a:p>
            <a:pPr lvl="1" eaLnBrk="1" hangingPunct="1"/>
            <a:r>
              <a:rPr lang="zh-CN" altLang="en-US" sz="3300" smtClean="0"/>
              <a:t>检查结果：工资总和是否和上月差不多？</a:t>
            </a:r>
          </a:p>
          <a:p>
            <a:pPr eaLnBrk="1" hangingPunct="1"/>
            <a:endParaRPr lang="zh-CN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人解题</a:t>
            </a:r>
          </a:p>
        </p:txBody>
      </p:sp>
      <p:pic>
        <p:nvPicPr>
          <p:cNvPr id="22531" name="Picture 18" descr="pen-pap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7575" y="1341438"/>
            <a:ext cx="2395538" cy="1797050"/>
          </a:xfrm>
        </p:spPr>
      </p:pic>
      <p:pic>
        <p:nvPicPr>
          <p:cNvPr id="22532" name="Picture 5" descr="U7331P18DT201211301340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781300"/>
            <a:ext cx="172878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AutoShape 7" descr="Z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2534" name="AutoShape 9" descr="Z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2535" name="AutoShape 11" descr="Z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22536" name="Picture 13" descr="ANd9GcRcckJjkrd-O7vfCSsASMTU4_GSJBppkS74oLRKwuMC_PTW6wNe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3500438"/>
            <a:ext cx="162718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AutoShape 15" descr="2Q=="/>
          <p:cNvSpPr>
            <a:spLocks noChangeAspect="1" noChangeArrowheads="1"/>
          </p:cNvSpPr>
          <p:nvPr/>
        </p:nvSpPr>
        <p:spPr bwMode="auto">
          <a:xfrm>
            <a:off x="166846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2538" name="AutoShape 17" descr="2Q==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2539" name="Rectangle 19"/>
          <p:cNvSpPr>
            <a:spLocks noChangeArrowheads="1"/>
          </p:cNvSpPr>
          <p:nvPr/>
        </p:nvSpPr>
        <p:spPr bwMode="auto">
          <a:xfrm>
            <a:off x="4367213" y="1196975"/>
            <a:ext cx="3097212" cy="51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2540" name="Line 20"/>
          <p:cNvSpPr>
            <a:spLocks noChangeShapeType="1"/>
          </p:cNvSpPr>
          <p:nvPr/>
        </p:nvSpPr>
        <p:spPr bwMode="auto">
          <a:xfrm>
            <a:off x="3648075" y="40052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21"/>
          <p:cNvSpPr>
            <a:spLocks noChangeShapeType="1"/>
          </p:cNvSpPr>
          <p:nvPr/>
        </p:nvSpPr>
        <p:spPr bwMode="auto">
          <a:xfrm>
            <a:off x="7464425" y="38608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2" name="Oval 22"/>
          <p:cNvSpPr>
            <a:spLocks noChangeArrowheads="1"/>
          </p:cNvSpPr>
          <p:nvPr/>
        </p:nvSpPr>
        <p:spPr bwMode="auto">
          <a:xfrm>
            <a:off x="8401050" y="2924175"/>
            <a:ext cx="1366838" cy="19446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latin typeface="Arial" panose="020B0604020202020204" pitchFamily="34" charset="0"/>
              </a:rPr>
              <a:t>结果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623392" y="0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计算机解题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838199" y="1124744"/>
            <a:ext cx="10515600" cy="4699000"/>
          </a:xfrm>
        </p:spPr>
        <p:txBody>
          <a:bodyPr/>
          <a:lstStyle/>
          <a:p>
            <a:pPr eaLnBrk="1" hangingPunct="1"/>
            <a:r>
              <a:rPr lang="zh-CN" altLang="en-US" sz="3200" dirty="0" smtClean="0"/>
              <a:t>针对计算机理解问题：</a:t>
            </a:r>
          </a:p>
          <a:p>
            <a:pPr lvl="1" eaLnBrk="1" hangingPunct="1"/>
            <a:r>
              <a:rPr lang="zh-CN" altLang="en-US" sz="2800" dirty="0"/>
              <a:t>输入</a:t>
            </a:r>
            <a:r>
              <a:rPr lang="en-US" altLang="zh-CN" sz="2800" dirty="0"/>
              <a:t>n</a:t>
            </a:r>
            <a:r>
              <a:rPr lang="zh-CN" altLang="en-US" sz="2800" dirty="0"/>
              <a:t>个员工的工资信息；输出</a:t>
            </a:r>
            <a:r>
              <a:rPr lang="en-US" altLang="zh-CN" sz="2800" dirty="0"/>
              <a:t>n</a:t>
            </a:r>
            <a:r>
              <a:rPr lang="zh-CN" altLang="en-US" sz="2800" dirty="0"/>
              <a:t>个工资的和</a:t>
            </a:r>
          </a:p>
          <a:p>
            <a:pPr lvl="1" eaLnBrk="1" hangingPunct="1"/>
            <a:r>
              <a:rPr lang="zh-CN" altLang="en-US" sz="2800" dirty="0"/>
              <a:t>遍历</a:t>
            </a:r>
            <a:r>
              <a:rPr lang="zh-CN" altLang="en-US" sz="2800" dirty="0" smtClean="0"/>
              <a:t>所有</a:t>
            </a:r>
            <a:r>
              <a:rPr lang="zh-CN" altLang="en-US" sz="2800" dirty="0" smtClean="0"/>
              <a:t>的</a:t>
            </a:r>
            <a:r>
              <a:rPr lang="zh-CN" altLang="en-US" sz="2800" dirty="0" smtClean="0"/>
              <a:t>工资，求其总和</a:t>
            </a:r>
            <a:endParaRPr lang="zh-CN" altLang="en-US" sz="2800" dirty="0" smtClean="0"/>
          </a:p>
          <a:p>
            <a:pPr eaLnBrk="1" hangingPunct="1"/>
            <a:r>
              <a:rPr lang="zh-CN" altLang="en-US" sz="3200" dirty="0" smtClean="0"/>
              <a:t>针对</a:t>
            </a:r>
            <a:r>
              <a:rPr lang="zh-CN" altLang="en-US" sz="3200" dirty="0" smtClean="0"/>
              <a:t>计算机制定计划：</a:t>
            </a:r>
          </a:p>
          <a:p>
            <a:pPr lvl="1" eaLnBrk="1" hangingPunct="1"/>
            <a:r>
              <a:rPr lang="zh-CN" altLang="en-US" sz="2800" dirty="0" smtClean="0"/>
              <a:t>工资数据如何读入计算机？</a:t>
            </a:r>
          </a:p>
          <a:p>
            <a:pPr lvl="1" eaLnBrk="1" hangingPunct="1"/>
            <a:r>
              <a:rPr lang="zh-CN" altLang="en-US" sz="2800" dirty="0" smtClean="0"/>
              <a:t>工资数据如何组织？</a:t>
            </a:r>
            <a:endParaRPr lang="en-US" altLang="zh-CN" sz="2800" dirty="0" smtClean="0"/>
          </a:p>
          <a:p>
            <a:pPr lvl="2" eaLnBrk="1" hangingPunct="1"/>
            <a:r>
              <a:rPr lang="zh-CN" altLang="en-US" dirty="0" smtClean="0"/>
              <a:t>数据放在数组里（当然也可以放在文件里，这里只是作为一个例子）</a:t>
            </a:r>
          </a:p>
          <a:p>
            <a:pPr lvl="1" eaLnBrk="1" hangingPunct="1"/>
            <a:r>
              <a:rPr lang="zh-CN" altLang="en-US" sz="2800" dirty="0" smtClean="0"/>
              <a:t>如何求和？</a:t>
            </a:r>
          </a:p>
          <a:p>
            <a:pPr lvl="2" eaLnBrk="1" hangingPunct="1"/>
            <a:r>
              <a:rPr lang="zh-CN" altLang="en-US" dirty="0" smtClean="0"/>
              <a:t>使用循环语句逐个扫描数组，逐个相加</a:t>
            </a:r>
          </a:p>
          <a:p>
            <a:pPr lvl="1" eaLnBrk="1" hangingPunct="1"/>
            <a:r>
              <a:rPr lang="zh-CN" altLang="en-US" sz="2800" dirty="0" smtClean="0"/>
              <a:t>求和后的数据如何输出？如何显示？</a:t>
            </a:r>
            <a:endParaRPr lang="en-US" altLang="zh-CN" sz="2800" dirty="0" smtClean="0"/>
          </a:p>
          <a:p>
            <a:pPr lvl="1" eaLnBrk="1" hangingPunct="1"/>
            <a:endParaRPr lang="zh-CN" altLang="en-US" sz="2800" dirty="0" smtClean="0"/>
          </a:p>
          <a:p>
            <a:pPr eaLnBrk="1" hangingPunct="1"/>
            <a:endParaRPr lang="zh-CN" altLang="en-US" sz="3200" dirty="0" smtClean="0"/>
          </a:p>
          <a:p>
            <a:pPr eaLnBrk="1" hangingPunct="1"/>
            <a:endParaRPr lang="zh-CN" altLang="en-US" sz="3200" dirty="0" smtClean="0"/>
          </a:p>
          <a:p>
            <a:pPr eaLnBrk="1" hangingPunct="1"/>
            <a:endParaRPr lang="zh-CN" altLang="en-US" sz="3200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907719" y="5829424"/>
            <a:ext cx="1037655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重问一遍：这两步中，哪一步你认为是最重要的？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计算机解题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noProof="1"/>
              <a:t>// SalarySum.cpp: </a:t>
            </a:r>
            <a:r>
              <a:rPr lang="zh-CN" altLang="en-US" noProof="1"/>
              <a:t>主项目文件。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/>
              <a:t>//</a:t>
            </a:r>
            <a:r>
              <a:rPr lang="zh-CN" altLang="en-US"/>
              <a:t>预处理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noProof="1"/>
              <a:t>#include "stdafx.h"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noProof="1"/>
              <a:t>#include &lt;iostream&gt;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noProof="1"/>
              <a:t>#define N 5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noProof="1"/>
              <a:t>using namespace std;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/>
              <a:t>//</a:t>
            </a:r>
            <a:r>
              <a:rPr lang="zh-CN" altLang="en-US"/>
              <a:t>声明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noProof="1"/>
              <a:t>float Salary[N];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noProof="1"/>
              <a:t>void Init();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noProof="1"/>
              <a:t>double Sum();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zh-CN" noProof="1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zh-CN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Computers are amazing machines. 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They </a:t>
            </a:r>
            <a:r>
              <a:rPr lang="en-US" altLang="zh-CN" dirty="0"/>
              <a:t>seem to be able to do anything. They </a:t>
            </a:r>
            <a:r>
              <a:rPr lang="en-US" altLang="zh-CN" dirty="0" smtClean="0"/>
              <a:t>fly aircraft </a:t>
            </a:r>
            <a:r>
              <a:rPr lang="en-US" altLang="zh-CN" dirty="0"/>
              <a:t>and spaceships, and control power stations and hazardous chemical plants</a:t>
            </a:r>
            <a:r>
              <a:rPr lang="en-US" altLang="zh-CN" dirty="0" smtClean="0"/>
              <a:t>. Companies </a:t>
            </a:r>
            <a:r>
              <a:rPr lang="en-US" altLang="zh-CN" dirty="0"/>
              <a:t>can no longer be run without them, and a growing number of </a:t>
            </a:r>
            <a:r>
              <a:rPr lang="en-US" altLang="zh-CN" dirty="0" smtClean="0"/>
              <a:t> sophisticated medical </a:t>
            </a:r>
            <a:r>
              <a:rPr lang="en-US" altLang="zh-CN" dirty="0"/>
              <a:t>procedures cannot be performed in their absence. They serve </a:t>
            </a:r>
            <a:r>
              <a:rPr lang="en-US" altLang="zh-CN" dirty="0" smtClean="0"/>
              <a:t>lawyers and </a:t>
            </a:r>
            <a:r>
              <a:rPr lang="en-US" altLang="zh-CN" dirty="0"/>
              <a:t>judges who seek judicial precedents in scores of documented trials, and </a:t>
            </a:r>
            <a:r>
              <a:rPr lang="en-US" altLang="zh-CN" dirty="0" smtClean="0"/>
              <a:t>help scientists </a:t>
            </a:r>
            <a:r>
              <a:rPr lang="en-US" altLang="zh-CN" dirty="0"/>
              <a:t>in performing immensely complicated and involved mathematical computations.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/>
              <a:t>They route and control millions of telephone calls in networks that </a:t>
            </a:r>
            <a:r>
              <a:rPr lang="en-US" altLang="zh-CN" dirty="0" smtClean="0"/>
              <a:t>span continents</a:t>
            </a:r>
            <a:r>
              <a:rPr lang="en-US" altLang="zh-CN" dirty="0"/>
              <a:t>. They execute tasks with enormous precision—from map reading </a:t>
            </a:r>
            <a:r>
              <a:rPr lang="en-US" altLang="zh-CN" dirty="0" smtClean="0"/>
              <a:t>and typesetting </a:t>
            </a:r>
            <a:r>
              <a:rPr lang="en-US" altLang="zh-CN" dirty="0"/>
              <a:t>to graphical picture processing and integrated circuit design. They </a:t>
            </a:r>
            <a:r>
              <a:rPr lang="en-US" altLang="zh-CN" dirty="0" smtClean="0"/>
              <a:t>can relieve </a:t>
            </a:r>
            <a:r>
              <a:rPr lang="en-US" altLang="zh-CN" dirty="0"/>
              <a:t>us of many boring chores, such as keeping a meticulous track of home expenses</a:t>
            </a:r>
            <a:r>
              <a:rPr lang="en-US" altLang="zh-CN" dirty="0" smtClean="0"/>
              <a:t>, and </a:t>
            </a:r>
            <a:r>
              <a:rPr lang="en-US" altLang="zh-CN" dirty="0"/>
              <a:t>at the same time provide us with diverse entertainment such as </a:t>
            </a:r>
            <a:r>
              <a:rPr lang="en-US" altLang="zh-CN" dirty="0" smtClean="0"/>
              <a:t>computer games </a:t>
            </a:r>
            <a:r>
              <a:rPr lang="en-US" altLang="zh-CN" dirty="0"/>
              <a:t>or computerized music. Moreover, the computers of today are hard at </a:t>
            </a:r>
            <a:r>
              <a:rPr lang="en-US" altLang="zh-CN" dirty="0" smtClean="0"/>
              <a:t>work helping </a:t>
            </a:r>
            <a:r>
              <a:rPr lang="en-US" altLang="zh-CN" dirty="0"/>
              <a:t>design the even more powerful computers of tomorrow.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695325" y="188913"/>
            <a:ext cx="10515600" cy="64087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smtClean="0"/>
              <a:t>//</a:t>
            </a:r>
            <a:r>
              <a:rPr lang="zh-CN" altLang="en-US" sz="2400" smtClean="0"/>
              <a:t>主函数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noProof="1" smtClean="0"/>
              <a:t>int main()</a:t>
            </a:r>
            <a:r>
              <a:rPr lang="en-US" altLang="zh-CN" sz="2400" smtClean="0"/>
              <a:t> </a:t>
            </a:r>
            <a:endParaRPr lang="en-US" altLang="zh-CN" sz="2400" noProof="1" smtClean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noProof="1" smtClean="0"/>
              <a:t>{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noProof="1" smtClean="0"/>
              <a:t>   </a:t>
            </a:r>
            <a:r>
              <a:rPr lang="en-US" altLang="zh-CN" sz="2400" smtClean="0"/>
              <a:t>       </a:t>
            </a:r>
            <a:r>
              <a:rPr lang="en-US" altLang="zh-CN" sz="2400" noProof="1" smtClean="0"/>
              <a:t>double AllSalary = 0;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noProof="1" smtClean="0"/>
              <a:t>	//</a:t>
            </a:r>
            <a:r>
              <a:rPr lang="zh-CN" altLang="en-US" sz="2400" noProof="1" smtClean="0"/>
              <a:t>数据初始化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noProof="1" smtClean="0"/>
              <a:t>	</a:t>
            </a:r>
            <a:r>
              <a:rPr lang="en-US" altLang="zh-CN" sz="2400" noProof="1" smtClean="0"/>
              <a:t>Init();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CN" sz="2400" noProof="1" smtClean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noProof="1" smtClean="0"/>
              <a:t>	//</a:t>
            </a:r>
            <a:r>
              <a:rPr lang="zh-CN" altLang="en-US" sz="2400" noProof="1" smtClean="0"/>
              <a:t>工资求和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noProof="1" smtClean="0"/>
              <a:t>	</a:t>
            </a:r>
            <a:r>
              <a:rPr lang="en-US" altLang="zh-CN" sz="2400" noProof="1" smtClean="0"/>
              <a:t>AllSalary = Sum();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CN" sz="2400" noProof="1" smtClean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noProof="1" smtClean="0"/>
              <a:t>	//</a:t>
            </a:r>
            <a:r>
              <a:rPr lang="zh-CN" altLang="en-US" sz="2400" noProof="1" smtClean="0"/>
              <a:t>输出工资总和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noProof="1" smtClean="0"/>
              <a:t>	</a:t>
            </a:r>
            <a:r>
              <a:rPr lang="en-US" altLang="zh-CN" sz="2400" noProof="1" smtClean="0"/>
              <a:t>cout&lt;&lt;"The sum of all salaries</a:t>
            </a:r>
            <a:r>
              <a:rPr lang="en-US" altLang="zh-CN" sz="2400" smtClean="0"/>
              <a:t> in this month</a:t>
            </a:r>
            <a:r>
              <a:rPr lang="en-US" altLang="zh-CN" sz="2400" noProof="1" smtClean="0"/>
              <a:t> is: "&lt;&lt;AllSalary&lt;&lt;endl;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noProof="1" smtClean="0"/>
              <a:t>   </a:t>
            </a:r>
            <a:r>
              <a:rPr lang="en-US" altLang="zh-CN" sz="2400" smtClean="0"/>
              <a:t>        </a:t>
            </a:r>
            <a:r>
              <a:rPr lang="en-US" altLang="zh-CN" sz="2400" noProof="1" smtClean="0"/>
              <a:t>return 0;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noProof="1" smtClean="0"/>
              <a:t>}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/>
              <a:t>//</a:t>
            </a:r>
            <a:r>
              <a:rPr lang="zh-CN" altLang="en-US" sz="2400"/>
              <a:t>求工资的总和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noProof="1"/>
              <a:t>double Sum()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noProof="1"/>
              <a:t>{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noProof="1"/>
              <a:t>	//</a:t>
            </a:r>
            <a:r>
              <a:rPr lang="zh-CN" altLang="en-US" sz="2400" noProof="1"/>
              <a:t>使用一个循环，求和后将结果返回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400" noProof="1"/>
              <a:t>	</a:t>
            </a:r>
            <a:r>
              <a:rPr lang="en-US" altLang="zh-CN" sz="2400" noProof="1"/>
              <a:t>double All = 0;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noProof="1"/>
              <a:t>	for (int i = 0;i&lt;N;i++)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noProof="1"/>
              <a:t>	{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noProof="1"/>
              <a:t>		All = All + Salary[i];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noProof="1"/>
              <a:t>	}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noProof="1"/>
              <a:t>	return All;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noProof="1"/>
              <a:t>}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2400"/>
          </a:p>
          <a:p>
            <a:pPr eaLnBrk="1" fontAlgn="auto" hangingPunct="1"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" name="云形标注 1"/>
          <p:cNvSpPr/>
          <p:nvPr/>
        </p:nvSpPr>
        <p:spPr>
          <a:xfrm>
            <a:off x="5663952" y="3284538"/>
            <a:ext cx="6336704" cy="2160587"/>
          </a:xfrm>
          <a:prstGeom prst="cloudCallout">
            <a:avLst>
              <a:gd name="adj1" fmla="val -65609"/>
              <a:gd name="adj2" fmla="val -171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dirty="0"/>
              <a:t>为什么很简短的指令能帮助我们解很大的问题</a:t>
            </a:r>
            <a:r>
              <a:rPr lang="en-US" altLang="zh-CN" sz="2800" dirty="0"/>
              <a:t>(</a:t>
            </a:r>
            <a:r>
              <a:rPr lang="zh-CN" altLang="en-US" sz="2800" dirty="0"/>
              <a:t>表达很长甚至于是无限长的执行过程</a:t>
            </a:r>
            <a:r>
              <a:rPr lang="en-US" altLang="zh-CN" sz="2800" dirty="0"/>
              <a:t>)</a:t>
            </a:r>
            <a:r>
              <a:rPr lang="zh-CN" altLang="en-US" sz="2800" dirty="0"/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263525" y="260350"/>
            <a:ext cx="10515600" cy="63373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mtClean="0"/>
              <a:t>//</a:t>
            </a:r>
            <a:r>
              <a:rPr lang="zh-CN" altLang="en-US" smtClean="0"/>
              <a:t>数据初始化程序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noProof="1" smtClean="0"/>
              <a:t>void Init()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noProof="1" smtClean="0"/>
              <a:t>{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noProof="1" smtClean="0"/>
              <a:t>	//</a:t>
            </a:r>
            <a:r>
              <a:rPr lang="zh-CN" altLang="en-US" noProof="1" smtClean="0"/>
              <a:t>录入数据</a:t>
            </a:r>
            <a:r>
              <a:rPr lang="zh-CN" altLang="zh-CN" noProof="1" smtClean="0"/>
              <a:t>,</a:t>
            </a:r>
            <a:r>
              <a:rPr lang="zh-CN" altLang="en-US" noProof="1" smtClean="0"/>
              <a:t>放入数组；也可以通过读文件的方法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noProof="1" smtClean="0"/>
              <a:t>	</a:t>
            </a:r>
            <a:r>
              <a:rPr lang="en-US" altLang="zh-CN" noProof="1" smtClean="0"/>
              <a:t>cout&lt;&lt;"Please input "&lt;&lt;N&lt;&lt;" data:"&lt;&lt;endl;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noProof="1" smtClean="0"/>
              <a:t>	for (int i = 0;i&lt;N;i++)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noProof="1" smtClean="0"/>
              <a:t>	{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noProof="1" smtClean="0"/>
              <a:t>		</a:t>
            </a:r>
            <a:r>
              <a:rPr lang="en-US" altLang="zh-CN" smtClean="0"/>
              <a:t>//</a:t>
            </a:r>
            <a:r>
              <a:rPr lang="zh-CN" altLang="en-US" smtClean="0"/>
              <a:t>提示输入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mtClean="0"/>
              <a:t>                          </a:t>
            </a:r>
            <a:r>
              <a:rPr lang="en-US" altLang="zh-CN" noProof="1" smtClean="0"/>
              <a:t>cout&lt;&lt;"Please input the "&lt;&lt;i+1&lt;&lt;"-th</a:t>
            </a:r>
            <a:r>
              <a:rPr lang="en-US" altLang="zh-CN" smtClean="0"/>
              <a:t> </a:t>
            </a:r>
            <a:r>
              <a:rPr lang="en-US" altLang="zh-CN" noProof="1" smtClean="0"/>
              <a:t>data:"&lt;&lt;endl;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noProof="1" smtClean="0"/>
              <a:t>		</a:t>
            </a:r>
            <a:r>
              <a:rPr lang="en-US" altLang="zh-CN" smtClean="0"/>
              <a:t>//</a:t>
            </a:r>
            <a:r>
              <a:rPr lang="zh-CN" altLang="en-US" smtClean="0"/>
              <a:t>放入数组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mtClean="0"/>
              <a:t>                          </a:t>
            </a:r>
            <a:r>
              <a:rPr lang="en-US" altLang="zh-CN" noProof="1" smtClean="0"/>
              <a:t>cin&gt;&gt;Salary[i];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noProof="1" smtClean="0"/>
              <a:t>	}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noProof="1" smtClean="0"/>
              <a:t>}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CN" noProof="1" smtClean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Carry out</a:t>
            </a:r>
            <a:endParaRPr lang="zh-CN" altLang="en-US" smtClean="0"/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1992313" y="1628775"/>
            <a:ext cx="8229600" cy="4525963"/>
          </a:xfrm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1412875"/>
            <a:ext cx="7705725" cy="52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再例：</a:t>
            </a:r>
          </a:p>
        </p:txBody>
      </p:sp>
      <p:sp>
        <p:nvSpPr>
          <p:cNvPr id="296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zh-CN" sz="4400" smtClean="0"/>
              <a:t>你需要设计一个自动售货机。该售货机只接受现金交易，且只能识别并接受五十元、十元、五元、一元和五角的货币。当售货机不能找零时，将影响该售货机的效益。请你设计该售货机的找零方法</a:t>
            </a:r>
            <a:r>
              <a:rPr lang="zh-CN" altLang="en-US" sz="440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计算机解题与数学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39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/>
              <a:t>对问题的理解必须用严格的数学语言描述。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/>
              <a:t>其前提是必须建立问题的数学模型。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/>
              <a:t>可用的数学模型必须是计算机能对其进行操作的。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/>
              <a:t>让计算机能理解的解题</a:t>
            </a:r>
            <a:r>
              <a:rPr lang="en-US" altLang="zh-CN" dirty="0"/>
              <a:t>plan</a:t>
            </a:r>
            <a:r>
              <a:rPr lang="zh-CN" altLang="en-US" dirty="0"/>
              <a:t>必须建立在严密的数学基础上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/>
              <a:t>将</a:t>
            </a:r>
            <a:r>
              <a:rPr lang="en-US" altLang="zh-CN" dirty="0"/>
              <a:t>plan</a:t>
            </a:r>
            <a:r>
              <a:rPr lang="zh-CN" altLang="en-US" dirty="0"/>
              <a:t>表示为计算机能执行的“指示”的语言必须建立在严密的数学基础上</a:t>
            </a:r>
            <a:endParaRPr lang="en-US" altLang="zh-CN" dirty="0"/>
          </a:p>
          <a:p>
            <a:pPr eaLnBrk="1" fontAlgn="auto" hangingPunct="1">
              <a:spcAft>
                <a:spcPts val="0"/>
              </a:spcAft>
              <a:defRPr/>
            </a:pPr>
            <a:endParaRPr lang="zh-CN" alt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/>
              <a:t>分析计算机计算的结果必须使用数学方法：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/>
              <a:t>用逻辑证明结果正确；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/>
              <a:t>动用必要的数学手段分析解法的效率。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zh-CN" smtClean="0"/>
              <a:t>结论</a:t>
            </a:r>
            <a:endParaRPr lang="zh-CN" altLang="en-US" smtClean="0"/>
          </a:p>
        </p:txBody>
      </p:sp>
      <p:sp>
        <p:nvSpPr>
          <p:cNvPr id="317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zh-CN" smtClean="0"/>
              <a:t>从如此简单的基本元件和操作来完成不可思议的复杂行为？</a:t>
            </a:r>
            <a:endParaRPr lang="en-US" altLang="zh-CN" smtClean="0"/>
          </a:p>
          <a:p>
            <a:pPr lvl="1" eaLnBrk="1" hangingPunct="1"/>
            <a:r>
              <a:rPr lang="zh-CN" altLang="zh-CN" smtClean="0"/>
              <a:t>计算机如何做到</a:t>
            </a:r>
            <a:r>
              <a:rPr lang="zh-CN" altLang="en-US" smtClean="0"/>
              <a:t>？</a:t>
            </a:r>
            <a:endParaRPr lang="zh-CN" altLang="zh-CN" smtClean="0"/>
          </a:p>
          <a:p>
            <a:pPr eaLnBrk="1" hangingPunct="1"/>
            <a:r>
              <a:rPr lang="zh-CN" altLang="zh-CN" smtClean="0"/>
              <a:t>核心答案</a:t>
            </a:r>
            <a:endParaRPr lang="en-US" altLang="zh-CN" smtClean="0"/>
          </a:p>
          <a:p>
            <a:pPr lvl="1" eaLnBrk="1" hangingPunct="1"/>
            <a:r>
              <a:rPr lang="zh-CN" altLang="zh-CN" smtClean="0"/>
              <a:t>过程和描述这个过程的算法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数据，输入的数字化描述</a:t>
            </a:r>
            <a:endParaRPr lang="zh-CN" altLang="zh-CN" smtClean="0"/>
          </a:p>
          <a:p>
            <a:pPr eaLnBrk="1" hangingPunct="1"/>
            <a:r>
              <a:rPr lang="zh-CN" altLang="zh-CN" smtClean="0"/>
              <a:t>辅助机制</a:t>
            </a:r>
            <a:endParaRPr lang="en-US" altLang="zh-CN" smtClean="0"/>
          </a:p>
          <a:p>
            <a:pPr lvl="1" eaLnBrk="1" hangingPunct="1"/>
            <a:r>
              <a:rPr lang="zh-CN" altLang="zh-CN" smtClean="0"/>
              <a:t>计算机能理解的高级语言和程序</a:t>
            </a:r>
            <a:r>
              <a:rPr lang="en-US" altLang="zh-CN" smtClean="0"/>
              <a:t>+</a:t>
            </a:r>
            <a:r>
              <a:rPr lang="zh-CN" altLang="zh-CN" smtClean="0"/>
              <a:t>硬件执行机制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Open topics</a:t>
            </a:r>
            <a:endParaRPr lang="zh-CN" altLang="en-US" smtClean="0"/>
          </a:p>
        </p:txBody>
      </p:sp>
      <p:sp>
        <p:nvSpPr>
          <p:cNvPr id="327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什么是</a:t>
            </a:r>
            <a:r>
              <a:rPr lang="en-US" altLang="zh-CN" smtClean="0"/>
              <a:t>debug</a:t>
            </a:r>
            <a:r>
              <a:rPr lang="zh-CN" altLang="en-US" smtClean="0"/>
              <a:t>？如何使用</a:t>
            </a:r>
            <a:r>
              <a:rPr lang="en-US" altLang="zh-CN" smtClean="0"/>
              <a:t>debug</a:t>
            </a:r>
            <a:r>
              <a:rPr lang="zh-CN" altLang="en-US" smtClean="0"/>
              <a:t>？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展示程序运行的过程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mtClean="0"/>
              <a:t>展示一个完整的递归程序，展示一个有限规模的递归调用过程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实际上，计算机是什么？</a:t>
            </a: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4400" smtClean="0"/>
              <a:t>even the most sophisticated computer is really only a large, well-organized volume of bits, and moreover it can normally carry out only a small number of extremely simple operations on them, such as zeroing, flipping, and testing</a:t>
            </a:r>
            <a:endParaRPr lang="zh-CN" altLang="en-US" sz="4400" smtClean="0"/>
          </a:p>
        </p:txBody>
      </p:sp>
      <p:cxnSp>
        <p:nvCxnSpPr>
          <p:cNvPr id="3" name="直接连接符 2"/>
          <p:cNvCxnSpPr/>
          <p:nvPr/>
        </p:nvCxnSpPr>
        <p:spPr>
          <a:xfrm>
            <a:off x="3719513" y="3068638"/>
            <a:ext cx="7345362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200150" y="3625850"/>
            <a:ext cx="719138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711450" y="4221163"/>
            <a:ext cx="8353425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200150" y="4868863"/>
            <a:ext cx="1944688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335360" y="131638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计算机其实很笨！</a:t>
            </a:r>
          </a:p>
        </p:txBody>
      </p:sp>
      <p:pic>
        <p:nvPicPr>
          <p:cNvPr id="8195" name="内容占位符 3" descr="飞信截图2013091622153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7448" y="1457201"/>
            <a:ext cx="9577064" cy="5175619"/>
          </a:xfr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3212976"/>
            <a:ext cx="1800200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695400" y="158750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但是，计算机确实很神奇！</a:t>
            </a:r>
          </a:p>
        </p:txBody>
      </p:sp>
      <p:pic>
        <p:nvPicPr>
          <p:cNvPr id="9219" name="图片 6" descr="飞信截图201309162221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819" y="1540088"/>
            <a:ext cx="14097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7" descr="飞信截图2013091622225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1548173"/>
            <a:ext cx="7511085" cy="367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图片 8" descr="飞信截图2013091622231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94" y="5085184"/>
            <a:ext cx="53403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695400" y="1916832"/>
            <a:ext cx="2232248" cy="30469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问题</a:t>
            </a:r>
            <a:r>
              <a:rPr lang="en-US" altLang="zh-CN" sz="32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：你能仅仅用这三个基本操作，完成右边图中给出的问题吗？</a:t>
            </a:r>
            <a:endParaRPr lang="zh-CN" alt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27414" y="5481651"/>
            <a:ext cx="1372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问题</a:t>
            </a:r>
            <a:r>
              <a:rPr lang="en-US" altLang="zh-CN" sz="3200" b="1" dirty="0" smtClean="0"/>
              <a:t>2: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一个稍微复杂的例子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1558925" y="1557338"/>
            <a:ext cx="8264525" cy="4351337"/>
          </a:xfrm>
        </p:spPr>
        <p:txBody>
          <a:bodyPr/>
          <a:lstStyle/>
          <a:p>
            <a:pPr eaLnBrk="1" hangingPunct="1"/>
            <a:r>
              <a:rPr lang="zh-CN" altLang="en-US" smtClean="0"/>
              <a:t>计算两个</a:t>
            </a:r>
            <a:r>
              <a:rPr lang="en-US" altLang="zh-CN" smtClean="0"/>
              <a:t>1bit</a:t>
            </a:r>
            <a:r>
              <a:rPr lang="zh-CN" altLang="en-US" smtClean="0"/>
              <a:t>的二进制数的和</a:t>
            </a:r>
            <a:r>
              <a:rPr lang="en-US" altLang="zh-CN" smtClean="0"/>
              <a:t>(</a:t>
            </a:r>
            <a:r>
              <a:rPr lang="zh-CN" altLang="en-US" smtClean="0"/>
              <a:t>增加</a:t>
            </a:r>
            <a:r>
              <a:rPr lang="en-US" altLang="zh-CN" smtClean="0"/>
              <a:t>exit</a:t>
            </a:r>
            <a:r>
              <a:rPr lang="zh-CN" altLang="en-US" smtClean="0"/>
              <a:t>和</a:t>
            </a:r>
            <a:r>
              <a:rPr lang="en-US" altLang="zh-CN" smtClean="0"/>
              <a:t>goto</a:t>
            </a:r>
            <a:r>
              <a:rPr lang="zh-CN" altLang="en-US" smtClean="0"/>
              <a:t>操作</a:t>
            </a:r>
            <a:r>
              <a:rPr lang="en-US" altLang="zh-CN" smtClean="0"/>
              <a:t>)</a:t>
            </a:r>
            <a:endParaRPr lang="zh-CN" altLang="en-US" smtClean="0"/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2371725"/>
            <a:ext cx="16573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文本框 4"/>
          <p:cNvSpPr txBox="1">
            <a:spLocks noChangeArrowheads="1"/>
          </p:cNvSpPr>
          <p:nvPr/>
        </p:nvSpPr>
        <p:spPr bwMode="auto">
          <a:xfrm>
            <a:off x="1308100" y="2184400"/>
            <a:ext cx="309562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add(x,y)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1. zero z0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2. zero z1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3. equality test(x,y)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4. test eq goto 7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5. flip z0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6. exit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7. zero 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8. flip 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9.equality test(x,t)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/>
              <a:t>    10. test eq flip z1</a:t>
            </a:r>
            <a:endParaRPr lang="zh-CN" altLang="en-US" sz="2400"/>
          </a:p>
        </p:txBody>
      </p:sp>
      <p:sp>
        <p:nvSpPr>
          <p:cNvPr id="8198" name="文本框 5"/>
          <p:cNvSpPr txBox="1">
            <a:spLocks noChangeArrowheads="1"/>
          </p:cNvSpPr>
          <p:nvPr/>
        </p:nvSpPr>
        <p:spPr bwMode="auto">
          <a:xfrm>
            <a:off x="6743700" y="2636838"/>
            <a:ext cx="513653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 b="1" dirty="0" smtClean="0"/>
              <a:t>问题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：</a:t>
            </a:r>
            <a:endParaRPr lang="en-US" altLang="zh-CN" sz="32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/>
              <a:t>      </a:t>
            </a:r>
            <a:r>
              <a:rPr lang="zh-CN" altLang="en-US" sz="3200" b="1" dirty="0"/>
              <a:t>如果只用</a:t>
            </a:r>
            <a:r>
              <a:rPr lang="en-US" altLang="zh-CN" sz="3200" b="1" dirty="0"/>
              <a:t>zero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flip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test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/>
              <a:t>      exit</a:t>
            </a:r>
            <a:r>
              <a:rPr lang="zh-CN" altLang="en-US" sz="3200" b="1" dirty="0"/>
              <a:t>、</a:t>
            </a:r>
            <a:r>
              <a:rPr lang="en-US" altLang="zh-CN" sz="3200" b="1" dirty="0" err="1"/>
              <a:t>goto</a:t>
            </a:r>
            <a:r>
              <a:rPr lang="zh-CN" altLang="en-US" sz="3200" b="1" dirty="0"/>
              <a:t>操作，能完成</a:t>
            </a:r>
            <a:endParaRPr lang="en-US" altLang="zh-CN" sz="32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/>
              <a:t>      </a:t>
            </a:r>
            <a:r>
              <a:rPr lang="zh-CN" altLang="en-US" sz="3200" b="1" dirty="0"/>
              <a:t>这个任务吗？</a:t>
            </a:r>
            <a:endParaRPr lang="en-US" altLang="zh-C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一段等价的汇编和高级语言程序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695325" y="1600200"/>
            <a:ext cx="4321175" cy="4525963"/>
          </a:xfrm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3200" smtClean="0"/>
              <a:t>//--</a:t>
            </a:r>
            <a:r>
              <a:rPr lang="zh-CN" altLang="en-US" sz="3200" smtClean="0"/>
              <a:t>计算</a:t>
            </a:r>
            <a:r>
              <a:rPr lang="en-US" altLang="zh-CN" sz="3200" smtClean="0"/>
              <a:t>|x-y|</a:t>
            </a:r>
            <a:r>
              <a:rPr lang="zh-CN" altLang="en-US" sz="3200" smtClean="0"/>
              <a:t>的</a:t>
            </a:r>
            <a:r>
              <a:rPr lang="en-US" altLang="zh-CN" sz="3200" smtClean="0"/>
              <a:t>C</a:t>
            </a:r>
            <a:r>
              <a:rPr lang="zh-CN" altLang="en-US" sz="3200" smtClean="0"/>
              <a:t>代码</a:t>
            </a:r>
            <a:r>
              <a:rPr lang="en-US" altLang="zh-CN" sz="3200" smtClean="0"/>
              <a:t>-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3200" smtClean="0"/>
              <a:t>int absdiff(int x, int y)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3200" smtClean="0"/>
              <a:t>{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3200" smtClean="0"/>
              <a:t>   if (x &lt; y)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3200" smtClean="0"/>
              <a:t>      return y - x;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3200" smtClean="0"/>
              <a:t>   else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3200" smtClean="0"/>
              <a:t>      return x - y;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3200" smtClean="0"/>
              <a:t>}</a:t>
            </a:r>
          </a:p>
          <a:p>
            <a:pPr marL="609600" indent="-609600" eaLnBrk="1" hangingPunct="1"/>
            <a:endParaRPr lang="en-US" altLang="zh-CN" sz="3200" smtClean="0"/>
          </a:p>
          <a:p>
            <a:pPr marL="609600" indent="-609600" eaLnBrk="1" hangingPunct="1"/>
            <a:endParaRPr lang="zh-CN" altLang="en-US" sz="32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40463" y="1700213"/>
            <a:ext cx="360997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990600" indent="-533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3716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752600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209800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667000" indent="-3810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3124200" indent="-3810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581400" indent="-3810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4038600" indent="-3810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en-US" sz="24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087938" y="1612900"/>
            <a:ext cx="6553200" cy="4338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675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//----------</a:t>
            </a:r>
            <a:r>
              <a:rPr lang="zh-CN" altLang="en-US" sz="2400" dirty="0">
                <a:latin typeface="Arial" panose="020B0604020202020204" pitchFamily="34" charset="0"/>
              </a:rPr>
              <a:t>汇编代码</a:t>
            </a:r>
            <a:r>
              <a:rPr lang="en-US" altLang="zh-CN" sz="2400" dirty="0">
                <a:latin typeface="Arial" panose="020B0604020202020204" pitchFamily="34" charset="0"/>
              </a:rPr>
              <a:t>---------- </a:t>
            </a:r>
            <a:r>
              <a:rPr lang="en-US" altLang="zh-CN" sz="2400" dirty="0" err="1">
                <a:latin typeface="Arial" panose="020B0604020202020204" pitchFamily="34" charset="0"/>
              </a:rPr>
              <a:t>movl</a:t>
            </a:r>
            <a:r>
              <a:rPr lang="en-US" altLang="zh-CN" sz="2400" dirty="0">
                <a:latin typeface="Arial" panose="020B0604020202020204" pitchFamily="34" charset="0"/>
              </a:rPr>
              <a:t> 8(%</a:t>
            </a:r>
            <a:r>
              <a:rPr lang="en-US" altLang="zh-CN" sz="2400" dirty="0" err="1">
                <a:latin typeface="Arial" panose="020B0604020202020204" pitchFamily="34" charset="0"/>
              </a:rPr>
              <a:t>ebp</a:t>
            </a:r>
            <a:r>
              <a:rPr lang="en-US" altLang="zh-CN" sz="2400" dirty="0">
                <a:latin typeface="Arial" panose="020B0604020202020204" pitchFamily="34" charset="0"/>
              </a:rPr>
              <a:t>),%</a:t>
            </a:r>
            <a:r>
              <a:rPr lang="en-US" altLang="zh-CN" sz="2400" dirty="0" err="1">
                <a:latin typeface="Arial" panose="020B0604020202020204" pitchFamily="34" charset="0"/>
              </a:rPr>
              <a:t>edx</a:t>
            </a:r>
            <a:r>
              <a:rPr lang="en-US" altLang="zh-CN" sz="2400" dirty="0">
                <a:latin typeface="Arial" panose="020B0604020202020204" pitchFamily="34" charset="0"/>
              </a:rPr>
              <a:t>    ; 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取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x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的值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r>
              <a:rPr lang="en-US" altLang="zh-CN" sz="2400" dirty="0" err="1">
                <a:latin typeface="Arial" panose="020B0604020202020204" pitchFamily="34" charset="0"/>
              </a:rPr>
              <a:t>movl</a:t>
            </a:r>
            <a:r>
              <a:rPr lang="en-US" altLang="zh-CN" sz="2400" dirty="0">
                <a:latin typeface="Arial" panose="020B0604020202020204" pitchFamily="34" charset="0"/>
              </a:rPr>
              <a:t> 12(%</a:t>
            </a:r>
            <a:r>
              <a:rPr lang="en-US" altLang="zh-CN" sz="2400" dirty="0" err="1">
                <a:latin typeface="Arial" panose="020B0604020202020204" pitchFamily="34" charset="0"/>
              </a:rPr>
              <a:t>ebp</a:t>
            </a:r>
            <a:r>
              <a:rPr lang="en-US" altLang="zh-CN" sz="2400" dirty="0">
                <a:latin typeface="Arial" panose="020B0604020202020204" pitchFamily="34" charset="0"/>
              </a:rPr>
              <a:t>),%</a:t>
            </a:r>
            <a:r>
              <a:rPr lang="en-US" altLang="zh-CN" sz="2400" dirty="0" err="1">
                <a:latin typeface="Arial" panose="020B0604020202020204" pitchFamily="34" charset="0"/>
              </a:rPr>
              <a:t>eax</a:t>
            </a:r>
            <a:r>
              <a:rPr lang="en-US" altLang="zh-CN" sz="2400" dirty="0">
                <a:latin typeface="Arial" panose="020B0604020202020204" pitchFamily="34" charset="0"/>
              </a:rPr>
              <a:t>  ; 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取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y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的值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r>
              <a:rPr lang="en-US" altLang="zh-CN" sz="2400" dirty="0" err="1">
                <a:latin typeface="Arial" panose="020B0604020202020204" pitchFamily="34" charset="0"/>
              </a:rPr>
              <a:t>cmpl</a:t>
            </a:r>
            <a:r>
              <a:rPr lang="en-US" altLang="zh-CN" sz="2400" dirty="0">
                <a:latin typeface="Arial" panose="020B0604020202020204" pitchFamily="34" charset="0"/>
              </a:rPr>
              <a:t> %</a:t>
            </a:r>
            <a:r>
              <a:rPr lang="en-US" altLang="zh-CN" sz="2400" dirty="0" err="1">
                <a:latin typeface="Arial" panose="020B0604020202020204" pitchFamily="34" charset="0"/>
              </a:rPr>
              <a:t>eax</a:t>
            </a:r>
            <a:r>
              <a:rPr lang="en-US" altLang="zh-CN" sz="2400" dirty="0">
                <a:latin typeface="Arial" panose="020B0604020202020204" pitchFamily="34" charset="0"/>
              </a:rPr>
              <a:t>,%</a:t>
            </a:r>
            <a:r>
              <a:rPr lang="en-US" altLang="zh-CN" sz="2400" dirty="0" err="1">
                <a:latin typeface="Arial" panose="020B0604020202020204" pitchFamily="34" charset="0"/>
              </a:rPr>
              <a:t>edx</a:t>
            </a:r>
            <a:r>
              <a:rPr lang="en-US" altLang="zh-CN" sz="2400" dirty="0">
                <a:latin typeface="Arial" panose="020B0604020202020204" pitchFamily="34" charset="0"/>
              </a:rPr>
              <a:t>    ;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比较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x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和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y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的值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r>
              <a:rPr lang="en-US" altLang="zh-CN" sz="2400" dirty="0" err="1">
                <a:latin typeface="Arial" panose="020B0604020202020204" pitchFamily="34" charset="0"/>
              </a:rPr>
              <a:t>jl</a:t>
            </a:r>
            <a:r>
              <a:rPr lang="en-US" altLang="zh-CN" sz="2400" dirty="0">
                <a:latin typeface="Arial" panose="020B0604020202020204" pitchFamily="34" charset="0"/>
              </a:rPr>
              <a:t> .L3                     ;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如果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y&lt;x 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转到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.L3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r>
              <a:rPr lang="en-US" altLang="zh-CN" sz="2400" dirty="0" err="1">
                <a:latin typeface="Arial" panose="020B0604020202020204" pitchFamily="34" charset="0"/>
              </a:rPr>
              <a:t>subl</a:t>
            </a:r>
            <a:r>
              <a:rPr lang="en-US" altLang="zh-CN" sz="2400" dirty="0">
                <a:latin typeface="Arial" panose="020B0604020202020204" pitchFamily="34" charset="0"/>
              </a:rPr>
              <a:t> %</a:t>
            </a:r>
            <a:r>
              <a:rPr lang="en-US" altLang="zh-CN" sz="2400" dirty="0" err="1">
                <a:latin typeface="Arial" panose="020B0604020202020204" pitchFamily="34" charset="0"/>
              </a:rPr>
              <a:t>eax</a:t>
            </a:r>
            <a:r>
              <a:rPr lang="en-US" altLang="zh-CN" sz="2400" dirty="0">
                <a:latin typeface="Arial" panose="020B0604020202020204" pitchFamily="34" charset="0"/>
              </a:rPr>
              <a:t>,%</a:t>
            </a:r>
            <a:r>
              <a:rPr lang="en-US" altLang="zh-CN" sz="2400" dirty="0" err="1">
                <a:latin typeface="Arial" panose="020B0604020202020204" pitchFamily="34" charset="0"/>
              </a:rPr>
              <a:t>edx</a:t>
            </a:r>
            <a:r>
              <a:rPr lang="en-US" altLang="zh-CN" sz="2400" dirty="0">
                <a:latin typeface="Arial" panose="020B0604020202020204" pitchFamily="34" charset="0"/>
              </a:rPr>
              <a:t>    ; 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计算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y-x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r>
              <a:rPr lang="en-US" altLang="zh-CN" sz="2400" dirty="0" err="1">
                <a:latin typeface="Arial" panose="020B0604020202020204" pitchFamily="34" charset="0"/>
              </a:rPr>
              <a:t>movl</a:t>
            </a:r>
            <a:r>
              <a:rPr lang="en-US" altLang="zh-CN" sz="2400" dirty="0">
                <a:latin typeface="Arial" panose="020B0604020202020204" pitchFamily="34" charset="0"/>
              </a:rPr>
              <a:t> %</a:t>
            </a:r>
            <a:r>
              <a:rPr lang="en-US" altLang="zh-CN" sz="2400" dirty="0" err="1">
                <a:latin typeface="Arial" panose="020B0604020202020204" pitchFamily="34" charset="0"/>
              </a:rPr>
              <a:t>edx</a:t>
            </a:r>
            <a:r>
              <a:rPr lang="en-US" altLang="zh-CN" sz="2400" dirty="0">
                <a:latin typeface="Arial" panose="020B0604020202020204" pitchFamily="34" charset="0"/>
              </a:rPr>
              <a:t>,%</a:t>
            </a:r>
            <a:r>
              <a:rPr lang="en-US" altLang="zh-CN" sz="2400" dirty="0" err="1">
                <a:latin typeface="Arial" panose="020B0604020202020204" pitchFamily="34" charset="0"/>
              </a:rPr>
              <a:t>eax</a:t>
            </a:r>
            <a:r>
              <a:rPr lang="en-US" altLang="zh-CN" sz="2400" dirty="0">
                <a:latin typeface="Arial" panose="020B0604020202020204" pitchFamily="34" charset="0"/>
              </a:rPr>
              <a:t>   ; 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返回值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r>
              <a:rPr lang="en-US" altLang="zh-CN" sz="2400" dirty="0" err="1">
                <a:latin typeface="Arial" panose="020B0604020202020204" pitchFamily="34" charset="0"/>
              </a:rPr>
              <a:t>jmp</a:t>
            </a:r>
            <a:r>
              <a:rPr lang="en-US" altLang="zh-CN" sz="2400" dirty="0">
                <a:latin typeface="Arial" panose="020B0604020202020204" pitchFamily="34" charset="0"/>
              </a:rPr>
              <a:t> .L5                    ; 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跳转到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.L5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.L3:                           ;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y&lt;x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    </a:t>
            </a:r>
            <a:r>
              <a:rPr lang="en-US" altLang="zh-CN" sz="2400" dirty="0" err="1">
                <a:latin typeface="Arial" panose="020B0604020202020204" pitchFamily="34" charset="0"/>
              </a:rPr>
              <a:t>subl</a:t>
            </a:r>
            <a:r>
              <a:rPr lang="en-US" altLang="zh-CN" sz="2400" dirty="0">
                <a:latin typeface="Arial" panose="020B0604020202020204" pitchFamily="34" charset="0"/>
              </a:rPr>
              <a:t> %</a:t>
            </a:r>
            <a:r>
              <a:rPr lang="en-US" altLang="zh-CN" sz="2400" dirty="0" err="1">
                <a:latin typeface="Arial" panose="020B0604020202020204" pitchFamily="34" charset="0"/>
              </a:rPr>
              <a:t>edx</a:t>
            </a:r>
            <a:r>
              <a:rPr lang="en-US" altLang="zh-CN" sz="2400" dirty="0">
                <a:latin typeface="Arial" panose="020B0604020202020204" pitchFamily="34" charset="0"/>
              </a:rPr>
              <a:t>,%</a:t>
            </a:r>
            <a:r>
              <a:rPr lang="en-US" altLang="zh-CN" sz="2400" dirty="0" err="1">
                <a:latin typeface="Arial" panose="020B0604020202020204" pitchFamily="34" charset="0"/>
              </a:rPr>
              <a:t>eax</a:t>
            </a:r>
            <a:r>
              <a:rPr lang="en-US" altLang="zh-CN" sz="2400" dirty="0">
                <a:latin typeface="Arial" panose="020B0604020202020204" pitchFamily="34" charset="0"/>
              </a:rPr>
              <a:t>  ;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计算</a:t>
            </a:r>
            <a:r>
              <a:rPr lang="en-US" altLang="zh-CN" sz="2400" dirty="0">
                <a:solidFill>
                  <a:schemeClr val="accent2"/>
                </a:solidFill>
                <a:latin typeface="Arial" panose="020B0604020202020204" pitchFamily="34" charset="0"/>
              </a:rPr>
              <a:t>x-y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</a:rPr>
              <a:t>.L5:                           ; </a:t>
            </a:r>
            <a:r>
              <a:rPr lang="zh-CN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完成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封装</a:t>
            </a:r>
            <a:r>
              <a:rPr lang="en-US" altLang="zh-CN" smtClean="0"/>
              <a:t>+</a:t>
            </a:r>
            <a:r>
              <a:rPr lang="zh-CN" altLang="en-US" smtClean="0"/>
              <a:t>抽象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用最原子的操作封装成更“高级”的操作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用三个基本操作可以实现“相等”操作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用“相等”操作可以实现一位的加法操作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用一位的加法“间接操作”可以实现普通加法</a:t>
            </a:r>
            <a:endParaRPr lang="en-US" altLang="zh-CN" smtClean="0"/>
          </a:p>
          <a:p>
            <a:pPr lvl="1" eaLnBrk="1" hangingPunct="1"/>
            <a:r>
              <a:rPr lang="en-US" altLang="zh-CN" smtClean="0"/>
              <a:t>a:= x + y</a:t>
            </a:r>
            <a:endParaRPr lang="zh-CN" altLang="en-US" smtClean="0"/>
          </a:p>
        </p:txBody>
      </p:sp>
      <p:sp>
        <p:nvSpPr>
          <p:cNvPr id="9220" name="文本框 3"/>
          <p:cNvSpPr txBox="1">
            <a:spLocks noChangeArrowheads="1"/>
          </p:cNvSpPr>
          <p:nvPr/>
        </p:nvSpPr>
        <p:spPr bwMode="auto">
          <a:xfrm>
            <a:off x="766763" y="4005263"/>
            <a:ext cx="110188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dirty="0"/>
              <a:t>实际上，现代计算机内部电路能提供的“原子”操作远不止这</a:t>
            </a:r>
            <a:r>
              <a:rPr lang="en-US" altLang="zh-CN" dirty="0"/>
              <a:t>5</a:t>
            </a:r>
            <a:r>
              <a:rPr lang="zh-CN" altLang="en-US" dirty="0"/>
              <a:t>个基本操作</a:t>
            </a:r>
            <a:endParaRPr lang="en-US" altLang="zh-CN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</a:t>
            </a:r>
            <a:r>
              <a:rPr lang="zh-CN" altLang="en-US" dirty="0" smtClean="0"/>
              <a:t>不同</a:t>
            </a:r>
            <a:r>
              <a:rPr lang="zh-CN" altLang="en-US" dirty="0"/>
              <a:t>的原子操作 </a:t>
            </a:r>
            <a:r>
              <a:rPr lang="en-US" altLang="zh-CN" dirty="0"/>
              <a:t>==  </a:t>
            </a:r>
            <a:r>
              <a:rPr lang="zh-CN" altLang="en-US" dirty="0"/>
              <a:t>不同的计算机</a:t>
            </a:r>
            <a:endParaRPr lang="en-US" altLang="zh-CN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dirty="0"/>
              <a:t>实际上，我们在编写程序时使用“封装”的高级操作可以“随心所欲”</a:t>
            </a:r>
            <a:endParaRPr lang="en-US" altLang="zh-CN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</a:t>
            </a:r>
            <a:r>
              <a:rPr lang="zh-CN" altLang="en-US" dirty="0" smtClean="0"/>
              <a:t>不同</a:t>
            </a:r>
            <a:r>
              <a:rPr lang="zh-CN" altLang="en-US" dirty="0"/>
              <a:t>级别的语言、不同级别的软件库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916832"/>
            <a:ext cx="11777581" cy="2160240"/>
          </a:xfrm>
          <a:prstGeom prst="rect">
            <a:avLst/>
          </a:prstGeom>
        </p:spPr>
      </p:pic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尽管计算机几乎无所不能，但本质上都是：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5735960" y="2348880"/>
            <a:ext cx="38884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8381939" y="3212976"/>
            <a:ext cx="35869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91344" y="1916832"/>
            <a:ext cx="554461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08475" y="4725144"/>
            <a:ext cx="12008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那么，计算机从哪里得到‘</a:t>
            </a:r>
            <a:r>
              <a:rPr lang="en-US" altLang="zh-CN" sz="3600" dirty="0" smtClean="0"/>
              <a:t>sense</a:t>
            </a:r>
            <a:r>
              <a:rPr lang="zh-CN" altLang="en-US" sz="3600" dirty="0" smtClean="0"/>
              <a:t>’和‘</a:t>
            </a:r>
            <a:r>
              <a:rPr lang="en-US" altLang="zh-CN" sz="3600" dirty="0" smtClean="0"/>
              <a:t>decide</a:t>
            </a:r>
            <a:r>
              <a:rPr lang="zh-CN" altLang="en-US" sz="3600" dirty="0" smtClean="0"/>
              <a:t>’能力的？</a:t>
            </a:r>
            <a:endParaRPr lang="zh-CN" altLang="en-US" sz="3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360677" y="5877272"/>
            <a:ext cx="6750566" cy="584775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计算机最终会成为人的“主人”吗？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8777</TotalTime>
  <Words>1450</Words>
  <Application>Microsoft Office PowerPoint</Application>
  <PresentationFormat>宽屏</PresentationFormat>
  <Paragraphs>222</Paragraphs>
  <Slides>27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2" baseType="lpstr">
      <vt:lpstr>宋体</vt:lpstr>
      <vt:lpstr>Arial</vt:lpstr>
      <vt:lpstr>Calibri</vt:lpstr>
      <vt:lpstr>Calibri Light</vt:lpstr>
      <vt:lpstr>Office 主题</vt:lpstr>
      <vt:lpstr>计算机问题求解 论题1.1：计算机为什么能解题？</vt:lpstr>
      <vt:lpstr>Computers are amazing machines. </vt:lpstr>
      <vt:lpstr>实际上，计算机是什么？</vt:lpstr>
      <vt:lpstr>计算机其实很笨！</vt:lpstr>
      <vt:lpstr>但是，计算机确实很神奇！</vt:lpstr>
      <vt:lpstr>一个稍微复杂的例子</vt:lpstr>
      <vt:lpstr>一段等价的汇编和高级语言程序</vt:lpstr>
      <vt:lpstr>封装+抽象</vt:lpstr>
      <vt:lpstr>尽管计算机几乎无所不能，但本质上都是：</vt:lpstr>
      <vt:lpstr>关于问题的广义理解</vt:lpstr>
      <vt:lpstr>计算机解题</vt:lpstr>
      <vt:lpstr>人如何解题？</vt:lpstr>
      <vt:lpstr>解密文件</vt:lpstr>
      <vt:lpstr>计算机也会解题？</vt:lpstr>
      <vt:lpstr>其实，并不是计算机在解题！</vt:lpstr>
      <vt:lpstr>任务：求某个机构的工资总额 </vt:lpstr>
      <vt:lpstr>人解题</vt:lpstr>
      <vt:lpstr>计算机解题</vt:lpstr>
      <vt:lpstr>计算机解题</vt:lpstr>
      <vt:lpstr>PowerPoint 演示文稿</vt:lpstr>
      <vt:lpstr>PowerPoint 演示文稿</vt:lpstr>
      <vt:lpstr>PowerPoint 演示文稿</vt:lpstr>
      <vt:lpstr>Carry out</vt:lpstr>
      <vt:lpstr>再例：</vt:lpstr>
      <vt:lpstr>计算机解题与数学</vt:lpstr>
      <vt:lpstr>结论</vt:lpstr>
      <vt:lpstr>Open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陶先平</dc:creator>
  <cp:lastModifiedBy>TXP-ICS-NJU</cp:lastModifiedBy>
  <cp:revision>77</cp:revision>
  <dcterms:created xsi:type="dcterms:W3CDTF">2013-09-16T08:50:54Z</dcterms:created>
  <dcterms:modified xsi:type="dcterms:W3CDTF">2019-10-07T14:44:08Z</dcterms:modified>
</cp:coreProperties>
</file>