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7" r:id="rId2"/>
    <p:sldId id="278" r:id="rId3"/>
    <p:sldId id="279" r:id="rId4"/>
    <p:sldId id="280" r:id="rId5"/>
    <p:sldId id="302" r:id="rId6"/>
    <p:sldId id="282" r:id="rId7"/>
    <p:sldId id="303" r:id="rId8"/>
    <p:sldId id="292" r:id="rId9"/>
    <p:sldId id="298" r:id="rId10"/>
    <p:sldId id="304" r:id="rId11"/>
    <p:sldId id="313" r:id="rId12"/>
    <p:sldId id="283" r:id="rId13"/>
    <p:sldId id="299" r:id="rId14"/>
    <p:sldId id="305" r:id="rId15"/>
    <p:sldId id="294" r:id="rId16"/>
    <p:sldId id="306" r:id="rId17"/>
    <p:sldId id="284" r:id="rId18"/>
    <p:sldId id="285" r:id="rId19"/>
    <p:sldId id="307" r:id="rId20"/>
    <p:sldId id="312" r:id="rId21"/>
    <p:sldId id="286" r:id="rId22"/>
    <p:sldId id="287" r:id="rId23"/>
    <p:sldId id="288" r:id="rId24"/>
    <p:sldId id="289" r:id="rId25"/>
    <p:sldId id="290" r:id="rId26"/>
    <p:sldId id="311" r:id="rId27"/>
    <p:sldId id="293" r:id="rId28"/>
    <p:sldId id="291" r:id="rId29"/>
    <p:sldId id="295" r:id="rId30"/>
    <p:sldId id="297" r:id="rId31"/>
    <p:sldId id="300" r:id="rId32"/>
    <p:sldId id="308" r:id="rId33"/>
    <p:sldId id="301" r:id="rId34"/>
    <p:sldId id="296" r:id="rId35"/>
    <p:sldId id="281"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9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54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49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227011"/>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p:nvPr/>
        </p:nvSpPr>
        <p:spPr>
          <a:xfrm>
            <a:off x="4696431" y="1097600"/>
            <a:ext cx="7495569" cy="5760400"/>
          </a:xfrm>
          <a:custGeom>
            <a:avLst/>
            <a:gdLst>
              <a:gd name="connsiteX0" fmla="*/ 4052585 w 7495569"/>
              <a:gd name="connsiteY0" fmla="*/ 0 h 5760400"/>
              <a:gd name="connsiteX1" fmla="*/ 7413052 w 7495569"/>
              <a:gd name="connsiteY1" fmla="*/ 1786746 h 5760400"/>
              <a:gd name="connsiteX2" fmla="*/ 7495569 w 7495569"/>
              <a:gd name="connsiteY2" fmla="*/ 1922573 h 5760400"/>
              <a:gd name="connsiteX3" fmla="*/ 7495569 w 7495569"/>
              <a:gd name="connsiteY3" fmla="*/ 5760400 h 5760400"/>
              <a:gd name="connsiteX4" fmla="*/ 381273 w 7495569"/>
              <a:gd name="connsiteY4" fmla="*/ 5760400 h 5760400"/>
              <a:gd name="connsiteX5" fmla="*/ 318473 w 7495569"/>
              <a:gd name="connsiteY5" fmla="*/ 5630034 h 5760400"/>
              <a:gd name="connsiteX6" fmla="*/ 0 w 7495569"/>
              <a:gd name="connsiteY6" fmla="*/ 4052585 h 5760400"/>
              <a:gd name="connsiteX7" fmla="*/ 4052585 w 7495569"/>
              <a:gd name="connsiteY7" fmla="*/ 0 h 576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95569" h="5760400">
                <a:moveTo>
                  <a:pt x="4052585" y="0"/>
                </a:moveTo>
                <a:cubicBezTo>
                  <a:pt x="5451448" y="0"/>
                  <a:pt x="6684773" y="708752"/>
                  <a:pt x="7413052" y="1786746"/>
                </a:cubicBezTo>
                <a:lnTo>
                  <a:pt x="7495569" y="1922573"/>
                </a:lnTo>
                <a:lnTo>
                  <a:pt x="7495569" y="5760400"/>
                </a:lnTo>
                <a:lnTo>
                  <a:pt x="381273" y="5760400"/>
                </a:lnTo>
                <a:lnTo>
                  <a:pt x="318473" y="5630034"/>
                </a:lnTo>
                <a:cubicBezTo>
                  <a:pt x="113401" y="5145190"/>
                  <a:pt x="0" y="4612131"/>
                  <a:pt x="0" y="4052585"/>
                </a:cubicBezTo>
                <a:cubicBezTo>
                  <a:pt x="0" y="1814404"/>
                  <a:pt x="1814404" y="0"/>
                  <a:pt x="4052585" y="0"/>
                </a:cubicBezTo>
                <a:close/>
              </a:path>
            </a:pathLst>
          </a:cu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9" name="任意多边形 8"/>
          <p:cNvSpPr/>
          <p:nvPr/>
        </p:nvSpPr>
        <p:spPr>
          <a:xfrm>
            <a:off x="0" y="0"/>
            <a:ext cx="11829889" cy="6022170"/>
          </a:xfrm>
          <a:custGeom>
            <a:avLst/>
            <a:gdLst>
              <a:gd name="connsiteX0" fmla="*/ 0 w 11829889"/>
              <a:gd name="connsiteY0" fmla="*/ 0 h 6022170"/>
              <a:gd name="connsiteX1" fmla="*/ 11829889 w 11829889"/>
              <a:gd name="connsiteY1" fmla="*/ 0 h 6022170"/>
              <a:gd name="connsiteX2" fmla="*/ 11638999 w 11829889"/>
              <a:gd name="connsiteY2" fmla="*/ 372708 h 6022170"/>
              <a:gd name="connsiteX3" fmla="*/ 2146897 w 11829889"/>
              <a:gd name="connsiteY3" fmla="*/ 6022170 h 6022170"/>
              <a:gd name="connsiteX4" fmla="*/ 502925 w 11829889"/>
              <a:gd name="connsiteY4" fmla="*/ 5897788 h 6022170"/>
              <a:gd name="connsiteX5" fmla="*/ 0 w 11829889"/>
              <a:gd name="connsiteY5" fmla="*/ 5807975 h 6022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29889" h="6022170">
                <a:moveTo>
                  <a:pt x="0" y="0"/>
                </a:moveTo>
                <a:lnTo>
                  <a:pt x="11829889" y="0"/>
                </a:lnTo>
                <a:lnTo>
                  <a:pt x="11638999" y="372708"/>
                </a:lnTo>
                <a:cubicBezTo>
                  <a:pt x="9810981" y="3737782"/>
                  <a:pt x="6245713" y="6022170"/>
                  <a:pt x="2146897" y="6022170"/>
                </a:cubicBezTo>
                <a:cubicBezTo>
                  <a:pt x="1587968" y="6022170"/>
                  <a:pt x="1038959" y="5979692"/>
                  <a:pt x="502925" y="5897788"/>
                </a:cubicBezTo>
                <a:lnTo>
                  <a:pt x="0" y="5807975"/>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4" name="矩形 13"/>
          <p:cNvSpPr/>
          <p:nvPr/>
        </p:nvSpPr>
        <p:spPr>
          <a:xfrm>
            <a:off x="1797830" y="4348475"/>
            <a:ext cx="184731"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3" name="文本框 2">
            <a:extLst>
              <a:ext uri="{FF2B5EF4-FFF2-40B4-BE49-F238E27FC236}">
                <a16:creationId xmlns:a16="http://schemas.microsoft.com/office/drawing/2014/main" id="{78020037-0DC2-4789-9907-A336B788B72B}"/>
              </a:ext>
            </a:extLst>
          </p:cNvPr>
          <p:cNvSpPr txBox="1"/>
          <p:nvPr/>
        </p:nvSpPr>
        <p:spPr>
          <a:xfrm>
            <a:off x="2139518" y="630315"/>
            <a:ext cx="7679185" cy="2277547"/>
          </a:xfrm>
          <a:prstGeom prst="rect">
            <a:avLst/>
          </a:prstGeom>
          <a:noFill/>
        </p:spPr>
        <p:txBody>
          <a:bodyPr wrap="square" rtlCol="0">
            <a:spAutoFit/>
          </a:bodyPr>
          <a:lstStyle/>
          <a:p>
            <a:pPr algn="ctr"/>
            <a:r>
              <a:rPr lang="zh-CN" altLang="en-US" sz="8800" dirty="0">
                <a:solidFill>
                  <a:schemeClr val="bg1"/>
                </a:solidFill>
                <a:latin typeface="华文楷体" panose="02010600040101010101" pitchFamily="2" charset="-122"/>
                <a:ea typeface="华文楷体" panose="02010600040101010101" pitchFamily="2" charset="-122"/>
              </a:rPr>
              <a:t>选择公理</a:t>
            </a:r>
            <a:endParaRPr lang="en-US" altLang="zh-CN" sz="8800" dirty="0">
              <a:solidFill>
                <a:schemeClr val="bg1"/>
              </a:solidFill>
              <a:latin typeface="华文楷体" panose="02010600040101010101" pitchFamily="2" charset="-122"/>
              <a:ea typeface="华文楷体" panose="02010600040101010101" pitchFamily="2" charset="-122"/>
            </a:endParaRPr>
          </a:p>
          <a:p>
            <a:pPr algn="ctr"/>
            <a:r>
              <a:rPr lang="en-US" altLang="zh-CN" sz="54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rPr>
              <a:t>The Axiom of Choice</a:t>
            </a:r>
            <a:endParaRPr lang="zh-CN" altLang="en-US" sz="5400"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 name="文本框 3">
            <a:extLst>
              <a:ext uri="{FF2B5EF4-FFF2-40B4-BE49-F238E27FC236}">
                <a16:creationId xmlns:a16="http://schemas.microsoft.com/office/drawing/2014/main" id="{7F144486-C5F7-449C-BA05-15C03D65D2E7}"/>
              </a:ext>
            </a:extLst>
          </p:cNvPr>
          <p:cNvSpPr txBox="1"/>
          <p:nvPr/>
        </p:nvSpPr>
        <p:spPr>
          <a:xfrm>
            <a:off x="7633842" y="4643625"/>
            <a:ext cx="3968318" cy="1384995"/>
          </a:xfrm>
          <a:prstGeom prst="rect">
            <a:avLst/>
          </a:prstGeom>
          <a:noFill/>
        </p:spPr>
        <p:txBody>
          <a:bodyPr wrap="square" rtlCol="0">
            <a:spAutoFit/>
          </a:bodyPr>
          <a:lstStyle/>
          <a:p>
            <a:pPr algn="ctr"/>
            <a:r>
              <a:rPr lang="en-US" altLang="zh-CN" sz="2800" dirty="0">
                <a:latin typeface="华文楷体" panose="02010600040101010101" pitchFamily="2" charset="-122"/>
                <a:ea typeface="华文楷体" panose="02010600040101010101" pitchFamily="2" charset="-122"/>
              </a:rPr>
              <a:t>1-8OT</a:t>
            </a:r>
          </a:p>
          <a:p>
            <a:pPr algn="ctr"/>
            <a:r>
              <a:rPr lang="zh-CN" altLang="en-US" sz="2800" dirty="0">
                <a:latin typeface="华文楷体" panose="02010600040101010101" pitchFamily="2" charset="-122"/>
                <a:ea typeface="华文楷体" panose="02010600040101010101" pitchFamily="2" charset="-122"/>
              </a:rPr>
              <a:t>主讲人</a:t>
            </a:r>
            <a:r>
              <a:rPr lang="en-US" altLang="zh-CN" sz="2800" dirty="0">
                <a:latin typeface="华文楷体" panose="02010600040101010101" pitchFamily="2" charset="-122"/>
                <a:ea typeface="华文楷体" panose="02010600040101010101" pitchFamily="2" charset="-122"/>
              </a:rPr>
              <a:t>:</a:t>
            </a:r>
            <a:r>
              <a:rPr lang="zh-CN" altLang="en-US" sz="2800" dirty="0">
                <a:latin typeface="华文楷体" panose="02010600040101010101" pitchFamily="2" charset="-122"/>
                <a:ea typeface="华文楷体" panose="02010600040101010101" pitchFamily="2" charset="-122"/>
              </a:rPr>
              <a:t>匡亚明学院      马成功</a:t>
            </a:r>
          </a:p>
        </p:txBody>
      </p:sp>
    </p:spTree>
    <p:extLst>
      <p:ext uri="{BB962C8B-B14F-4D97-AF65-F5344CB8AC3E}">
        <p14:creationId xmlns:p14="http://schemas.microsoft.com/office/powerpoint/2010/main" val="2285677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CC8D7048-227D-4AE9-BBE2-20F77A5C30AF}"/>
              </a:ext>
            </a:extLst>
          </p:cNvPr>
          <p:cNvSpPr txBox="1"/>
          <p:nvPr/>
        </p:nvSpPr>
        <p:spPr>
          <a:xfrm>
            <a:off x="1331650" y="535900"/>
            <a:ext cx="9277165" cy="5232202"/>
          </a:xfrm>
          <a:prstGeom prst="rect">
            <a:avLst/>
          </a:prstGeom>
          <a:noFill/>
        </p:spPr>
        <p:txBody>
          <a:bodyPr wrap="square" rtlCol="0">
            <a:spAutoFit/>
          </a:bodyPr>
          <a:lstStyle/>
          <a:p>
            <a:r>
              <a:rPr lang="zh-CN" altLang="en-US" sz="3200" dirty="0"/>
              <a:t>由良序定理可简单地推出选择公理</a:t>
            </a:r>
            <a:endParaRPr lang="en-US" altLang="zh-CN" sz="3200" dirty="0"/>
          </a:p>
          <a:p>
            <a:endParaRPr lang="en-US" altLang="zh-CN" dirty="0"/>
          </a:p>
          <a:p>
            <a:r>
              <a:rPr lang="zh-CN" altLang="en-US" sz="3200" dirty="0"/>
              <a:t>证明过程如下：</a:t>
            </a:r>
            <a:endParaRPr lang="en-US" altLang="zh-CN" sz="3200" dirty="0"/>
          </a:p>
          <a:p>
            <a:r>
              <a:rPr lang="zh-CN" altLang="en-US" sz="3600" dirty="0"/>
              <a:t>   对任意由非空集合组成的集族</a:t>
            </a:r>
            <a:r>
              <a:rPr lang="en-US" altLang="zh-CN" sz="3600" dirty="0"/>
              <a:t>X</a:t>
            </a:r>
            <a:r>
              <a:rPr lang="zh-CN" altLang="en-US" sz="3600" dirty="0"/>
              <a:t>，取</a:t>
            </a:r>
            <a:r>
              <a:rPr lang="en-US" altLang="zh-CN" sz="3600" dirty="0"/>
              <a:t>X</a:t>
            </a:r>
            <a:r>
              <a:rPr lang="zh-CN" altLang="en-US" sz="3600" dirty="0"/>
              <a:t>的并集</a:t>
            </a:r>
            <a:r>
              <a:rPr lang="en-US" altLang="zh-CN" sz="3600" dirty="0"/>
              <a:t>S</a:t>
            </a:r>
            <a:r>
              <a:rPr lang="zh-CN" altLang="en-US" sz="3600" dirty="0"/>
              <a:t>，由良序定理，</a:t>
            </a:r>
            <a:r>
              <a:rPr lang="en-US" altLang="zh-CN" sz="3600" dirty="0"/>
              <a:t>S</a:t>
            </a:r>
            <a:r>
              <a:rPr lang="zh-CN" altLang="en-US" sz="3600" dirty="0"/>
              <a:t>是可以良序的。</a:t>
            </a:r>
            <a:endParaRPr lang="en-US" altLang="zh-CN" sz="3600" dirty="0"/>
          </a:p>
          <a:p>
            <a:r>
              <a:rPr lang="en-US" altLang="zh-CN" sz="3600" dirty="0"/>
              <a:t>    X</a:t>
            </a:r>
            <a:r>
              <a:rPr lang="zh-CN" altLang="en-US" sz="3600" dirty="0"/>
              <a:t>中的任意集合</a:t>
            </a:r>
            <a:r>
              <a:rPr lang="en-US" altLang="zh-CN" sz="3600" dirty="0"/>
              <a:t>A</a:t>
            </a:r>
            <a:r>
              <a:rPr lang="zh-CN" altLang="en-US" sz="3600" dirty="0"/>
              <a:t>都是</a:t>
            </a:r>
            <a:r>
              <a:rPr lang="en-US" altLang="zh-CN" sz="3600" dirty="0"/>
              <a:t>S</a:t>
            </a:r>
            <a:r>
              <a:rPr lang="zh-CN" altLang="en-US" sz="3600" dirty="0"/>
              <a:t>的非空子集，故根据这个</a:t>
            </a:r>
            <a:r>
              <a:rPr lang="en-US" altLang="zh-CN" sz="3600" dirty="0"/>
              <a:t>S</a:t>
            </a:r>
            <a:r>
              <a:rPr lang="zh-CN" altLang="en-US" sz="3600" dirty="0"/>
              <a:t>的良序，可以从</a:t>
            </a:r>
            <a:r>
              <a:rPr lang="en-US" altLang="zh-CN" sz="3600" dirty="0"/>
              <a:t>A</a:t>
            </a:r>
            <a:r>
              <a:rPr lang="zh-CN" altLang="en-US" sz="3600" dirty="0"/>
              <a:t>中选出一个最小元素</a:t>
            </a:r>
            <a:r>
              <a:rPr lang="en-US" altLang="zh-CN" sz="3600" dirty="0"/>
              <a:t>a</a:t>
            </a:r>
            <a:r>
              <a:rPr lang="zh-CN" altLang="en-US" sz="3600" dirty="0"/>
              <a:t>。</a:t>
            </a:r>
            <a:endParaRPr lang="en-US" altLang="zh-CN" sz="3600" dirty="0"/>
          </a:p>
          <a:p>
            <a:r>
              <a:rPr lang="zh-CN" altLang="en-US" sz="3600" dirty="0"/>
              <a:t>   这种选择是满足替换公理模式（</a:t>
            </a:r>
            <a:r>
              <a:rPr lang="en-US" altLang="zh-CN" sz="3600" dirty="0"/>
              <a:t>ZF</a:t>
            </a:r>
            <a:r>
              <a:rPr lang="zh-CN" altLang="en-US" sz="3600" dirty="0"/>
              <a:t>系统中另一条公理）的条件的，故应用替换公理模式，即证明了选择公理。</a:t>
            </a:r>
          </a:p>
        </p:txBody>
      </p:sp>
    </p:spTree>
    <p:extLst>
      <p:ext uri="{BB962C8B-B14F-4D97-AF65-F5344CB8AC3E}">
        <p14:creationId xmlns:p14="http://schemas.microsoft.com/office/powerpoint/2010/main" val="1126557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 name="文本框 2">
            <a:extLst>
              <a:ext uri="{FF2B5EF4-FFF2-40B4-BE49-F238E27FC236}">
                <a16:creationId xmlns:a16="http://schemas.microsoft.com/office/drawing/2014/main" id="{926CDA08-2759-4C9F-A488-648C32182D59}"/>
              </a:ext>
            </a:extLst>
          </p:cNvPr>
          <p:cNvSpPr txBox="1"/>
          <p:nvPr/>
        </p:nvSpPr>
        <p:spPr>
          <a:xfrm>
            <a:off x="1143001" y="302359"/>
            <a:ext cx="8115300" cy="6555641"/>
          </a:xfrm>
          <a:prstGeom prst="rect">
            <a:avLst/>
          </a:prstGeom>
          <a:noFill/>
        </p:spPr>
        <p:txBody>
          <a:bodyPr wrap="square" rtlCol="0">
            <a:spAutoFit/>
          </a:bodyPr>
          <a:lstStyle/>
          <a:p>
            <a:r>
              <a:rPr lang="zh-CN" altLang="en-US" sz="2800" dirty="0"/>
              <a:t>由佐恩引理证明良序定理：</a:t>
            </a:r>
            <a:endParaRPr lang="en-US" altLang="zh-CN" sz="2800" dirty="0"/>
          </a:p>
          <a:p>
            <a:r>
              <a:rPr lang="zh-CN" altLang="en-US" sz="2800" dirty="0"/>
              <a:t>证明过程如下：</a:t>
            </a:r>
            <a:endParaRPr lang="en-US" altLang="zh-CN" sz="2800" dirty="0"/>
          </a:p>
          <a:p>
            <a:r>
              <a:rPr lang="zh-CN" altLang="en-US" sz="2800" dirty="0"/>
              <a:t>    对任意集合</a:t>
            </a:r>
            <a:r>
              <a:rPr lang="en-US" altLang="zh-CN" sz="2800" dirty="0"/>
              <a:t>S</a:t>
            </a:r>
            <a:r>
              <a:rPr lang="zh-CN" altLang="en-US" sz="2800" dirty="0"/>
              <a:t>，为了证明存在</a:t>
            </a:r>
            <a:r>
              <a:rPr lang="en-US" altLang="zh-CN" sz="2800" dirty="0"/>
              <a:t>S</a:t>
            </a:r>
            <a:r>
              <a:rPr lang="zh-CN" altLang="en-US" sz="2800" dirty="0"/>
              <a:t>上的一个良序，考虑一个集合</a:t>
            </a:r>
            <a:r>
              <a:rPr lang="en-US" altLang="zh-CN" sz="2800" dirty="0"/>
              <a:t>P</a:t>
            </a:r>
            <a:r>
              <a:rPr lang="zh-CN" altLang="en-US" sz="2800" dirty="0"/>
              <a:t>，</a:t>
            </a:r>
            <a:r>
              <a:rPr lang="en-US" altLang="zh-CN" sz="2800" dirty="0"/>
              <a:t>P</a:t>
            </a:r>
            <a:r>
              <a:rPr lang="zh-CN" altLang="en-US" sz="2800" dirty="0"/>
              <a:t>的元素是</a:t>
            </a:r>
            <a:r>
              <a:rPr lang="en-US" altLang="zh-CN" sz="2800" dirty="0"/>
              <a:t>S</a:t>
            </a:r>
            <a:r>
              <a:rPr lang="zh-CN" altLang="en-US" sz="2800" dirty="0"/>
              <a:t>的子集和其上的良序关系组成的有序对。</a:t>
            </a:r>
            <a:endParaRPr lang="en-US" altLang="zh-CN" sz="2800" dirty="0"/>
          </a:p>
          <a:p>
            <a:r>
              <a:rPr lang="zh-CN" altLang="en-US" sz="2800" dirty="0"/>
              <a:t>    对任意</a:t>
            </a:r>
            <a:r>
              <a:rPr lang="en-US" altLang="zh-CN" sz="2800" dirty="0"/>
              <a:t>A</a:t>
            </a:r>
            <a:r>
              <a:rPr lang="zh-CN" altLang="en-US" sz="2800" dirty="0"/>
              <a:t>，</a:t>
            </a:r>
            <a:r>
              <a:rPr lang="en-US" altLang="zh-CN" sz="2800" dirty="0"/>
              <a:t>B∈P</a:t>
            </a:r>
            <a:r>
              <a:rPr lang="zh-CN" altLang="en-US" sz="2800" dirty="0"/>
              <a:t>，定义</a:t>
            </a:r>
            <a:r>
              <a:rPr lang="en-US" altLang="zh-CN" sz="2800" dirty="0"/>
              <a:t>A≤B</a:t>
            </a:r>
            <a:r>
              <a:rPr lang="zh-CN" altLang="en-US" sz="2800" dirty="0"/>
              <a:t>当且仅当</a:t>
            </a:r>
            <a:r>
              <a:rPr lang="en-US" altLang="zh-CN" sz="2800" dirty="0"/>
              <a:t>A</a:t>
            </a:r>
            <a:r>
              <a:rPr lang="zh-CN" altLang="en-US" sz="2800" dirty="0"/>
              <a:t>是</a:t>
            </a:r>
            <a:r>
              <a:rPr lang="en-US" altLang="zh-CN" sz="2800" dirty="0"/>
              <a:t>B</a:t>
            </a:r>
            <a:r>
              <a:rPr lang="zh-CN" altLang="en-US" sz="2800" dirty="0"/>
              <a:t>的一个前段。</a:t>
            </a:r>
            <a:endParaRPr lang="en-US" altLang="zh-CN" sz="2800" dirty="0"/>
          </a:p>
          <a:p>
            <a:r>
              <a:rPr lang="en-US" altLang="zh-CN" sz="2800" dirty="0"/>
              <a:t>    (P,≤)</a:t>
            </a:r>
            <a:r>
              <a:rPr lang="zh-CN" altLang="en-US" sz="2800" dirty="0"/>
              <a:t>构成一偏序集，且对这个偏序集的任意链（即全序的子集），取其中所有良序的并，则得到这条链的一个上界。</a:t>
            </a:r>
            <a:endParaRPr lang="en-US" altLang="zh-CN" sz="2800" dirty="0"/>
          </a:p>
          <a:p>
            <a:r>
              <a:rPr lang="zh-CN" altLang="en-US" sz="2800" dirty="0"/>
              <a:t>    应用佐恩引理，得到</a:t>
            </a:r>
            <a:r>
              <a:rPr lang="en-US" altLang="zh-CN" sz="2800" dirty="0"/>
              <a:t>P</a:t>
            </a:r>
            <a:r>
              <a:rPr lang="zh-CN" altLang="en-US" sz="2800" dirty="0"/>
              <a:t>有一个极大元</a:t>
            </a:r>
            <a:r>
              <a:rPr lang="en-US" altLang="zh-CN" sz="2800" dirty="0"/>
              <a:t>M</a:t>
            </a:r>
            <a:r>
              <a:rPr lang="zh-CN" altLang="en-US" sz="2800" dirty="0"/>
              <a:t>。</a:t>
            </a:r>
            <a:r>
              <a:rPr lang="en-US" altLang="zh-CN" sz="2800" dirty="0"/>
              <a:t>M</a:t>
            </a:r>
            <a:r>
              <a:rPr lang="zh-CN" altLang="en-US" sz="2800" dirty="0"/>
              <a:t>必然是整个</a:t>
            </a:r>
            <a:r>
              <a:rPr lang="en-US" altLang="zh-CN" sz="2800" dirty="0"/>
              <a:t>S</a:t>
            </a:r>
            <a:r>
              <a:rPr lang="zh-CN" altLang="en-US" sz="2800" dirty="0"/>
              <a:t>的一个偏序，否则若</a:t>
            </a:r>
            <a:r>
              <a:rPr lang="en-US" altLang="zh-CN" sz="2800" dirty="0"/>
              <a:t>x</a:t>
            </a:r>
            <a:r>
              <a:rPr lang="zh-CN" altLang="en-US" sz="2800" dirty="0"/>
              <a:t>是不在</a:t>
            </a:r>
            <a:r>
              <a:rPr lang="en-US" altLang="zh-CN" sz="2800" dirty="0"/>
              <a:t>M</a:t>
            </a:r>
            <a:r>
              <a:rPr lang="zh-CN" altLang="en-US" sz="2800" dirty="0"/>
              <a:t>中的一个</a:t>
            </a:r>
            <a:r>
              <a:rPr lang="en-US" altLang="zh-CN" sz="2800" dirty="0"/>
              <a:t>S</a:t>
            </a:r>
            <a:r>
              <a:rPr lang="zh-CN" altLang="en-US" sz="2800" dirty="0"/>
              <a:t>的元素，把</a:t>
            </a:r>
            <a:r>
              <a:rPr lang="en-US" altLang="zh-CN" sz="2800" dirty="0"/>
              <a:t>x</a:t>
            </a:r>
            <a:r>
              <a:rPr lang="zh-CN" altLang="en-US" sz="2800" dirty="0"/>
              <a:t>接到</a:t>
            </a:r>
            <a:r>
              <a:rPr lang="en-US" altLang="zh-CN" sz="2800" dirty="0"/>
              <a:t>M</a:t>
            </a:r>
            <a:r>
              <a:rPr lang="zh-CN" altLang="en-US" sz="2800" dirty="0"/>
              <a:t>后面得到</a:t>
            </a:r>
            <a:r>
              <a:rPr lang="en-US" altLang="zh-CN" sz="2800" dirty="0"/>
              <a:t>M'</a:t>
            </a:r>
            <a:r>
              <a:rPr lang="zh-CN" altLang="en-US" sz="2800" dirty="0"/>
              <a:t>，则</a:t>
            </a:r>
            <a:r>
              <a:rPr lang="en-US" altLang="zh-CN" sz="2800" dirty="0"/>
              <a:t>M'∈P</a:t>
            </a:r>
            <a:r>
              <a:rPr lang="zh-CN" altLang="en-US" sz="2800" dirty="0"/>
              <a:t>且</a:t>
            </a:r>
            <a:r>
              <a:rPr lang="en-US" altLang="zh-CN" sz="2800" dirty="0"/>
              <a:t>M≤M'</a:t>
            </a:r>
            <a:r>
              <a:rPr lang="zh-CN" altLang="en-US" sz="2800" dirty="0"/>
              <a:t>，与</a:t>
            </a:r>
            <a:r>
              <a:rPr lang="en-US" altLang="zh-CN" sz="2800" dirty="0"/>
              <a:t>M</a:t>
            </a:r>
            <a:r>
              <a:rPr lang="zh-CN" altLang="en-US" sz="2800" dirty="0"/>
              <a:t>的极大性矛盾。</a:t>
            </a:r>
            <a:endParaRPr lang="en-US" altLang="zh-CN" sz="2800" dirty="0"/>
          </a:p>
          <a:p>
            <a:r>
              <a:rPr lang="zh-CN" altLang="en-US" sz="2800" dirty="0"/>
              <a:t>    定理得证。</a:t>
            </a:r>
          </a:p>
        </p:txBody>
      </p:sp>
    </p:spTree>
    <p:extLst>
      <p:ext uri="{BB962C8B-B14F-4D97-AF65-F5344CB8AC3E}">
        <p14:creationId xmlns:p14="http://schemas.microsoft.com/office/powerpoint/2010/main" val="425028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D0AA15CB-59FA-426F-B718-46B0E397C594}"/>
              </a:ext>
            </a:extLst>
          </p:cNvPr>
          <p:cNvSpPr txBox="1"/>
          <p:nvPr/>
        </p:nvSpPr>
        <p:spPr>
          <a:xfrm>
            <a:off x="1056250" y="556249"/>
            <a:ext cx="9375475" cy="6401753"/>
          </a:xfrm>
          <a:prstGeom prst="rect">
            <a:avLst/>
          </a:prstGeom>
          <a:noFill/>
        </p:spPr>
        <p:txBody>
          <a:bodyPr wrap="square" rtlCol="0">
            <a:spAutoFit/>
          </a:bodyPr>
          <a:lstStyle/>
          <a:p>
            <a:r>
              <a:rPr lang="zh-CN" altLang="en-US" sz="2800" dirty="0"/>
              <a:t>中文版的几个（仅供参考）</a:t>
            </a:r>
            <a:endParaRPr lang="en-US" altLang="zh-CN" sz="2800" dirty="0"/>
          </a:p>
          <a:p>
            <a:pPr marL="457200" indent="-457200">
              <a:buFont typeface="Wingdings" panose="05000000000000000000" pitchFamily="2" charset="2"/>
              <a:buChar char="l"/>
            </a:pPr>
            <a:r>
              <a:rPr lang="en-US" altLang="zh-CN" sz="2800" dirty="0"/>
              <a:t>Tukey </a:t>
            </a:r>
            <a:r>
              <a:rPr lang="zh-CN" altLang="en-US" sz="2800" dirty="0"/>
              <a:t>引理：若</a:t>
            </a:r>
            <a:r>
              <a:rPr lang="en-US" altLang="zh-CN" sz="2800" dirty="0"/>
              <a:t>C</a:t>
            </a:r>
            <a:r>
              <a:rPr lang="zh-CN" altLang="en-US" sz="2800" dirty="0"/>
              <a:t>是关于集合的有限特征条件，则集</a:t>
            </a:r>
            <a:r>
              <a:rPr lang="en-US" altLang="zh-CN" sz="2800" dirty="0"/>
              <a:t>X</a:t>
            </a:r>
            <a:r>
              <a:rPr lang="zh-CN" altLang="en-US" sz="2800" dirty="0"/>
              <a:t>中所有满足条件</a:t>
            </a:r>
            <a:r>
              <a:rPr lang="en-US" altLang="zh-CN" sz="2800" dirty="0"/>
              <a:t>C</a:t>
            </a:r>
            <a:r>
              <a:rPr lang="zh-CN" altLang="en-US" sz="2800" dirty="0"/>
              <a:t>的子集中，至少有一个满足条件</a:t>
            </a:r>
            <a:r>
              <a:rPr lang="en-US" altLang="zh-CN" sz="2800" dirty="0"/>
              <a:t>C</a:t>
            </a:r>
            <a:r>
              <a:rPr lang="zh-CN" altLang="en-US" sz="2800" dirty="0"/>
              <a:t>的极大元素。</a:t>
            </a:r>
            <a:endParaRPr lang="en-US" altLang="zh-CN" sz="2800" dirty="0"/>
          </a:p>
          <a:p>
            <a:pPr marL="457200" indent="-457200">
              <a:buFont typeface="Wingdings" panose="05000000000000000000" pitchFamily="2" charset="2"/>
              <a:buChar char="l"/>
            </a:pPr>
            <a:r>
              <a:rPr lang="en-US" altLang="zh-CN" sz="2800" dirty="0"/>
              <a:t>Kuratowski </a:t>
            </a:r>
            <a:r>
              <a:rPr lang="zh-CN" altLang="en-US" sz="2800" dirty="0"/>
              <a:t>引理：设 </a:t>
            </a:r>
            <a:r>
              <a:rPr lang="en-US" altLang="zh-CN" sz="2800" dirty="0"/>
              <a:t>A </a:t>
            </a:r>
            <a:r>
              <a:rPr lang="zh-CN" altLang="en-US" sz="2800" dirty="0"/>
              <a:t>是一个偏序集，那么它的每个链一定包含在某一个极大链中。</a:t>
            </a:r>
          </a:p>
          <a:p>
            <a:pPr marL="457200" indent="-457200">
              <a:buFont typeface="Wingdings" panose="05000000000000000000" pitchFamily="2" charset="2"/>
              <a:buChar char="l"/>
            </a:pPr>
            <a:r>
              <a:rPr lang="zh-CN" altLang="en-US" sz="2800" dirty="0"/>
              <a:t>基数可比定理：任何两个基数恒可比较其大小。</a:t>
            </a:r>
          </a:p>
          <a:p>
            <a:pPr marL="457200" indent="-457200">
              <a:buFont typeface="Wingdings" panose="05000000000000000000" pitchFamily="2" charset="2"/>
              <a:buChar char="l"/>
            </a:pPr>
            <a:r>
              <a:rPr lang="zh-CN" altLang="en-US" sz="2800" dirty="0"/>
              <a:t>反链原理：对于每一个偏序集而言，其一定存在极大反链。</a:t>
            </a:r>
          </a:p>
          <a:p>
            <a:pPr marL="457200" indent="-457200">
              <a:buFont typeface="Wingdings" panose="05000000000000000000" pitchFamily="2" charset="2"/>
              <a:buChar char="l"/>
            </a:pPr>
            <a:r>
              <a:rPr lang="zh-CN" altLang="en-US" sz="2800" dirty="0"/>
              <a:t>端点定理：对于一个实线性赋范空间而言，它的共轭空间上的单位球一定有一端点。</a:t>
            </a:r>
          </a:p>
          <a:p>
            <a:pPr marL="457200" indent="-457200">
              <a:buFont typeface="Wingdings" panose="05000000000000000000" pitchFamily="2" charset="2"/>
              <a:buChar char="l"/>
            </a:pPr>
            <a:r>
              <a:rPr lang="zh-CN" altLang="en-US" sz="2800" dirty="0"/>
              <a:t>对于任意一个集族而言，它一定包含互不相交的集合，这个集合构成它的极大子族。</a:t>
            </a:r>
            <a:endParaRPr lang="en-US" altLang="zh-CN" sz="2800" dirty="0"/>
          </a:p>
          <a:p>
            <a:pPr marL="457200" indent="-457200">
              <a:buFont typeface="Wingdings" panose="05000000000000000000" pitchFamily="2" charset="2"/>
              <a:buChar char="l"/>
            </a:pPr>
            <a:r>
              <a:rPr lang="zh-CN" altLang="en-US" sz="2800" dirty="0"/>
              <a:t>对于每一个序数而言，它的幂集恒可实现良序化。</a:t>
            </a:r>
            <a:endParaRPr lang="en-US" altLang="zh-CN" sz="2800" dirty="0"/>
          </a:p>
          <a:p>
            <a:endParaRPr lang="zh-CN" altLang="en-US" dirty="0"/>
          </a:p>
        </p:txBody>
      </p:sp>
      <p:sp>
        <p:nvSpPr>
          <p:cNvPr id="3" name="文本框 2">
            <a:extLst>
              <a:ext uri="{FF2B5EF4-FFF2-40B4-BE49-F238E27FC236}">
                <a16:creationId xmlns:a16="http://schemas.microsoft.com/office/drawing/2014/main" id="{A33C096A-9C12-4838-88C7-37CBC0CE846E}"/>
              </a:ext>
            </a:extLst>
          </p:cNvPr>
          <p:cNvSpPr txBox="1"/>
          <p:nvPr/>
        </p:nvSpPr>
        <p:spPr>
          <a:xfrm>
            <a:off x="1926455" y="0"/>
            <a:ext cx="7075503" cy="646331"/>
          </a:xfrm>
          <a:prstGeom prst="rect">
            <a:avLst/>
          </a:prstGeom>
          <a:noFill/>
        </p:spPr>
        <p:txBody>
          <a:bodyPr wrap="square" rtlCol="0">
            <a:spAutoFit/>
          </a:bodyPr>
          <a:lstStyle/>
          <a:p>
            <a:r>
              <a:rPr lang="zh-CN" altLang="en-US" sz="3600" dirty="0"/>
              <a:t>其余选择公理的各种等价形式</a:t>
            </a:r>
          </a:p>
        </p:txBody>
      </p:sp>
    </p:spTree>
    <p:extLst>
      <p:ext uri="{BB962C8B-B14F-4D97-AF65-F5344CB8AC3E}">
        <p14:creationId xmlns:p14="http://schemas.microsoft.com/office/powerpoint/2010/main" val="24911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9640AF59-8905-4894-99D4-6476CDC07E19}"/>
              </a:ext>
            </a:extLst>
          </p:cNvPr>
          <p:cNvSpPr txBox="1"/>
          <p:nvPr/>
        </p:nvSpPr>
        <p:spPr>
          <a:xfrm>
            <a:off x="0" y="492551"/>
            <a:ext cx="12286695" cy="6124754"/>
          </a:xfrm>
          <a:prstGeom prst="rect">
            <a:avLst/>
          </a:prstGeom>
          <a:noFill/>
        </p:spPr>
        <p:txBody>
          <a:bodyPr wrap="square" rtlCol="0">
            <a:spAutoFit/>
          </a:bodyPr>
          <a:lstStyle/>
          <a:p>
            <a:pPr marL="285750" indent="-285750">
              <a:buFont typeface="Wingdings" panose="05000000000000000000" pitchFamily="2" charset="2"/>
              <a:buChar char="l"/>
            </a:pPr>
            <a:r>
              <a:rPr lang="en-US" altLang="zh-CN" sz="2800" dirty="0"/>
              <a:t>Set theory</a:t>
            </a:r>
            <a:r>
              <a:rPr lang="zh-CN" altLang="en-US" sz="2800" dirty="0"/>
              <a:t>（集合论）</a:t>
            </a:r>
            <a:endParaRPr lang="en-US" altLang="zh-CN" sz="2800" dirty="0"/>
          </a:p>
          <a:p>
            <a:r>
              <a:rPr lang="en-US" altLang="zh-CN" sz="2800" dirty="0"/>
              <a:t>    Well-ordering theorem</a:t>
            </a:r>
            <a:r>
              <a:rPr lang="zh-CN" altLang="en-US" sz="2800" dirty="0"/>
              <a:t>（良序定理）</a:t>
            </a:r>
            <a:r>
              <a:rPr lang="en-US" altLang="zh-CN" sz="2800" dirty="0"/>
              <a:t>: Every set can be well-ordered. Consequently, every cardinal has an initial ordinal.</a:t>
            </a:r>
          </a:p>
          <a:p>
            <a:r>
              <a:rPr lang="en-US" altLang="zh-CN" sz="2800" dirty="0"/>
              <a:t>    Tarski‘s theorem about choice</a:t>
            </a:r>
            <a:r>
              <a:rPr lang="zh-CN" altLang="en-US" sz="2800" dirty="0"/>
              <a:t>（塔斯基定理）</a:t>
            </a:r>
            <a:r>
              <a:rPr lang="en-US" altLang="zh-CN" sz="2800" dirty="0"/>
              <a:t>: For every infinite set A, there is a bijective map between the sets A and A×A.</a:t>
            </a:r>
          </a:p>
          <a:p>
            <a:r>
              <a:rPr lang="en-US" altLang="zh-CN" sz="2800" dirty="0"/>
              <a:t>    Trichotomy: If two sets are given, then either they have the same cardinality, or one has a smaller cardinality than the other.</a:t>
            </a:r>
          </a:p>
          <a:p>
            <a:r>
              <a:rPr lang="en-US" altLang="zh-CN" sz="2800" dirty="0"/>
              <a:t>    Given two non-empty sets, one has a surjection to the other.</a:t>
            </a:r>
          </a:p>
          <a:p>
            <a:r>
              <a:rPr lang="en-US" altLang="zh-CN" sz="2800" dirty="0"/>
              <a:t>    The Cartesian product of any family of nonempty sets is nonempty.</a:t>
            </a:r>
          </a:p>
          <a:p>
            <a:r>
              <a:rPr lang="en-US" altLang="zh-CN" sz="2800" dirty="0"/>
              <a:t>    König‘s theorem</a:t>
            </a:r>
            <a:r>
              <a:rPr lang="zh-CN" altLang="en-US" sz="2800" dirty="0"/>
              <a:t>（柯尼希定理）</a:t>
            </a:r>
            <a:r>
              <a:rPr lang="en-US" altLang="zh-CN" sz="2800" dirty="0"/>
              <a:t>: Colloquially, the sum of a sequence of cardinals is strictly less than the product of a sequence of larger cardinals. (The reason for the term "colloquially" is that the sum or product of a "sequence" of cardinals cannot be defined without some aspect of the axiom of choice.)</a:t>
            </a:r>
          </a:p>
          <a:p>
            <a:r>
              <a:rPr lang="en-US" altLang="zh-CN" sz="2800" dirty="0"/>
              <a:t>    Every surjective function has a right inverse.</a:t>
            </a:r>
          </a:p>
        </p:txBody>
      </p:sp>
      <p:sp>
        <p:nvSpPr>
          <p:cNvPr id="3" name="文本框 2">
            <a:extLst>
              <a:ext uri="{FF2B5EF4-FFF2-40B4-BE49-F238E27FC236}">
                <a16:creationId xmlns:a16="http://schemas.microsoft.com/office/drawing/2014/main" id="{EC664FAB-1C4B-422F-B8C1-F132AF5525C8}"/>
              </a:ext>
            </a:extLst>
          </p:cNvPr>
          <p:cNvSpPr txBox="1"/>
          <p:nvPr/>
        </p:nvSpPr>
        <p:spPr>
          <a:xfrm>
            <a:off x="247804" y="11911"/>
            <a:ext cx="8202967" cy="584775"/>
          </a:xfrm>
          <a:prstGeom prst="rect">
            <a:avLst/>
          </a:prstGeom>
          <a:noFill/>
        </p:spPr>
        <p:txBody>
          <a:bodyPr wrap="square" rtlCol="0">
            <a:spAutoFit/>
          </a:bodyPr>
          <a:lstStyle/>
          <a:p>
            <a:r>
              <a:rPr lang="zh-CN" altLang="en-US" sz="3200" dirty="0"/>
              <a:t>完整版在这（实在难翻译）</a:t>
            </a:r>
          </a:p>
        </p:txBody>
      </p:sp>
    </p:spTree>
    <p:extLst>
      <p:ext uri="{BB962C8B-B14F-4D97-AF65-F5344CB8AC3E}">
        <p14:creationId xmlns:p14="http://schemas.microsoft.com/office/powerpoint/2010/main" val="180518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4DF50277-7657-42AD-8651-BED300742292}"/>
              </a:ext>
            </a:extLst>
          </p:cNvPr>
          <p:cNvSpPr txBox="1"/>
          <p:nvPr/>
        </p:nvSpPr>
        <p:spPr>
          <a:xfrm>
            <a:off x="714145" y="710430"/>
            <a:ext cx="10763710" cy="6124754"/>
          </a:xfrm>
          <a:prstGeom prst="rect">
            <a:avLst/>
          </a:prstGeom>
          <a:noFill/>
        </p:spPr>
        <p:txBody>
          <a:bodyPr wrap="square" rtlCol="0">
            <a:spAutoFit/>
          </a:bodyPr>
          <a:lstStyle/>
          <a:p>
            <a:pPr marL="285750" indent="-285750">
              <a:buFont typeface="Wingdings" panose="05000000000000000000" pitchFamily="2" charset="2"/>
              <a:buChar char="l"/>
            </a:pPr>
            <a:r>
              <a:rPr lang="en-US" altLang="zh-CN" sz="2800" dirty="0"/>
              <a:t>Order theory</a:t>
            </a:r>
            <a:r>
              <a:rPr lang="zh-CN" altLang="en-US" sz="2800" dirty="0"/>
              <a:t>（序理论）</a:t>
            </a:r>
            <a:endParaRPr lang="en-US" altLang="zh-CN" sz="2800" dirty="0"/>
          </a:p>
          <a:p>
            <a:r>
              <a:rPr lang="en-US" altLang="zh-CN" sz="2800" dirty="0"/>
              <a:t>    Zorn‘s lemma</a:t>
            </a:r>
            <a:r>
              <a:rPr lang="zh-CN" altLang="en-US" sz="2800" dirty="0"/>
              <a:t>（佐恩引理）</a:t>
            </a:r>
            <a:r>
              <a:rPr lang="en-US" altLang="zh-CN" sz="2800" dirty="0"/>
              <a:t>: Every non-empty partially ordered set in which every chain (i.e., totally ordered subset) has an upper bound contains at least one maximal element.</a:t>
            </a:r>
          </a:p>
          <a:p>
            <a:r>
              <a:rPr lang="en-US" altLang="zh-CN" sz="2800" dirty="0"/>
              <a:t>    Hausdorff maximal principle</a:t>
            </a:r>
            <a:r>
              <a:rPr lang="zh-CN" altLang="en-US" sz="2800" dirty="0"/>
              <a:t>（</a:t>
            </a:r>
            <a:r>
              <a:rPr lang="en-US" altLang="zh-CN" sz="2800" dirty="0"/>
              <a:t>Hausdorff</a:t>
            </a:r>
            <a:r>
              <a:rPr lang="zh-CN" altLang="en-US" sz="2800" dirty="0"/>
              <a:t>最大原理）</a:t>
            </a:r>
            <a:r>
              <a:rPr lang="en-US" altLang="zh-CN" sz="2800" dirty="0"/>
              <a:t>: In any partially ordered set, every totally ordered subset is contained in a maximal totally ordered subset. The restricted principle "Every partially ordered set has a maximal totally ordered subset" is also equivalent to AC over ZF.</a:t>
            </a:r>
          </a:p>
          <a:p>
            <a:r>
              <a:rPr lang="en-US" altLang="zh-CN" sz="2800" dirty="0"/>
              <a:t>    Tukey‘s lemma</a:t>
            </a:r>
            <a:r>
              <a:rPr lang="zh-CN" altLang="en-US" sz="2800" dirty="0"/>
              <a:t>（</a:t>
            </a:r>
            <a:r>
              <a:rPr lang="en-US" altLang="zh-CN" sz="2800" dirty="0"/>
              <a:t>Tukey</a:t>
            </a:r>
            <a:r>
              <a:rPr lang="zh-CN" altLang="en-US" sz="2800" dirty="0"/>
              <a:t>引理）</a:t>
            </a:r>
            <a:r>
              <a:rPr lang="en-US" altLang="zh-CN" sz="2800" dirty="0"/>
              <a:t>: Every non-empty collection of finite character has a maximal element with respect to inclusion.</a:t>
            </a:r>
          </a:p>
          <a:p>
            <a:r>
              <a:rPr lang="en-US" altLang="zh-CN" sz="2800" dirty="0"/>
              <a:t>    Antichain principle</a:t>
            </a:r>
            <a:r>
              <a:rPr lang="zh-CN" altLang="en-US" sz="2800" dirty="0"/>
              <a:t>（反链原理）</a:t>
            </a:r>
            <a:r>
              <a:rPr lang="en-US" altLang="zh-CN" sz="2800" dirty="0"/>
              <a:t>: Every partially ordered set has a maximal antichain.</a:t>
            </a:r>
          </a:p>
          <a:p>
            <a:endParaRPr lang="en-US" altLang="zh-CN" sz="2800" dirty="0"/>
          </a:p>
        </p:txBody>
      </p:sp>
    </p:spTree>
    <p:extLst>
      <p:ext uri="{BB962C8B-B14F-4D97-AF65-F5344CB8AC3E}">
        <p14:creationId xmlns:p14="http://schemas.microsoft.com/office/powerpoint/2010/main" val="898446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矩形 1">
            <a:extLst>
              <a:ext uri="{FF2B5EF4-FFF2-40B4-BE49-F238E27FC236}">
                <a16:creationId xmlns:a16="http://schemas.microsoft.com/office/drawing/2014/main" id="{60787259-D7A1-483C-A3FA-C5E46011F05C}"/>
              </a:ext>
            </a:extLst>
          </p:cNvPr>
          <p:cNvSpPr/>
          <p:nvPr/>
        </p:nvSpPr>
        <p:spPr>
          <a:xfrm>
            <a:off x="150920" y="582067"/>
            <a:ext cx="12192000" cy="5693866"/>
          </a:xfrm>
          <a:prstGeom prst="rect">
            <a:avLst/>
          </a:prstGeom>
        </p:spPr>
        <p:txBody>
          <a:bodyPr wrap="square">
            <a:spAutoFit/>
          </a:bodyPr>
          <a:lstStyle/>
          <a:p>
            <a:pPr marL="285750" lvl="0" indent="-285750">
              <a:buFont typeface="Wingdings" panose="05000000000000000000" pitchFamily="2" charset="2"/>
              <a:buChar char="l"/>
            </a:pPr>
            <a:r>
              <a:rPr lang="en-US" altLang="zh-CN" sz="2800" dirty="0">
                <a:solidFill>
                  <a:prstClr val="black"/>
                </a:solidFill>
              </a:rPr>
              <a:t>Abstract algebra</a:t>
            </a:r>
            <a:r>
              <a:rPr lang="zh-CN" altLang="en-US" sz="2800" dirty="0">
                <a:solidFill>
                  <a:prstClr val="black"/>
                </a:solidFill>
              </a:rPr>
              <a:t>（抽象代数）</a:t>
            </a:r>
            <a:endParaRPr lang="en-US" altLang="zh-CN" sz="2800" dirty="0">
              <a:solidFill>
                <a:prstClr val="black"/>
              </a:solidFill>
            </a:endParaRPr>
          </a:p>
          <a:p>
            <a:pPr lvl="0"/>
            <a:r>
              <a:rPr lang="en-US" altLang="zh-CN" sz="2800" dirty="0">
                <a:solidFill>
                  <a:prstClr val="black"/>
                </a:solidFill>
              </a:rPr>
              <a:t>    Every vector space has a basis.</a:t>
            </a:r>
          </a:p>
          <a:p>
            <a:pPr lvl="0"/>
            <a:r>
              <a:rPr lang="en-US" altLang="zh-CN" sz="2800" dirty="0">
                <a:solidFill>
                  <a:prstClr val="black"/>
                </a:solidFill>
              </a:rPr>
              <a:t>    Krull‘s theorem</a:t>
            </a:r>
            <a:r>
              <a:rPr lang="zh-CN" altLang="en-US" sz="2800" dirty="0">
                <a:solidFill>
                  <a:prstClr val="black"/>
                </a:solidFill>
              </a:rPr>
              <a:t>（克鲁尔定理）</a:t>
            </a:r>
            <a:r>
              <a:rPr lang="en-US" altLang="zh-CN" sz="2800" dirty="0">
                <a:solidFill>
                  <a:prstClr val="black"/>
                </a:solidFill>
              </a:rPr>
              <a:t>: Every unital ring other than the trivial ring contains a maximal ideal.</a:t>
            </a:r>
          </a:p>
          <a:p>
            <a:pPr lvl="0"/>
            <a:r>
              <a:rPr lang="en-US" altLang="zh-CN" sz="2800" dirty="0">
                <a:solidFill>
                  <a:prstClr val="black"/>
                </a:solidFill>
              </a:rPr>
              <a:t>    For every non-empty set S there is a binary operation defined on S that gives it a group structure. (A cancellative binary operation is enough, see group structure and the axiom of choice.)</a:t>
            </a:r>
          </a:p>
          <a:p>
            <a:pPr lvl="0"/>
            <a:r>
              <a:rPr lang="en-US" altLang="zh-CN" sz="2800" dirty="0">
                <a:solidFill>
                  <a:prstClr val="black"/>
                </a:solidFill>
              </a:rPr>
              <a:t>    Every set is a projective object in the category Set of sets.</a:t>
            </a:r>
          </a:p>
          <a:p>
            <a:pPr marL="285750" lvl="0" indent="-285750">
              <a:buFont typeface="Wingdings" panose="05000000000000000000" pitchFamily="2" charset="2"/>
              <a:buChar char="l"/>
            </a:pPr>
            <a:r>
              <a:rPr lang="en-US" altLang="zh-CN" sz="2800" dirty="0">
                <a:solidFill>
                  <a:prstClr val="black"/>
                </a:solidFill>
              </a:rPr>
              <a:t>Point-set topology</a:t>
            </a:r>
            <a:r>
              <a:rPr lang="zh-CN" altLang="en-US" sz="2800" dirty="0">
                <a:solidFill>
                  <a:prstClr val="black"/>
                </a:solidFill>
              </a:rPr>
              <a:t>（点集拓扑学）</a:t>
            </a:r>
            <a:endParaRPr lang="en-US" altLang="zh-CN" sz="2800" dirty="0">
              <a:solidFill>
                <a:prstClr val="black"/>
              </a:solidFill>
            </a:endParaRPr>
          </a:p>
          <a:p>
            <a:pPr lvl="0"/>
            <a:r>
              <a:rPr lang="en-US" altLang="zh-CN" sz="2800" dirty="0">
                <a:solidFill>
                  <a:prstClr val="black"/>
                </a:solidFill>
              </a:rPr>
              <a:t>    Tychonoff‘s theorem</a:t>
            </a:r>
            <a:r>
              <a:rPr lang="zh-CN" altLang="en-US" sz="2800" dirty="0">
                <a:solidFill>
                  <a:prstClr val="black"/>
                </a:solidFill>
              </a:rPr>
              <a:t>（</a:t>
            </a:r>
            <a:r>
              <a:rPr lang="en-US" altLang="zh-CN" sz="2800" dirty="0">
                <a:solidFill>
                  <a:prstClr val="black"/>
                </a:solidFill>
              </a:rPr>
              <a:t>Tychonoff‘s </a:t>
            </a:r>
            <a:r>
              <a:rPr lang="zh-CN" altLang="en-US" sz="2800" dirty="0">
                <a:solidFill>
                  <a:prstClr val="black"/>
                </a:solidFill>
              </a:rPr>
              <a:t>定理）</a:t>
            </a:r>
            <a:r>
              <a:rPr lang="en-US" altLang="zh-CN" sz="2800" dirty="0">
                <a:solidFill>
                  <a:prstClr val="black"/>
                </a:solidFill>
              </a:rPr>
              <a:t>: Every product of compact topological spaces is compact.</a:t>
            </a:r>
          </a:p>
          <a:p>
            <a:pPr lvl="0"/>
            <a:r>
              <a:rPr lang="en-US" altLang="zh-CN" sz="2800" dirty="0">
                <a:solidFill>
                  <a:prstClr val="black"/>
                </a:solidFill>
              </a:rPr>
              <a:t>    In the product topology, the closure of a product of subsets is equal to the product of the closures.</a:t>
            </a:r>
          </a:p>
        </p:txBody>
      </p:sp>
    </p:spTree>
    <p:extLst>
      <p:ext uri="{BB962C8B-B14F-4D97-AF65-F5344CB8AC3E}">
        <p14:creationId xmlns:p14="http://schemas.microsoft.com/office/powerpoint/2010/main" val="779988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BC692133-FDE2-4F2E-ABD1-A9EA54F5A1F3}"/>
              </a:ext>
            </a:extLst>
          </p:cNvPr>
          <p:cNvSpPr txBox="1"/>
          <p:nvPr/>
        </p:nvSpPr>
        <p:spPr>
          <a:xfrm>
            <a:off x="736461" y="1106723"/>
            <a:ext cx="10719078" cy="4832092"/>
          </a:xfrm>
          <a:prstGeom prst="rect">
            <a:avLst/>
          </a:prstGeom>
          <a:noFill/>
        </p:spPr>
        <p:txBody>
          <a:bodyPr wrap="square" rtlCol="0">
            <a:spAutoFit/>
          </a:bodyPr>
          <a:lstStyle/>
          <a:p>
            <a:pPr marL="285750" lvl="0" indent="-285750">
              <a:buFont typeface="Wingdings" panose="05000000000000000000" pitchFamily="2" charset="2"/>
              <a:buChar char="l"/>
            </a:pPr>
            <a:r>
              <a:rPr lang="en-US" altLang="zh-CN" sz="2800" dirty="0">
                <a:solidFill>
                  <a:prstClr val="black"/>
                </a:solidFill>
              </a:rPr>
              <a:t>Functional analysis</a:t>
            </a:r>
            <a:r>
              <a:rPr lang="zh-CN" altLang="en-US" sz="2800" dirty="0">
                <a:solidFill>
                  <a:prstClr val="black"/>
                </a:solidFill>
              </a:rPr>
              <a:t>（泛函分析）</a:t>
            </a:r>
            <a:endParaRPr lang="en-US" altLang="zh-CN" sz="2800" dirty="0">
              <a:solidFill>
                <a:prstClr val="black"/>
              </a:solidFill>
            </a:endParaRPr>
          </a:p>
          <a:p>
            <a:pPr lvl="0"/>
            <a:r>
              <a:rPr lang="en-US" altLang="zh-CN" sz="2800" dirty="0">
                <a:solidFill>
                  <a:prstClr val="black"/>
                </a:solidFill>
              </a:rPr>
              <a:t>    The closed unit ball of the dual of a normed vector space over the reals has an extreme point.</a:t>
            </a:r>
          </a:p>
          <a:p>
            <a:pPr marL="285750" lvl="0" indent="-285750">
              <a:buFont typeface="Wingdings" panose="05000000000000000000" pitchFamily="2" charset="2"/>
              <a:buChar char="l"/>
            </a:pPr>
            <a:r>
              <a:rPr lang="en-US" altLang="zh-CN" sz="2800" dirty="0">
                <a:solidFill>
                  <a:prstClr val="black"/>
                </a:solidFill>
              </a:rPr>
              <a:t>Mathematical logic</a:t>
            </a:r>
            <a:r>
              <a:rPr lang="zh-CN" altLang="en-US" sz="2800" dirty="0">
                <a:solidFill>
                  <a:prstClr val="black"/>
                </a:solidFill>
              </a:rPr>
              <a:t>（数理逻辑）</a:t>
            </a:r>
            <a:endParaRPr lang="en-US" altLang="zh-CN" sz="2800" dirty="0">
              <a:solidFill>
                <a:prstClr val="black"/>
              </a:solidFill>
            </a:endParaRPr>
          </a:p>
          <a:p>
            <a:pPr lvl="0"/>
            <a:r>
              <a:rPr lang="en-US" altLang="zh-CN" sz="2800" dirty="0">
                <a:solidFill>
                  <a:prstClr val="black"/>
                </a:solidFill>
              </a:rPr>
              <a:t>    If S is a set of sentences of first-order logic and B is a consistent subset of S, then B is included in a set that is maximal among consistent subsets of S. The special case where S is the set of all first-order sentences in a given signature is weaker, equivalent to the Boolean prime ideal theorem; see the section "Weaker forms" below.</a:t>
            </a:r>
          </a:p>
          <a:p>
            <a:pPr marL="285750" lvl="0" indent="-285750">
              <a:buFont typeface="Wingdings" panose="05000000000000000000" pitchFamily="2" charset="2"/>
              <a:buChar char="l"/>
            </a:pPr>
            <a:r>
              <a:rPr lang="en-US" altLang="zh-CN" sz="2800" dirty="0">
                <a:solidFill>
                  <a:prstClr val="black"/>
                </a:solidFill>
              </a:rPr>
              <a:t>Graph theory</a:t>
            </a:r>
            <a:r>
              <a:rPr lang="zh-CN" altLang="en-US" sz="2800" dirty="0">
                <a:solidFill>
                  <a:prstClr val="black"/>
                </a:solidFill>
              </a:rPr>
              <a:t>（图论）</a:t>
            </a:r>
            <a:endParaRPr lang="en-US" altLang="zh-CN" sz="2800" dirty="0">
              <a:solidFill>
                <a:prstClr val="black"/>
              </a:solidFill>
            </a:endParaRPr>
          </a:p>
          <a:p>
            <a:pPr lvl="0"/>
            <a:r>
              <a:rPr lang="en-US" altLang="zh-CN" sz="2800" dirty="0">
                <a:solidFill>
                  <a:prstClr val="black"/>
                </a:solidFill>
              </a:rPr>
              <a:t>    Every connected graph has a spanning tree.</a:t>
            </a:r>
            <a:endParaRPr lang="zh-CN" altLang="en-US" sz="2800" dirty="0">
              <a:solidFill>
                <a:prstClr val="black"/>
              </a:solidFill>
            </a:endParaRPr>
          </a:p>
        </p:txBody>
      </p:sp>
    </p:spTree>
    <p:extLst>
      <p:ext uri="{BB962C8B-B14F-4D97-AF65-F5344CB8AC3E}">
        <p14:creationId xmlns:p14="http://schemas.microsoft.com/office/powerpoint/2010/main" val="240753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3B65F026-EBC3-4449-9AD0-CA8C9828C73B}"/>
              </a:ext>
            </a:extLst>
          </p:cNvPr>
          <p:cNvSpPr txBox="1"/>
          <p:nvPr/>
        </p:nvSpPr>
        <p:spPr>
          <a:xfrm>
            <a:off x="1226820" y="1210285"/>
            <a:ext cx="9366490" cy="1692771"/>
          </a:xfrm>
          <a:prstGeom prst="rect">
            <a:avLst/>
          </a:prstGeom>
          <a:noFill/>
        </p:spPr>
        <p:txBody>
          <a:bodyPr wrap="square" rtlCol="0">
            <a:spAutoFit/>
          </a:bodyPr>
          <a:lstStyle/>
          <a:p>
            <a:pPr algn="ctr"/>
            <a:r>
              <a:rPr lang="zh-CN" altLang="en-US" sz="4800"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怎样理解选择公理</a:t>
            </a:r>
            <a:endParaRPr lang="en-US" altLang="zh-CN" sz="4800"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endParaRPr>
          </a:p>
          <a:p>
            <a:r>
              <a:rPr lang="zh-CN" altLang="en-US" sz="2800" dirty="0"/>
              <a:t>那么，说了这么多（花里胡哨），我们到底应该怎么去理解选择公理呢？</a:t>
            </a:r>
          </a:p>
        </p:txBody>
      </p:sp>
      <p:pic>
        <p:nvPicPr>
          <p:cNvPr id="4" name="图片 3">
            <a:extLst>
              <a:ext uri="{FF2B5EF4-FFF2-40B4-BE49-F238E27FC236}">
                <a16:creationId xmlns:a16="http://schemas.microsoft.com/office/drawing/2014/main" id="{2A43B6C4-A355-4DF8-8CE2-9EBCFC88C1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415" y="2966162"/>
            <a:ext cx="4376599" cy="3537751"/>
          </a:xfrm>
          <a:prstGeom prst="rect">
            <a:avLst/>
          </a:prstGeom>
        </p:spPr>
      </p:pic>
      <p:pic>
        <p:nvPicPr>
          <p:cNvPr id="6" name="图片 5">
            <a:extLst>
              <a:ext uri="{FF2B5EF4-FFF2-40B4-BE49-F238E27FC236}">
                <a16:creationId xmlns:a16="http://schemas.microsoft.com/office/drawing/2014/main" id="{F14697A2-1815-4E49-B84E-8B0BFFEBFC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6718" y="2966162"/>
            <a:ext cx="4814925" cy="3443516"/>
          </a:xfrm>
          <a:prstGeom prst="rect">
            <a:avLst/>
          </a:prstGeom>
        </p:spPr>
      </p:pic>
      <p:sp>
        <p:nvSpPr>
          <p:cNvPr id="10" name="椭圆 9">
            <a:extLst>
              <a:ext uri="{FF2B5EF4-FFF2-40B4-BE49-F238E27FC236}">
                <a16:creationId xmlns:a16="http://schemas.microsoft.com/office/drawing/2014/main" id="{B274E09F-373B-4DA3-8156-CBEB0BB847EF}"/>
              </a:ext>
            </a:extLst>
          </p:cNvPr>
          <p:cNvSpPr/>
          <p:nvPr/>
        </p:nvSpPr>
        <p:spPr>
          <a:xfrm>
            <a:off x="1977014" y="354087"/>
            <a:ext cx="1449766" cy="1369183"/>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1" name="椭圆 10">
            <a:extLst>
              <a:ext uri="{FF2B5EF4-FFF2-40B4-BE49-F238E27FC236}">
                <a16:creationId xmlns:a16="http://schemas.microsoft.com/office/drawing/2014/main" id="{D434C408-A26E-4C09-AD0D-225CE9827F65}"/>
              </a:ext>
            </a:extLst>
          </p:cNvPr>
          <p:cNvSpPr/>
          <p:nvPr/>
        </p:nvSpPr>
        <p:spPr>
          <a:xfrm>
            <a:off x="3136714" y="1408268"/>
            <a:ext cx="212429" cy="237478"/>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 name="MH_Others_1">
            <a:extLst>
              <a:ext uri="{FF2B5EF4-FFF2-40B4-BE49-F238E27FC236}">
                <a16:creationId xmlns:a16="http://schemas.microsoft.com/office/drawing/2014/main" id="{67426496-44F6-40CE-89F1-25B0A5C56C25}"/>
              </a:ext>
            </a:extLst>
          </p:cNvPr>
          <p:cNvSpPr txBox="1"/>
          <p:nvPr>
            <p:custDataLst>
              <p:tags r:id="rId1"/>
            </p:custDataLst>
          </p:nvPr>
        </p:nvSpPr>
        <p:spPr>
          <a:xfrm>
            <a:off x="1095355" y="687488"/>
            <a:ext cx="3328493" cy="646331"/>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rPr>
              <a:t>PART 2</a:t>
            </a:r>
            <a:endParaRPr kumimoji="0" lang="zh-CN"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endParaRPr>
          </a:p>
        </p:txBody>
      </p:sp>
    </p:spTree>
    <p:extLst>
      <p:ext uri="{BB962C8B-B14F-4D97-AF65-F5344CB8AC3E}">
        <p14:creationId xmlns:p14="http://schemas.microsoft.com/office/powerpoint/2010/main" val="14802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B0D6B5DC-33D7-4DCE-8A71-F16DBF2687F7}"/>
              </a:ext>
            </a:extLst>
          </p:cNvPr>
          <p:cNvSpPr txBox="1"/>
          <p:nvPr/>
        </p:nvSpPr>
        <p:spPr>
          <a:xfrm>
            <a:off x="669342" y="2557121"/>
            <a:ext cx="10185100" cy="1569660"/>
          </a:xfrm>
          <a:prstGeom prst="rect">
            <a:avLst/>
          </a:prstGeom>
          <a:noFill/>
        </p:spPr>
        <p:txBody>
          <a:bodyPr wrap="square" rtlCol="0">
            <a:spAutoFit/>
          </a:bodyPr>
          <a:lstStyle/>
          <a:p>
            <a:r>
              <a:rPr lang="zh-CN" altLang="en-US" sz="3200" dirty="0"/>
              <a:t>正整数集合</a:t>
            </a:r>
            <a:r>
              <a:rPr lang="en-US" altLang="zh-CN" sz="3200" dirty="0"/>
              <a:t>{1</a:t>
            </a:r>
            <a:r>
              <a:rPr lang="zh-CN" altLang="en-US" sz="3200" dirty="0"/>
              <a:t>，</a:t>
            </a:r>
            <a:r>
              <a:rPr lang="en-US" altLang="zh-CN" sz="3200" dirty="0"/>
              <a:t>2</a:t>
            </a:r>
            <a:r>
              <a:rPr lang="zh-CN" altLang="en-US" sz="3200" dirty="0"/>
              <a:t>，</a:t>
            </a:r>
            <a:r>
              <a:rPr lang="en-US" altLang="zh-CN" sz="3200" dirty="0"/>
              <a:t>3…} </a:t>
            </a:r>
          </a:p>
          <a:p>
            <a:r>
              <a:rPr lang="zh-CN" altLang="en-US" sz="3200" dirty="0"/>
              <a:t>考虑一由一堆（可能无穷个）正整数集合的非空子集所组成的集族，它的选择函数是什么呢？</a:t>
            </a:r>
            <a:endParaRPr lang="en-US" altLang="zh-CN" sz="3200" dirty="0"/>
          </a:p>
        </p:txBody>
      </p:sp>
      <p:sp>
        <p:nvSpPr>
          <p:cNvPr id="5" name="文本框 4">
            <a:extLst>
              <a:ext uri="{FF2B5EF4-FFF2-40B4-BE49-F238E27FC236}">
                <a16:creationId xmlns:a16="http://schemas.microsoft.com/office/drawing/2014/main" id="{60F7F3F7-263B-4F79-8471-FA685A1F417E}"/>
              </a:ext>
            </a:extLst>
          </p:cNvPr>
          <p:cNvSpPr txBox="1"/>
          <p:nvPr/>
        </p:nvSpPr>
        <p:spPr>
          <a:xfrm>
            <a:off x="669342" y="4842361"/>
            <a:ext cx="8105486" cy="584775"/>
          </a:xfrm>
          <a:prstGeom prst="rect">
            <a:avLst/>
          </a:prstGeom>
          <a:noFill/>
        </p:spPr>
        <p:txBody>
          <a:bodyPr wrap="square" rtlCol="0">
            <a:spAutoFit/>
          </a:bodyPr>
          <a:lstStyle/>
          <a:p>
            <a:r>
              <a:rPr lang="zh-CN" altLang="en-US" sz="3200" dirty="0"/>
              <a:t>例：函数值为对应集合中的最小数。</a:t>
            </a:r>
          </a:p>
        </p:txBody>
      </p:sp>
      <p:sp>
        <p:nvSpPr>
          <p:cNvPr id="6" name="文本框 5">
            <a:extLst>
              <a:ext uri="{FF2B5EF4-FFF2-40B4-BE49-F238E27FC236}">
                <a16:creationId xmlns:a16="http://schemas.microsoft.com/office/drawing/2014/main" id="{30FA1CAF-B561-4A37-896C-4FE096B406D0}"/>
              </a:ext>
            </a:extLst>
          </p:cNvPr>
          <p:cNvSpPr txBox="1"/>
          <p:nvPr/>
        </p:nvSpPr>
        <p:spPr>
          <a:xfrm>
            <a:off x="2652968" y="1076921"/>
            <a:ext cx="7936637" cy="707886"/>
          </a:xfrm>
          <a:prstGeom prst="rect">
            <a:avLst/>
          </a:prstGeom>
          <a:noFill/>
        </p:spPr>
        <p:txBody>
          <a:bodyPr wrap="square" rtlCol="0">
            <a:spAutoFit/>
          </a:bodyPr>
          <a:lstStyle/>
          <a:p>
            <a:r>
              <a:rPr lang="zh-CN" altLang="en-US" sz="4000" dirty="0"/>
              <a:t>举几个简单的数学例子</a:t>
            </a:r>
          </a:p>
        </p:txBody>
      </p:sp>
    </p:spTree>
    <p:extLst>
      <p:ext uri="{BB962C8B-B14F-4D97-AF65-F5344CB8AC3E}">
        <p14:creationId xmlns:p14="http://schemas.microsoft.com/office/powerpoint/2010/main" val="256640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CB5D0F0A-2C67-44C1-9C5E-E0A2E56B0EF9}"/>
              </a:ext>
            </a:extLst>
          </p:cNvPr>
          <p:cNvSpPr txBox="1"/>
          <p:nvPr/>
        </p:nvSpPr>
        <p:spPr>
          <a:xfrm>
            <a:off x="601926" y="283210"/>
            <a:ext cx="10580703" cy="1569660"/>
          </a:xfrm>
          <a:prstGeom prst="rect">
            <a:avLst/>
          </a:prstGeom>
          <a:noFill/>
        </p:spPr>
        <p:txBody>
          <a:bodyPr wrap="square" rtlCol="0">
            <a:spAutoFit/>
          </a:bodyPr>
          <a:lstStyle/>
          <a:p>
            <a:pPr lvl="0"/>
            <a:r>
              <a:rPr lang="zh-CN" altLang="en-US" sz="3200" dirty="0">
                <a:solidFill>
                  <a:prstClr val="black"/>
                </a:solidFill>
              </a:rPr>
              <a:t>   考虑实数轴上所有有限长度的闭区间，这些（无限个）闭区间就是一个个集合，那么对于由它们所组成的集族，我们又该怎么找到选择函数呢？</a:t>
            </a:r>
            <a:endParaRPr lang="en-US" altLang="zh-CN" sz="3200" dirty="0">
              <a:solidFill>
                <a:prstClr val="black"/>
              </a:solidFill>
            </a:endParaRPr>
          </a:p>
        </p:txBody>
      </p:sp>
      <p:sp>
        <p:nvSpPr>
          <p:cNvPr id="4" name="文本框 3">
            <a:extLst>
              <a:ext uri="{FF2B5EF4-FFF2-40B4-BE49-F238E27FC236}">
                <a16:creationId xmlns:a16="http://schemas.microsoft.com/office/drawing/2014/main" id="{04D7C4BE-E7D2-433B-A084-5DEB8EBAE9A8}"/>
              </a:ext>
            </a:extLst>
          </p:cNvPr>
          <p:cNvSpPr txBox="1"/>
          <p:nvPr/>
        </p:nvSpPr>
        <p:spPr>
          <a:xfrm>
            <a:off x="601925" y="2845570"/>
            <a:ext cx="10116573" cy="1077218"/>
          </a:xfrm>
          <a:prstGeom prst="rect">
            <a:avLst/>
          </a:prstGeom>
          <a:noFill/>
        </p:spPr>
        <p:txBody>
          <a:bodyPr wrap="square" rtlCol="0">
            <a:spAutoFit/>
          </a:bodyPr>
          <a:lstStyle/>
          <a:p>
            <a:r>
              <a:rPr lang="zh-CN" altLang="en-US" sz="3200" dirty="0"/>
              <a:t>   现在</a:t>
            </a:r>
            <a:r>
              <a:rPr lang="zh-CN" altLang="en-US" sz="3200" dirty="0">
                <a:solidFill>
                  <a:prstClr val="black"/>
                </a:solidFill>
              </a:rPr>
              <a:t>我们考虑由实数的所有非空子集所组成的集族，又该怎样找到一个选择函数呢？</a:t>
            </a:r>
            <a:endParaRPr lang="en-US" altLang="zh-CN" sz="3200" dirty="0">
              <a:solidFill>
                <a:prstClr val="black"/>
              </a:solidFill>
            </a:endParaRPr>
          </a:p>
        </p:txBody>
      </p:sp>
      <p:sp>
        <p:nvSpPr>
          <p:cNvPr id="5" name="文本框 4">
            <a:extLst>
              <a:ext uri="{FF2B5EF4-FFF2-40B4-BE49-F238E27FC236}">
                <a16:creationId xmlns:a16="http://schemas.microsoft.com/office/drawing/2014/main" id="{66BCF0BF-8A79-44B8-8BC5-E47CB4D7A1BC}"/>
              </a:ext>
            </a:extLst>
          </p:cNvPr>
          <p:cNvSpPr txBox="1"/>
          <p:nvPr/>
        </p:nvSpPr>
        <p:spPr>
          <a:xfrm>
            <a:off x="601925" y="2019924"/>
            <a:ext cx="9482851" cy="584775"/>
          </a:xfrm>
          <a:prstGeom prst="rect">
            <a:avLst/>
          </a:prstGeom>
          <a:noFill/>
        </p:spPr>
        <p:txBody>
          <a:bodyPr wrap="square" rtlCol="0">
            <a:spAutoFit/>
          </a:bodyPr>
          <a:lstStyle/>
          <a:p>
            <a:r>
              <a:rPr lang="zh-CN" altLang="en-US" sz="3200" dirty="0">
                <a:solidFill>
                  <a:prstClr val="black"/>
                </a:solidFill>
              </a:rPr>
              <a:t>   也很简单，可以把函数值定为对应区间的中点。</a:t>
            </a:r>
            <a:endParaRPr lang="zh-CN" altLang="en-US" sz="3200" dirty="0"/>
          </a:p>
        </p:txBody>
      </p:sp>
      <p:sp>
        <p:nvSpPr>
          <p:cNvPr id="6" name="文本框 5">
            <a:extLst>
              <a:ext uri="{FF2B5EF4-FFF2-40B4-BE49-F238E27FC236}">
                <a16:creationId xmlns:a16="http://schemas.microsoft.com/office/drawing/2014/main" id="{2CA093F1-640E-4ADD-AB3B-EDE9AC4A43AC}"/>
              </a:ext>
            </a:extLst>
          </p:cNvPr>
          <p:cNvSpPr txBox="1"/>
          <p:nvPr/>
        </p:nvSpPr>
        <p:spPr>
          <a:xfrm>
            <a:off x="601925" y="3999418"/>
            <a:ext cx="10116573" cy="1569660"/>
          </a:xfrm>
          <a:prstGeom prst="rect">
            <a:avLst/>
          </a:prstGeom>
          <a:noFill/>
        </p:spPr>
        <p:txBody>
          <a:bodyPr wrap="square" rtlCol="0">
            <a:spAutoFit/>
          </a:bodyPr>
          <a:lstStyle/>
          <a:p>
            <a:pPr lvl="0"/>
            <a:r>
              <a:rPr lang="zh-CN" altLang="en-US" sz="3200" dirty="0">
                <a:solidFill>
                  <a:prstClr val="black"/>
                </a:solidFill>
              </a:rPr>
              <a:t>   很遗憾，至今为止，仍未有人找到过这样的选择函数。并且，模型论中有一些颇具说服力的论证表明：这样的选择函数是不可能被找到的。</a:t>
            </a:r>
            <a:endParaRPr lang="en-US" altLang="zh-CN" sz="3200" dirty="0">
              <a:solidFill>
                <a:prstClr val="black"/>
              </a:solidFill>
            </a:endParaRPr>
          </a:p>
        </p:txBody>
      </p:sp>
      <p:sp>
        <p:nvSpPr>
          <p:cNvPr id="7" name="文本框 6">
            <a:extLst>
              <a:ext uri="{FF2B5EF4-FFF2-40B4-BE49-F238E27FC236}">
                <a16:creationId xmlns:a16="http://schemas.microsoft.com/office/drawing/2014/main" id="{FA671226-1EDF-478D-894F-29E8F9141113}"/>
              </a:ext>
            </a:extLst>
          </p:cNvPr>
          <p:cNvSpPr txBox="1"/>
          <p:nvPr/>
        </p:nvSpPr>
        <p:spPr>
          <a:xfrm>
            <a:off x="413875" y="5666840"/>
            <a:ext cx="11778125" cy="584775"/>
          </a:xfrm>
          <a:prstGeom prst="rect">
            <a:avLst/>
          </a:prstGeom>
          <a:noFill/>
        </p:spPr>
        <p:txBody>
          <a:bodyPr wrap="square" rtlCol="0">
            <a:spAutoFit/>
          </a:bodyPr>
          <a:lstStyle/>
          <a:p>
            <a:r>
              <a:rPr lang="zh-CN" altLang="en-US" sz="3200" dirty="0"/>
              <a:t>     选择公理跳出来说：尽管找不到，但这样的选择函数的确存在。</a:t>
            </a:r>
          </a:p>
        </p:txBody>
      </p:sp>
    </p:spTree>
    <p:extLst>
      <p:ext uri="{BB962C8B-B14F-4D97-AF65-F5344CB8AC3E}">
        <p14:creationId xmlns:p14="http://schemas.microsoft.com/office/powerpoint/2010/main" val="278620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4758074" y="753893"/>
            <a:ext cx="713428" cy="713428"/>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5" name="椭圆 24"/>
          <p:cNvSpPr/>
          <p:nvPr/>
        </p:nvSpPr>
        <p:spPr>
          <a:xfrm>
            <a:off x="1673672" y="4148747"/>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椭圆 3"/>
          <p:cNvSpPr/>
          <p:nvPr/>
        </p:nvSpPr>
        <p:spPr>
          <a:xfrm>
            <a:off x="914097" y="3489469"/>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p:cNvSpPr txBox="1"/>
          <p:nvPr/>
        </p:nvSpPr>
        <p:spPr>
          <a:xfrm>
            <a:off x="1004157" y="3582170"/>
            <a:ext cx="771365"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01</a:t>
            </a:r>
            <a:endParaRPr kumimoji="0" lang="zh-CN" altLang="en-US"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23" name="椭圆 22"/>
          <p:cNvSpPr/>
          <p:nvPr/>
        </p:nvSpPr>
        <p:spPr>
          <a:xfrm>
            <a:off x="4869180" y="686969"/>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MH_Others_1"/>
          <p:cNvSpPr txBox="1"/>
          <p:nvPr>
            <p:custDataLst>
              <p:tags r:id="rId1"/>
            </p:custDataLst>
          </p:nvPr>
        </p:nvSpPr>
        <p:spPr>
          <a:xfrm>
            <a:off x="4160902" y="1467321"/>
            <a:ext cx="3955467" cy="847938"/>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rPr>
              <a:t>目录</a:t>
            </a:r>
          </a:p>
        </p:txBody>
      </p:sp>
      <p:sp>
        <p:nvSpPr>
          <p:cNvPr id="9" name="椭圆 8"/>
          <p:cNvSpPr/>
          <p:nvPr/>
        </p:nvSpPr>
        <p:spPr>
          <a:xfrm>
            <a:off x="4007247" y="3494453"/>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 name="文本框 9"/>
          <p:cNvSpPr txBox="1"/>
          <p:nvPr/>
        </p:nvSpPr>
        <p:spPr>
          <a:xfrm>
            <a:off x="4097815" y="3582170"/>
            <a:ext cx="771365"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02</a:t>
            </a:r>
            <a:endParaRPr kumimoji="0" lang="zh-CN" altLang="en-US"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4778319" y="4148747"/>
            <a:ext cx="191910" cy="19191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4" name="椭圆 13"/>
          <p:cNvSpPr/>
          <p:nvPr/>
        </p:nvSpPr>
        <p:spPr>
          <a:xfrm>
            <a:off x="7232255" y="3489469"/>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5" name="文本框 14"/>
          <p:cNvSpPr txBox="1"/>
          <p:nvPr/>
        </p:nvSpPr>
        <p:spPr>
          <a:xfrm>
            <a:off x="7322820" y="3571216"/>
            <a:ext cx="771365"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03</a:t>
            </a:r>
            <a:endParaRPr kumimoji="0" lang="zh-CN" altLang="en-US"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8020414" y="4148747"/>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7" name="图片 6">
            <a:extLst>
              <a:ext uri="{FF2B5EF4-FFF2-40B4-BE49-F238E27FC236}">
                <a16:creationId xmlns:a16="http://schemas.microsoft.com/office/drawing/2014/main" id="{3A74E7A7-3163-4ED4-B76E-9E70A7B1E2C7}"/>
              </a:ext>
            </a:extLst>
          </p:cNvPr>
          <p:cNvPicPr>
            <a:picLocks noChangeAspect="1"/>
          </p:cNvPicPr>
          <p:nvPr/>
        </p:nvPicPr>
        <p:blipFill>
          <a:blip r:embed="rId3"/>
          <a:stretch>
            <a:fillRect/>
          </a:stretch>
        </p:blipFill>
        <p:spPr>
          <a:xfrm>
            <a:off x="10320748" y="3480407"/>
            <a:ext cx="957155" cy="951058"/>
          </a:xfrm>
          <a:prstGeom prst="rect">
            <a:avLst/>
          </a:prstGeom>
        </p:spPr>
      </p:pic>
      <p:sp>
        <p:nvSpPr>
          <p:cNvPr id="22" name="文本框 21">
            <a:extLst>
              <a:ext uri="{FF2B5EF4-FFF2-40B4-BE49-F238E27FC236}">
                <a16:creationId xmlns:a16="http://schemas.microsoft.com/office/drawing/2014/main" id="{5FF65071-8D9E-4C32-808B-FD1C4FA6C44B}"/>
              </a:ext>
            </a:extLst>
          </p:cNvPr>
          <p:cNvSpPr txBox="1"/>
          <p:nvPr/>
        </p:nvSpPr>
        <p:spPr>
          <a:xfrm>
            <a:off x="10394406" y="3571216"/>
            <a:ext cx="80983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04</a:t>
            </a:r>
            <a:endParaRPr kumimoji="0" lang="zh-CN" altLang="en-US" sz="4400" b="1"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pic>
        <p:nvPicPr>
          <p:cNvPr id="13" name="图片 12">
            <a:extLst>
              <a:ext uri="{FF2B5EF4-FFF2-40B4-BE49-F238E27FC236}">
                <a16:creationId xmlns:a16="http://schemas.microsoft.com/office/drawing/2014/main" id="{1988A170-15BF-4AAB-BF2E-28A4A521123E}"/>
              </a:ext>
            </a:extLst>
          </p:cNvPr>
          <p:cNvPicPr>
            <a:picLocks noChangeAspect="1"/>
          </p:cNvPicPr>
          <p:nvPr/>
        </p:nvPicPr>
        <p:blipFill>
          <a:blip r:embed="rId4"/>
          <a:stretch>
            <a:fillRect/>
          </a:stretch>
        </p:blipFill>
        <p:spPr>
          <a:xfrm>
            <a:off x="11085950" y="4162619"/>
            <a:ext cx="188992" cy="188992"/>
          </a:xfrm>
          <a:prstGeom prst="rect">
            <a:avLst/>
          </a:prstGeom>
        </p:spPr>
      </p:pic>
      <p:sp>
        <p:nvSpPr>
          <p:cNvPr id="18" name="文本框 17">
            <a:extLst>
              <a:ext uri="{FF2B5EF4-FFF2-40B4-BE49-F238E27FC236}">
                <a16:creationId xmlns:a16="http://schemas.microsoft.com/office/drawing/2014/main" id="{425620CF-4472-4000-9F7F-1E4CE35B2811}"/>
              </a:ext>
            </a:extLst>
          </p:cNvPr>
          <p:cNvSpPr txBox="1"/>
          <p:nvPr/>
        </p:nvSpPr>
        <p:spPr>
          <a:xfrm>
            <a:off x="-89313" y="4635940"/>
            <a:ext cx="2958303" cy="954107"/>
          </a:xfrm>
          <a:prstGeom prst="rect">
            <a:avLst/>
          </a:prstGeom>
          <a:noFill/>
        </p:spPr>
        <p:txBody>
          <a:bodyPr wrap="square" rtlCol="0">
            <a:spAutoFit/>
          </a:bodyPr>
          <a:lstStyle/>
          <a:p>
            <a:pPr algn="ctr"/>
            <a:r>
              <a:rPr lang="zh-CN" altLang="en-US" sz="28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选择公理及其等价形式</a:t>
            </a:r>
          </a:p>
        </p:txBody>
      </p:sp>
      <p:sp>
        <p:nvSpPr>
          <p:cNvPr id="19" name="文本框 18">
            <a:extLst>
              <a:ext uri="{FF2B5EF4-FFF2-40B4-BE49-F238E27FC236}">
                <a16:creationId xmlns:a16="http://schemas.microsoft.com/office/drawing/2014/main" id="{057A9509-71D2-4E40-BB83-6F287CCA0F69}"/>
              </a:ext>
            </a:extLst>
          </p:cNvPr>
          <p:cNvSpPr txBox="1"/>
          <p:nvPr/>
        </p:nvSpPr>
        <p:spPr>
          <a:xfrm>
            <a:off x="3316083" y="4630603"/>
            <a:ext cx="2334827" cy="954107"/>
          </a:xfrm>
          <a:prstGeom prst="rect">
            <a:avLst/>
          </a:prstGeom>
          <a:noFill/>
        </p:spPr>
        <p:txBody>
          <a:bodyPr wrap="square" rtlCol="0">
            <a:spAutoFit/>
          </a:bodyPr>
          <a:lstStyle/>
          <a:p>
            <a:pPr algn="ctr"/>
            <a:r>
              <a:rPr lang="zh-CN" altLang="en-US" sz="28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如何理解选择公理</a:t>
            </a:r>
          </a:p>
        </p:txBody>
      </p:sp>
      <p:sp>
        <p:nvSpPr>
          <p:cNvPr id="20" name="文本框 19">
            <a:extLst>
              <a:ext uri="{FF2B5EF4-FFF2-40B4-BE49-F238E27FC236}">
                <a16:creationId xmlns:a16="http://schemas.microsoft.com/office/drawing/2014/main" id="{0A30AD6C-06FC-458E-8F01-1F21BD423C4C}"/>
              </a:ext>
            </a:extLst>
          </p:cNvPr>
          <p:cNvSpPr txBox="1"/>
          <p:nvPr/>
        </p:nvSpPr>
        <p:spPr>
          <a:xfrm>
            <a:off x="6311611" y="4618185"/>
            <a:ext cx="2793782" cy="523220"/>
          </a:xfrm>
          <a:prstGeom prst="rect">
            <a:avLst/>
          </a:prstGeom>
          <a:noFill/>
        </p:spPr>
        <p:txBody>
          <a:bodyPr wrap="square" rtlCol="0">
            <a:spAutoFit/>
          </a:bodyPr>
          <a:lstStyle/>
          <a:p>
            <a:pPr algn="ctr"/>
            <a:r>
              <a:rPr lang="zh-CN" altLang="en-US" sz="28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选择公理的发展</a:t>
            </a:r>
          </a:p>
        </p:txBody>
      </p:sp>
      <p:sp>
        <p:nvSpPr>
          <p:cNvPr id="21" name="文本框 20">
            <a:extLst>
              <a:ext uri="{FF2B5EF4-FFF2-40B4-BE49-F238E27FC236}">
                <a16:creationId xmlns:a16="http://schemas.microsoft.com/office/drawing/2014/main" id="{4DCF55D4-9897-47BE-B2E1-8A1E1F4544C5}"/>
              </a:ext>
            </a:extLst>
          </p:cNvPr>
          <p:cNvSpPr txBox="1"/>
          <p:nvPr/>
        </p:nvSpPr>
        <p:spPr>
          <a:xfrm>
            <a:off x="9398218" y="4618185"/>
            <a:ext cx="2793782" cy="523220"/>
          </a:xfrm>
          <a:prstGeom prst="rect">
            <a:avLst/>
          </a:prstGeom>
          <a:noFill/>
        </p:spPr>
        <p:txBody>
          <a:bodyPr wrap="square" rtlCol="0">
            <a:spAutoFit/>
          </a:bodyPr>
          <a:lstStyle/>
          <a:p>
            <a:pPr algn="ctr"/>
            <a:r>
              <a:rPr lang="zh-CN" altLang="en-US" sz="28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选择公理的应用</a:t>
            </a:r>
          </a:p>
        </p:txBody>
      </p:sp>
    </p:spTree>
    <p:extLst>
      <p:ext uri="{BB962C8B-B14F-4D97-AF65-F5344CB8AC3E}">
        <p14:creationId xmlns:p14="http://schemas.microsoft.com/office/powerpoint/2010/main" val="3087401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id="{FD2D8076-D452-4465-B061-C7622F11386E}"/>
              </a:ext>
            </a:extLst>
          </p:cNvPr>
          <p:cNvSpPr txBox="1"/>
          <p:nvPr/>
        </p:nvSpPr>
        <p:spPr>
          <a:xfrm>
            <a:off x="880252" y="1891104"/>
            <a:ext cx="9579006" cy="954107"/>
          </a:xfrm>
          <a:prstGeom prst="rect">
            <a:avLst/>
          </a:prstGeom>
          <a:noFill/>
        </p:spPr>
        <p:txBody>
          <a:bodyPr wrap="square" rtlCol="0">
            <a:spAutoFit/>
          </a:bodyPr>
          <a:lstStyle/>
          <a:p>
            <a:pPr lvl="0" indent="457200"/>
            <a:r>
              <a:rPr lang="zh-CN" altLang="en-US" sz="2800" dirty="0">
                <a:solidFill>
                  <a:srgbClr val="333333"/>
                </a:solidFill>
                <a:latin typeface="arial" panose="020B0604020202020204" pitchFamily="34" charset="0"/>
              </a:rPr>
              <a:t>给定由互不相交的非空集合组成的任何集合，存在着至少一个集合，它与每个非空集合恰好有一个公共元素。</a:t>
            </a:r>
            <a:endParaRPr lang="en-US" altLang="zh-CN" sz="2800" dirty="0">
              <a:solidFill>
                <a:srgbClr val="333333"/>
              </a:solidFill>
              <a:latin typeface="arial" panose="020B0604020202020204" pitchFamily="34" charset="0"/>
            </a:endParaRPr>
          </a:p>
        </p:txBody>
      </p:sp>
      <p:sp>
        <p:nvSpPr>
          <p:cNvPr id="6" name="文本框 5">
            <a:extLst>
              <a:ext uri="{FF2B5EF4-FFF2-40B4-BE49-F238E27FC236}">
                <a16:creationId xmlns:a16="http://schemas.microsoft.com/office/drawing/2014/main" id="{61C57A59-3A2D-4F2E-BBC6-237A94A9E9C4}"/>
              </a:ext>
            </a:extLst>
          </p:cNvPr>
          <p:cNvSpPr txBox="1"/>
          <p:nvPr/>
        </p:nvSpPr>
        <p:spPr>
          <a:xfrm>
            <a:off x="830527" y="2857202"/>
            <a:ext cx="9879145" cy="3046988"/>
          </a:xfrm>
          <a:prstGeom prst="rect">
            <a:avLst/>
          </a:prstGeom>
          <a:noFill/>
        </p:spPr>
        <p:txBody>
          <a:bodyPr wrap="square" rtlCol="0">
            <a:spAutoFit/>
          </a:bodyPr>
          <a:lstStyle/>
          <a:p>
            <a:r>
              <a:rPr lang="zh-CN" altLang="en-US" dirty="0"/>
              <a:t>    </a:t>
            </a:r>
            <a:r>
              <a:rPr lang="zh-CN" altLang="en-US" sz="3200" dirty="0"/>
              <a:t>可这样理解：对于</a:t>
            </a:r>
            <a:r>
              <a:rPr lang="zh-CN" altLang="en-US" sz="3200" dirty="0">
                <a:solidFill>
                  <a:srgbClr val="333333"/>
                </a:solidFill>
                <a:latin typeface="arial" panose="020B0604020202020204" pitchFamily="34" charset="0"/>
              </a:rPr>
              <a:t>由互不相交的非空集合组成的任何集合</a:t>
            </a:r>
            <a:r>
              <a:rPr lang="en-US" altLang="zh-CN" sz="3200" dirty="0">
                <a:solidFill>
                  <a:srgbClr val="333333"/>
                </a:solidFill>
                <a:latin typeface="arial" panose="020B0604020202020204" pitchFamily="34" charset="0"/>
              </a:rPr>
              <a:t>X</a:t>
            </a:r>
            <a:r>
              <a:rPr lang="zh-CN" altLang="en-US" sz="3200" dirty="0">
                <a:solidFill>
                  <a:srgbClr val="333333"/>
                </a:solidFill>
                <a:latin typeface="arial" panose="020B0604020202020204" pitchFamily="34" charset="0"/>
              </a:rPr>
              <a:t>，我们</a:t>
            </a:r>
            <a:r>
              <a:rPr lang="zh-CN" altLang="en-US" sz="3200" b="1" dirty="0">
                <a:solidFill>
                  <a:srgbClr val="FF0000"/>
                </a:solidFill>
                <a:latin typeface="arial" panose="020B0604020202020204" pitchFamily="34" charset="0"/>
              </a:rPr>
              <a:t>可以</a:t>
            </a:r>
            <a:r>
              <a:rPr lang="zh-CN" altLang="en-US" sz="3200" dirty="0">
                <a:latin typeface="arial" panose="020B0604020202020204" pitchFamily="34" charset="0"/>
              </a:rPr>
              <a:t>“</a:t>
            </a:r>
            <a:r>
              <a:rPr lang="zh-CN" altLang="en-US" sz="3200" dirty="0">
                <a:solidFill>
                  <a:srgbClr val="333333"/>
                </a:solidFill>
                <a:latin typeface="arial" panose="020B0604020202020204" pitchFamily="34" charset="0"/>
              </a:rPr>
              <a:t>从集合</a:t>
            </a:r>
            <a:r>
              <a:rPr lang="en-US" altLang="zh-CN" sz="3200" dirty="0">
                <a:solidFill>
                  <a:srgbClr val="333333"/>
                </a:solidFill>
                <a:latin typeface="arial" panose="020B0604020202020204" pitchFamily="34" charset="0"/>
              </a:rPr>
              <a:t>X</a:t>
            </a:r>
            <a:r>
              <a:rPr lang="zh-CN" altLang="en-US" sz="3200" dirty="0">
                <a:solidFill>
                  <a:srgbClr val="333333"/>
                </a:solidFill>
                <a:latin typeface="arial" panose="020B0604020202020204" pitchFamily="34" charset="0"/>
              </a:rPr>
              <a:t>中的每个集合中挑出一个元素来，而后将这些被挑出来的元素放在一个新的集合中”。选择公理所定义的就是这个</a:t>
            </a:r>
            <a:r>
              <a:rPr lang="zh-CN" altLang="en-US" sz="3200" b="1" dirty="0">
                <a:solidFill>
                  <a:srgbClr val="FF0000"/>
                </a:solidFill>
                <a:latin typeface="arial" panose="020B0604020202020204" pitchFamily="34" charset="0"/>
              </a:rPr>
              <a:t>可以</a:t>
            </a:r>
            <a:r>
              <a:rPr lang="zh-CN" altLang="en-US" sz="3200" dirty="0">
                <a:latin typeface="arial" panose="020B0604020202020204" pitchFamily="34" charset="0"/>
              </a:rPr>
              <a:t>。</a:t>
            </a:r>
            <a:endParaRPr lang="en-US" altLang="zh-CN" sz="3200" dirty="0">
              <a:latin typeface="arial" panose="020B0604020202020204" pitchFamily="34" charset="0"/>
            </a:endParaRPr>
          </a:p>
          <a:p>
            <a:r>
              <a:rPr lang="en-US" altLang="zh-CN" sz="3200" dirty="0">
                <a:solidFill>
                  <a:srgbClr val="333333"/>
                </a:solidFill>
                <a:latin typeface="arial" panose="020B0604020202020204" pitchFamily="34" charset="0"/>
              </a:rPr>
              <a:t>   </a:t>
            </a:r>
            <a:r>
              <a:rPr lang="zh-CN" altLang="en-US" sz="3200" dirty="0">
                <a:solidFill>
                  <a:srgbClr val="333333"/>
                </a:solidFill>
                <a:latin typeface="arial" panose="020B0604020202020204" pitchFamily="34" charset="0"/>
              </a:rPr>
              <a:t>而挑出来的元素和它所在集合的关系，其实就是所谓选择函数。</a:t>
            </a:r>
            <a:endParaRPr lang="zh-CN" altLang="en-US" sz="3200" dirty="0"/>
          </a:p>
        </p:txBody>
      </p:sp>
      <p:sp>
        <p:nvSpPr>
          <p:cNvPr id="2" name="文本框 1">
            <a:extLst>
              <a:ext uri="{FF2B5EF4-FFF2-40B4-BE49-F238E27FC236}">
                <a16:creationId xmlns:a16="http://schemas.microsoft.com/office/drawing/2014/main" id="{546846EB-620B-4A08-BD59-6F93663D28E4}"/>
              </a:ext>
            </a:extLst>
          </p:cNvPr>
          <p:cNvSpPr txBox="1"/>
          <p:nvPr/>
        </p:nvSpPr>
        <p:spPr>
          <a:xfrm>
            <a:off x="1329711" y="953810"/>
            <a:ext cx="9532577" cy="584775"/>
          </a:xfrm>
          <a:prstGeom prst="rect">
            <a:avLst/>
          </a:prstGeom>
          <a:noFill/>
        </p:spPr>
        <p:txBody>
          <a:bodyPr wrap="square" rtlCol="0">
            <a:spAutoFit/>
          </a:bodyPr>
          <a:lstStyle/>
          <a:p>
            <a:r>
              <a:rPr lang="zh-CN" altLang="en-US" sz="3200" dirty="0"/>
              <a:t>让我们暂时告别数学例子，进入到现实生活中</a:t>
            </a:r>
          </a:p>
        </p:txBody>
      </p:sp>
    </p:spTree>
    <p:extLst>
      <p:ext uri="{BB962C8B-B14F-4D97-AF65-F5344CB8AC3E}">
        <p14:creationId xmlns:p14="http://schemas.microsoft.com/office/powerpoint/2010/main" val="365334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 name="文本框 2">
            <a:extLst>
              <a:ext uri="{FF2B5EF4-FFF2-40B4-BE49-F238E27FC236}">
                <a16:creationId xmlns:a16="http://schemas.microsoft.com/office/drawing/2014/main" id="{E36D760D-625C-4D48-BDF3-F6EF4F16E34C}"/>
              </a:ext>
            </a:extLst>
          </p:cNvPr>
          <p:cNvSpPr txBox="1"/>
          <p:nvPr/>
        </p:nvSpPr>
        <p:spPr>
          <a:xfrm>
            <a:off x="2101725" y="1072268"/>
            <a:ext cx="9585814" cy="1077218"/>
          </a:xfrm>
          <a:prstGeom prst="rect">
            <a:avLst/>
          </a:prstGeom>
          <a:noFill/>
        </p:spPr>
        <p:txBody>
          <a:bodyPr wrap="square" rtlCol="0">
            <a:spAutoFit/>
          </a:bodyPr>
          <a:lstStyle/>
          <a:p>
            <a:pPr indent="457200"/>
            <a:r>
              <a:rPr lang="zh-CN" altLang="en-US" sz="3200" dirty="0"/>
              <a:t>如果在前面放置了几堆苹果。那么，我们可以在每堆中选取一个苹果，再把它们放在新的一堆内。</a:t>
            </a:r>
            <a:endParaRPr lang="en-US" altLang="zh-CN" sz="3200" dirty="0"/>
          </a:p>
        </p:txBody>
      </p:sp>
      <p:sp>
        <p:nvSpPr>
          <p:cNvPr id="4" name="文本框 3">
            <a:extLst>
              <a:ext uri="{FF2B5EF4-FFF2-40B4-BE49-F238E27FC236}">
                <a16:creationId xmlns:a16="http://schemas.microsoft.com/office/drawing/2014/main" id="{0BEE8C5A-7907-411E-B4C2-1C1713399083}"/>
              </a:ext>
            </a:extLst>
          </p:cNvPr>
          <p:cNvSpPr txBox="1"/>
          <p:nvPr/>
        </p:nvSpPr>
        <p:spPr>
          <a:xfrm>
            <a:off x="2385644" y="314138"/>
            <a:ext cx="9017977" cy="584775"/>
          </a:xfrm>
          <a:prstGeom prst="rect">
            <a:avLst/>
          </a:prstGeom>
          <a:noFill/>
        </p:spPr>
        <p:txBody>
          <a:bodyPr wrap="square" rtlCol="0">
            <a:spAutoFit/>
          </a:bodyPr>
          <a:lstStyle/>
          <a:p>
            <a:r>
              <a:rPr lang="zh-CN" altLang="en-US" sz="3200" dirty="0"/>
              <a:t>苹果</a:t>
            </a:r>
            <a:r>
              <a:rPr lang="en-US" altLang="zh-CN" sz="3200" dirty="0"/>
              <a:t>=</a:t>
            </a:r>
            <a:r>
              <a:rPr lang="zh-CN" altLang="en-US" sz="3200" dirty="0"/>
              <a:t>元素      苹果堆</a:t>
            </a:r>
            <a:r>
              <a:rPr lang="en-US" altLang="zh-CN" sz="3200" dirty="0"/>
              <a:t>=</a:t>
            </a:r>
            <a:r>
              <a:rPr lang="zh-CN" altLang="en-US" sz="3200" dirty="0"/>
              <a:t>集合    一堆堆苹果</a:t>
            </a:r>
            <a:r>
              <a:rPr lang="en-US" altLang="zh-CN" sz="3200" dirty="0"/>
              <a:t>=</a:t>
            </a:r>
            <a:r>
              <a:rPr lang="zh-CN" altLang="en-US" sz="3200" dirty="0"/>
              <a:t>集族</a:t>
            </a:r>
          </a:p>
        </p:txBody>
      </p:sp>
      <p:pic>
        <p:nvPicPr>
          <p:cNvPr id="7" name="图片 6">
            <a:extLst>
              <a:ext uri="{FF2B5EF4-FFF2-40B4-BE49-F238E27FC236}">
                <a16:creationId xmlns:a16="http://schemas.microsoft.com/office/drawing/2014/main" id="{4B26BBA5-3B69-4159-8D7E-867830940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505" y="4631138"/>
            <a:ext cx="1295687" cy="861632"/>
          </a:xfrm>
          <a:prstGeom prst="rect">
            <a:avLst/>
          </a:prstGeom>
        </p:spPr>
      </p:pic>
      <p:pic>
        <p:nvPicPr>
          <p:cNvPr id="11" name="图片 10">
            <a:extLst>
              <a:ext uri="{FF2B5EF4-FFF2-40B4-BE49-F238E27FC236}">
                <a16:creationId xmlns:a16="http://schemas.microsoft.com/office/drawing/2014/main" id="{3F50AD9F-C87B-4678-83DD-BDBD2AB57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6" y="5481204"/>
            <a:ext cx="1295687" cy="861632"/>
          </a:xfrm>
          <a:prstGeom prst="rect">
            <a:avLst/>
          </a:prstGeom>
        </p:spPr>
      </p:pic>
      <p:pic>
        <p:nvPicPr>
          <p:cNvPr id="12" name="图片 11">
            <a:extLst>
              <a:ext uri="{FF2B5EF4-FFF2-40B4-BE49-F238E27FC236}">
                <a16:creationId xmlns:a16="http://schemas.microsoft.com/office/drawing/2014/main" id="{9327399E-6881-4F32-B5F3-828CE6C87C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503" y="5481204"/>
            <a:ext cx="1295687" cy="861632"/>
          </a:xfrm>
          <a:prstGeom prst="rect">
            <a:avLst/>
          </a:prstGeom>
        </p:spPr>
      </p:pic>
      <p:pic>
        <p:nvPicPr>
          <p:cNvPr id="13" name="图片 12">
            <a:extLst>
              <a:ext uri="{FF2B5EF4-FFF2-40B4-BE49-F238E27FC236}">
                <a16:creationId xmlns:a16="http://schemas.microsoft.com/office/drawing/2014/main" id="{5F8D8C73-DB14-4DBC-9DE7-8F3854431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4" y="4631138"/>
            <a:ext cx="1295687" cy="861632"/>
          </a:xfrm>
          <a:prstGeom prst="rect">
            <a:avLst/>
          </a:prstGeom>
        </p:spPr>
      </p:pic>
      <p:sp>
        <p:nvSpPr>
          <p:cNvPr id="8" name="文本框 7">
            <a:extLst>
              <a:ext uri="{FF2B5EF4-FFF2-40B4-BE49-F238E27FC236}">
                <a16:creationId xmlns:a16="http://schemas.microsoft.com/office/drawing/2014/main" id="{75038ECB-78EE-439B-B4BC-20677FFF62A5}"/>
              </a:ext>
            </a:extLst>
          </p:cNvPr>
          <p:cNvSpPr txBox="1"/>
          <p:nvPr/>
        </p:nvSpPr>
        <p:spPr>
          <a:xfrm>
            <a:off x="2234515" y="2176201"/>
            <a:ext cx="8493005" cy="1569660"/>
          </a:xfrm>
          <a:prstGeom prst="rect">
            <a:avLst/>
          </a:prstGeom>
          <a:noFill/>
        </p:spPr>
        <p:txBody>
          <a:bodyPr wrap="square" rtlCol="0">
            <a:spAutoFit/>
          </a:bodyPr>
          <a:lstStyle/>
          <a:p>
            <a:pPr lvl="0"/>
            <a:r>
              <a:rPr lang="zh-CN" altLang="en-US" sz="3200" dirty="0">
                <a:solidFill>
                  <a:prstClr val="black"/>
                </a:solidFill>
              </a:rPr>
              <a:t>   如果前面放置了无限堆每堆均有无限个的苹果。那么，我们可以在每堆中选取一个苹果，把它们放在新的一堆内。</a:t>
            </a:r>
            <a:endParaRPr lang="en-US" altLang="zh-CN" sz="3200" dirty="0">
              <a:solidFill>
                <a:prstClr val="black"/>
              </a:solidFill>
            </a:endParaRPr>
          </a:p>
        </p:txBody>
      </p:sp>
      <p:pic>
        <p:nvPicPr>
          <p:cNvPr id="16" name="图片 15">
            <a:extLst>
              <a:ext uri="{FF2B5EF4-FFF2-40B4-BE49-F238E27FC236}">
                <a16:creationId xmlns:a16="http://schemas.microsoft.com/office/drawing/2014/main" id="{73DBF4AF-D224-4D25-95F5-A4F8BAA35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5" y="3781072"/>
            <a:ext cx="1295687" cy="861632"/>
          </a:xfrm>
          <a:prstGeom prst="rect">
            <a:avLst/>
          </a:prstGeom>
        </p:spPr>
      </p:pic>
      <p:pic>
        <p:nvPicPr>
          <p:cNvPr id="17" name="图片 16">
            <a:extLst>
              <a:ext uri="{FF2B5EF4-FFF2-40B4-BE49-F238E27FC236}">
                <a16:creationId xmlns:a16="http://schemas.microsoft.com/office/drawing/2014/main" id="{586AD008-3500-4396-B0D3-229311623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506" y="3763723"/>
            <a:ext cx="1295687" cy="861632"/>
          </a:xfrm>
          <a:prstGeom prst="rect">
            <a:avLst/>
          </a:prstGeom>
        </p:spPr>
      </p:pic>
      <p:sp>
        <p:nvSpPr>
          <p:cNvPr id="10" name="文本框 9">
            <a:extLst>
              <a:ext uri="{FF2B5EF4-FFF2-40B4-BE49-F238E27FC236}">
                <a16:creationId xmlns:a16="http://schemas.microsoft.com/office/drawing/2014/main" id="{9FD56BAD-80CE-4CCE-994F-52C60FB45615}"/>
              </a:ext>
            </a:extLst>
          </p:cNvPr>
          <p:cNvSpPr txBox="1"/>
          <p:nvPr/>
        </p:nvSpPr>
        <p:spPr>
          <a:xfrm>
            <a:off x="5460023" y="4304008"/>
            <a:ext cx="7359162" cy="707886"/>
          </a:xfrm>
          <a:prstGeom prst="rect">
            <a:avLst/>
          </a:prstGeom>
          <a:noFill/>
        </p:spPr>
        <p:txBody>
          <a:bodyPr wrap="square" rtlCol="0">
            <a:spAutoFit/>
          </a:bodyPr>
          <a:lstStyle/>
          <a:p>
            <a:r>
              <a:rPr lang="zh-CN" altLang="en-US" sz="4000" dirty="0"/>
              <a:t>可行吗？</a:t>
            </a:r>
          </a:p>
        </p:txBody>
      </p:sp>
      <p:sp>
        <p:nvSpPr>
          <p:cNvPr id="14" name="文本框 13">
            <a:extLst>
              <a:ext uri="{FF2B5EF4-FFF2-40B4-BE49-F238E27FC236}">
                <a16:creationId xmlns:a16="http://schemas.microsoft.com/office/drawing/2014/main" id="{72094F19-F8DF-4BF8-8E95-0678E16F06E2}"/>
              </a:ext>
            </a:extLst>
          </p:cNvPr>
          <p:cNvSpPr txBox="1"/>
          <p:nvPr/>
        </p:nvSpPr>
        <p:spPr>
          <a:xfrm>
            <a:off x="2385644" y="5492770"/>
            <a:ext cx="7775332" cy="1077218"/>
          </a:xfrm>
          <a:prstGeom prst="rect">
            <a:avLst/>
          </a:prstGeom>
          <a:noFill/>
        </p:spPr>
        <p:txBody>
          <a:bodyPr wrap="square" rtlCol="0">
            <a:spAutoFit/>
          </a:bodyPr>
          <a:lstStyle/>
          <a:p>
            <a:r>
              <a:rPr lang="zh-CN" altLang="en-US" sz="3200" dirty="0">
                <a:solidFill>
                  <a:prstClr val="black"/>
                </a:solidFill>
              </a:rPr>
              <a:t>   需要无穷多步；而上个世纪末已经证明：一个数学证明必须在有限步内完成</a:t>
            </a:r>
            <a:endParaRPr lang="zh-CN" altLang="en-US" sz="3200" dirty="0"/>
          </a:p>
        </p:txBody>
      </p:sp>
    </p:spTree>
    <p:extLst>
      <p:ext uri="{BB962C8B-B14F-4D97-AF65-F5344CB8AC3E}">
        <p14:creationId xmlns:p14="http://schemas.microsoft.com/office/powerpoint/2010/main" val="299002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F1AF5FF3-70F8-41A8-828F-EA91C29F2F87}"/>
              </a:ext>
            </a:extLst>
          </p:cNvPr>
          <p:cNvSpPr txBox="1"/>
          <p:nvPr/>
        </p:nvSpPr>
        <p:spPr>
          <a:xfrm>
            <a:off x="768979" y="334759"/>
            <a:ext cx="9922465" cy="1231106"/>
          </a:xfrm>
          <a:prstGeom prst="rect">
            <a:avLst/>
          </a:prstGeom>
          <a:noFill/>
        </p:spPr>
        <p:txBody>
          <a:bodyPr wrap="square" rtlCol="0">
            <a:spAutoFit/>
          </a:bodyPr>
          <a:lstStyle/>
          <a:p>
            <a:r>
              <a:rPr lang="zh-CN" altLang="en-US" sz="2800" dirty="0"/>
              <a:t>    所以，尽管有悖于我们的直觉，上述例子中的选择方法并不是显然的，我们得求助于选择公理，才能证明出它的存在。</a:t>
            </a:r>
          </a:p>
          <a:p>
            <a:endParaRPr lang="en-US" altLang="zh-CN" dirty="0"/>
          </a:p>
        </p:txBody>
      </p:sp>
      <p:sp>
        <p:nvSpPr>
          <p:cNvPr id="3" name="文本框 2">
            <a:extLst>
              <a:ext uri="{FF2B5EF4-FFF2-40B4-BE49-F238E27FC236}">
                <a16:creationId xmlns:a16="http://schemas.microsoft.com/office/drawing/2014/main" id="{D6E0E168-303C-42D2-A52A-F870F05B0C83}"/>
              </a:ext>
            </a:extLst>
          </p:cNvPr>
          <p:cNvSpPr txBox="1"/>
          <p:nvPr/>
        </p:nvSpPr>
        <p:spPr>
          <a:xfrm>
            <a:off x="768979" y="1950857"/>
            <a:ext cx="9135122" cy="3108543"/>
          </a:xfrm>
          <a:prstGeom prst="rect">
            <a:avLst/>
          </a:prstGeom>
          <a:noFill/>
        </p:spPr>
        <p:txBody>
          <a:bodyPr wrap="square" rtlCol="0">
            <a:spAutoFit/>
          </a:bodyPr>
          <a:lstStyle/>
          <a:p>
            <a:pPr lvl="0"/>
            <a:r>
              <a:rPr lang="zh-CN" altLang="en-US" sz="2800" dirty="0"/>
              <a:t>    正如罗素所说：</a:t>
            </a:r>
            <a:endParaRPr lang="en-US" altLang="zh-CN" sz="2800" dirty="0"/>
          </a:p>
          <a:p>
            <a:r>
              <a:rPr lang="en-US" altLang="zh-CN" sz="2800" dirty="0"/>
              <a:t>    The Axiom of Choice is necessary to select a set from an infinite number of pairs of socks, but not an infinite number of pairs of shoes.</a:t>
            </a:r>
          </a:p>
          <a:p>
            <a:pPr algn="r"/>
            <a:r>
              <a:rPr lang="en-US" altLang="zh-CN" sz="2800" dirty="0"/>
              <a:t>    — Bertrand Russell</a:t>
            </a:r>
          </a:p>
          <a:p>
            <a:r>
              <a:rPr lang="en-US" altLang="zh-CN" sz="2800" dirty="0"/>
              <a:t>     </a:t>
            </a:r>
            <a:r>
              <a:rPr lang="zh-CN" altLang="en-US" sz="2800" dirty="0"/>
              <a:t>我们需要选择公理去从无数双袜子中每双挑出一只构成一个集合，无数双鞋则不需要。</a:t>
            </a:r>
            <a:endParaRPr lang="en-US" altLang="zh-CN" sz="2800" dirty="0"/>
          </a:p>
        </p:txBody>
      </p:sp>
      <p:sp>
        <p:nvSpPr>
          <p:cNvPr id="4" name="文本框 3">
            <a:extLst>
              <a:ext uri="{FF2B5EF4-FFF2-40B4-BE49-F238E27FC236}">
                <a16:creationId xmlns:a16="http://schemas.microsoft.com/office/drawing/2014/main" id="{A3005ED5-7E7B-4B26-9A02-D9F8A8395239}"/>
              </a:ext>
            </a:extLst>
          </p:cNvPr>
          <p:cNvSpPr txBox="1"/>
          <p:nvPr/>
        </p:nvSpPr>
        <p:spPr>
          <a:xfrm>
            <a:off x="768979" y="5042118"/>
            <a:ext cx="11540888" cy="1815882"/>
          </a:xfrm>
          <a:prstGeom prst="rect">
            <a:avLst/>
          </a:prstGeom>
          <a:noFill/>
        </p:spPr>
        <p:txBody>
          <a:bodyPr wrap="square" rtlCol="0">
            <a:spAutoFit/>
          </a:bodyPr>
          <a:lstStyle/>
          <a:p>
            <a:r>
              <a:rPr lang="zh-CN" altLang="en-US" sz="2800" dirty="0"/>
              <a:t>     因为对于每双鞋来说，鞋分左右，我们只要挑选所有的左脚鞋，那么，“由全体左脚鞋组成的集合”的存在性可由并集公理和子集公理得到保证，从而避开了无穷次的“选择”。而对于无数双袜子，上述方法是行不通的，这时我们只好求助于选择公理。</a:t>
            </a:r>
          </a:p>
        </p:txBody>
      </p:sp>
      <p:pic>
        <p:nvPicPr>
          <p:cNvPr id="6" name="图片 5">
            <a:extLst>
              <a:ext uri="{FF2B5EF4-FFF2-40B4-BE49-F238E27FC236}">
                <a16:creationId xmlns:a16="http://schemas.microsoft.com/office/drawing/2014/main" id="{8793C92F-ACD2-4B6C-B5C9-EEB70B165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4101" y="2038572"/>
            <a:ext cx="2157413" cy="2743531"/>
          </a:xfrm>
          <a:prstGeom prst="rect">
            <a:avLst/>
          </a:prstGeom>
        </p:spPr>
      </p:pic>
      <p:sp>
        <p:nvSpPr>
          <p:cNvPr id="7" name="文本框 6">
            <a:extLst>
              <a:ext uri="{FF2B5EF4-FFF2-40B4-BE49-F238E27FC236}">
                <a16:creationId xmlns:a16="http://schemas.microsoft.com/office/drawing/2014/main" id="{931E7313-24CF-4F49-9274-17E6D687DB50}"/>
              </a:ext>
            </a:extLst>
          </p:cNvPr>
          <p:cNvSpPr txBox="1"/>
          <p:nvPr/>
        </p:nvSpPr>
        <p:spPr>
          <a:xfrm>
            <a:off x="768979" y="1427637"/>
            <a:ext cx="9448319" cy="523220"/>
          </a:xfrm>
          <a:prstGeom prst="rect">
            <a:avLst/>
          </a:prstGeom>
          <a:noFill/>
        </p:spPr>
        <p:txBody>
          <a:bodyPr wrap="square" rtlCol="0">
            <a:spAutoFit/>
          </a:bodyPr>
          <a:lstStyle/>
          <a:p>
            <a:pPr lvl="0"/>
            <a:r>
              <a:rPr lang="zh-CN" altLang="en-US" sz="2800" dirty="0">
                <a:solidFill>
                  <a:prstClr val="black"/>
                </a:solidFill>
              </a:rPr>
              <a:t>    举另外一个例子加深大家的理解：</a:t>
            </a:r>
            <a:endParaRPr lang="en-US" altLang="zh-CN" sz="2800" dirty="0">
              <a:solidFill>
                <a:prstClr val="black"/>
              </a:solidFill>
            </a:endParaRPr>
          </a:p>
        </p:txBody>
      </p:sp>
    </p:spTree>
    <p:extLst>
      <p:ext uri="{BB962C8B-B14F-4D97-AF65-F5344CB8AC3E}">
        <p14:creationId xmlns:p14="http://schemas.microsoft.com/office/powerpoint/2010/main" val="56060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FFE51A84-434D-4EAC-891F-F5585CFCB5F2}"/>
              </a:ext>
            </a:extLst>
          </p:cNvPr>
          <p:cNvSpPr txBox="1"/>
          <p:nvPr/>
        </p:nvSpPr>
        <p:spPr>
          <a:xfrm>
            <a:off x="434235" y="1106723"/>
            <a:ext cx="10227076" cy="4401205"/>
          </a:xfrm>
          <a:prstGeom prst="rect">
            <a:avLst/>
          </a:prstGeom>
          <a:noFill/>
        </p:spPr>
        <p:txBody>
          <a:bodyPr wrap="square" rtlCol="0">
            <a:spAutoFit/>
          </a:bodyPr>
          <a:lstStyle/>
          <a:p>
            <a:pPr indent="457200"/>
            <a:r>
              <a:rPr lang="zh-CN" altLang="en-US" sz="2800" dirty="0"/>
              <a:t>看到这里，相信大家应该对选择公理有了一个模糊的概念。</a:t>
            </a:r>
            <a:endParaRPr lang="en-US" altLang="zh-CN" sz="2800" dirty="0"/>
          </a:p>
          <a:p>
            <a:pPr indent="457200"/>
            <a:r>
              <a:rPr lang="zh-CN" altLang="en-US" sz="2800" dirty="0"/>
              <a:t>接受了选择公理，就意味着我们接受选择函数（也就是现实中的选择方法）始终存在，即使我们无法给出任何具体的构造或例子。</a:t>
            </a:r>
            <a:endParaRPr lang="en-US" altLang="zh-CN" sz="2800" dirty="0"/>
          </a:p>
          <a:p>
            <a:pPr indent="457200"/>
            <a:r>
              <a:rPr lang="zh-CN" altLang="en-US" sz="2800" dirty="0"/>
              <a:t>选择公理是非构造性的，它只是断言某个集合或某个函数的存在，但不能具体地给出它。</a:t>
            </a:r>
            <a:endParaRPr lang="en-US" altLang="zh-CN" sz="2800" dirty="0"/>
          </a:p>
          <a:p>
            <a:pPr indent="457200"/>
            <a:r>
              <a:rPr lang="zh-CN" altLang="en-US" sz="2800" dirty="0"/>
              <a:t>这就比方说洛尔定理和拉格朗日定理，有时候我们对于给定的函数，不使用它们，也可以找到我们需要的那个点。</a:t>
            </a:r>
            <a:endParaRPr lang="en-US" altLang="zh-CN" sz="2800" dirty="0"/>
          </a:p>
          <a:p>
            <a:pPr indent="457200"/>
            <a:r>
              <a:rPr lang="zh-CN" altLang="en-US" sz="2800" dirty="0"/>
              <a:t>但面对一般情况，我们找不到了，构造不出来了，只能求助于它们，得到“存在”具有这样性质的点。</a:t>
            </a:r>
          </a:p>
        </p:txBody>
      </p:sp>
      <p:sp>
        <p:nvSpPr>
          <p:cNvPr id="3" name="文本框 2">
            <a:extLst>
              <a:ext uri="{FF2B5EF4-FFF2-40B4-BE49-F238E27FC236}">
                <a16:creationId xmlns:a16="http://schemas.microsoft.com/office/drawing/2014/main" id="{78C8F176-1A1E-460E-A600-3A1DFCD3591D}"/>
              </a:ext>
            </a:extLst>
          </p:cNvPr>
          <p:cNvSpPr txBox="1"/>
          <p:nvPr/>
        </p:nvSpPr>
        <p:spPr>
          <a:xfrm>
            <a:off x="1367031" y="5846884"/>
            <a:ext cx="8361484" cy="584775"/>
          </a:xfrm>
          <a:prstGeom prst="rect">
            <a:avLst/>
          </a:prstGeom>
          <a:noFill/>
        </p:spPr>
        <p:txBody>
          <a:bodyPr wrap="square" rtlCol="0">
            <a:spAutoFit/>
          </a:bodyPr>
          <a:lstStyle/>
          <a:p>
            <a:pPr algn="ctr"/>
            <a:r>
              <a:rPr lang="zh-CN" altLang="en-US" sz="3200" dirty="0"/>
              <a:t>选择公理亦是如此</a:t>
            </a:r>
          </a:p>
        </p:txBody>
      </p:sp>
    </p:spTree>
    <p:extLst>
      <p:ext uri="{BB962C8B-B14F-4D97-AF65-F5344CB8AC3E}">
        <p14:creationId xmlns:p14="http://schemas.microsoft.com/office/powerpoint/2010/main" val="130707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FA27035E-5E76-4378-833A-FE224C8D75D1}"/>
              </a:ext>
            </a:extLst>
          </p:cNvPr>
          <p:cNvSpPr txBox="1"/>
          <p:nvPr/>
        </p:nvSpPr>
        <p:spPr>
          <a:xfrm>
            <a:off x="174173" y="4382092"/>
            <a:ext cx="12131040" cy="1077218"/>
          </a:xfrm>
          <a:prstGeom prst="rect">
            <a:avLst/>
          </a:prstGeom>
          <a:noFill/>
        </p:spPr>
        <p:txBody>
          <a:bodyPr wrap="square" rtlCol="0">
            <a:spAutoFit/>
          </a:bodyPr>
          <a:lstStyle/>
          <a:p>
            <a:r>
              <a:rPr lang="zh-CN" altLang="en-US" sz="3200" dirty="0"/>
              <a:t>那么，如此有趣（的选择公理，它又是怎么被提出并发展的呢？</a:t>
            </a:r>
            <a:endParaRPr lang="en-US" altLang="zh-CN" sz="3200" dirty="0"/>
          </a:p>
          <a:p>
            <a:pPr algn="ctr"/>
            <a:r>
              <a:rPr lang="zh-CN" altLang="en-US" sz="3200" dirty="0"/>
              <a:t>它又受到过那些反对和支持呢？</a:t>
            </a:r>
          </a:p>
        </p:txBody>
      </p:sp>
      <p:sp>
        <p:nvSpPr>
          <p:cNvPr id="6" name="文本框 5">
            <a:extLst>
              <a:ext uri="{FF2B5EF4-FFF2-40B4-BE49-F238E27FC236}">
                <a16:creationId xmlns:a16="http://schemas.microsoft.com/office/drawing/2014/main" id="{D0608D3C-2CB3-4FBC-AD94-D9BF8D175524}"/>
              </a:ext>
            </a:extLst>
          </p:cNvPr>
          <p:cNvSpPr txBox="1"/>
          <p:nvPr/>
        </p:nvSpPr>
        <p:spPr>
          <a:xfrm>
            <a:off x="3496868" y="2282742"/>
            <a:ext cx="7432389" cy="923330"/>
          </a:xfrm>
          <a:prstGeom prst="rect">
            <a:avLst/>
          </a:prstGeom>
          <a:noFill/>
        </p:spPr>
        <p:txBody>
          <a:bodyPr wrap="square" rtlCol="0">
            <a:spAutoFit/>
          </a:bodyPr>
          <a:lstStyle/>
          <a:p>
            <a:pPr algn="ctr"/>
            <a:r>
              <a:rPr lang="zh-CN" altLang="en-US" sz="54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选择公理的起源和发展</a:t>
            </a:r>
          </a:p>
        </p:txBody>
      </p:sp>
      <p:sp>
        <p:nvSpPr>
          <p:cNvPr id="7" name="椭圆 6">
            <a:extLst>
              <a:ext uri="{FF2B5EF4-FFF2-40B4-BE49-F238E27FC236}">
                <a16:creationId xmlns:a16="http://schemas.microsoft.com/office/drawing/2014/main" id="{4C7D4B45-9CFD-46C6-97A4-0C1650C5B17C}"/>
              </a:ext>
            </a:extLst>
          </p:cNvPr>
          <p:cNvSpPr/>
          <p:nvPr/>
        </p:nvSpPr>
        <p:spPr>
          <a:xfrm>
            <a:off x="1473500" y="2059817"/>
            <a:ext cx="1449766" cy="1369183"/>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8" name="MH_Others_1">
            <a:extLst>
              <a:ext uri="{FF2B5EF4-FFF2-40B4-BE49-F238E27FC236}">
                <a16:creationId xmlns:a16="http://schemas.microsoft.com/office/drawing/2014/main" id="{DD9458EB-3ECE-49F6-98B9-7F8912389242}"/>
              </a:ext>
            </a:extLst>
          </p:cNvPr>
          <p:cNvSpPr txBox="1"/>
          <p:nvPr>
            <p:custDataLst>
              <p:tags r:id="rId1"/>
            </p:custDataLst>
          </p:nvPr>
        </p:nvSpPr>
        <p:spPr>
          <a:xfrm>
            <a:off x="534136" y="2421242"/>
            <a:ext cx="3328493" cy="646331"/>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rPr>
              <a:t>PART 3</a:t>
            </a:r>
            <a:endParaRPr kumimoji="0" lang="zh-CN"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endParaRPr>
          </a:p>
        </p:txBody>
      </p:sp>
      <p:sp>
        <p:nvSpPr>
          <p:cNvPr id="9" name="椭圆 8">
            <a:extLst>
              <a:ext uri="{FF2B5EF4-FFF2-40B4-BE49-F238E27FC236}">
                <a16:creationId xmlns:a16="http://schemas.microsoft.com/office/drawing/2014/main" id="{694F72C9-1891-43B8-90A1-E92684ECE6A7}"/>
              </a:ext>
            </a:extLst>
          </p:cNvPr>
          <p:cNvSpPr/>
          <p:nvPr/>
        </p:nvSpPr>
        <p:spPr>
          <a:xfrm>
            <a:off x="2542161" y="3005004"/>
            <a:ext cx="381105" cy="369332"/>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40764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2E3112F1-ABA8-4C2A-B71E-202D9E7324A4}"/>
              </a:ext>
            </a:extLst>
          </p:cNvPr>
          <p:cNvSpPr txBox="1"/>
          <p:nvPr/>
        </p:nvSpPr>
        <p:spPr>
          <a:xfrm>
            <a:off x="685962" y="576842"/>
            <a:ext cx="10032538" cy="5843651"/>
          </a:xfrm>
          <a:prstGeom prst="rect">
            <a:avLst/>
          </a:prstGeom>
          <a:noFill/>
        </p:spPr>
        <p:txBody>
          <a:bodyPr wrap="square" rtlCol="0">
            <a:spAutoFit/>
          </a:bodyPr>
          <a:lstStyle/>
          <a:p>
            <a:pPr indent="457200">
              <a:lnSpc>
                <a:spcPct val="150000"/>
              </a:lnSpc>
            </a:pPr>
            <a:r>
              <a:rPr lang="en-US" altLang="zh-CN" sz="2800" dirty="0"/>
              <a:t>1904</a:t>
            </a:r>
            <a:r>
              <a:rPr lang="zh-CN" altLang="en-US" sz="2800" dirty="0"/>
              <a:t>年，</a:t>
            </a:r>
            <a:r>
              <a:rPr lang="en-US" altLang="zh-CN" sz="2800" dirty="0"/>
              <a:t>Zermelo </a:t>
            </a:r>
            <a:r>
              <a:rPr lang="zh-CN" altLang="en-US" sz="2800" dirty="0"/>
              <a:t>提出了选择公理，并用来证明良序原理。</a:t>
            </a:r>
            <a:endParaRPr lang="en-US" altLang="zh-CN" sz="2800" dirty="0"/>
          </a:p>
          <a:p>
            <a:pPr indent="457200">
              <a:lnSpc>
                <a:spcPct val="150000"/>
              </a:lnSpc>
            </a:pPr>
            <a:r>
              <a:rPr lang="en-US" altLang="zh-CN" sz="2800" dirty="0"/>
              <a:t>1905</a:t>
            </a:r>
            <a:r>
              <a:rPr lang="zh-CN" altLang="en-US" sz="2800" dirty="0"/>
              <a:t>年，</a:t>
            </a:r>
            <a:r>
              <a:rPr lang="en-US" altLang="zh-CN" sz="2800" dirty="0"/>
              <a:t>Vitali</a:t>
            </a:r>
            <a:r>
              <a:rPr lang="zh-CN" altLang="en-US" sz="2800" dirty="0"/>
              <a:t>利用选择公理构造出</a:t>
            </a:r>
            <a:r>
              <a:rPr lang="en-US" altLang="zh-CN" sz="2800" dirty="0"/>
              <a:t>[0,1]</a:t>
            </a:r>
            <a:r>
              <a:rPr lang="zh-CN" altLang="en-US" sz="2800" dirty="0"/>
              <a:t>中不可测集合。</a:t>
            </a:r>
            <a:endParaRPr lang="en-US" altLang="zh-CN" sz="2800" dirty="0"/>
          </a:p>
          <a:p>
            <a:pPr indent="457200">
              <a:lnSpc>
                <a:spcPct val="150000"/>
              </a:lnSpc>
            </a:pPr>
            <a:r>
              <a:rPr lang="en-US" altLang="zh-CN" sz="2800" dirty="0"/>
              <a:t>1924</a:t>
            </a:r>
            <a:r>
              <a:rPr lang="zh-CN" altLang="en-US" sz="2800" dirty="0"/>
              <a:t>年，</a:t>
            </a:r>
            <a:r>
              <a:rPr lang="en-US" altLang="zh-CN" sz="2800" dirty="0"/>
              <a:t>Kuratowski </a:t>
            </a:r>
            <a:r>
              <a:rPr lang="zh-CN" altLang="en-US" sz="2800" dirty="0"/>
              <a:t>提出第一极大原理。十年后，</a:t>
            </a:r>
            <a:r>
              <a:rPr lang="en-US" altLang="zh-CN" sz="2800" dirty="0"/>
              <a:t>Zorn</a:t>
            </a:r>
            <a:r>
              <a:rPr lang="zh-CN" altLang="en-US" sz="2800" dirty="0"/>
              <a:t>又用选择公理对这个原理进行了严格证明。这个原理用起来十分方便，很受人们欢迎。</a:t>
            </a:r>
            <a:endParaRPr lang="en-US" altLang="zh-CN" sz="2800" dirty="0"/>
          </a:p>
          <a:p>
            <a:pPr indent="457200">
              <a:lnSpc>
                <a:spcPct val="150000"/>
              </a:lnSpc>
            </a:pPr>
            <a:r>
              <a:rPr lang="en-US" altLang="zh-CN" sz="2800" dirty="0"/>
              <a:t>1940</a:t>
            </a:r>
            <a:r>
              <a:rPr lang="zh-CN" altLang="en-US" sz="2800" dirty="0"/>
              <a:t>年，</a:t>
            </a:r>
            <a:r>
              <a:rPr lang="en-US" altLang="zh-CN" sz="2800" dirty="0"/>
              <a:t>Tukey</a:t>
            </a:r>
            <a:r>
              <a:rPr lang="zh-CN" altLang="en-US" sz="2800" dirty="0"/>
              <a:t>又提出了第二极大原理。</a:t>
            </a:r>
            <a:endParaRPr lang="en-US" altLang="zh-CN" sz="2800" dirty="0"/>
          </a:p>
          <a:p>
            <a:pPr indent="457200">
              <a:lnSpc>
                <a:spcPct val="150000"/>
              </a:lnSpc>
            </a:pPr>
            <a:r>
              <a:rPr lang="zh-CN" altLang="en-US" sz="2800" dirty="0"/>
              <a:t>还有一些其他的事例都说明，选择公理的提出对整个近代数学理论发展和严格论证都起了巨大的推进作用，因此得到了许多数学家的称道和支持，著名数学家</a:t>
            </a:r>
            <a:r>
              <a:rPr lang="en-US" altLang="zh-CN" sz="2800" dirty="0"/>
              <a:t>Hilbert</a:t>
            </a:r>
            <a:r>
              <a:rPr lang="zh-CN" altLang="en-US" sz="2800" dirty="0"/>
              <a:t>就是其中的一位。</a:t>
            </a:r>
            <a:endParaRPr lang="en-US" altLang="zh-CN" sz="2800" dirty="0"/>
          </a:p>
        </p:txBody>
      </p:sp>
    </p:spTree>
    <p:extLst>
      <p:ext uri="{BB962C8B-B14F-4D97-AF65-F5344CB8AC3E}">
        <p14:creationId xmlns:p14="http://schemas.microsoft.com/office/powerpoint/2010/main" val="1840207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E367532A-C6BE-4950-9268-FB642EBD6556}"/>
              </a:ext>
            </a:extLst>
          </p:cNvPr>
          <p:cNvSpPr txBox="1"/>
          <p:nvPr/>
        </p:nvSpPr>
        <p:spPr>
          <a:xfrm>
            <a:off x="434235" y="-200298"/>
            <a:ext cx="10657540" cy="7136313"/>
          </a:xfrm>
          <a:prstGeom prst="rect">
            <a:avLst/>
          </a:prstGeom>
          <a:noFill/>
        </p:spPr>
        <p:txBody>
          <a:bodyPr wrap="square" rtlCol="0">
            <a:spAutoFit/>
          </a:bodyPr>
          <a:lstStyle/>
          <a:p>
            <a:pPr indent="457200">
              <a:lnSpc>
                <a:spcPct val="150000"/>
              </a:lnSpc>
            </a:pPr>
            <a:r>
              <a:rPr lang="zh-CN" altLang="en-US" sz="2800" dirty="0"/>
              <a:t>然而，作为一个不可被证明的公理，选择公理也遭到了许多质疑。</a:t>
            </a:r>
            <a:endParaRPr lang="en-US" altLang="zh-CN" sz="2800" dirty="0"/>
          </a:p>
          <a:p>
            <a:pPr indent="457200">
              <a:lnSpc>
                <a:spcPct val="150000"/>
              </a:lnSpc>
            </a:pPr>
            <a:r>
              <a:rPr lang="en-US" altLang="zh-CN" sz="2800" dirty="0"/>
              <a:t>1914</a:t>
            </a:r>
            <a:r>
              <a:rPr lang="zh-CN" altLang="en-US" sz="2800" dirty="0"/>
              <a:t>年，</a:t>
            </a:r>
            <a:r>
              <a:rPr lang="en-US" altLang="zh-CN" sz="2800" dirty="0"/>
              <a:t>Hausdorff </a:t>
            </a:r>
            <a:r>
              <a:rPr lang="zh-CN" altLang="en-US" sz="2800" dirty="0"/>
              <a:t>利用选择公理在空间转动理论和变换群的结果的基础上，证明了所谓的“分球面定理”。这个定理从直观上看似乎不大可能，但却给出了严格的数学证明。</a:t>
            </a:r>
            <a:endParaRPr lang="en-US" altLang="zh-CN" sz="2800" dirty="0"/>
          </a:p>
          <a:p>
            <a:pPr indent="457200">
              <a:lnSpc>
                <a:spcPct val="150000"/>
              </a:lnSpc>
            </a:pPr>
            <a:r>
              <a:rPr lang="en-US" altLang="zh-CN" sz="2800" dirty="0"/>
              <a:t>1924</a:t>
            </a:r>
            <a:r>
              <a:rPr lang="zh-CN" altLang="en-US" sz="2800" dirty="0"/>
              <a:t>年，</a:t>
            </a:r>
            <a:r>
              <a:rPr lang="en-US" altLang="zh-CN" sz="2800" dirty="0"/>
              <a:t>Banach </a:t>
            </a:r>
            <a:r>
              <a:rPr lang="zh-CN" altLang="en-US" sz="2800" dirty="0"/>
              <a:t>和 </a:t>
            </a:r>
            <a:r>
              <a:rPr lang="en-US" altLang="zh-CN" sz="2800" dirty="0"/>
              <a:t>Tarski </a:t>
            </a:r>
            <a:r>
              <a:rPr lang="zh-CN" altLang="en-US" sz="2800" dirty="0"/>
              <a:t>在 </a:t>
            </a:r>
            <a:r>
              <a:rPr lang="en-US" altLang="zh-CN" sz="2800" dirty="0"/>
              <a:t>Hausdorff </a:t>
            </a:r>
            <a:r>
              <a:rPr lang="zh-CN" altLang="en-US" sz="2800" dirty="0"/>
              <a:t>理论的基础上进一步证明了令人难以接受的分球定理也就是人们通常所说的分球悖论。这一定理指出：在选择公理成立的情况下，可以将一个三维实心球分成有限部分，然后仅仅通过旋转和平移到其他地方重新组合，就可以组成两个半径和原来相同的完整的球。明显，这个定理有悖于我们正常的世界观。这在当时也引起了一些数学家的强烈反对并使学术争辩达到高峰。</a:t>
            </a:r>
            <a:endParaRPr lang="en-US" altLang="zh-CN" sz="2800" dirty="0"/>
          </a:p>
        </p:txBody>
      </p:sp>
    </p:spTree>
    <p:extLst>
      <p:ext uri="{BB962C8B-B14F-4D97-AF65-F5344CB8AC3E}">
        <p14:creationId xmlns:p14="http://schemas.microsoft.com/office/powerpoint/2010/main" val="2666081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1C1A9BD9-E4E0-433F-AECB-6D05DC6DE2C4}"/>
              </a:ext>
            </a:extLst>
          </p:cNvPr>
          <p:cNvSpPr txBox="1"/>
          <p:nvPr/>
        </p:nvSpPr>
        <p:spPr>
          <a:xfrm>
            <a:off x="434235" y="4044625"/>
            <a:ext cx="10380533" cy="1077218"/>
          </a:xfrm>
          <a:prstGeom prst="rect">
            <a:avLst/>
          </a:prstGeom>
          <a:noFill/>
        </p:spPr>
        <p:txBody>
          <a:bodyPr wrap="square" rtlCol="0">
            <a:spAutoFit/>
          </a:bodyPr>
          <a:lstStyle/>
          <a:p>
            <a:r>
              <a:rPr lang="zh-CN" altLang="en-US" sz="3200" dirty="0"/>
              <a:t>    尽管曾一度具有极大的争议性，但现在选择公理已被大多数数学家们毫无保留的使用着。</a:t>
            </a:r>
            <a:endParaRPr lang="en-US" altLang="zh-CN" sz="3200" dirty="0"/>
          </a:p>
        </p:txBody>
      </p:sp>
      <p:sp>
        <p:nvSpPr>
          <p:cNvPr id="4" name="文本框 3">
            <a:extLst>
              <a:ext uri="{FF2B5EF4-FFF2-40B4-BE49-F238E27FC236}">
                <a16:creationId xmlns:a16="http://schemas.microsoft.com/office/drawing/2014/main" id="{7B3E86F9-38A3-4C82-9F47-741672A1DE06}"/>
              </a:ext>
            </a:extLst>
          </p:cNvPr>
          <p:cNvSpPr txBox="1"/>
          <p:nvPr/>
        </p:nvSpPr>
        <p:spPr>
          <a:xfrm>
            <a:off x="104503" y="314138"/>
            <a:ext cx="11653262" cy="3258328"/>
          </a:xfrm>
          <a:prstGeom prst="rect">
            <a:avLst/>
          </a:prstGeom>
          <a:noFill/>
        </p:spPr>
        <p:txBody>
          <a:bodyPr wrap="square" rtlCol="0">
            <a:spAutoFit/>
          </a:bodyPr>
          <a:lstStyle/>
          <a:p>
            <a:pPr lvl="0" indent="457200">
              <a:lnSpc>
                <a:spcPct val="150000"/>
              </a:lnSpc>
            </a:pPr>
            <a:r>
              <a:rPr lang="zh-CN" altLang="en-US" sz="2800" dirty="0">
                <a:solidFill>
                  <a:prstClr val="black"/>
                </a:solidFill>
              </a:rPr>
              <a:t>选择公理随着时间不断被完善，不断被接受。</a:t>
            </a:r>
            <a:endParaRPr lang="en-US" altLang="zh-CN" sz="2800" dirty="0">
              <a:solidFill>
                <a:prstClr val="black"/>
              </a:solidFill>
            </a:endParaRPr>
          </a:p>
          <a:p>
            <a:pPr lvl="0" indent="457200">
              <a:lnSpc>
                <a:spcPct val="150000"/>
              </a:lnSpc>
            </a:pPr>
            <a:r>
              <a:rPr lang="en-US" altLang="zh-CN" sz="2800" dirty="0">
                <a:solidFill>
                  <a:prstClr val="black"/>
                </a:solidFill>
              </a:rPr>
              <a:t>1938</a:t>
            </a:r>
            <a:r>
              <a:rPr lang="zh-CN" altLang="en-US" sz="2800" dirty="0">
                <a:solidFill>
                  <a:prstClr val="black"/>
                </a:solidFill>
              </a:rPr>
              <a:t>年，</a:t>
            </a:r>
            <a:r>
              <a:rPr lang="en-US" altLang="zh-CN" sz="2800" dirty="0">
                <a:solidFill>
                  <a:prstClr val="black"/>
                </a:solidFill>
              </a:rPr>
              <a:t>Gödel</a:t>
            </a:r>
            <a:r>
              <a:rPr lang="zh-CN" altLang="en-US" sz="2800" dirty="0">
                <a:solidFill>
                  <a:prstClr val="black"/>
                </a:solidFill>
              </a:rPr>
              <a:t>提出可构造集合的概念。这一创造性的工作对当时整个数学基础的理论研究产生了巨大影响和推动，使得对选择公理抱有异议的数学家大大减少。</a:t>
            </a:r>
            <a:endParaRPr lang="en-US" altLang="zh-CN" sz="2800" u="sng" dirty="0">
              <a:solidFill>
                <a:prstClr val="black"/>
              </a:solidFill>
            </a:endParaRPr>
          </a:p>
          <a:p>
            <a:pPr lvl="0" indent="457200">
              <a:lnSpc>
                <a:spcPct val="150000"/>
              </a:lnSpc>
            </a:pPr>
            <a:r>
              <a:rPr lang="en-US" altLang="zh-CN" sz="2800" dirty="0">
                <a:solidFill>
                  <a:prstClr val="black"/>
                </a:solidFill>
              </a:rPr>
              <a:t>1963</a:t>
            </a:r>
            <a:r>
              <a:rPr lang="zh-CN" altLang="en-US" sz="2800" dirty="0">
                <a:solidFill>
                  <a:prstClr val="black"/>
                </a:solidFill>
              </a:rPr>
              <a:t>年，</a:t>
            </a:r>
            <a:r>
              <a:rPr lang="en-US" altLang="zh-CN" sz="2800" dirty="0">
                <a:solidFill>
                  <a:prstClr val="black"/>
                </a:solidFill>
              </a:rPr>
              <a:t>Paul Cohen</a:t>
            </a:r>
            <a:r>
              <a:rPr lang="zh-CN" altLang="en-US" sz="2800" dirty="0">
                <a:solidFill>
                  <a:prstClr val="black"/>
                </a:solidFill>
              </a:rPr>
              <a:t>用“力迫法”证明了选择公理关于</a:t>
            </a:r>
            <a:r>
              <a:rPr lang="en-US" altLang="zh-CN" sz="2800" dirty="0">
                <a:solidFill>
                  <a:prstClr val="black"/>
                </a:solidFill>
              </a:rPr>
              <a:t>ZF</a:t>
            </a:r>
            <a:r>
              <a:rPr lang="zh-CN" altLang="en-US" sz="2800" dirty="0">
                <a:solidFill>
                  <a:prstClr val="black"/>
                </a:solidFill>
              </a:rPr>
              <a:t>系统的独立性。</a:t>
            </a:r>
          </a:p>
        </p:txBody>
      </p:sp>
      <p:sp>
        <p:nvSpPr>
          <p:cNvPr id="5" name="文本框 4">
            <a:extLst>
              <a:ext uri="{FF2B5EF4-FFF2-40B4-BE49-F238E27FC236}">
                <a16:creationId xmlns:a16="http://schemas.microsoft.com/office/drawing/2014/main" id="{2FA035FA-DF42-4E8E-8778-17BE26F8CE4D}"/>
              </a:ext>
            </a:extLst>
          </p:cNvPr>
          <p:cNvSpPr txBox="1"/>
          <p:nvPr/>
        </p:nvSpPr>
        <p:spPr>
          <a:xfrm>
            <a:off x="939289" y="5576585"/>
            <a:ext cx="9370423" cy="830997"/>
          </a:xfrm>
          <a:prstGeom prst="rect">
            <a:avLst/>
          </a:prstGeom>
          <a:noFill/>
        </p:spPr>
        <p:txBody>
          <a:bodyPr wrap="square" rtlCol="0">
            <a:spAutoFit/>
          </a:bodyPr>
          <a:lstStyle/>
          <a:p>
            <a:pPr lvl="0"/>
            <a:r>
              <a:rPr lang="zh-CN" altLang="en-US" sz="4800" dirty="0">
                <a:solidFill>
                  <a:prstClr val="black"/>
                </a:solidFill>
              </a:rPr>
              <a:t>你自己又是怎么想的呢？</a:t>
            </a:r>
            <a:endParaRPr lang="en-US" altLang="zh-CN" sz="4800" dirty="0">
              <a:solidFill>
                <a:prstClr val="black"/>
              </a:solidFill>
            </a:endParaRPr>
          </a:p>
        </p:txBody>
      </p:sp>
    </p:spTree>
    <p:extLst>
      <p:ext uri="{BB962C8B-B14F-4D97-AF65-F5344CB8AC3E}">
        <p14:creationId xmlns:p14="http://schemas.microsoft.com/office/powerpoint/2010/main" val="377094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 name="文本框 2">
            <a:extLst>
              <a:ext uri="{FF2B5EF4-FFF2-40B4-BE49-F238E27FC236}">
                <a16:creationId xmlns:a16="http://schemas.microsoft.com/office/drawing/2014/main" id="{D0A53CF1-57B9-4E89-A8A6-3B302EA3B07A}"/>
              </a:ext>
            </a:extLst>
          </p:cNvPr>
          <p:cNvSpPr txBox="1"/>
          <p:nvPr/>
        </p:nvSpPr>
        <p:spPr>
          <a:xfrm>
            <a:off x="830527" y="2290149"/>
            <a:ext cx="7972147" cy="523220"/>
          </a:xfrm>
          <a:prstGeom prst="rect">
            <a:avLst/>
          </a:prstGeom>
          <a:noFill/>
        </p:spPr>
        <p:txBody>
          <a:bodyPr wrap="square" rtlCol="0">
            <a:spAutoFit/>
          </a:bodyPr>
          <a:lstStyle/>
          <a:p>
            <a:r>
              <a:rPr lang="zh-CN" altLang="en-US" sz="2800" dirty="0"/>
              <a:t>所以，这个公理被提出来，它究竟有什么用处呢</a:t>
            </a:r>
          </a:p>
        </p:txBody>
      </p:sp>
      <p:sp>
        <p:nvSpPr>
          <p:cNvPr id="7" name="文本框 6">
            <a:extLst>
              <a:ext uri="{FF2B5EF4-FFF2-40B4-BE49-F238E27FC236}">
                <a16:creationId xmlns:a16="http://schemas.microsoft.com/office/drawing/2014/main" id="{8C8B6713-5014-48EB-91D2-125D93E9327A}"/>
              </a:ext>
            </a:extLst>
          </p:cNvPr>
          <p:cNvSpPr txBox="1"/>
          <p:nvPr/>
        </p:nvSpPr>
        <p:spPr>
          <a:xfrm>
            <a:off x="2238864" y="1053442"/>
            <a:ext cx="6857638" cy="769441"/>
          </a:xfrm>
          <a:prstGeom prst="rect">
            <a:avLst/>
          </a:prstGeom>
          <a:noFill/>
        </p:spPr>
        <p:txBody>
          <a:bodyPr wrap="square" rtlCol="0">
            <a:spAutoFit/>
          </a:bodyPr>
          <a:lstStyle/>
          <a:p>
            <a:pPr algn="ctr"/>
            <a:r>
              <a:rPr lang="zh-CN" altLang="en-US" sz="4400" dirty="0">
                <a:effectLst>
                  <a:outerShdw blurRad="38100" dist="38100" dir="2700000" algn="tl">
                    <a:srgbClr val="000000">
                      <a:alpha val="43137"/>
                    </a:srgbClr>
                  </a:outerShdw>
                </a:effectLst>
                <a:latin typeface="等线 Light" panose="020F0302020204030204"/>
                <a:ea typeface="等线" panose="02010600030101010101" pitchFamily="2" charset="-122"/>
                <a:cs typeface="Arial" pitchFamily="34" charset="0"/>
              </a:rPr>
              <a:t>选择公理的应用</a:t>
            </a:r>
          </a:p>
        </p:txBody>
      </p:sp>
      <p:sp>
        <p:nvSpPr>
          <p:cNvPr id="4" name="文本框 3">
            <a:extLst>
              <a:ext uri="{FF2B5EF4-FFF2-40B4-BE49-F238E27FC236}">
                <a16:creationId xmlns:a16="http://schemas.microsoft.com/office/drawing/2014/main" id="{BB5C0CAB-FD15-40E5-99B1-A7A334029B77}"/>
              </a:ext>
            </a:extLst>
          </p:cNvPr>
          <p:cNvSpPr txBox="1"/>
          <p:nvPr/>
        </p:nvSpPr>
        <p:spPr>
          <a:xfrm>
            <a:off x="434235" y="3747900"/>
            <a:ext cx="11048133" cy="2246769"/>
          </a:xfrm>
          <a:prstGeom prst="rect">
            <a:avLst/>
          </a:prstGeom>
          <a:noFill/>
        </p:spPr>
        <p:txBody>
          <a:bodyPr wrap="square" rtlCol="0">
            <a:spAutoFit/>
          </a:bodyPr>
          <a:lstStyle/>
          <a:p>
            <a:pPr indent="457200"/>
            <a:r>
              <a:rPr lang="zh-CN" altLang="en-US" sz="2800" dirty="0"/>
              <a:t>首先，它的一个显然的作用，其实先前已经提过了，就是证明它的各个等价命题</a:t>
            </a:r>
            <a:r>
              <a:rPr lang="en-US" altLang="zh-CN" sz="2800" dirty="0"/>
              <a:t>……</a:t>
            </a:r>
          </a:p>
          <a:p>
            <a:pPr indent="457200"/>
            <a:r>
              <a:rPr lang="zh-CN" altLang="en-US" sz="2800" dirty="0"/>
              <a:t>并且，通过选择公理还可以得到许多弱于它，但与它紧密相关的命题。（也许你在证明某个命题时，不经意用到了选择公理）</a:t>
            </a:r>
            <a:endParaRPr lang="en-US" altLang="zh-CN" sz="2800" dirty="0"/>
          </a:p>
          <a:p>
            <a:pPr indent="457200"/>
            <a:r>
              <a:rPr lang="zh-CN" altLang="en-US" sz="2800" dirty="0"/>
              <a:t>而这些命题可谓涉及数学各个分支，其重要性自然不必多言。</a:t>
            </a:r>
          </a:p>
        </p:txBody>
      </p:sp>
      <p:sp>
        <p:nvSpPr>
          <p:cNvPr id="5" name="文本框 4">
            <a:extLst>
              <a:ext uri="{FF2B5EF4-FFF2-40B4-BE49-F238E27FC236}">
                <a16:creationId xmlns:a16="http://schemas.microsoft.com/office/drawing/2014/main" id="{2D97F97A-AB06-426C-A1F6-132E04855D50}"/>
              </a:ext>
            </a:extLst>
          </p:cNvPr>
          <p:cNvSpPr txBox="1"/>
          <p:nvPr/>
        </p:nvSpPr>
        <p:spPr>
          <a:xfrm>
            <a:off x="830527" y="3000232"/>
            <a:ext cx="6809172" cy="523220"/>
          </a:xfrm>
          <a:prstGeom prst="rect">
            <a:avLst/>
          </a:prstGeom>
          <a:noFill/>
        </p:spPr>
        <p:txBody>
          <a:bodyPr wrap="square" rtlCol="0">
            <a:spAutoFit/>
          </a:bodyPr>
          <a:lstStyle/>
          <a:p>
            <a:r>
              <a:rPr lang="zh-CN" altLang="en-US" sz="2800" dirty="0"/>
              <a:t>仅仅是为了证明所谓选择函数的存在吗？</a:t>
            </a:r>
          </a:p>
        </p:txBody>
      </p:sp>
      <p:sp>
        <p:nvSpPr>
          <p:cNvPr id="9" name="椭圆 8">
            <a:extLst>
              <a:ext uri="{FF2B5EF4-FFF2-40B4-BE49-F238E27FC236}">
                <a16:creationId xmlns:a16="http://schemas.microsoft.com/office/drawing/2014/main" id="{E7A67106-4F03-4CC0-A423-1705B52125D6}"/>
              </a:ext>
            </a:extLst>
          </p:cNvPr>
          <p:cNvSpPr/>
          <p:nvPr/>
        </p:nvSpPr>
        <p:spPr>
          <a:xfrm>
            <a:off x="1116448" y="808202"/>
            <a:ext cx="1449766" cy="1369183"/>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 name="MH_Others_1">
            <a:extLst>
              <a:ext uri="{FF2B5EF4-FFF2-40B4-BE49-F238E27FC236}">
                <a16:creationId xmlns:a16="http://schemas.microsoft.com/office/drawing/2014/main" id="{6A84D1A3-1B83-484F-9C8E-40017526E42F}"/>
              </a:ext>
            </a:extLst>
          </p:cNvPr>
          <p:cNvSpPr txBox="1"/>
          <p:nvPr>
            <p:custDataLst>
              <p:tags r:id="rId1"/>
            </p:custDataLst>
          </p:nvPr>
        </p:nvSpPr>
        <p:spPr>
          <a:xfrm>
            <a:off x="177084" y="1169627"/>
            <a:ext cx="3328493" cy="646331"/>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rPr>
              <a:t>PART 4</a:t>
            </a:r>
            <a:endParaRPr kumimoji="0" lang="zh-CN"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endParaRPr>
          </a:p>
        </p:txBody>
      </p:sp>
      <p:sp>
        <p:nvSpPr>
          <p:cNvPr id="11" name="椭圆 10">
            <a:extLst>
              <a:ext uri="{FF2B5EF4-FFF2-40B4-BE49-F238E27FC236}">
                <a16:creationId xmlns:a16="http://schemas.microsoft.com/office/drawing/2014/main" id="{3A16BA23-CF07-42F8-B96C-BF3F502C631F}"/>
              </a:ext>
            </a:extLst>
          </p:cNvPr>
          <p:cNvSpPr/>
          <p:nvPr/>
        </p:nvSpPr>
        <p:spPr>
          <a:xfrm>
            <a:off x="2238864" y="1716819"/>
            <a:ext cx="381105" cy="369332"/>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0718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EBDEE521-AB85-4606-89D5-D8278B9119A3}"/>
              </a:ext>
            </a:extLst>
          </p:cNvPr>
          <p:cNvSpPr txBox="1"/>
          <p:nvPr/>
        </p:nvSpPr>
        <p:spPr>
          <a:xfrm>
            <a:off x="1058144" y="142952"/>
            <a:ext cx="9124543" cy="584775"/>
          </a:xfrm>
          <a:prstGeom prst="rect">
            <a:avLst/>
          </a:prstGeom>
          <a:noFill/>
        </p:spPr>
        <p:txBody>
          <a:bodyPr wrap="square" rtlCol="0">
            <a:spAutoFit/>
          </a:bodyPr>
          <a:lstStyle/>
          <a:p>
            <a:r>
              <a:rPr lang="zh-CN" altLang="en-US" sz="3200" dirty="0"/>
              <a:t>下面我们先来看一个接地气（能看懂的）例子：</a:t>
            </a:r>
          </a:p>
        </p:txBody>
      </p:sp>
      <p:pic>
        <p:nvPicPr>
          <p:cNvPr id="4" name="图片 3">
            <a:extLst>
              <a:ext uri="{FF2B5EF4-FFF2-40B4-BE49-F238E27FC236}">
                <a16:creationId xmlns:a16="http://schemas.microsoft.com/office/drawing/2014/main" id="{6880A73A-07D5-43FF-B717-6875FC152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5257" y="903319"/>
            <a:ext cx="5968750" cy="5310111"/>
          </a:xfrm>
          <a:prstGeom prst="rect">
            <a:avLst/>
          </a:prstGeom>
        </p:spPr>
      </p:pic>
      <p:pic>
        <p:nvPicPr>
          <p:cNvPr id="8" name="图片 7">
            <a:extLst>
              <a:ext uri="{FF2B5EF4-FFF2-40B4-BE49-F238E27FC236}">
                <a16:creationId xmlns:a16="http://schemas.microsoft.com/office/drawing/2014/main" id="{5CAFB855-A27C-49ED-802C-A1D488E2FB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1116"/>
            <a:ext cx="5815257" cy="5314518"/>
          </a:xfrm>
          <a:prstGeom prst="rect">
            <a:avLst/>
          </a:prstGeom>
        </p:spPr>
      </p:pic>
    </p:spTree>
    <p:extLst>
      <p:ext uri="{BB962C8B-B14F-4D97-AF65-F5344CB8AC3E}">
        <p14:creationId xmlns:p14="http://schemas.microsoft.com/office/powerpoint/2010/main" val="239789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5440" y="205740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椭圆 4"/>
          <p:cNvSpPr/>
          <p:nvPr/>
        </p:nvSpPr>
        <p:spPr>
          <a:xfrm>
            <a:off x="3276495" y="3718455"/>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6" name="MH_Others_1"/>
          <p:cNvSpPr txBox="1"/>
          <p:nvPr>
            <p:custDataLst>
              <p:tags r:id="rId1"/>
            </p:custDataLst>
          </p:nvPr>
        </p:nvSpPr>
        <p:spPr>
          <a:xfrm>
            <a:off x="864526" y="2860251"/>
            <a:ext cx="3955467" cy="847938"/>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rPr>
              <a:t>PART 1</a:t>
            </a:r>
            <a:endParaRPr kumimoji="0" lang="zh-CN" alt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等线 Light" panose="020F0302020204030204"/>
              <a:ea typeface="等线" panose="02010600030101010101" pitchFamily="2" charset="-122"/>
              <a:cs typeface="Arial" pitchFamily="34" charset="0"/>
            </a:endParaRPr>
          </a:p>
        </p:txBody>
      </p:sp>
      <p:sp>
        <p:nvSpPr>
          <p:cNvPr id="7" name="文本框 6">
            <a:extLst>
              <a:ext uri="{FF2B5EF4-FFF2-40B4-BE49-F238E27FC236}">
                <a16:creationId xmlns:a16="http://schemas.microsoft.com/office/drawing/2014/main" id="{4AB55D86-D879-43A2-906D-13DF61A27B10}"/>
              </a:ext>
            </a:extLst>
          </p:cNvPr>
          <p:cNvSpPr txBox="1"/>
          <p:nvPr/>
        </p:nvSpPr>
        <p:spPr>
          <a:xfrm>
            <a:off x="4819993" y="2423605"/>
            <a:ext cx="6268217" cy="707886"/>
          </a:xfrm>
          <a:prstGeom prst="rect">
            <a:avLst/>
          </a:prstGeom>
          <a:noFill/>
        </p:spPr>
        <p:txBody>
          <a:bodyPr wrap="square" rtlCol="0">
            <a:spAutoFit/>
          </a:bodyPr>
          <a:lstStyle/>
          <a:p>
            <a:pPr algn="ctr"/>
            <a:r>
              <a:rPr lang="zh-CN" altLang="en-US" sz="4000"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选择公理及其等价形式</a:t>
            </a:r>
          </a:p>
        </p:txBody>
      </p:sp>
    </p:spTree>
    <p:extLst>
      <p:ext uri="{BB962C8B-B14F-4D97-AF65-F5344CB8AC3E}">
        <p14:creationId xmlns:p14="http://schemas.microsoft.com/office/powerpoint/2010/main" val="393382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 name="文本框 2">
            <a:extLst>
              <a:ext uri="{FF2B5EF4-FFF2-40B4-BE49-F238E27FC236}">
                <a16:creationId xmlns:a16="http://schemas.microsoft.com/office/drawing/2014/main" id="{44CBBCF6-F9FE-490E-AFF3-8B63B83FE15C}"/>
              </a:ext>
            </a:extLst>
          </p:cNvPr>
          <p:cNvSpPr txBox="1"/>
          <p:nvPr/>
        </p:nvSpPr>
        <p:spPr>
          <a:xfrm>
            <a:off x="205666" y="0"/>
            <a:ext cx="11780668" cy="6986528"/>
          </a:xfrm>
          <a:prstGeom prst="rect">
            <a:avLst/>
          </a:prstGeom>
          <a:noFill/>
        </p:spPr>
        <p:txBody>
          <a:bodyPr wrap="square" rtlCol="0">
            <a:spAutoFit/>
          </a:bodyPr>
          <a:lstStyle/>
          <a:p>
            <a:r>
              <a:rPr lang="zh-CN" altLang="en-US" sz="2800" dirty="0"/>
              <a:t>弱于选择公理的各个定理</a:t>
            </a:r>
            <a:r>
              <a:rPr lang="zh-CN" altLang="en-US" sz="2800" dirty="0">
                <a:sym typeface="Wingdings" panose="05000000000000000000" pitchFamily="2" charset="2"/>
              </a:rPr>
              <a:t>（英文版）</a:t>
            </a:r>
            <a:endParaRPr lang="en-US" altLang="zh-CN" sz="2800" dirty="0"/>
          </a:p>
          <a:p>
            <a:pPr marL="285750" indent="-285750">
              <a:buFont typeface="Wingdings" panose="05000000000000000000" pitchFamily="2" charset="2"/>
              <a:buChar char="l"/>
            </a:pPr>
            <a:r>
              <a:rPr lang="en-US" altLang="zh-CN" sz="2800" dirty="0"/>
              <a:t>Set theory</a:t>
            </a:r>
            <a:r>
              <a:rPr lang="zh-CN" altLang="en-US" sz="2800" dirty="0"/>
              <a:t>（集合论）</a:t>
            </a:r>
            <a:endParaRPr lang="en-US" altLang="zh-CN" sz="2800" dirty="0"/>
          </a:p>
          <a:p>
            <a:r>
              <a:rPr lang="en-US" altLang="zh-CN" sz="2800" dirty="0"/>
              <a:t>        Any union of countably many countable sets is itself countable (because it is necessary to choose a particular ordering for each of the countably many sets).</a:t>
            </a:r>
          </a:p>
          <a:p>
            <a:r>
              <a:rPr lang="en-US" altLang="zh-CN" sz="2800" dirty="0"/>
              <a:t>        If the set A is infinite, then there exists an injection from the natural numbers N to A (see Dedekind infinite).</a:t>
            </a:r>
          </a:p>
          <a:p>
            <a:r>
              <a:rPr lang="en-US" altLang="zh-CN" sz="2800" dirty="0"/>
              <a:t>        Eight definitions of a finite set are equivalent.</a:t>
            </a:r>
          </a:p>
          <a:p>
            <a:pPr marL="285750" indent="-285750">
              <a:buFont typeface="Wingdings" panose="05000000000000000000" pitchFamily="2" charset="2"/>
              <a:buChar char="l"/>
            </a:pPr>
            <a:r>
              <a:rPr lang="en-US" altLang="zh-CN" sz="2800" dirty="0"/>
              <a:t>Measure theory</a:t>
            </a:r>
            <a:r>
              <a:rPr lang="zh-CN" altLang="en-US" sz="2800" dirty="0"/>
              <a:t>（测度论）</a:t>
            </a:r>
            <a:endParaRPr lang="en-US" altLang="zh-CN" sz="2800" dirty="0"/>
          </a:p>
          <a:p>
            <a:r>
              <a:rPr lang="en-US" altLang="zh-CN" sz="2800" dirty="0"/>
              <a:t>        The Vitali theorem</a:t>
            </a:r>
            <a:r>
              <a:rPr lang="zh-CN" altLang="en-US" sz="2800" dirty="0"/>
              <a:t>（维塔利定理）</a:t>
            </a:r>
            <a:r>
              <a:rPr lang="en-US" altLang="zh-CN" sz="2800" dirty="0"/>
              <a:t> on the existence of non-measurable sets which states that there is a subset of the real numbers that is not Lebesgue measurable.</a:t>
            </a:r>
          </a:p>
          <a:p>
            <a:r>
              <a:rPr lang="en-US" altLang="zh-CN" sz="2800" dirty="0"/>
              <a:t>        The Hausdorff paradox.</a:t>
            </a:r>
          </a:p>
          <a:p>
            <a:r>
              <a:rPr lang="en-US" altLang="zh-CN" sz="2800" dirty="0"/>
              <a:t>        The Banach–Tarski paradox</a:t>
            </a:r>
            <a:r>
              <a:rPr lang="zh-CN" altLang="en-US" sz="2800" dirty="0"/>
              <a:t>（分球悖论）</a:t>
            </a:r>
            <a:r>
              <a:rPr lang="en-US" altLang="zh-CN" sz="2800" dirty="0"/>
              <a:t>.</a:t>
            </a:r>
          </a:p>
          <a:p>
            <a:r>
              <a:rPr lang="en-US" altLang="zh-CN" sz="2800" dirty="0"/>
              <a:t>        The Lebesgue measure of a countable disjoint union of measurable sets is equal to the sum of the measures of the individual sets.</a:t>
            </a:r>
          </a:p>
        </p:txBody>
      </p:sp>
    </p:spTree>
    <p:extLst>
      <p:ext uri="{BB962C8B-B14F-4D97-AF65-F5344CB8AC3E}">
        <p14:creationId xmlns:p14="http://schemas.microsoft.com/office/powerpoint/2010/main" val="386332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F90D9C4E-7526-40F4-B702-2E1F8D48ED3C}"/>
              </a:ext>
            </a:extLst>
          </p:cNvPr>
          <p:cNvSpPr txBox="1"/>
          <p:nvPr/>
        </p:nvSpPr>
        <p:spPr>
          <a:xfrm>
            <a:off x="277481" y="151179"/>
            <a:ext cx="11211482" cy="6555641"/>
          </a:xfrm>
          <a:prstGeom prst="rect">
            <a:avLst/>
          </a:prstGeom>
          <a:noFill/>
        </p:spPr>
        <p:txBody>
          <a:bodyPr wrap="square" rtlCol="0">
            <a:spAutoFit/>
          </a:bodyPr>
          <a:lstStyle/>
          <a:p>
            <a:pPr marL="285750" lvl="0" indent="-285750">
              <a:buFont typeface="Wingdings" panose="05000000000000000000" pitchFamily="2" charset="2"/>
              <a:buChar char="l"/>
            </a:pPr>
            <a:r>
              <a:rPr lang="en-US" altLang="zh-CN" sz="2800" dirty="0">
                <a:solidFill>
                  <a:prstClr val="black"/>
                </a:solidFill>
              </a:rPr>
              <a:t>Functional analysis</a:t>
            </a:r>
            <a:r>
              <a:rPr lang="zh-CN" altLang="en-US" sz="2800" dirty="0">
                <a:solidFill>
                  <a:prstClr val="black"/>
                </a:solidFill>
              </a:rPr>
              <a:t>（泛函分析）</a:t>
            </a:r>
            <a:endParaRPr lang="en-US" altLang="zh-CN" sz="2800" dirty="0">
              <a:solidFill>
                <a:prstClr val="black"/>
              </a:solidFill>
            </a:endParaRPr>
          </a:p>
          <a:p>
            <a:pPr lvl="0"/>
            <a:r>
              <a:rPr lang="en-US" altLang="zh-CN" sz="2800" dirty="0">
                <a:solidFill>
                  <a:prstClr val="black"/>
                </a:solidFill>
              </a:rPr>
              <a:t>        The Hahn–Banach theorem in functional analysis, allowing the extension of linear functionals</a:t>
            </a:r>
          </a:p>
          <a:p>
            <a:pPr lvl="0"/>
            <a:r>
              <a:rPr lang="en-US" altLang="zh-CN" sz="2800" dirty="0">
                <a:solidFill>
                  <a:prstClr val="black"/>
                </a:solidFill>
              </a:rPr>
              <a:t>        The theorem that every Hilbert space has an orthonormal basis.</a:t>
            </a:r>
          </a:p>
          <a:p>
            <a:pPr lvl="0"/>
            <a:r>
              <a:rPr lang="en-US" altLang="zh-CN" sz="2800" dirty="0">
                <a:solidFill>
                  <a:prstClr val="black"/>
                </a:solidFill>
              </a:rPr>
              <a:t>        The Banach–</a:t>
            </a:r>
            <a:r>
              <a:rPr lang="en-US" altLang="zh-CN" sz="2800" dirty="0" err="1">
                <a:solidFill>
                  <a:prstClr val="black"/>
                </a:solidFill>
              </a:rPr>
              <a:t>Alaoglu</a:t>
            </a:r>
            <a:r>
              <a:rPr lang="en-US" altLang="zh-CN" sz="2800" dirty="0">
                <a:solidFill>
                  <a:prstClr val="black"/>
                </a:solidFill>
              </a:rPr>
              <a:t> theorem about compactness of sets of functionals.</a:t>
            </a:r>
          </a:p>
          <a:p>
            <a:pPr lvl="0"/>
            <a:r>
              <a:rPr lang="en-US" altLang="zh-CN" sz="2800" dirty="0">
                <a:solidFill>
                  <a:prstClr val="black"/>
                </a:solidFill>
              </a:rPr>
              <a:t>        The </a:t>
            </a:r>
            <a:r>
              <a:rPr lang="en-US" altLang="zh-CN" sz="2800" dirty="0" err="1">
                <a:solidFill>
                  <a:prstClr val="black"/>
                </a:solidFill>
              </a:rPr>
              <a:t>Baire</a:t>
            </a:r>
            <a:r>
              <a:rPr lang="en-US" altLang="zh-CN" sz="2800" dirty="0">
                <a:solidFill>
                  <a:prstClr val="black"/>
                </a:solidFill>
              </a:rPr>
              <a:t> category theorem about complete metric spaces, and its consequences, such as the open mapping theorem and the closed graph theorem.</a:t>
            </a:r>
          </a:p>
          <a:p>
            <a:pPr lvl="0"/>
            <a:r>
              <a:rPr lang="en-US" altLang="zh-CN" sz="2800" dirty="0">
                <a:solidFill>
                  <a:prstClr val="black"/>
                </a:solidFill>
              </a:rPr>
              <a:t>        On every infinite-dimensional topological vector space there is a discontinuous linear map.</a:t>
            </a:r>
          </a:p>
          <a:p>
            <a:pPr marL="285750" lvl="0" indent="-285750">
              <a:buFont typeface="Wingdings" panose="05000000000000000000" pitchFamily="2" charset="2"/>
              <a:buChar char="l"/>
            </a:pPr>
            <a:r>
              <a:rPr lang="en-US" altLang="zh-CN" sz="2800" dirty="0">
                <a:solidFill>
                  <a:prstClr val="black"/>
                </a:solidFill>
              </a:rPr>
              <a:t>General topology</a:t>
            </a:r>
            <a:r>
              <a:rPr lang="zh-CN" altLang="en-US" sz="2800" dirty="0">
                <a:solidFill>
                  <a:prstClr val="black"/>
                </a:solidFill>
              </a:rPr>
              <a:t>（一般拓扑学）</a:t>
            </a:r>
            <a:endParaRPr lang="en-US" altLang="zh-CN" sz="2800" dirty="0">
              <a:solidFill>
                <a:prstClr val="black"/>
              </a:solidFill>
            </a:endParaRPr>
          </a:p>
          <a:p>
            <a:pPr lvl="0"/>
            <a:r>
              <a:rPr lang="en-US" altLang="zh-CN" sz="2800" dirty="0">
                <a:solidFill>
                  <a:prstClr val="black"/>
                </a:solidFill>
              </a:rPr>
              <a:t>        A uniform space is compact if and only if it is complete and totally bounded.</a:t>
            </a:r>
          </a:p>
          <a:p>
            <a:pPr lvl="0"/>
            <a:r>
              <a:rPr lang="en-US" altLang="zh-CN" sz="2800" dirty="0">
                <a:solidFill>
                  <a:prstClr val="black"/>
                </a:solidFill>
              </a:rPr>
              <a:t>        Every </a:t>
            </a:r>
            <a:r>
              <a:rPr lang="en-US" altLang="zh-CN" sz="2800" dirty="0" err="1">
                <a:solidFill>
                  <a:prstClr val="black"/>
                </a:solidFill>
              </a:rPr>
              <a:t>Tychonoff</a:t>
            </a:r>
            <a:r>
              <a:rPr lang="en-US" altLang="zh-CN" sz="2800" dirty="0">
                <a:solidFill>
                  <a:prstClr val="black"/>
                </a:solidFill>
              </a:rPr>
              <a:t> space has a Stone–</a:t>
            </a:r>
            <a:r>
              <a:rPr lang="en-US" altLang="zh-CN" sz="2800" dirty="0" err="1">
                <a:solidFill>
                  <a:prstClr val="black"/>
                </a:solidFill>
              </a:rPr>
              <a:t>Čech</a:t>
            </a:r>
            <a:r>
              <a:rPr lang="en-US" altLang="zh-CN" sz="2800" dirty="0">
                <a:solidFill>
                  <a:prstClr val="black"/>
                </a:solidFill>
              </a:rPr>
              <a:t> compactification.</a:t>
            </a:r>
          </a:p>
        </p:txBody>
      </p:sp>
    </p:spTree>
    <p:extLst>
      <p:ext uri="{BB962C8B-B14F-4D97-AF65-F5344CB8AC3E}">
        <p14:creationId xmlns:p14="http://schemas.microsoft.com/office/powerpoint/2010/main" val="2115178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1F8FAB8D-2AC9-4B40-9F0D-B8B7DBB2E387}"/>
              </a:ext>
            </a:extLst>
          </p:cNvPr>
          <p:cNvSpPr txBox="1"/>
          <p:nvPr/>
        </p:nvSpPr>
        <p:spPr>
          <a:xfrm>
            <a:off x="557349" y="419108"/>
            <a:ext cx="10763794" cy="6124754"/>
          </a:xfrm>
          <a:prstGeom prst="rect">
            <a:avLst/>
          </a:prstGeom>
          <a:noFill/>
        </p:spPr>
        <p:txBody>
          <a:bodyPr wrap="square" rtlCol="0">
            <a:spAutoFit/>
          </a:bodyPr>
          <a:lstStyle/>
          <a:p>
            <a:pPr marL="285750" lvl="0" indent="-285750">
              <a:buFont typeface="Wingdings" panose="05000000000000000000" pitchFamily="2" charset="2"/>
              <a:buChar char="l"/>
            </a:pPr>
            <a:r>
              <a:rPr lang="en-US" altLang="zh-CN" sz="2800" dirty="0">
                <a:solidFill>
                  <a:prstClr val="black"/>
                </a:solidFill>
              </a:rPr>
              <a:t>Algebra</a:t>
            </a:r>
            <a:r>
              <a:rPr lang="zh-CN" altLang="en-US" sz="2800" dirty="0">
                <a:solidFill>
                  <a:prstClr val="black"/>
                </a:solidFill>
              </a:rPr>
              <a:t>（代数）</a:t>
            </a:r>
            <a:endParaRPr lang="en-US" altLang="zh-CN" sz="2800" dirty="0">
              <a:solidFill>
                <a:prstClr val="black"/>
              </a:solidFill>
            </a:endParaRPr>
          </a:p>
          <a:p>
            <a:pPr lvl="0"/>
            <a:r>
              <a:rPr lang="en-US" altLang="zh-CN" sz="2800" dirty="0">
                <a:solidFill>
                  <a:prstClr val="black"/>
                </a:solidFill>
              </a:rPr>
              <a:t>        Every field has an algebraic closure.</a:t>
            </a:r>
          </a:p>
          <a:p>
            <a:pPr lvl="0"/>
            <a:r>
              <a:rPr lang="en-US" altLang="zh-CN" sz="2800" dirty="0">
                <a:solidFill>
                  <a:prstClr val="black"/>
                </a:solidFill>
              </a:rPr>
              <a:t>        Every field extension has a transcendence basis.</a:t>
            </a:r>
          </a:p>
          <a:p>
            <a:pPr lvl="0"/>
            <a:r>
              <a:rPr lang="en-US" altLang="zh-CN" sz="2800" dirty="0">
                <a:solidFill>
                  <a:prstClr val="black"/>
                </a:solidFill>
              </a:rPr>
              <a:t>        Stone's representation theorem for Boolean algebras needs the Boolean prime ideal theorem.</a:t>
            </a:r>
          </a:p>
          <a:p>
            <a:pPr lvl="0"/>
            <a:r>
              <a:rPr lang="en-US" altLang="zh-CN" sz="2800" dirty="0">
                <a:solidFill>
                  <a:prstClr val="black"/>
                </a:solidFill>
              </a:rPr>
              <a:t>        The Nielsen–Schreier theorem, that every subgroup of a free group is free.</a:t>
            </a:r>
          </a:p>
          <a:p>
            <a:pPr lvl="0"/>
            <a:r>
              <a:rPr lang="en-US" altLang="zh-CN" sz="2800" dirty="0">
                <a:solidFill>
                  <a:prstClr val="black"/>
                </a:solidFill>
              </a:rPr>
              <a:t>        The additive groups of R and C are isomorphic.</a:t>
            </a:r>
          </a:p>
          <a:p>
            <a:pPr marL="285750" lvl="0" indent="-285750">
              <a:buFont typeface="Wingdings" panose="05000000000000000000" pitchFamily="2" charset="2"/>
              <a:buChar char="l"/>
            </a:pPr>
            <a:r>
              <a:rPr lang="en-US" altLang="zh-CN" sz="2800" dirty="0">
                <a:solidFill>
                  <a:prstClr val="black"/>
                </a:solidFill>
              </a:rPr>
              <a:t>Mathematical logic</a:t>
            </a:r>
            <a:r>
              <a:rPr lang="zh-CN" altLang="en-US" sz="2800" dirty="0">
                <a:solidFill>
                  <a:prstClr val="black"/>
                </a:solidFill>
              </a:rPr>
              <a:t>（数理逻辑）</a:t>
            </a:r>
            <a:endParaRPr lang="en-US" altLang="zh-CN" sz="2800" dirty="0">
              <a:solidFill>
                <a:prstClr val="black"/>
              </a:solidFill>
            </a:endParaRPr>
          </a:p>
          <a:p>
            <a:pPr lvl="0"/>
            <a:r>
              <a:rPr lang="en-US" altLang="zh-CN" sz="2800" dirty="0">
                <a:solidFill>
                  <a:prstClr val="black"/>
                </a:solidFill>
              </a:rPr>
              <a:t>        Gödel‘s completeness theorem</a:t>
            </a:r>
            <a:r>
              <a:rPr lang="zh-CN" altLang="en-US" sz="2800" dirty="0">
                <a:solidFill>
                  <a:prstClr val="black"/>
                </a:solidFill>
              </a:rPr>
              <a:t>（哥德尔完整性定理）</a:t>
            </a:r>
            <a:r>
              <a:rPr lang="en-US" altLang="zh-CN" sz="2800" dirty="0">
                <a:solidFill>
                  <a:prstClr val="black"/>
                </a:solidFill>
              </a:rPr>
              <a:t> for first-order logic: every consistent set of first-order sentences has a completion. That is, every consistent set of first-order sentences can be extended to a maximal consistent set.</a:t>
            </a:r>
            <a:endParaRPr lang="zh-CN" altLang="en-US" sz="2800" dirty="0">
              <a:solidFill>
                <a:prstClr val="black"/>
              </a:solidFill>
            </a:endParaRPr>
          </a:p>
          <a:p>
            <a:pPr lvl="0"/>
            <a:endParaRPr lang="en-US" altLang="zh-CN" sz="2800" dirty="0">
              <a:solidFill>
                <a:prstClr val="black"/>
              </a:solidFill>
            </a:endParaRPr>
          </a:p>
        </p:txBody>
      </p:sp>
      <p:sp>
        <p:nvSpPr>
          <p:cNvPr id="3" name="文本框 2">
            <a:extLst>
              <a:ext uri="{FF2B5EF4-FFF2-40B4-BE49-F238E27FC236}">
                <a16:creationId xmlns:a16="http://schemas.microsoft.com/office/drawing/2014/main" id="{85194495-A933-496E-BB77-790841BD43E9}"/>
              </a:ext>
            </a:extLst>
          </p:cNvPr>
          <p:cNvSpPr txBox="1"/>
          <p:nvPr/>
        </p:nvSpPr>
        <p:spPr>
          <a:xfrm>
            <a:off x="-126022" y="6125612"/>
            <a:ext cx="12318022" cy="523220"/>
          </a:xfrm>
          <a:prstGeom prst="rect">
            <a:avLst/>
          </a:prstGeom>
          <a:noFill/>
        </p:spPr>
        <p:txBody>
          <a:bodyPr wrap="square" rtlCol="0">
            <a:spAutoFit/>
          </a:bodyPr>
          <a:lstStyle/>
          <a:p>
            <a:r>
              <a:rPr lang="zh-CN" altLang="en-US" sz="2800" dirty="0"/>
              <a:t>其实，我们不经意间，在证明许多命题时用到了选择公理，尽管自己没有察觉。</a:t>
            </a:r>
          </a:p>
        </p:txBody>
      </p:sp>
    </p:spTree>
    <p:extLst>
      <p:ext uri="{BB962C8B-B14F-4D97-AF65-F5344CB8AC3E}">
        <p14:creationId xmlns:p14="http://schemas.microsoft.com/office/powerpoint/2010/main" val="2585938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D671B55F-CF04-410D-BB43-301C53D89012}"/>
              </a:ext>
            </a:extLst>
          </p:cNvPr>
          <p:cNvSpPr txBox="1"/>
          <p:nvPr/>
        </p:nvSpPr>
        <p:spPr>
          <a:xfrm>
            <a:off x="1155122" y="2087761"/>
            <a:ext cx="9305925" cy="2862322"/>
          </a:xfrm>
          <a:prstGeom prst="rect">
            <a:avLst/>
          </a:prstGeom>
          <a:noFill/>
        </p:spPr>
        <p:txBody>
          <a:bodyPr wrap="square" rtlCol="0">
            <a:spAutoFit/>
          </a:bodyPr>
          <a:lstStyle/>
          <a:p>
            <a:r>
              <a:rPr lang="en-US" altLang="zh-CN" sz="3600" dirty="0"/>
              <a:t>   The axiom gets its name not because mathematicians prefer it to other axioms.</a:t>
            </a:r>
          </a:p>
          <a:p>
            <a:pPr algn="r"/>
            <a:r>
              <a:rPr lang="en-US" altLang="zh-CN" sz="3600" dirty="0"/>
              <a:t>    — A. K. Dewdney</a:t>
            </a:r>
          </a:p>
          <a:p>
            <a:r>
              <a:rPr lang="zh-CN" altLang="en-US" sz="3600" dirty="0"/>
              <a:t>   选择公理得到了它的名字，这并不是因为数学家们在众多公理中选择了它（双关幽默）。</a:t>
            </a:r>
          </a:p>
        </p:txBody>
      </p:sp>
      <p:sp>
        <p:nvSpPr>
          <p:cNvPr id="3" name="文本框 2">
            <a:extLst>
              <a:ext uri="{FF2B5EF4-FFF2-40B4-BE49-F238E27FC236}">
                <a16:creationId xmlns:a16="http://schemas.microsoft.com/office/drawing/2014/main" id="{A976F092-6E29-4531-AF72-A92FFBE06586}"/>
              </a:ext>
            </a:extLst>
          </p:cNvPr>
          <p:cNvSpPr txBox="1"/>
          <p:nvPr/>
        </p:nvSpPr>
        <p:spPr>
          <a:xfrm>
            <a:off x="1226820" y="812412"/>
            <a:ext cx="6909628" cy="523220"/>
          </a:xfrm>
          <a:prstGeom prst="rect">
            <a:avLst/>
          </a:prstGeom>
          <a:noFill/>
        </p:spPr>
        <p:txBody>
          <a:bodyPr wrap="square" rtlCol="0">
            <a:spAutoFit/>
          </a:bodyPr>
          <a:lstStyle/>
          <a:p>
            <a:r>
              <a:rPr lang="en-US" altLang="zh-CN" sz="2800" dirty="0"/>
              <a:t>Quotes </a:t>
            </a:r>
            <a:r>
              <a:rPr lang="zh-CN" altLang="en-US" sz="2800" dirty="0"/>
              <a:t>（吐槽）</a:t>
            </a:r>
          </a:p>
        </p:txBody>
      </p:sp>
    </p:spTree>
    <p:extLst>
      <p:ext uri="{BB962C8B-B14F-4D97-AF65-F5344CB8AC3E}">
        <p14:creationId xmlns:p14="http://schemas.microsoft.com/office/powerpoint/2010/main" val="3917821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pic>
        <p:nvPicPr>
          <p:cNvPr id="3" name="图片 2">
            <a:extLst>
              <a:ext uri="{FF2B5EF4-FFF2-40B4-BE49-F238E27FC236}">
                <a16:creationId xmlns:a16="http://schemas.microsoft.com/office/drawing/2014/main" id="{6439B287-5FF8-4CB5-971F-3A94B200A0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568104"/>
            <a:ext cx="5143778" cy="3133289"/>
          </a:xfrm>
          <a:prstGeom prst="rect">
            <a:avLst/>
          </a:prstGeom>
        </p:spPr>
      </p:pic>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id="{DE47D2DD-E74E-4C20-BE7C-8AB052FB8C79}"/>
              </a:ext>
            </a:extLst>
          </p:cNvPr>
          <p:cNvSpPr txBox="1"/>
          <p:nvPr/>
        </p:nvSpPr>
        <p:spPr>
          <a:xfrm>
            <a:off x="750628" y="1120676"/>
            <a:ext cx="9982200" cy="2308324"/>
          </a:xfrm>
          <a:prstGeom prst="rect">
            <a:avLst/>
          </a:prstGeom>
          <a:noFill/>
        </p:spPr>
        <p:txBody>
          <a:bodyPr wrap="square" rtlCol="0">
            <a:spAutoFit/>
          </a:bodyPr>
          <a:lstStyle/>
          <a:p>
            <a:pPr indent="457200"/>
            <a:r>
              <a:rPr lang="zh-CN" altLang="en-US" sz="3600" dirty="0"/>
              <a:t>  起先它似乎是明白的；但你愈多思考它，由这公理得出的推论就好像变得愈奇怪；最后你完全不明白它的意思到底是甚么了。                                                                                  </a:t>
            </a:r>
            <a:endParaRPr lang="en-US" altLang="zh-CN" sz="3600" dirty="0"/>
          </a:p>
          <a:p>
            <a:pPr indent="457200" algn="r"/>
            <a:r>
              <a:rPr lang="en-US" altLang="zh-CN" sz="3600" dirty="0"/>
              <a:t>--</a:t>
            </a:r>
            <a:r>
              <a:rPr lang="zh-CN" altLang="en-US" sz="3600" dirty="0"/>
              <a:t>罗素</a:t>
            </a:r>
          </a:p>
        </p:txBody>
      </p:sp>
    </p:spTree>
    <p:extLst>
      <p:ext uri="{BB962C8B-B14F-4D97-AF65-F5344CB8AC3E}">
        <p14:creationId xmlns:p14="http://schemas.microsoft.com/office/powerpoint/2010/main" val="17961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503251" y="-762034"/>
            <a:ext cx="15415098" cy="15415098"/>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 name="椭圆 2"/>
          <p:cNvSpPr/>
          <p:nvPr/>
        </p:nvSpPr>
        <p:spPr>
          <a:xfrm>
            <a:off x="-1420239" y="-2559063"/>
            <a:ext cx="7846979" cy="7846979"/>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 name="文本框 3"/>
          <p:cNvSpPr txBox="1"/>
          <p:nvPr/>
        </p:nvSpPr>
        <p:spPr>
          <a:xfrm>
            <a:off x="8626912" y="5214025"/>
            <a:ext cx="2553520"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0" i="0" u="none" strike="noStrike" kern="1200" cap="none" spc="0" normalizeH="0" baseline="0" noProof="0" dirty="0">
                <a:ln>
                  <a:noFill/>
                </a:ln>
                <a:solidFill>
                  <a:prstClr val="white"/>
                </a:solidFill>
                <a:effectLst/>
                <a:uLnTx/>
                <a:uFillTx/>
                <a:latin typeface="Gotham Rounded Medium" panose="02000000000000000000" pitchFamily="50" charset="0"/>
                <a:ea typeface="等线" panose="02010600030101010101" pitchFamily="2" charset="-122"/>
                <a:cs typeface="+mn-cs"/>
              </a:rPr>
              <a:t>THANKS!</a:t>
            </a:r>
            <a:endParaRPr kumimoji="0" lang="zh-CN" altLang="en-US" sz="4000" b="0" i="0" u="none" strike="noStrike" kern="1200" cap="none" spc="0" normalizeH="0" baseline="0" noProof="0" dirty="0">
              <a:ln>
                <a:noFill/>
              </a:ln>
              <a:solidFill>
                <a:prstClr val="white"/>
              </a:solidFill>
              <a:effectLst/>
              <a:uLnTx/>
              <a:uFillTx/>
              <a:latin typeface="Gotham Rounded Medium" panose="02000000000000000000" pitchFamily="50" charset="0"/>
              <a:ea typeface="等线" panose="02010600030101010101" pitchFamily="2" charset="-122"/>
              <a:cs typeface="+mn-cs"/>
            </a:endParaRPr>
          </a:p>
        </p:txBody>
      </p:sp>
      <p:cxnSp>
        <p:nvCxnSpPr>
          <p:cNvPr id="6" name="直接连接符 5"/>
          <p:cNvCxnSpPr/>
          <p:nvPr/>
        </p:nvCxnSpPr>
        <p:spPr>
          <a:xfrm>
            <a:off x="9606013" y="5921911"/>
            <a:ext cx="140368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文本框 4">
            <a:extLst>
              <a:ext uri="{FF2B5EF4-FFF2-40B4-BE49-F238E27FC236}">
                <a16:creationId xmlns:a16="http://schemas.microsoft.com/office/drawing/2014/main" id="{232C70CF-AF1F-4671-ACD0-4B20E883AEE7}"/>
              </a:ext>
            </a:extLst>
          </p:cNvPr>
          <p:cNvSpPr txBox="1"/>
          <p:nvPr/>
        </p:nvSpPr>
        <p:spPr>
          <a:xfrm>
            <a:off x="378692" y="508000"/>
            <a:ext cx="11092872" cy="3970318"/>
          </a:xfrm>
          <a:prstGeom prst="rect">
            <a:avLst/>
          </a:prstGeom>
          <a:noFill/>
        </p:spPr>
        <p:txBody>
          <a:bodyPr wrap="square" rtlCol="0">
            <a:spAutoFit/>
          </a:bodyPr>
          <a:lstStyle/>
          <a:p>
            <a:r>
              <a:rPr lang="zh-CN" altLang="en-US" sz="2800" dirty="0"/>
              <a:t>致谢：感谢马传龙同学的交流讨论</a:t>
            </a:r>
            <a:endParaRPr lang="en-US" altLang="zh-CN" sz="2800" dirty="0"/>
          </a:p>
          <a:p>
            <a:endParaRPr lang="en-US" altLang="zh-CN" sz="2800" dirty="0"/>
          </a:p>
          <a:p>
            <a:r>
              <a:rPr lang="zh-CN" altLang="en-US" sz="2800" dirty="0"/>
              <a:t>参考引用：</a:t>
            </a:r>
            <a:r>
              <a:rPr lang="en-US" altLang="zh-CN" sz="2800" dirty="0"/>
              <a:t>Wikipedia</a:t>
            </a:r>
            <a:r>
              <a:rPr lang="zh-CN" altLang="en-US" sz="2800" dirty="0"/>
              <a:t>：</a:t>
            </a:r>
            <a:r>
              <a:rPr lang="en-US" altLang="zh-CN" sz="2800" dirty="0"/>
              <a:t> Axiom of choice</a:t>
            </a:r>
          </a:p>
          <a:p>
            <a:r>
              <a:rPr lang="en-US" altLang="zh-CN" sz="2800" dirty="0"/>
              <a:t>                  Stanford Encyclopedia of Philosophy: The</a:t>
            </a:r>
            <a:r>
              <a:rPr lang="zh-CN" altLang="en-US" sz="2800" dirty="0"/>
              <a:t> </a:t>
            </a:r>
            <a:r>
              <a:rPr lang="en-US" altLang="zh-CN" sz="2800" dirty="0"/>
              <a:t>Axiom of choice </a:t>
            </a:r>
          </a:p>
          <a:p>
            <a:r>
              <a:rPr lang="zh-CN" altLang="en-US" sz="2800" dirty="0"/>
              <a:t>                  </a:t>
            </a:r>
            <a:r>
              <a:rPr lang="en-US" altLang="zh-CN" sz="2800" dirty="0"/>
              <a:t>《</a:t>
            </a:r>
            <a:r>
              <a:rPr lang="zh-CN" altLang="en-US" sz="2800" dirty="0"/>
              <a:t>选择公理在现实中的实际应用</a:t>
            </a:r>
            <a:r>
              <a:rPr lang="en-US" altLang="zh-CN" sz="2800" dirty="0"/>
              <a:t>》</a:t>
            </a:r>
            <a:r>
              <a:rPr lang="zh-CN" altLang="en-US" sz="2800" dirty="0"/>
              <a:t>石夫磊 高迎 董文秀</a:t>
            </a:r>
            <a:endParaRPr lang="en-US" altLang="zh-CN" sz="2800" dirty="0"/>
          </a:p>
          <a:p>
            <a:r>
              <a:rPr lang="en-US" altLang="zh-CN" sz="2800" dirty="0"/>
              <a:t>                  《</a:t>
            </a:r>
            <a:r>
              <a:rPr lang="zh-CN" altLang="en-US" sz="2800" dirty="0"/>
              <a:t>选择公理在数学中的作用和地位</a:t>
            </a:r>
            <a:r>
              <a:rPr lang="en-US" altLang="zh-CN" sz="2800" dirty="0"/>
              <a:t>》</a:t>
            </a:r>
            <a:r>
              <a:rPr lang="zh-CN" altLang="en-US" sz="2800" dirty="0"/>
              <a:t>郭世铭</a:t>
            </a:r>
            <a:endParaRPr lang="en-US" altLang="zh-CN" sz="2800" dirty="0"/>
          </a:p>
          <a:p>
            <a:r>
              <a:rPr lang="en-US" altLang="zh-CN" sz="2800" dirty="0"/>
              <a:t>                  </a:t>
            </a:r>
            <a:r>
              <a:rPr lang="zh-CN" altLang="en-US" sz="2800" dirty="0"/>
              <a:t>知乎</a:t>
            </a:r>
            <a:r>
              <a:rPr lang="en-US" altLang="zh-CN" sz="2800" dirty="0"/>
              <a:t>《</a:t>
            </a:r>
            <a:r>
              <a:rPr lang="zh-CN" altLang="en-US" sz="2800" dirty="0"/>
              <a:t>选择公理与</a:t>
            </a:r>
            <a:r>
              <a:rPr lang="en-US" altLang="zh-CN" sz="2800" dirty="0"/>
              <a:t>Zorn</a:t>
            </a:r>
            <a:r>
              <a:rPr lang="zh-CN" altLang="en-US" sz="2800" dirty="0"/>
              <a:t>引理</a:t>
            </a:r>
            <a:r>
              <a:rPr lang="en-US" altLang="zh-CN" sz="2800" dirty="0"/>
              <a:t>》diet meat</a:t>
            </a:r>
          </a:p>
          <a:p>
            <a:r>
              <a:rPr lang="en-US" altLang="zh-CN" sz="2800" dirty="0"/>
              <a:t>                         《</a:t>
            </a:r>
            <a:r>
              <a:rPr lang="zh-CN" altLang="en-US" sz="2800" dirty="0"/>
              <a:t>如何让一个</a:t>
            </a:r>
            <a:r>
              <a:rPr lang="en-US" altLang="zh-CN" sz="2800" dirty="0"/>
              <a:t>5</a:t>
            </a:r>
            <a:r>
              <a:rPr lang="zh-CN" altLang="en-US" sz="2800" dirty="0"/>
              <a:t>岁小孩听懂什么是选择公理</a:t>
            </a:r>
            <a:r>
              <a:rPr lang="en-US" altLang="zh-CN" sz="2800" dirty="0"/>
              <a:t>》</a:t>
            </a:r>
            <a:r>
              <a:rPr lang="zh-CN" altLang="en-US" sz="2800" dirty="0"/>
              <a:t>匡世珉</a:t>
            </a:r>
            <a:endParaRPr lang="en-US" altLang="zh-CN" sz="2800" dirty="0"/>
          </a:p>
          <a:p>
            <a:r>
              <a:rPr lang="zh-CN" altLang="en-US" sz="2800" dirty="0"/>
              <a:t>                  百度百科</a:t>
            </a:r>
            <a:r>
              <a:rPr lang="en-US" altLang="zh-CN" sz="2800" dirty="0"/>
              <a:t>:</a:t>
            </a:r>
            <a:r>
              <a:rPr lang="zh-CN" altLang="en-US" sz="2800" dirty="0"/>
              <a:t>选择公理</a:t>
            </a:r>
          </a:p>
        </p:txBody>
      </p:sp>
    </p:spTree>
    <p:extLst>
      <p:ext uri="{BB962C8B-B14F-4D97-AF65-F5344CB8AC3E}">
        <p14:creationId xmlns:p14="http://schemas.microsoft.com/office/powerpoint/2010/main" val="380769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6" name="文本框 15">
            <a:extLst>
              <a:ext uri="{FF2B5EF4-FFF2-40B4-BE49-F238E27FC236}">
                <a16:creationId xmlns:a16="http://schemas.microsoft.com/office/drawing/2014/main" id="{F1A7B744-43E8-416C-83FD-4D43A09EA34A}"/>
              </a:ext>
            </a:extLst>
          </p:cNvPr>
          <p:cNvSpPr txBox="1"/>
          <p:nvPr/>
        </p:nvSpPr>
        <p:spPr>
          <a:xfrm>
            <a:off x="209245" y="875120"/>
            <a:ext cx="10995981" cy="2554545"/>
          </a:xfrm>
          <a:prstGeom prst="rect">
            <a:avLst/>
          </a:prstGeom>
          <a:noFill/>
        </p:spPr>
        <p:txBody>
          <a:bodyPr wrap="square" rtlCol="0">
            <a:spAutoFit/>
          </a:bodyPr>
          <a:lstStyle/>
          <a:p>
            <a:r>
              <a:rPr lang="zh-CN" altLang="en-US" sz="3200" dirty="0">
                <a:solidFill>
                  <a:srgbClr val="FF0000"/>
                </a:solidFill>
              </a:rPr>
              <a:t>选择公理</a:t>
            </a:r>
            <a:r>
              <a:rPr lang="zh-CN" altLang="en-US" sz="3200" dirty="0"/>
              <a:t>：</a:t>
            </a:r>
            <a:endParaRPr lang="en-US" altLang="zh-CN" sz="3200" dirty="0"/>
          </a:p>
          <a:p>
            <a:r>
              <a:rPr lang="zh-CN" altLang="en-US" sz="3200" dirty="0"/>
              <a:t>首先</a:t>
            </a:r>
            <a:r>
              <a:rPr lang="en-US" altLang="zh-CN" sz="3200" dirty="0"/>
              <a:t>,</a:t>
            </a:r>
            <a:r>
              <a:rPr lang="zh-CN" altLang="en-US" sz="3200" dirty="0"/>
              <a:t>我们定义几个概念</a:t>
            </a:r>
            <a:endParaRPr lang="en-US" altLang="zh-CN" sz="3200" dirty="0"/>
          </a:p>
          <a:p>
            <a:r>
              <a:rPr lang="zh-CN" altLang="en-US" sz="3200" dirty="0">
                <a:solidFill>
                  <a:srgbClr val="FF0000"/>
                </a:solidFill>
              </a:rPr>
              <a:t>    集族</a:t>
            </a:r>
            <a:r>
              <a:rPr lang="zh-CN" altLang="en-US" sz="3200" dirty="0"/>
              <a:t>：指由非空集合组成的集合。</a:t>
            </a:r>
            <a:endParaRPr lang="en-US" altLang="zh-CN" sz="3200" dirty="0"/>
          </a:p>
          <a:p>
            <a:r>
              <a:rPr lang="zh-CN" altLang="en-US" sz="3200" dirty="0">
                <a:solidFill>
                  <a:srgbClr val="FF0000"/>
                </a:solidFill>
              </a:rPr>
              <a:t>    选择函数</a:t>
            </a:r>
            <a:r>
              <a:rPr lang="en-US" altLang="zh-CN" sz="3200" dirty="0">
                <a:solidFill>
                  <a:srgbClr val="FF0000"/>
                </a:solidFill>
              </a:rPr>
              <a:t>f</a:t>
            </a:r>
            <a:r>
              <a:rPr lang="zh-CN" altLang="en-US" sz="3200" dirty="0"/>
              <a:t>：它是一个集族上的函数。</a:t>
            </a:r>
            <a:endParaRPr lang="en-US" altLang="zh-CN" sz="3200" dirty="0"/>
          </a:p>
          <a:p>
            <a:r>
              <a:rPr lang="zh-CN" altLang="en-US" sz="3200" dirty="0"/>
              <a:t>    它规定：对于所有在集族</a:t>
            </a:r>
            <a:r>
              <a:rPr lang="en-US" altLang="zh-CN" sz="3200" dirty="0"/>
              <a:t>X</a:t>
            </a:r>
            <a:r>
              <a:rPr lang="zh-CN" altLang="en-US" sz="3200" dirty="0"/>
              <a:t>中的集合</a:t>
            </a:r>
            <a:r>
              <a:rPr lang="en-US" altLang="zh-CN" sz="3200" dirty="0"/>
              <a:t>A</a:t>
            </a:r>
            <a:r>
              <a:rPr lang="zh-CN" altLang="en-US" sz="3200" dirty="0"/>
              <a:t>，</a:t>
            </a:r>
            <a:r>
              <a:rPr lang="en-US" altLang="zh-CN" sz="3200" dirty="0"/>
              <a:t>f(A)</a:t>
            </a:r>
            <a:r>
              <a:rPr lang="zh-CN" altLang="en-US" sz="3200" dirty="0"/>
              <a:t>是</a:t>
            </a:r>
            <a:r>
              <a:rPr lang="en-US" altLang="zh-CN" sz="3200" dirty="0"/>
              <a:t>A</a:t>
            </a:r>
            <a:r>
              <a:rPr lang="zh-CN" altLang="en-US" sz="3200" dirty="0"/>
              <a:t>的一个元素。</a:t>
            </a:r>
            <a:endParaRPr lang="en-US" altLang="zh-CN" sz="3200" dirty="0"/>
          </a:p>
        </p:txBody>
      </p:sp>
      <p:pic>
        <p:nvPicPr>
          <p:cNvPr id="37" name="图形 36">
            <a:extLst>
              <a:ext uri="{FF2B5EF4-FFF2-40B4-BE49-F238E27FC236}">
                <a16:creationId xmlns:a16="http://schemas.microsoft.com/office/drawing/2014/main" id="{8FAABE20-1DCE-4A3F-889E-148635C437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288" y="5510100"/>
            <a:ext cx="10553897" cy="1019700"/>
          </a:xfrm>
          <a:prstGeom prst="rect">
            <a:avLst/>
          </a:prstGeom>
        </p:spPr>
      </p:pic>
      <p:sp>
        <p:nvSpPr>
          <p:cNvPr id="2" name="文本框 1">
            <a:extLst>
              <a:ext uri="{FF2B5EF4-FFF2-40B4-BE49-F238E27FC236}">
                <a16:creationId xmlns:a16="http://schemas.microsoft.com/office/drawing/2014/main" id="{1DD4881D-5EA2-4AD0-8F88-80F022D7273B}"/>
              </a:ext>
            </a:extLst>
          </p:cNvPr>
          <p:cNvSpPr txBox="1"/>
          <p:nvPr/>
        </p:nvSpPr>
        <p:spPr>
          <a:xfrm>
            <a:off x="430288" y="3525008"/>
            <a:ext cx="11003873" cy="1077218"/>
          </a:xfrm>
          <a:prstGeom prst="rect">
            <a:avLst/>
          </a:prstGeom>
          <a:noFill/>
        </p:spPr>
        <p:txBody>
          <a:bodyPr wrap="square" rtlCol="0">
            <a:spAutoFit/>
          </a:bodyPr>
          <a:lstStyle/>
          <a:p>
            <a:pPr lvl="0"/>
            <a:r>
              <a:rPr lang="zh-CN" altLang="en-US" sz="3200" dirty="0">
                <a:solidFill>
                  <a:prstClr val="black"/>
                </a:solidFill>
              </a:rPr>
              <a:t>有了这些定义，选择公理便可以被表述为：</a:t>
            </a:r>
            <a:endParaRPr lang="en-US" altLang="zh-CN" sz="3200" dirty="0">
              <a:solidFill>
                <a:prstClr val="black"/>
              </a:solidFill>
            </a:endParaRPr>
          </a:p>
          <a:p>
            <a:pPr lvl="0"/>
            <a:r>
              <a:rPr lang="zh-CN" altLang="en-US" sz="3200" b="1" dirty="0">
                <a:solidFill>
                  <a:srgbClr val="FF0000"/>
                </a:solidFill>
              </a:rPr>
              <a:t>    对于任何集族，其必定存在选择函数。</a:t>
            </a:r>
            <a:endParaRPr lang="en-US" altLang="zh-CN" sz="3200" b="1" dirty="0">
              <a:solidFill>
                <a:srgbClr val="FF0000"/>
              </a:solidFill>
            </a:endParaRPr>
          </a:p>
        </p:txBody>
      </p:sp>
      <p:sp>
        <p:nvSpPr>
          <p:cNvPr id="3" name="文本框 2">
            <a:extLst>
              <a:ext uri="{FF2B5EF4-FFF2-40B4-BE49-F238E27FC236}">
                <a16:creationId xmlns:a16="http://schemas.microsoft.com/office/drawing/2014/main" id="{7A676650-BF6D-43A9-98A2-C5A5A0B24490}"/>
              </a:ext>
            </a:extLst>
          </p:cNvPr>
          <p:cNvSpPr txBox="1"/>
          <p:nvPr/>
        </p:nvSpPr>
        <p:spPr>
          <a:xfrm>
            <a:off x="434235" y="4734639"/>
            <a:ext cx="10995981" cy="584775"/>
          </a:xfrm>
          <a:prstGeom prst="rect">
            <a:avLst/>
          </a:prstGeom>
          <a:noFill/>
        </p:spPr>
        <p:txBody>
          <a:bodyPr wrap="square" rtlCol="0">
            <a:spAutoFit/>
          </a:bodyPr>
          <a:lstStyle/>
          <a:p>
            <a:pPr lvl="0"/>
            <a:r>
              <a:rPr lang="zh-CN" altLang="en-US" sz="3200" dirty="0">
                <a:solidFill>
                  <a:prstClr val="black"/>
                </a:solidFill>
              </a:rPr>
              <a:t>用公式来表示便是：</a:t>
            </a:r>
          </a:p>
        </p:txBody>
      </p:sp>
      <p:pic>
        <p:nvPicPr>
          <p:cNvPr id="5" name="图片 4">
            <a:extLst>
              <a:ext uri="{FF2B5EF4-FFF2-40B4-BE49-F238E27FC236}">
                <a16:creationId xmlns:a16="http://schemas.microsoft.com/office/drawing/2014/main" id="{FAF64A7B-17B1-4AAF-A1FD-EC88E7D5DD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3797" y="490967"/>
            <a:ext cx="3571429" cy="2095238"/>
          </a:xfrm>
          <a:prstGeom prst="rect">
            <a:avLst/>
          </a:prstGeom>
        </p:spPr>
      </p:pic>
    </p:spTree>
    <p:extLst>
      <p:ext uri="{BB962C8B-B14F-4D97-AF65-F5344CB8AC3E}">
        <p14:creationId xmlns:p14="http://schemas.microsoft.com/office/powerpoint/2010/main" val="99935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 name="文本框 4">
            <a:extLst>
              <a:ext uri="{FF2B5EF4-FFF2-40B4-BE49-F238E27FC236}">
                <a16:creationId xmlns:a16="http://schemas.microsoft.com/office/drawing/2014/main" id="{2158F272-205A-4510-A165-69A1EDF5D679}"/>
              </a:ext>
            </a:extLst>
          </p:cNvPr>
          <p:cNvSpPr txBox="1"/>
          <p:nvPr/>
        </p:nvSpPr>
        <p:spPr>
          <a:xfrm>
            <a:off x="972571" y="0"/>
            <a:ext cx="9117367" cy="7263527"/>
          </a:xfrm>
          <a:prstGeom prst="rect">
            <a:avLst/>
          </a:prstGeom>
          <a:noFill/>
        </p:spPr>
        <p:txBody>
          <a:bodyPr wrap="square" rtlCol="0">
            <a:spAutoFit/>
          </a:bodyPr>
          <a:lstStyle/>
          <a:p>
            <a:r>
              <a:rPr lang="zh-CN" altLang="en-US" sz="3200" dirty="0"/>
              <a:t>还有几种等价（换汤不换药）的表述：</a:t>
            </a:r>
            <a:endParaRPr lang="en-US" altLang="zh-CN" sz="3200" dirty="0"/>
          </a:p>
          <a:p>
            <a:endParaRPr lang="en-US" altLang="zh-CN" sz="3200" dirty="0"/>
          </a:p>
          <a:p>
            <a:pPr indent="457200"/>
            <a:r>
              <a:rPr lang="zh-CN" altLang="en-US" sz="3200" dirty="0">
                <a:solidFill>
                  <a:srgbClr val="333333"/>
                </a:solidFill>
                <a:latin typeface="arial" panose="020B0604020202020204" pitchFamily="34" charset="0"/>
              </a:rPr>
              <a:t>给定由互不相交的非空集合组成的任何集合，存在着至少一个集合，它与每个非空集合恰好有一个公共元素。</a:t>
            </a:r>
            <a:endParaRPr lang="en-US" altLang="zh-CN" sz="3200" dirty="0">
              <a:solidFill>
                <a:srgbClr val="333333"/>
              </a:solidFill>
              <a:latin typeface="arial" panose="020B0604020202020204" pitchFamily="34" charset="0"/>
            </a:endParaRPr>
          </a:p>
          <a:p>
            <a:pPr indent="457200"/>
            <a:endParaRPr lang="en-US" altLang="zh-CN" sz="3200" dirty="0">
              <a:solidFill>
                <a:srgbClr val="333333"/>
              </a:solidFill>
              <a:latin typeface="arial" panose="020B0604020202020204" pitchFamily="34" charset="0"/>
            </a:endParaRPr>
          </a:p>
          <a:p>
            <a:pPr indent="457200"/>
            <a:r>
              <a:rPr lang="zh-CN" altLang="en-US" sz="3200" dirty="0"/>
              <a:t>设</a:t>
            </a:r>
            <a:r>
              <a:rPr lang="en-US" altLang="zh-CN" sz="3200" dirty="0"/>
              <a:t>C</a:t>
            </a:r>
            <a:r>
              <a:rPr lang="zh-CN" altLang="en-US" sz="3200" dirty="0"/>
              <a:t>为一个由非空集合所组成的集合。那么，我们可以从每一个在</a:t>
            </a:r>
            <a:r>
              <a:rPr lang="en-US" altLang="zh-CN" sz="3200" dirty="0"/>
              <a:t>C</a:t>
            </a:r>
            <a:r>
              <a:rPr lang="zh-CN" altLang="en-US" sz="3200" dirty="0"/>
              <a:t>中的集合中，都选择一个元素和其所在的集合配成有序对来组成一个新的集合。</a:t>
            </a:r>
            <a:endParaRPr lang="en-US" altLang="zh-CN" sz="3200" dirty="0"/>
          </a:p>
          <a:p>
            <a:pPr indent="457200"/>
            <a:endParaRPr lang="en-US" altLang="zh-CN" sz="3200" dirty="0"/>
          </a:p>
          <a:p>
            <a:pPr lvl="0" indent="457200"/>
            <a:r>
              <a:rPr lang="zh-CN" altLang="en-US" sz="3200" dirty="0">
                <a:solidFill>
                  <a:prstClr val="black"/>
                </a:solidFill>
              </a:rPr>
              <a:t>集族上的任意笛卡尔积总是非空的。</a:t>
            </a:r>
            <a:endParaRPr lang="en-US" altLang="zh-CN" sz="3200" dirty="0">
              <a:solidFill>
                <a:prstClr val="black"/>
              </a:solidFill>
            </a:endParaRPr>
          </a:p>
          <a:p>
            <a:pPr lvl="0" indent="457200"/>
            <a:endParaRPr lang="en-US" altLang="zh-CN" sz="3200" dirty="0"/>
          </a:p>
          <a:p>
            <a:pPr indent="457200"/>
            <a:r>
              <a:rPr lang="zh-CN" altLang="en-US" sz="3200" dirty="0"/>
              <a:t>对于任何集合</a:t>
            </a:r>
            <a:r>
              <a:rPr lang="en-US" altLang="zh-CN" sz="3200" dirty="0"/>
              <a:t>A</a:t>
            </a:r>
            <a:r>
              <a:rPr lang="zh-CN" altLang="en-US" sz="3200" dirty="0"/>
              <a:t>，</a:t>
            </a:r>
            <a:r>
              <a:rPr lang="en-US" altLang="zh-CN" sz="3200" dirty="0"/>
              <a:t>A</a:t>
            </a:r>
            <a:r>
              <a:rPr lang="zh-CN" altLang="en-US" sz="3200" dirty="0"/>
              <a:t>的幂集（除去空集）有一个选择函数。</a:t>
            </a:r>
            <a:endParaRPr lang="en-US" altLang="zh-CN" sz="3200" dirty="0"/>
          </a:p>
          <a:p>
            <a:endParaRPr lang="zh-CN" altLang="en-US" dirty="0"/>
          </a:p>
        </p:txBody>
      </p:sp>
    </p:spTree>
    <p:extLst>
      <p:ext uri="{BB962C8B-B14F-4D97-AF65-F5344CB8AC3E}">
        <p14:creationId xmlns:p14="http://schemas.microsoft.com/office/powerpoint/2010/main" val="312581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椭圆 32"/>
          <p:cNvSpPr/>
          <p:nvPr/>
        </p:nvSpPr>
        <p:spPr>
          <a:xfrm>
            <a:off x="-1226820" y="-122682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1F369241-4007-4301-89BB-F0D089A6BC48}"/>
              </a:ext>
            </a:extLst>
          </p:cNvPr>
          <p:cNvSpPr txBox="1"/>
          <p:nvPr/>
        </p:nvSpPr>
        <p:spPr>
          <a:xfrm>
            <a:off x="830527" y="1226820"/>
            <a:ext cx="9808124" cy="5970865"/>
          </a:xfrm>
          <a:prstGeom prst="rect">
            <a:avLst/>
          </a:prstGeom>
          <a:noFill/>
        </p:spPr>
        <p:txBody>
          <a:bodyPr wrap="square" rtlCol="0">
            <a:spAutoFit/>
          </a:bodyPr>
          <a:lstStyle/>
          <a:p>
            <a:r>
              <a:rPr lang="zh-CN" altLang="en-US" sz="2800" dirty="0"/>
              <a:t>要理解良序定理，我们首先要理解以下概念：</a:t>
            </a:r>
            <a:endParaRPr lang="en-US" altLang="zh-CN" sz="2800" dirty="0"/>
          </a:p>
          <a:p>
            <a:r>
              <a:rPr lang="en-US" altLang="zh-CN" sz="2800" dirty="0"/>
              <a:t>1 </a:t>
            </a:r>
            <a:r>
              <a:rPr lang="zh-CN" altLang="en-US" sz="2800" b="1" dirty="0"/>
              <a:t>偏序关系</a:t>
            </a:r>
            <a:endParaRPr lang="en-US" altLang="zh-CN" sz="2800" dirty="0"/>
          </a:p>
          <a:p>
            <a:r>
              <a:rPr lang="zh-CN" altLang="en-US" sz="2800" dirty="0"/>
              <a:t>对于给定的集合</a:t>
            </a:r>
            <a:r>
              <a:rPr lang="en-US" altLang="zh-CN" sz="2800" dirty="0"/>
              <a:t>X</a:t>
            </a:r>
            <a:r>
              <a:rPr lang="zh-CN" altLang="en-US" sz="2800" dirty="0"/>
              <a:t>，若它的某些元之间能建立二元关系≤满足：</a:t>
            </a:r>
          </a:p>
          <a:p>
            <a:r>
              <a:rPr lang="zh-CN" altLang="en-US" sz="2800" dirty="0"/>
              <a:t>    自反性（</a:t>
            </a:r>
            <a:r>
              <a:rPr lang="en-US" altLang="zh-CN" sz="2800" dirty="0"/>
              <a:t>Reflexivity</a:t>
            </a:r>
            <a:r>
              <a:rPr lang="zh-CN" altLang="en-US" sz="2800" dirty="0"/>
              <a:t>）：</a:t>
            </a:r>
            <a:r>
              <a:rPr lang="en-US" altLang="zh-CN" sz="2800" dirty="0"/>
              <a:t>x</a:t>
            </a:r>
            <a:r>
              <a:rPr lang="zh-CN" altLang="en-US" sz="2800" dirty="0"/>
              <a:t> ≤ </a:t>
            </a:r>
            <a:r>
              <a:rPr lang="en-US" altLang="zh-CN" sz="2800" dirty="0"/>
              <a:t>x;</a:t>
            </a:r>
          </a:p>
          <a:p>
            <a:r>
              <a:rPr lang="zh-CN" altLang="en-US" sz="2800" dirty="0"/>
              <a:t>    对称性（</a:t>
            </a:r>
            <a:r>
              <a:rPr lang="en-US" altLang="zh-CN" sz="2800" dirty="0"/>
              <a:t>Symmetry</a:t>
            </a:r>
            <a:r>
              <a:rPr lang="zh-CN" altLang="en-US" sz="2800" dirty="0"/>
              <a:t>）：若 </a:t>
            </a:r>
            <a:r>
              <a:rPr lang="en-US" altLang="zh-CN" sz="2800" dirty="0"/>
              <a:t>x</a:t>
            </a:r>
            <a:r>
              <a:rPr lang="zh-CN" altLang="en-US" sz="2800" dirty="0"/>
              <a:t> ≤ </a:t>
            </a:r>
            <a:r>
              <a:rPr lang="en-US" altLang="zh-CN" sz="2800" dirty="0"/>
              <a:t>y</a:t>
            </a:r>
            <a:r>
              <a:rPr lang="zh-CN" altLang="en-US" sz="2800" dirty="0"/>
              <a:t>且</a:t>
            </a:r>
            <a:r>
              <a:rPr lang="en-US" altLang="zh-CN" sz="2800" dirty="0"/>
              <a:t>y</a:t>
            </a:r>
            <a:r>
              <a:rPr lang="zh-CN" altLang="en-US" sz="2800" dirty="0"/>
              <a:t> ≤ </a:t>
            </a:r>
            <a:r>
              <a:rPr lang="en-US" altLang="zh-CN" sz="2800" dirty="0"/>
              <a:t>x</a:t>
            </a:r>
            <a:r>
              <a:rPr lang="zh-CN" altLang="en-US" sz="2800" dirty="0"/>
              <a:t>，则 </a:t>
            </a:r>
            <a:r>
              <a:rPr lang="en-US" altLang="zh-CN" sz="2800" dirty="0"/>
              <a:t>x=y;</a:t>
            </a:r>
          </a:p>
          <a:p>
            <a:r>
              <a:rPr lang="zh-CN" altLang="en-US" sz="2800" dirty="0"/>
              <a:t>    传递性（</a:t>
            </a:r>
            <a:r>
              <a:rPr lang="en-US" altLang="zh-CN" sz="2800" dirty="0"/>
              <a:t>Transitivity</a:t>
            </a:r>
            <a:r>
              <a:rPr lang="zh-CN" altLang="en-US" sz="2800" dirty="0"/>
              <a:t>）：若 </a:t>
            </a:r>
            <a:r>
              <a:rPr lang="en-US" altLang="zh-CN" sz="2800" dirty="0"/>
              <a:t>x</a:t>
            </a:r>
            <a:r>
              <a:rPr lang="zh-CN" altLang="en-US" sz="2800" dirty="0"/>
              <a:t> ≤ </a:t>
            </a:r>
            <a:r>
              <a:rPr lang="en-US" altLang="zh-CN" sz="2800" dirty="0"/>
              <a:t>y</a:t>
            </a:r>
            <a:r>
              <a:rPr lang="zh-CN" altLang="en-US" sz="2800" dirty="0"/>
              <a:t>且 </a:t>
            </a:r>
            <a:r>
              <a:rPr lang="en-US" altLang="zh-CN" sz="2800" dirty="0"/>
              <a:t>y</a:t>
            </a:r>
            <a:r>
              <a:rPr lang="zh-CN" altLang="en-US" sz="2800" dirty="0"/>
              <a:t> ≤ </a:t>
            </a:r>
            <a:r>
              <a:rPr lang="en-US" altLang="zh-CN" sz="2800" dirty="0"/>
              <a:t>z</a:t>
            </a:r>
            <a:r>
              <a:rPr lang="zh-CN" altLang="en-US" sz="2800" dirty="0"/>
              <a:t>，则 </a:t>
            </a:r>
            <a:r>
              <a:rPr lang="en-US" altLang="zh-CN" sz="2800" dirty="0"/>
              <a:t>x</a:t>
            </a:r>
            <a:r>
              <a:rPr lang="zh-CN" altLang="en-US" sz="2800" dirty="0"/>
              <a:t> ≤ </a:t>
            </a:r>
            <a:r>
              <a:rPr lang="en-US" altLang="zh-CN" sz="2800" dirty="0"/>
              <a:t>z</a:t>
            </a:r>
            <a:r>
              <a:rPr lang="zh-CN" altLang="en-US" sz="2800" dirty="0"/>
              <a:t>；</a:t>
            </a:r>
          </a:p>
          <a:p>
            <a:r>
              <a:rPr lang="zh-CN" altLang="en-US" sz="2800" dirty="0"/>
              <a:t>则称关系“≤</a:t>
            </a:r>
            <a:r>
              <a:rPr lang="en-US" altLang="zh-CN" sz="2800" dirty="0"/>
              <a:t>”</a:t>
            </a:r>
            <a:r>
              <a:rPr lang="zh-CN" altLang="en-US" sz="2800" dirty="0"/>
              <a:t>为集合 </a:t>
            </a:r>
            <a:r>
              <a:rPr lang="en-US" altLang="zh-CN" sz="2800" dirty="0"/>
              <a:t>X</a:t>
            </a:r>
            <a:r>
              <a:rPr lang="zh-CN" altLang="en-US" sz="2800" dirty="0"/>
              <a:t>上的一个</a:t>
            </a:r>
            <a:r>
              <a:rPr lang="zh-CN" altLang="en-US" sz="2800" b="1" dirty="0"/>
              <a:t>偏序关系。</a:t>
            </a:r>
            <a:r>
              <a:rPr lang="zh-CN" altLang="en-US" sz="2800" dirty="0"/>
              <a:t>具有偏序关系的集合为</a:t>
            </a:r>
            <a:r>
              <a:rPr lang="zh-CN" altLang="en-US" sz="2800" b="1" dirty="0"/>
              <a:t>偏序集</a:t>
            </a:r>
            <a:r>
              <a:rPr lang="zh-CN" altLang="en-US" sz="2800" dirty="0"/>
              <a:t>，可记为（</a:t>
            </a:r>
            <a:r>
              <a:rPr lang="en-US" altLang="zh-CN" sz="2800" dirty="0"/>
              <a:t>P,</a:t>
            </a:r>
            <a:r>
              <a:rPr lang="zh-CN" altLang="en-US" sz="2800" dirty="0"/>
              <a:t>≤</a:t>
            </a:r>
            <a:r>
              <a:rPr lang="en-US" altLang="zh-CN" sz="2800" dirty="0"/>
              <a:t>)</a:t>
            </a:r>
            <a:r>
              <a:rPr lang="zh-CN" altLang="en-US" sz="2800" dirty="0"/>
              <a:t>。</a:t>
            </a:r>
            <a:endParaRPr lang="en-US" altLang="zh-CN" sz="2800" b="1" dirty="0"/>
          </a:p>
          <a:p>
            <a:r>
              <a:rPr lang="zh-CN" altLang="en-US" sz="2800" dirty="0"/>
              <a:t>    需要注意的是，在偏序集中，并非任意两个元素之间都有关系≤</a:t>
            </a:r>
            <a:r>
              <a:rPr lang="en-US" altLang="zh-CN" sz="2800" dirty="0"/>
              <a:t>.</a:t>
            </a:r>
          </a:p>
          <a:p>
            <a:r>
              <a:rPr lang="zh-CN" altLang="en-US" sz="2800" dirty="0"/>
              <a:t>    而如果 </a:t>
            </a:r>
            <a:r>
              <a:rPr lang="en-US" altLang="zh-CN" sz="2800" dirty="0"/>
              <a:t>X </a:t>
            </a:r>
            <a:r>
              <a:rPr lang="zh-CN" altLang="en-US" sz="2800" dirty="0"/>
              <a:t>中的任何两个元素都有偏序关系≤ ，也就是说：对任意在</a:t>
            </a:r>
            <a:r>
              <a:rPr lang="en-US" altLang="zh-CN" sz="2800" dirty="0"/>
              <a:t>X</a:t>
            </a:r>
            <a:r>
              <a:rPr lang="zh-CN" altLang="en-US" sz="2800" dirty="0"/>
              <a:t>中的元素</a:t>
            </a:r>
            <a:r>
              <a:rPr lang="en-US" altLang="zh-CN" sz="2800" dirty="0"/>
              <a:t>x, y,  x</a:t>
            </a:r>
            <a:r>
              <a:rPr lang="zh-CN" altLang="en-US" sz="2800" dirty="0">
                <a:solidFill>
                  <a:prstClr val="black"/>
                </a:solidFill>
              </a:rPr>
              <a:t> ≤ </a:t>
            </a:r>
            <a:r>
              <a:rPr lang="en-US" altLang="zh-CN" sz="2800" dirty="0">
                <a:solidFill>
                  <a:prstClr val="black"/>
                </a:solidFill>
              </a:rPr>
              <a:t>y</a:t>
            </a:r>
            <a:r>
              <a:rPr lang="zh-CN" altLang="en-US" sz="2800" dirty="0"/>
              <a:t>和 </a:t>
            </a:r>
            <a:r>
              <a:rPr lang="en-US" altLang="zh-CN" sz="2800" dirty="0"/>
              <a:t>y</a:t>
            </a:r>
            <a:r>
              <a:rPr lang="zh-CN" altLang="en-US" sz="2800" dirty="0"/>
              <a:t> ≤ </a:t>
            </a:r>
            <a:r>
              <a:rPr lang="en-US" altLang="zh-CN" sz="2800" dirty="0"/>
              <a:t>x</a:t>
            </a:r>
            <a:r>
              <a:rPr lang="zh-CN" altLang="en-US" sz="2800" dirty="0"/>
              <a:t>中至少有一个成立，则称集合 </a:t>
            </a:r>
            <a:r>
              <a:rPr lang="en-US" altLang="zh-CN" sz="2800" dirty="0"/>
              <a:t>X </a:t>
            </a:r>
            <a:r>
              <a:rPr lang="zh-CN" altLang="en-US" sz="2800" dirty="0"/>
              <a:t>为关于≤的</a:t>
            </a:r>
            <a:r>
              <a:rPr lang="zh-CN" altLang="en-US" sz="2800" b="1" dirty="0"/>
              <a:t>全序集</a:t>
            </a:r>
            <a:r>
              <a:rPr lang="zh-CN" altLang="en-US" sz="2800" dirty="0"/>
              <a:t>。</a:t>
            </a:r>
            <a:endParaRPr lang="en-US" altLang="zh-CN" sz="2800" dirty="0"/>
          </a:p>
          <a:p>
            <a:endParaRPr lang="en-US" altLang="zh-CN" b="1" dirty="0"/>
          </a:p>
        </p:txBody>
      </p:sp>
      <p:sp>
        <p:nvSpPr>
          <p:cNvPr id="18" name="AutoShape 18" descr="[公式]">
            <a:extLst>
              <a:ext uri="{FF2B5EF4-FFF2-40B4-BE49-F238E27FC236}">
                <a16:creationId xmlns:a16="http://schemas.microsoft.com/office/drawing/2014/main" id="{2D202F45-A6F8-4BEB-A8FC-D5AB3307BFBD}"/>
              </a:ext>
            </a:extLst>
          </p:cNvPr>
          <p:cNvSpPr>
            <a:spLocks noChangeAspect="1" noChangeArrowheads="1"/>
          </p:cNvSpPr>
          <p:nvPr/>
        </p:nvSpPr>
        <p:spPr bwMode="auto">
          <a:xfrm>
            <a:off x="5986508" y="2844866"/>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AutoShape 20" descr="[公式]">
            <a:extLst>
              <a:ext uri="{FF2B5EF4-FFF2-40B4-BE49-F238E27FC236}">
                <a16:creationId xmlns:a16="http://schemas.microsoft.com/office/drawing/2014/main" id="{6E493870-FD07-40F9-AD00-4FD40091E83A}"/>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 name="文本框 2">
            <a:extLst>
              <a:ext uri="{FF2B5EF4-FFF2-40B4-BE49-F238E27FC236}">
                <a16:creationId xmlns:a16="http://schemas.microsoft.com/office/drawing/2014/main" id="{18D9B0F8-94A4-436F-A029-F4829C5B1303}"/>
              </a:ext>
            </a:extLst>
          </p:cNvPr>
          <p:cNvSpPr txBox="1"/>
          <p:nvPr/>
        </p:nvSpPr>
        <p:spPr>
          <a:xfrm>
            <a:off x="830527" y="-68177"/>
            <a:ext cx="10076155" cy="1015663"/>
          </a:xfrm>
          <a:prstGeom prst="rect">
            <a:avLst/>
          </a:prstGeom>
          <a:noFill/>
        </p:spPr>
        <p:txBody>
          <a:bodyPr wrap="square" rtlCol="0">
            <a:spAutoFit/>
          </a:bodyPr>
          <a:lstStyle/>
          <a:p>
            <a:pPr lvl="0"/>
            <a:r>
              <a:rPr lang="zh-CN" altLang="en-US" sz="6000" dirty="0">
                <a:solidFill>
                  <a:prstClr val="black"/>
                </a:solidFill>
              </a:rPr>
              <a:t>选择公理的各种等价命题</a:t>
            </a:r>
            <a:endParaRPr lang="en-US" altLang="zh-CN" sz="6000" dirty="0">
              <a:solidFill>
                <a:prstClr val="black"/>
              </a:solidFill>
            </a:endParaRPr>
          </a:p>
        </p:txBody>
      </p:sp>
      <p:sp>
        <p:nvSpPr>
          <p:cNvPr id="4" name="文本框 3">
            <a:extLst>
              <a:ext uri="{FF2B5EF4-FFF2-40B4-BE49-F238E27FC236}">
                <a16:creationId xmlns:a16="http://schemas.microsoft.com/office/drawing/2014/main" id="{CB739F0C-83CE-4C27-866F-4B6CEB4DCB04}"/>
              </a:ext>
            </a:extLst>
          </p:cNvPr>
          <p:cNvSpPr txBox="1"/>
          <p:nvPr/>
        </p:nvSpPr>
        <p:spPr>
          <a:xfrm>
            <a:off x="910426" y="694063"/>
            <a:ext cx="9037468" cy="707886"/>
          </a:xfrm>
          <a:prstGeom prst="rect">
            <a:avLst/>
          </a:prstGeom>
          <a:noFill/>
        </p:spPr>
        <p:txBody>
          <a:bodyPr wrap="square" rtlCol="0">
            <a:spAutoFit/>
          </a:bodyPr>
          <a:lstStyle/>
          <a:p>
            <a:pPr lvl="0"/>
            <a:r>
              <a:rPr lang="zh-CN" altLang="en-US" sz="4000" dirty="0">
                <a:solidFill>
                  <a:srgbClr val="FF0000"/>
                </a:solidFill>
              </a:rPr>
              <a:t>良序定理（</a:t>
            </a:r>
            <a:r>
              <a:rPr lang="en-US" altLang="zh-CN" sz="4000" dirty="0" err="1">
                <a:solidFill>
                  <a:srgbClr val="FF0000"/>
                </a:solidFill>
              </a:rPr>
              <a:t>Zermelo</a:t>
            </a:r>
            <a:r>
              <a:rPr lang="en-US" altLang="zh-CN" sz="4000" dirty="0">
                <a:solidFill>
                  <a:srgbClr val="FF0000"/>
                </a:solidFill>
              </a:rPr>
              <a:t> </a:t>
            </a:r>
            <a:r>
              <a:rPr lang="zh-CN" altLang="en-US" sz="4000" dirty="0">
                <a:solidFill>
                  <a:srgbClr val="FF0000"/>
                </a:solidFill>
              </a:rPr>
              <a:t>定理）</a:t>
            </a:r>
            <a:endParaRPr lang="en-US" altLang="zh-CN" sz="4000" dirty="0">
              <a:solidFill>
                <a:srgbClr val="FF0000"/>
              </a:solidFill>
            </a:endParaRPr>
          </a:p>
        </p:txBody>
      </p:sp>
    </p:spTree>
    <p:extLst>
      <p:ext uri="{BB962C8B-B14F-4D97-AF65-F5344CB8AC3E}">
        <p14:creationId xmlns:p14="http://schemas.microsoft.com/office/powerpoint/2010/main" val="306638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5FF41CF8-634E-49D4-8F48-C708AAF9E2A3}"/>
              </a:ext>
            </a:extLst>
          </p:cNvPr>
          <p:cNvSpPr txBox="1"/>
          <p:nvPr/>
        </p:nvSpPr>
        <p:spPr>
          <a:xfrm>
            <a:off x="745724" y="314138"/>
            <a:ext cx="10537794" cy="3816429"/>
          </a:xfrm>
          <a:prstGeom prst="rect">
            <a:avLst/>
          </a:prstGeom>
          <a:noFill/>
        </p:spPr>
        <p:txBody>
          <a:bodyPr wrap="square" rtlCol="0">
            <a:spAutoFit/>
          </a:bodyPr>
          <a:lstStyle/>
          <a:p>
            <a:pPr lvl="0"/>
            <a:r>
              <a:rPr lang="en-US" altLang="zh-CN" sz="2800" dirty="0">
                <a:solidFill>
                  <a:prstClr val="black"/>
                </a:solidFill>
              </a:rPr>
              <a:t>2 </a:t>
            </a:r>
            <a:r>
              <a:rPr lang="zh-CN" altLang="en-US" sz="2800" b="1" dirty="0">
                <a:solidFill>
                  <a:prstClr val="black"/>
                </a:solidFill>
              </a:rPr>
              <a:t>极大（小）元 </a:t>
            </a:r>
            <a:endParaRPr lang="en-US" altLang="zh-CN" sz="2800" b="1" dirty="0">
              <a:solidFill>
                <a:prstClr val="black"/>
              </a:solidFill>
            </a:endParaRPr>
          </a:p>
          <a:p>
            <a:pPr lvl="0"/>
            <a:r>
              <a:rPr lang="en-US" altLang="zh-CN" sz="2800" b="1" dirty="0">
                <a:solidFill>
                  <a:prstClr val="black"/>
                </a:solidFill>
              </a:rPr>
              <a:t>   </a:t>
            </a:r>
            <a:r>
              <a:rPr lang="zh-CN" altLang="en-US" sz="2800" dirty="0">
                <a:solidFill>
                  <a:prstClr val="black"/>
                </a:solidFill>
              </a:rPr>
              <a:t>设 </a:t>
            </a:r>
            <a:r>
              <a:rPr lang="en-US" altLang="zh-CN" sz="2800" dirty="0">
                <a:solidFill>
                  <a:prstClr val="black"/>
                </a:solidFill>
              </a:rPr>
              <a:t>X </a:t>
            </a:r>
            <a:r>
              <a:rPr lang="zh-CN" altLang="en-US" sz="2800" dirty="0">
                <a:solidFill>
                  <a:prstClr val="black"/>
                </a:solidFill>
              </a:rPr>
              <a:t>是偏序集</a:t>
            </a:r>
            <a:r>
              <a:rPr lang="en-US" altLang="zh-CN" sz="2800" dirty="0">
                <a:solidFill>
                  <a:prstClr val="black"/>
                </a:solidFill>
              </a:rPr>
              <a:t>,</a:t>
            </a:r>
            <a:r>
              <a:rPr lang="zh-CN" altLang="en-US" sz="2800" dirty="0">
                <a:solidFill>
                  <a:prstClr val="black"/>
                </a:solidFill>
              </a:rPr>
              <a:t>≤是 </a:t>
            </a:r>
            <a:r>
              <a:rPr lang="en-US" altLang="zh-CN" sz="2800" dirty="0">
                <a:solidFill>
                  <a:prstClr val="black"/>
                </a:solidFill>
              </a:rPr>
              <a:t>X</a:t>
            </a:r>
            <a:r>
              <a:rPr lang="zh-CN" altLang="en-US" sz="2800" dirty="0">
                <a:solidFill>
                  <a:prstClr val="black"/>
                </a:solidFill>
              </a:rPr>
              <a:t>上的偏序关系， </a:t>
            </a:r>
            <a:r>
              <a:rPr lang="en-US" altLang="zh-CN" sz="2800" dirty="0">
                <a:solidFill>
                  <a:prstClr val="black"/>
                </a:solidFill>
              </a:rPr>
              <a:t>A </a:t>
            </a:r>
            <a:r>
              <a:rPr lang="zh-CN" altLang="en-US" sz="2800" dirty="0">
                <a:solidFill>
                  <a:prstClr val="black"/>
                </a:solidFill>
              </a:rPr>
              <a:t>是 </a:t>
            </a:r>
            <a:r>
              <a:rPr lang="en-US" altLang="zh-CN" sz="2800" dirty="0">
                <a:solidFill>
                  <a:prstClr val="black"/>
                </a:solidFill>
              </a:rPr>
              <a:t>X </a:t>
            </a:r>
            <a:r>
              <a:rPr lang="zh-CN" altLang="en-US" sz="2800" dirty="0">
                <a:solidFill>
                  <a:prstClr val="black"/>
                </a:solidFill>
              </a:rPr>
              <a:t>的子集</a:t>
            </a:r>
            <a:r>
              <a:rPr lang="en-US" altLang="zh-CN" sz="2800" dirty="0">
                <a:solidFill>
                  <a:prstClr val="black"/>
                </a:solidFill>
              </a:rPr>
              <a:t>, b</a:t>
            </a:r>
            <a:r>
              <a:rPr lang="zh-CN" altLang="en-US" sz="2800" dirty="0">
                <a:solidFill>
                  <a:prstClr val="black"/>
                </a:solidFill>
              </a:rPr>
              <a:t> ∈</a:t>
            </a:r>
            <a:r>
              <a:rPr lang="en-US" altLang="zh-CN" sz="2800" dirty="0">
                <a:solidFill>
                  <a:prstClr val="black"/>
                </a:solidFill>
              </a:rPr>
              <a:t> A</a:t>
            </a:r>
            <a:r>
              <a:rPr lang="zh-CN" altLang="en-US" sz="2800" dirty="0">
                <a:solidFill>
                  <a:prstClr val="black"/>
                </a:solidFill>
              </a:rPr>
              <a:t>。</a:t>
            </a:r>
            <a:r>
              <a:rPr lang="en-US" altLang="zh-CN" sz="2800" dirty="0">
                <a:solidFill>
                  <a:prstClr val="black"/>
                </a:solidFill>
              </a:rPr>
              <a:t> </a:t>
            </a:r>
            <a:r>
              <a:rPr lang="zh-CN" altLang="en-US" sz="2800" dirty="0">
                <a:solidFill>
                  <a:prstClr val="black"/>
                </a:solidFill>
              </a:rPr>
              <a:t>若对一切 </a:t>
            </a:r>
            <a:r>
              <a:rPr lang="en-US" altLang="zh-CN" sz="2800" dirty="0">
                <a:solidFill>
                  <a:prstClr val="black"/>
                </a:solidFill>
              </a:rPr>
              <a:t>x </a:t>
            </a:r>
            <a:r>
              <a:rPr lang="zh-CN" altLang="en-US" sz="2800" dirty="0">
                <a:solidFill>
                  <a:prstClr val="black"/>
                </a:solidFill>
              </a:rPr>
              <a:t>∈</a:t>
            </a:r>
            <a:r>
              <a:rPr lang="en-US" altLang="zh-CN" sz="2800" dirty="0">
                <a:solidFill>
                  <a:prstClr val="black"/>
                </a:solidFill>
              </a:rPr>
              <a:t> A</a:t>
            </a:r>
            <a:r>
              <a:rPr lang="zh-CN" altLang="en-US" sz="2800" dirty="0">
                <a:solidFill>
                  <a:prstClr val="black"/>
                </a:solidFill>
              </a:rPr>
              <a:t>有要么 </a:t>
            </a:r>
            <a:r>
              <a:rPr lang="en-US" altLang="zh-CN" sz="2800" dirty="0">
                <a:solidFill>
                  <a:prstClr val="black"/>
                </a:solidFill>
              </a:rPr>
              <a:t>x</a:t>
            </a:r>
            <a:r>
              <a:rPr lang="zh-CN" altLang="en-US" sz="2800" dirty="0">
                <a:solidFill>
                  <a:prstClr val="black"/>
                </a:solidFill>
              </a:rPr>
              <a:t> ≤ </a:t>
            </a:r>
            <a:r>
              <a:rPr lang="en-US" altLang="zh-CN" sz="2800" dirty="0">
                <a:solidFill>
                  <a:prstClr val="black"/>
                </a:solidFill>
              </a:rPr>
              <a:t>b ( b</a:t>
            </a:r>
            <a:r>
              <a:rPr lang="zh-CN" altLang="en-US" sz="2800" dirty="0">
                <a:solidFill>
                  <a:prstClr val="black"/>
                </a:solidFill>
              </a:rPr>
              <a:t> ≤ </a:t>
            </a:r>
            <a:r>
              <a:rPr lang="en-US" altLang="zh-CN" sz="2800" dirty="0">
                <a:solidFill>
                  <a:prstClr val="black"/>
                </a:solidFill>
              </a:rPr>
              <a:t>x) </a:t>
            </a:r>
            <a:r>
              <a:rPr lang="zh-CN" altLang="en-US" sz="2800" dirty="0">
                <a:solidFill>
                  <a:prstClr val="black"/>
                </a:solidFill>
              </a:rPr>
              <a:t>成立，要么 </a:t>
            </a:r>
            <a:r>
              <a:rPr lang="en-US" altLang="zh-CN" sz="2800" dirty="0">
                <a:solidFill>
                  <a:prstClr val="black"/>
                </a:solidFill>
              </a:rPr>
              <a:t>x </a:t>
            </a:r>
            <a:r>
              <a:rPr lang="zh-CN" altLang="en-US" sz="2800" dirty="0">
                <a:solidFill>
                  <a:prstClr val="black"/>
                </a:solidFill>
              </a:rPr>
              <a:t>与 </a:t>
            </a:r>
            <a:r>
              <a:rPr lang="en-US" altLang="zh-CN" sz="2800" dirty="0">
                <a:solidFill>
                  <a:prstClr val="black"/>
                </a:solidFill>
              </a:rPr>
              <a:t>b </a:t>
            </a:r>
            <a:r>
              <a:rPr lang="zh-CN" altLang="en-US" sz="2800" dirty="0">
                <a:solidFill>
                  <a:prstClr val="black"/>
                </a:solidFill>
              </a:rPr>
              <a:t>没有偏序关系，则称 </a:t>
            </a:r>
            <a:r>
              <a:rPr lang="en-US" altLang="zh-CN" sz="2800" dirty="0">
                <a:solidFill>
                  <a:prstClr val="black"/>
                </a:solidFill>
              </a:rPr>
              <a:t>b</a:t>
            </a:r>
            <a:r>
              <a:rPr lang="zh-CN" altLang="en-US" sz="2800" dirty="0">
                <a:solidFill>
                  <a:prstClr val="black"/>
                </a:solidFill>
              </a:rPr>
              <a:t>为 </a:t>
            </a:r>
            <a:r>
              <a:rPr lang="en-US" altLang="zh-CN" sz="2800" dirty="0">
                <a:solidFill>
                  <a:prstClr val="black"/>
                </a:solidFill>
              </a:rPr>
              <a:t>A </a:t>
            </a:r>
            <a:r>
              <a:rPr lang="zh-CN" altLang="en-US" sz="2800" dirty="0">
                <a:solidFill>
                  <a:prstClr val="black"/>
                </a:solidFill>
              </a:rPr>
              <a:t>的</a:t>
            </a:r>
            <a:r>
              <a:rPr lang="zh-CN" altLang="en-US" sz="2800" b="1" dirty="0">
                <a:solidFill>
                  <a:prstClr val="black"/>
                </a:solidFill>
              </a:rPr>
              <a:t>极大元</a:t>
            </a:r>
            <a:r>
              <a:rPr lang="zh-CN" altLang="en-US" sz="2800" dirty="0">
                <a:solidFill>
                  <a:prstClr val="black"/>
                </a:solidFill>
              </a:rPr>
              <a:t>（</a:t>
            </a:r>
            <a:r>
              <a:rPr lang="zh-CN" altLang="en-US" sz="2800" b="1" dirty="0">
                <a:solidFill>
                  <a:prstClr val="black"/>
                </a:solidFill>
              </a:rPr>
              <a:t>极小元</a:t>
            </a:r>
            <a:r>
              <a:rPr lang="zh-CN" altLang="en-US" sz="2800" dirty="0">
                <a:solidFill>
                  <a:prstClr val="black"/>
                </a:solidFill>
              </a:rPr>
              <a:t>）。</a:t>
            </a:r>
            <a:endParaRPr lang="en-US" altLang="zh-CN" sz="2800" dirty="0">
              <a:solidFill>
                <a:prstClr val="black"/>
              </a:solidFill>
            </a:endParaRPr>
          </a:p>
          <a:p>
            <a:pPr lvl="0"/>
            <a:r>
              <a:rPr lang="en-US" altLang="zh-CN" sz="2800" dirty="0">
                <a:solidFill>
                  <a:prstClr val="black"/>
                </a:solidFill>
              </a:rPr>
              <a:t>3 </a:t>
            </a:r>
            <a:r>
              <a:rPr lang="zh-CN" altLang="en-US" sz="2800" b="1" dirty="0">
                <a:solidFill>
                  <a:prstClr val="black"/>
                </a:solidFill>
              </a:rPr>
              <a:t>良序</a:t>
            </a:r>
            <a:endParaRPr lang="en-US" altLang="zh-CN" sz="2800" b="1" dirty="0">
              <a:solidFill>
                <a:prstClr val="black"/>
              </a:solidFill>
            </a:endParaRPr>
          </a:p>
          <a:p>
            <a:pPr lvl="0"/>
            <a:r>
              <a:rPr lang="zh-CN" altLang="en-US" sz="2800" dirty="0">
                <a:solidFill>
                  <a:prstClr val="black"/>
                </a:solidFill>
              </a:rPr>
              <a:t>   设集合 </a:t>
            </a:r>
            <a:r>
              <a:rPr lang="en-US" altLang="zh-CN" sz="2800" dirty="0">
                <a:solidFill>
                  <a:prstClr val="black"/>
                </a:solidFill>
              </a:rPr>
              <a:t>(S ,≤) </a:t>
            </a:r>
            <a:r>
              <a:rPr lang="zh-CN" altLang="en-US" sz="2800" dirty="0">
                <a:solidFill>
                  <a:prstClr val="black"/>
                </a:solidFill>
              </a:rPr>
              <a:t>为一全序集，≤是其全序关系。若对任意的</a:t>
            </a:r>
            <a:r>
              <a:rPr lang="en-US" altLang="zh-CN" sz="2800" dirty="0">
                <a:solidFill>
                  <a:prstClr val="black"/>
                </a:solidFill>
              </a:rPr>
              <a:t>S</a:t>
            </a:r>
            <a:r>
              <a:rPr lang="zh-CN" altLang="en-US" sz="2800" dirty="0">
                <a:solidFill>
                  <a:prstClr val="black"/>
                </a:solidFill>
              </a:rPr>
              <a:t>的非空子集都有在其序下有最小元素，则称≤为良序关系，</a:t>
            </a:r>
            <a:r>
              <a:rPr lang="en-US" altLang="zh-CN" sz="2800" dirty="0">
                <a:solidFill>
                  <a:prstClr val="black"/>
                </a:solidFill>
              </a:rPr>
              <a:t>(S ,≤) </a:t>
            </a:r>
            <a:r>
              <a:rPr lang="zh-CN" altLang="en-US" sz="2800" dirty="0">
                <a:solidFill>
                  <a:prstClr val="black"/>
                </a:solidFill>
              </a:rPr>
              <a:t>为 </a:t>
            </a:r>
            <a:r>
              <a:rPr lang="zh-CN" altLang="en-US" sz="2800" b="1" dirty="0">
                <a:solidFill>
                  <a:prstClr val="black"/>
                </a:solidFill>
              </a:rPr>
              <a:t>良序集。</a:t>
            </a:r>
            <a:endParaRPr lang="en-US" altLang="zh-CN" sz="2800" b="1" dirty="0">
              <a:solidFill>
                <a:prstClr val="black"/>
              </a:solidFill>
            </a:endParaRPr>
          </a:p>
          <a:p>
            <a:pPr lvl="0"/>
            <a:endParaRPr lang="en-US" altLang="zh-CN" dirty="0">
              <a:solidFill>
                <a:prstClr val="black"/>
              </a:solidFill>
            </a:endParaRPr>
          </a:p>
        </p:txBody>
      </p:sp>
      <p:sp>
        <p:nvSpPr>
          <p:cNvPr id="3" name="文本框 2">
            <a:extLst>
              <a:ext uri="{FF2B5EF4-FFF2-40B4-BE49-F238E27FC236}">
                <a16:creationId xmlns:a16="http://schemas.microsoft.com/office/drawing/2014/main" id="{D9A0F7E9-7CB6-49DB-AEB6-5A2C55B3250F}"/>
              </a:ext>
            </a:extLst>
          </p:cNvPr>
          <p:cNvSpPr txBox="1"/>
          <p:nvPr/>
        </p:nvSpPr>
        <p:spPr>
          <a:xfrm>
            <a:off x="745724" y="4130567"/>
            <a:ext cx="10088185" cy="2123658"/>
          </a:xfrm>
          <a:prstGeom prst="rect">
            <a:avLst/>
          </a:prstGeom>
          <a:noFill/>
        </p:spPr>
        <p:txBody>
          <a:bodyPr wrap="square" rtlCol="0">
            <a:spAutoFit/>
          </a:bodyPr>
          <a:lstStyle/>
          <a:p>
            <a:pPr lvl="0"/>
            <a:r>
              <a:rPr lang="zh-CN" altLang="en-US" sz="4400" b="1" dirty="0">
                <a:solidFill>
                  <a:srgbClr val="FF0000"/>
                </a:solidFill>
              </a:rPr>
              <a:t>良序定理</a:t>
            </a:r>
            <a:r>
              <a:rPr lang="zh-CN" altLang="en-US" sz="4400" dirty="0">
                <a:solidFill>
                  <a:prstClr val="black"/>
                </a:solidFill>
              </a:rPr>
              <a:t>如下：</a:t>
            </a:r>
            <a:endParaRPr lang="en-US" altLang="zh-CN" sz="4400" b="1" dirty="0">
              <a:solidFill>
                <a:prstClr val="black"/>
              </a:solidFill>
            </a:endParaRPr>
          </a:p>
          <a:p>
            <a:pPr lvl="0"/>
            <a:r>
              <a:rPr lang="zh-CN" altLang="en-US" sz="4400" dirty="0">
                <a:solidFill>
                  <a:prstClr val="black"/>
                </a:solidFill>
              </a:rPr>
              <a:t>    对于一个任何集合而言，它一定可以被编成良序集。</a:t>
            </a:r>
            <a:endParaRPr lang="en-US" altLang="zh-CN" sz="4400" dirty="0">
              <a:solidFill>
                <a:prstClr val="black"/>
              </a:solidFill>
            </a:endParaRPr>
          </a:p>
        </p:txBody>
      </p:sp>
    </p:spTree>
    <p:extLst>
      <p:ext uri="{BB962C8B-B14F-4D97-AF65-F5344CB8AC3E}">
        <p14:creationId xmlns:p14="http://schemas.microsoft.com/office/powerpoint/2010/main" val="387400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矩形 1">
            <a:extLst>
              <a:ext uri="{FF2B5EF4-FFF2-40B4-BE49-F238E27FC236}">
                <a16:creationId xmlns:a16="http://schemas.microsoft.com/office/drawing/2014/main" id="{3C2D3F48-DE88-4B46-A419-F00A94A271C8}"/>
              </a:ext>
            </a:extLst>
          </p:cNvPr>
          <p:cNvSpPr/>
          <p:nvPr/>
        </p:nvSpPr>
        <p:spPr>
          <a:xfrm>
            <a:off x="960297" y="3703588"/>
            <a:ext cx="9060948" cy="2492990"/>
          </a:xfrm>
          <a:prstGeom prst="rect">
            <a:avLst/>
          </a:prstGeom>
        </p:spPr>
        <p:txBody>
          <a:bodyPr wrap="square">
            <a:spAutoFit/>
          </a:bodyPr>
          <a:lstStyle/>
          <a:p>
            <a:pPr lvl="0"/>
            <a:r>
              <a:rPr lang="zh-CN" altLang="en-US" sz="3200" dirty="0">
                <a:solidFill>
                  <a:srgbClr val="FF0000"/>
                </a:solidFill>
              </a:rPr>
              <a:t>佐恩引理（</a:t>
            </a:r>
            <a:r>
              <a:rPr lang="en-US" altLang="zh-CN" sz="3200" dirty="0">
                <a:solidFill>
                  <a:srgbClr val="FF0000"/>
                </a:solidFill>
              </a:rPr>
              <a:t>Zorn‘s Lemma</a:t>
            </a:r>
            <a:r>
              <a:rPr lang="zh-CN" altLang="en-US" sz="3200" dirty="0">
                <a:solidFill>
                  <a:srgbClr val="FF0000"/>
                </a:solidFill>
              </a:rPr>
              <a:t>）</a:t>
            </a:r>
            <a:r>
              <a:rPr lang="zh-CN" altLang="en-US" sz="3200" dirty="0"/>
              <a:t>内容如下：</a:t>
            </a:r>
            <a:endParaRPr lang="en-US" altLang="zh-CN" sz="3200" dirty="0"/>
          </a:p>
          <a:p>
            <a:pPr lvl="0"/>
            <a:r>
              <a:rPr lang="zh-CN" altLang="en-US" sz="3200" dirty="0">
                <a:solidFill>
                  <a:prstClr val="black"/>
                </a:solidFill>
              </a:rPr>
              <a:t>    在任何一非空的偏序集中，若任何链（即全序的子集）都有上界（下界），则此偏序集内必然存在（至少一枚）极大元（极小元）。</a:t>
            </a:r>
            <a:endParaRPr lang="en-US" altLang="zh-CN" sz="3200" dirty="0">
              <a:solidFill>
                <a:prstClr val="black"/>
              </a:solidFill>
            </a:endParaRPr>
          </a:p>
          <a:p>
            <a:pPr lvl="0"/>
            <a:endParaRPr lang="en-US" altLang="zh-CN" sz="2800" dirty="0">
              <a:solidFill>
                <a:prstClr val="black"/>
              </a:solidFill>
            </a:endParaRPr>
          </a:p>
        </p:txBody>
      </p:sp>
      <p:sp>
        <p:nvSpPr>
          <p:cNvPr id="3" name="文本框 2">
            <a:extLst>
              <a:ext uri="{FF2B5EF4-FFF2-40B4-BE49-F238E27FC236}">
                <a16:creationId xmlns:a16="http://schemas.microsoft.com/office/drawing/2014/main" id="{AFA61657-96AE-46A6-BC2B-48DBBA7DDCC8}"/>
              </a:ext>
            </a:extLst>
          </p:cNvPr>
          <p:cNvSpPr txBox="1"/>
          <p:nvPr/>
        </p:nvSpPr>
        <p:spPr>
          <a:xfrm>
            <a:off x="960297" y="474345"/>
            <a:ext cx="9959044" cy="2954655"/>
          </a:xfrm>
          <a:prstGeom prst="rect">
            <a:avLst/>
          </a:prstGeom>
          <a:noFill/>
        </p:spPr>
        <p:txBody>
          <a:bodyPr wrap="square" rtlCol="0">
            <a:spAutoFit/>
          </a:bodyPr>
          <a:lstStyle/>
          <a:p>
            <a:r>
              <a:rPr lang="zh-CN" altLang="en-US" sz="2800" dirty="0">
                <a:solidFill>
                  <a:srgbClr val="FF0000"/>
                </a:solidFill>
              </a:rPr>
              <a:t>佐恩引理（</a:t>
            </a:r>
            <a:r>
              <a:rPr lang="en-US" altLang="zh-CN" sz="2800" dirty="0">
                <a:solidFill>
                  <a:srgbClr val="FF0000"/>
                </a:solidFill>
              </a:rPr>
              <a:t>Zorn’s  Lemma)</a:t>
            </a:r>
          </a:p>
          <a:p>
            <a:r>
              <a:rPr lang="zh-CN" altLang="en-US" sz="2800" dirty="0"/>
              <a:t>同样的，要理解佐恩引理，我们首先要理解如下概念：</a:t>
            </a:r>
            <a:endParaRPr lang="en-US" altLang="zh-CN" sz="2800" dirty="0"/>
          </a:p>
          <a:p>
            <a:r>
              <a:rPr lang="zh-CN" altLang="en-US" sz="2800" b="1" dirty="0"/>
              <a:t>上下界</a:t>
            </a:r>
            <a:endParaRPr lang="en-US" altLang="zh-CN" sz="2800" b="1" dirty="0"/>
          </a:p>
          <a:p>
            <a:r>
              <a:rPr lang="zh-CN" altLang="en-US" sz="2800" dirty="0"/>
              <a:t>    设 </a:t>
            </a:r>
            <a:r>
              <a:rPr lang="en-US" altLang="zh-CN" sz="2800" dirty="0"/>
              <a:t>X</a:t>
            </a:r>
            <a:r>
              <a:rPr lang="zh-CN" altLang="en-US" sz="2800" dirty="0"/>
              <a:t>是偏序集，</a:t>
            </a:r>
            <a:r>
              <a:rPr lang="en-US" altLang="zh-CN" sz="2800" dirty="0"/>
              <a:t>≤</a:t>
            </a:r>
            <a:r>
              <a:rPr lang="zh-CN" altLang="en-US" sz="2800" dirty="0"/>
              <a:t>是 </a:t>
            </a:r>
            <a:r>
              <a:rPr lang="en-US" altLang="zh-CN" sz="2800" dirty="0"/>
              <a:t>X </a:t>
            </a:r>
            <a:r>
              <a:rPr lang="zh-CN" altLang="en-US" sz="2800" dirty="0"/>
              <a:t>上的偏序关系，</a:t>
            </a:r>
            <a:r>
              <a:rPr lang="en-US" altLang="zh-CN" sz="2800" dirty="0"/>
              <a:t>A</a:t>
            </a:r>
            <a:r>
              <a:rPr lang="zh-CN" altLang="en-US" sz="2800" dirty="0"/>
              <a:t>是</a:t>
            </a:r>
            <a:r>
              <a:rPr lang="en-US" altLang="zh-CN" sz="2800" dirty="0"/>
              <a:t>X</a:t>
            </a:r>
            <a:r>
              <a:rPr lang="zh-CN" altLang="en-US" sz="2800" dirty="0"/>
              <a:t>的子集，若存在 </a:t>
            </a:r>
            <a:r>
              <a:rPr lang="en-US" altLang="zh-CN" sz="2800" dirty="0"/>
              <a:t>b</a:t>
            </a:r>
            <a:r>
              <a:rPr lang="zh-CN" altLang="en-US" sz="2800" dirty="0"/>
              <a:t> ∈</a:t>
            </a:r>
            <a:r>
              <a:rPr lang="en-US" altLang="zh-CN" sz="2800" dirty="0"/>
              <a:t> X, </a:t>
            </a:r>
            <a:r>
              <a:rPr lang="zh-CN" altLang="en-US" sz="2800" dirty="0"/>
              <a:t>使得对一切</a:t>
            </a:r>
            <a:r>
              <a:rPr lang="en-US" altLang="zh-CN" sz="2800" dirty="0"/>
              <a:t>x</a:t>
            </a:r>
            <a:r>
              <a:rPr lang="zh-CN" altLang="en-US" sz="2800" dirty="0"/>
              <a:t> ∈ </a:t>
            </a:r>
            <a:r>
              <a:rPr lang="en-US" altLang="zh-CN" sz="2800" dirty="0"/>
              <a:t>A, </a:t>
            </a:r>
            <a:r>
              <a:rPr lang="zh-CN" altLang="en-US" sz="2800" dirty="0"/>
              <a:t>都有 </a:t>
            </a:r>
            <a:r>
              <a:rPr lang="en-US" altLang="zh-CN" sz="2800" dirty="0"/>
              <a:t>x ≤ b</a:t>
            </a:r>
            <a:r>
              <a:rPr lang="zh-CN" altLang="en-US" sz="2800" dirty="0"/>
              <a:t>（ </a:t>
            </a:r>
            <a:r>
              <a:rPr lang="en-US" altLang="zh-CN" sz="2800" dirty="0"/>
              <a:t>b ≤ x </a:t>
            </a:r>
            <a:r>
              <a:rPr lang="zh-CN" altLang="en-US" sz="2800" dirty="0"/>
              <a:t>）成立，则称 </a:t>
            </a:r>
            <a:r>
              <a:rPr lang="en-US" altLang="zh-CN" sz="2800" dirty="0"/>
              <a:t>b</a:t>
            </a:r>
            <a:r>
              <a:rPr lang="zh-CN" altLang="en-US" sz="2800" dirty="0"/>
              <a:t>为</a:t>
            </a:r>
            <a:r>
              <a:rPr lang="en-US" altLang="zh-CN" sz="2800" dirty="0"/>
              <a:t>A</a:t>
            </a:r>
            <a:r>
              <a:rPr lang="zh-CN" altLang="en-US" sz="2800" dirty="0"/>
              <a:t>的</a:t>
            </a:r>
            <a:r>
              <a:rPr lang="zh-CN" altLang="en-US" sz="2800" b="1" dirty="0"/>
              <a:t>上界（下界）</a:t>
            </a:r>
            <a:r>
              <a:rPr lang="zh-CN" altLang="en-US" sz="2800" dirty="0"/>
              <a:t>。</a:t>
            </a:r>
            <a:endParaRPr lang="en-US" altLang="zh-CN" sz="2800" dirty="0"/>
          </a:p>
          <a:p>
            <a:endParaRPr lang="zh-CN" altLang="en-US" dirty="0"/>
          </a:p>
        </p:txBody>
      </p:sp>
    </p:spTree>
    <p:extLst>
      <p:ext uri="{BB962C8B-B14F-4D97-AF65-F5344CB8AC3E}">
        <p14:creationId xmlns:p14="http://schemas.microsoft.com/office/powerpoint/2010/main" val="308382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473500" y="4950083"/>
            <a:ext cx="2263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30000" noProof="0" dirty="0">
                <a:ln>
                  <a:noFill/>
                </a:ln>
                <a:solidFill>
                  <a:srgbClr val="6C92C0"/>
                </a:solidFill>
                <a:effectLst/>
                <a:uLnTx/>
                <a:uFillTx/>
                <a:latin typeface="等线" panose="020F0502020204030204"/>
                <a:ea typeface="等线" panose="02010600030101010101" pitchFamily="2" charset="-122"/>
                <a:cs typeface="+mn-cs"/>
              </a:rPr>
              <a:t> </a:t>
            </a:r>
            <a:endParaRPr kumimoji="0" lang="zh-CN" altLang="en-US" sz="1800" b="0" i="0" u="none" strike="noStrike" kern="1200" cap="none" spc="0" normalizeH="0" baseline="0" noProof="0" dirty="0">
              <a:ln>
                <a:noFill/>
              </a:ln>
              <a:solidFill>
                <a:srgbClr val="6C92C0"/>
              </a:solidFill>
              <a:effectLst/>
              <a:uLnTx/>
              <a:uFillTx/>
              <a:latin typeface="等线" panose="020F0502020204030204"/>
              <a:ea typeface="等线" panose="02010600030101010101" pitchFamily="2" charset="-122"/>
              <a:cs typeface="+mn-cs"/>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 name="文本框 1">
            <a:extLst>
              <a:ext uri="{FF2B5EF4-FFF2-40B4-BE49-F238E27FC236}">
                <a16:creationId xmlns:a16="http://schemas.microsoft.com/office/drawing/2014/main" id="{44B330F9-597F-4787-AB1A-204DF60E0BAB}"/>
              </a:ext>
            </a:extLst>
          </p:cNvPr>
          <p:cNvSpPr txBox="1"/>
          <p:nvPr/>
        </p:nvSpPr>
        <p:spPr>
          <a:xfrm>
            <a:off x="1097872" y="4380696"/>
            <a:ext cx="9996256" cy="1631216"/>
          </a:xfrm>
          <a:prstGeom prst="rect">
            <a:avLst/>
          </a:prstGeom>
          <a:noFill/>
        </p:spPr>
        <p:txBody>
          <a:bodyPr wrap="square" rtlCol="0">
            <a:spAutoFit/>
          </a:bodyPr>
          <a:lstStyle/>
          <a:p>
            <a:r>
              <a:rPr lang="zh-CN" altLang="en-US" sz="3600" dirty="0"/>
              <a:t>选择公理与良序定理与佐恩引理间的等价性证明</a:t>
            </a:r>
            <a:endParaRPr lang="en-US" altLang="zh-CN" sz="3600" dirty="0"/>
          </a:p>
          <a:p>
            <a:r>
              <a:rPr lang="zh-CN" altLang="en-US" sz="2800" dirty="0"/>
              <a:t>    </a:t>
            </a:r>
            <a:r>
              <a:rPr lang="zh-CN" altLang="en-US" sz="3200" dirty="0"/>
              <a:t>关于它们之间的互推</a:t>
            </a:r>
            <a:endParaRPr lang="en-US" altLang="zh-CN" sz="3200" dirty="0"/>
          </a:p>
          <a:p>
            <a:r>
              <a:rPr lang="zh-CN" altLang="en-US" sz="3200" dirty="0"/>
              <a:t>    我举简单的几例</a:t>
            </a:r>
          </a:p>
        </p:txBody>
      </p:sp>
      <p:sp>
        <p:nvSpPr>
          <p:cNvPr id="3" name="文本框 2">
            <a:extLst>
              <a:ext uri="{FF2B5EF4-FFF2-40B4-BE49-F238E27FC236}">
                <a16:creationId xmlns:a16="http://schemas.microsoft.com/office/drawing/2014/main" id="{285A79DE-E7C1-46F8-A57F-402062A6B02E}"/>
              </a:ext>
            </a:extLst>
          </p:cNvPr>
          <p:cNvSpPr txBox="1"/>
          <p:nvPr/>
        </p:nvSpPr>
        <p:spPr>
          <a:xfrm>
            <a:off x="1097872" y="556573"/>
            <a:ext cx="9019712" cy="3539430"/>
          </a:xfrm>
          <a:prstGeom prst="rect">
            <a:avLst/>
          </a:prstGeom>
          <a:noFill/>
        </p:spPr>
        <p:txBody>
          <a:bodyPr wrap="square" rtlCol="0">
            <a:spAutoFit/>
          </a:bodyPr>
          <a:lstStyle/>
          <a:p>
            <a:pPr lvl="0"/>
            <a:r>
              <a:rPr lang="zh-CN" altLang="en-US" sz="3200" dirty="0">
                <a:solidFill>
                  <a:prstClr val="black"/>
                </a:solidFill>
              </a:rPr>
              <a:t>评价（吐槽）</a:t>
            </a:r>
            <a:endParaRPr lang="en-US" altLang="zh-CN" sz="3200" dirty="0">
              <a:solidFill>
                <a:prstClr val="black"/>
              </a:solidFill>
            </a:endParaRPr>
          </a:p>
          <a:p>
            <a:pPr lvl="0"/>
            <a:r>
              <a:rPr lang="en-US" altLang="zh-CN" sz="3200" dirty="0">
                <a:solidFill>
                  <a:prstClr val="black"/>
                </a:solidFill>
              </a:rPr>
              <a:t>    The axiom of choice is obviously true, the well-ordering principle obviously false, and who can tell about Zorn's lemma?</a:t>
            </a:r>
          </a:p>
          <a:p>
            <a:pPr lvl="0"/>
            <a:r>
              <a:rPr lang="en-US" altLang="zh-CN" sz="3200" dirty="0">
                <a:solidFill>
                  <a:prstClr val="black"/>
                </a:solidFill>
              </a:rPr>
              <a:t>    — Jerry Bona</a:t>
            </a:r>
          </a:p>
          <a:p>
            <a:pPr lvl="0"/>
            <a:r>
              <a:rPr lang="zh-CN" altLang="en-US" sz="3200" dirty="0">
                <a:solidFill>
                  <a:prstClr val="black"/>
                </a:solidFill>
              </a:rPr>
              <a:t>    选择公理显然是对的，良序定理显然是错的，佐恩引理的对错又有谁说得清呢？</a:t>
            </a:r>
          </a:p>
        </p:txBody>
      </p:sp>
    </p:spTree>
    <p:extLst>
      <p:ext uri="{BB962C8B-B14F-4D97-AF65-F5344CB8AC3E}">
        <p14:creationId xmlns:p14="http://schemas.microsoft.com/office/powerpoint/2010/main" val="350494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2.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3.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4.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5.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TotalTime>
  <Words>3771</Words>
  <Application>Microsoft Office PowerPoint</Application>
  <PresentationFormat>宽屏</PresentationFormat>
  <Paragraphs>245</Paragraphs>
  <Slides>35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35</vt:i4>
      </vt:variant>
    </vt:vector>
  </HeadingPairs>
  <TitlesOfParts>
    <vt:vector size="44" baseType="lpstr">
      <vt:lpstr>Gotham Rounded Medium</vt:lpstr>
      <vt:lpstr>等线</vt:lpstr>
      <vt:lpstr>等线 Light</vt:lpstr>
      <vt:lpstr>华文楷体</vt:lpstr>
      <vt:lpstr>Arial</vt:lpstr>
      <vt:lpstr>Arial</vt:lpstr>
      <vt:lpstr>Times New Roman</vt:lpstr>
      <vt:lpstr>Wingdings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sascism@163.com</dc:creator>
  <cp:lastModifiedBy>sascism@163.com</cp:lastModifiedBy>
  <cp:revision>123</cp:revision>
  <dcterms:created xsi:type="dcterms:W3CDTF">2019-11-25T13:36:21Z</dcterms:created>
  <dcterms:modified xsi:type="dcterms:W3CDTF">2019-11-28T01:50:06Z</dcterms:modified>
</cp:coreProperties>
</file>