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6" r:id="rId8"/>
    <p:sldId id="265" r:id="rId9"/>
    <p:sldId id="267" r:id="rId10"/>
    <p:sldId id="262" r:id="rId11"/>
    <p:sldId id="260" r:id="rId12"/>
    <p:sldId id="268" r:id="rId13"/>
    <p:sldId id="269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0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DA0BFA-E498-49BD-8FEB-C257355843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A837474-780C-4CF0-B671-5927B7346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385C5FB-76AB-41CA-A505-D61F58A04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4363-BC17-462E-A91E-C09014C7E75C}" type="datetimeFigureOut">
              <a:rPr lang="zh-CN" altLang="en-US" smtClean="0"/>
              <a:t>2020/2/23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C4A602-72B6-4F5F-9995-19812DC18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C907C4C-857D-4488-8A19-983E087F8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9E08-B0D4-4368-A4C1-7C8A6F852B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881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760523-AF51-40AA-9A6E-A2EFBEE3C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C9F7A3C-9C81-44F5-A12E-D1F4CC31B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05AA9C-F980-4976-9D03-5DDEBF3E4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4363-BC17-462E-A91E-C09014C7E75C}" type="datetimeFigureOut">
              <a:rPr lang="zh-CN" altLang="en-US" smtClean="0"/>
              <a:t>2020/2/23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930F7F-6B12-4C21-953C-3CDA5C8D9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B19D264-D3E3-4186-890A-6D29D1C93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9E08-B0D4-4368-A4C1-7C8A6F852B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78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CCD00A7-5DD3-4591-A74B-52BCFDB071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B63EAB6-4059-49AA-8F9B-AA274D3D6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63CA0F-533A-4172-A24A-23B4316A9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4363-BC17-462E-A91E-C09014C7E75C}" type="datetimeFigureOut">
              <a:rPr lang="zh-CN" altLang="en-US" smtClean="0"/>
              <a:t>2020/2/23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2073C7-A40E-4440-85C5-DDD31569B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5E37BC-F8B7-4C7E-8D64-62F5A4D51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9E08-B0D4-4368-A4C1-7C8A6F852B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619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D874F7-FA4D-4BD5-9E63-7437D975A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1BAB32-11B8-4B5B-940F-77CB3AA72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88E4E27-B7E7-41C6-9BBF-CA7257900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4363-BC17-462E-A91E-C09014C7E75C}" type="datetimeFigureOut">
              <a:rPr lang="zh-CN" altLang="en-US" smtClean="0"/>
              <a:t>2020/2/23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5DDD45E-69F7-49ED-9DD3-247332998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15D695-9ADF-45A7-973F-858600B67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9E08-B0D4-4368-A4C1-7C8A6F852B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935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D963C7-37DD-4621-88B0-B94717D19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9BC207D-5A74-49D4-8DFC-0465E1647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1E00C0-68F6-4D79-A191-FC91742DF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4363-BC17-462E-A91E-C09014C7E75C}" type="datetimeFigureOut">
              <a:rPr lang="zh-CN" altLang="en-US" smtClean="0"/>
              <a:t>2020/2/23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DAE7703-4476-4C34-98C7-D0BEBE2DB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0C9D12-F9BD-490F-823E-170D22C51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9E08-B0D4-4368-A4C1-7C8A6F852B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466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A90A2-BE9A-4DBB-ACE4-966A73EBA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7DC0F13-E546-4C40-B069-7C6B292502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4E80059-3318-4DD1-9C29-5E08E613C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4A29B9E-9E4A-49BD-A6D3-458359FB8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4363-BC17-462E-A91E-C09014C7E75C}" type="datetimeFigureOut">
              <a:rPr lang="zh-CN" altLang="en-US" smtClean="0"/>
              <a:t>2020/2/23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CA6A665-7140-4B93-9F34-E4BE2B9FE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91B6DA-9F35-4D13-8BA7-A7F593E75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9E08-B0D4-4368-A4C1-7C8A6F852B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863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15DEB3-8E60-489D-9F77-8898005F3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F822AF8-4E40-4F9D-BBBB-64137C941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CDB8766-9E2E-4356-AC05-878842F51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3E4E52E-8F44-44B6-BA4F-C9D1C5045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F64EEBE-3B41-421F-A719-C7B11F0B9C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618BDA6-E972-4FC6-A699-86874E0BC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4363-BC17-462E-A91E-C09014C7E75C}" type="datetimeFigureOut">
              <a:rPr lang="zh-CN" altLang="en-US" smtClean="0"/>
              <a:t>2020/2/23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A6FE80A-30BC-4E7E-A547-1D2DCECB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B962DCC-8109-41F8-8A4D-388E5F4C7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9E08-B0D4-4368-A4C1-7C8A6F852B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031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BEDEE4-F830-403D-A2DC-1419DACDA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2092B10-35EA-45B9-AC73-72854CDE1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4363-BC17-462E-A91E-C09014C7E75C}" type="datetimeFigureOut">
              <a:rPr lang="zh-CN" altLang="en-US" smtClean="0"/>
              <a:t>2020/2/23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81AB81B-27B0-4B90-9662-F6C8D2F6A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FBE7C64-DB51-46BC-9E7D-E38A2D0D9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9E08-B0D4-4368-A4C1-7C8A6F852B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808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41C19F1-15A7-4C97-806C-107C316CD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4363-BC17-462E-A91E-C09014C7E75C}" type="datetimeFigureOut">
              <a:rPr lang="zh-CN" altLang="en-US" smtClean="0"/>
              <a:t>2020/2/23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DDD7341-00B6-4112-8988-351ADEBEE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821DE1E-58C7-4E29-8E5D-3364F3A4F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9E08-B0D4-4368-A4C1-7C8A6F852B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156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7A23D2-517A-4A9F-8704-F5972B0D1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59C468-9289-4F55-AA87-1E81B95B9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719195D-81CC-433A-AAF3-7CBB78DA8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0D0F05F-7A44-49B9-B786-1712431A6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4363-BC17-462E-A91E-C09014C7E75C}" type="datetimeFigureOut">
              <a:rPr lang="zh-CN" altLang="en-US" smtClean="0"/>
              <a:t>2020/2/23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A3618A3-CB69-4643-8A89-2D549BD15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9DC7B64-6317-420A-BDAC-940479A35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9E08-B0D4-4368-A4C1-7C8A6F852B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03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5BD47D-EAAB-48AC-83A5-AF0B07B31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8425ADF-0E5D-4B66-97F2-D644B9F15E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ABD2702-4089-46EC-A58F-108ECA84F6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5DFCBCF-81C7-4704-B0B2-31E9A57EA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4363-BC17-462E-A91E-C09014C7E75C}" type="datetimeFigureOut">
              <a:rPr lang="zh-CN" altLang="en-US" smtClean="0"/>
              <a:t>2020/2/23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E66EA5A-BB88-4241-BB1D-63BD1AAF0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03761E9-FB2E-480F-A143-48CD9EBA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9E08-B0D4-4368-A4C1-7C8A6F852B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958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E0EB033-FD70-45F2-B98D-8BED938C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DB2B296-A411-41C5-82B1-4BE1086A5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0228889-51A2-4BF0-BB6E-655F07D1E6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E4363-BC17-462E-A91E-C09014C7E75C}" type="datetimeFigureOut">
              <a:rPr lang="zh-CN" altLang="en-US" smtClean="0"/>
              <a:t>2020/2/23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2B58BE-4C9A-4FA8-AA43-3CE68D9A4D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582266D-1056-4848-A500-FEC0AB6F90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59E08-B0D4-4368-A4C1-7C8A6F852B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183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631E6362-2A7B-4678-8B89-EF3A8D5ABEBC}"/>
              </a:ext>
            </a:extLst>
          </p:cNvPr>
          <p:cNvSpPr txBox="1"/>
          <p:nvPr/>
        </p:nvSpPr>
        <p:spPr>
          <a:xfrm>
            <a:off x="2329991" y="1854578"/>
            <a:ext cx="75320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/>
              <a:t>Circuit Design</a:t>
            </a:r>
            <a:endParaRPr lang="zh-CN" altLang="en-US" sz="96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0B84559-9416-4D27-B18F-CE5D38D5CDB3}"/>
              </a:ext>
            </a:extLst>
          </p:cNvPr>
          <p:cNvSpPr txBox="1"/>
          <p:nvPr/>
        </p:nvSpPr>
        <p:spPr>
          <a:xfrm>
            <a:off x="9148713" y="5781287"/>
            <a:ext cx="27526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19 </a:t>
            </a:r>
            <a:r>
              <a:rPr lang="zh-CN" altLang="en-US" sz="3200" dirty="0"/>
              <a:t>计拔 浦亮</a:t>
            </a:r>
            <a:endParaRPr lang="en-US" altLang="zh-CN" sz="3200" dirty="0"/>
          </a:p>
          <a:p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6C3D5A9-B72F-4FE2-A76C-C369236D7975}"/>
              </a:ext>
            </a:extLst>
          </p:cNvPr>
          <p:cNvSpPr txBox="1"/>
          <p:nvPr/>
        </p:nvSpPr>
        <p:spPr>
          <a:xfrm>
            <a:off x="4743252" y="3622299"/>
            <a:ext cx="2705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数字电路设计</a:t>
            </a:r>
          </a:p>
        </p:txBody>
      </p:sp>
    </p:spTree>
    <p:extLst>
      <p:ext uri="{BB962C8B-B14F-4D97-AF65-F5344CB8AC3E}">
        <p14:creationId xmlns:p14="http://schemas.microsoft.com/office/powerpoint/2010/main" val="486976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6F8C6B30-6ED3-471E-9E1D-3EB6AB792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83870"/>
            <a:ext cx="7924800" cy="589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336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EBEB269F-21D9-4DA1-86AB-DE8494D5B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292" y="147447"/>
            <a:ext cx="5562600" cy="680085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C6A8CBEA-ADEC-4C7C-B823-258C24FEC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647" y="1047559"/>
            <a:ext cx="44958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704D8015-0D33-4D72-87CF-F43729392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647" y="1764316"/>
            <a:ext cx="4360863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84BCFD0C-CDF9-4749-AF41-E0D162967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647" y="2523268"/>
            <a:ext cx="29178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717C3AAD-DF4C-4F15-9A62-C426AB7D9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647" y="3215164"/>
            <a:ext cx="4897438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4573C625-ABD1-4615-BA01-27D357B28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647" y="3974116"/>
            <a:ext cx="21812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D4470595-2F89-4657-BB4B-3BD89A4F1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647" y="4733068"/>
            <a:ext cx="41275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EE44621B-600A-45D1-99DC-630B70EF6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647" y="5492020"/>
            <a:ext cx="3389313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4005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2ECD53FA-55B4-4C5B-BFCD-41FB1E0F7872}"/>
              </a:ext>
            </a:extLst>
          </p:cNvPr>
          <p:cNvSpPr txBox="1"/>
          <p:nvPr/>
        </p:nvSpPr>
        <p:spPr>
          <a:xfrm>
            <a:off x="289932" y="473475"/>
            <a:ext cx="6835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/>
              <a:t>*关于电路优化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463A80C-51A7-4DA2-A3C9-A65FE99713FC}"/>
              </a:ext>
            </a:extLst>
          </p:cNvPr>
          <p:cNvSpPr txBox="1"/>
          <p:nvPr/>
        </p:nvSpPr>
        <p:spPr>
          <a:xfrm>
            <a:off x="602166" y="1572321"/>
            <a:ext cx="1103970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    之前的种种表达式在本身表达上已经不存在错误，但是通过结构的优化可以把电路变得更加简单。</a:t>
            </a:r>
            <a:endParaRPr lang="en-US" altLang="zh-CN" sz="2400" dirty="0"/>
          </a:p>
          <a:p>
            <a:r>
              <a:rPr lang="en-US" altLang="zh-CN" sz="2400" dirty="0"/>
              <a:t>    </a:t>
            </a:r>
            <a:r>
              <a:rPr lang="zh-CN" altLang="en-US" sz="2400" dirty="0"/>
              <a:t>例如如果我们有 </a:t>
            </a:r>
            <a:r>
              <a:rPr lang="en-US" altLang="zh-CN" sz="2400" dirty="0"/>
              <a:t>a=ABC</a:t>
            </a:r>
          </a:p>
          <a:p>
            <a:r>
              <a:rPr lang="en-US" altLang="zh-CN" sz="2400" dirty="0"/>
              <a:t>                              b=AB</a:t>
            </a:r>
          </a:p>
          <a:p>
            <a:r>
              <a:rPr lang="en-US" altLang="zh-CN" sz="2400" dirty="0"/>
              <a:t>                              c=ABC </a:t>
            </a:r>
          </a:p>
          <a:p>
            <a:r>
              <a:rPr lang="en-US" altLang="zh-CN" sz="2400" dirty="0"/>
              <a:t>    </a:t>
            </a:r>
            <a:r>
              <a:rPr lang="zh-CN" altLang="en-US" sz="2400" dirty="0"/>
              <a:t>我们可以先连好</a:t>
            </a:r>
            <a:r>
              <a:rPr lang="en-US" altLang="zh-CN" sz="2400" dirty="0"/>
              <a:t>a</a:t>
            </a:r>
            <a:r>
              <a:rPr lang="zh-CN" altLang="en-US" sz="2400" dirty="0"/>
              <a:t>和</a:t>
            </a:r>
            <a:r>
              <a:rPr lang="en-US" altLang="zh-CN" sz="2400" dirty="0"/>
              <a:t>c</a:t>
            </a:r>
            <a:r>
              <a:rPr lang="zh-CN" altLang="en-US" sz="2400" dirty="0"/>
              <a:t>，</a:t>
            </a:r>
            <a:r>
              <a:rPr lang="en-US" altLang="zh-CN" sz="2400" dirty="0"/>
              <a:t>b</a:t>
            </a:r>
            <a:r>
              <a:rPr lang="zh-CN" altLang="en-US" sz="2400" dirty="0"/>
              <a:t>只需要</a:t>
            </a:r>
            <a:r>
              <a:rPr lang="en-US" altLang="zh-CN" sz="2400" dirty="0" err="1"/>
              <a:t>a+c</a:t>
            </a:r>
            <a:r>
              <a:rPr lang="zh-CN" altLang="en-US" sz="2400" dirty="0"/>
              <a:t>即可。</a:t>
            </a:r>
            <a:endParaRPr lang="en-US" altLang="zh-CN" sz="2400" dirty="0"/>
          </a:p>
          <a:p>
            <a:r>
              <a:rPr lang="en-US" altLang="zh-CN" sz="2400" dirty="0"/>
              <a:t>    </a:t>
            </a:r>
            <a:r>
              <a:rPr lang="zh-CN" altLang="en-US" sz="2400" dirty="0"/>
              <a:t>或者先连好</a:t>
            </a:r>
            <a:r>
              <a:rPr lang="en-US" altLang="zh-CN" sz="2400" dirty="0"/>
              <a:t>b</a:t>
            </a:r>
            <a:r>
              <a:rPr lang="zh-CN" altLang="en-US" sz="2400" dirty="0"/>
              <a:t>，将运用公共项</a:t>
            </a:r>
            <a:r>
              <a:rPr lang="en-US" altLang="zh-CN" sz="2400" dirty="0"/>
              <a:t>AB</a:t>
            </a:r>
            <a:r>
              <a:rPr lang="zh-CN" altLang="en-US" sz="2400" dirty="0"/>
              <a:t>简化。</a:t>
            </a:r>
            <a:endParaRPr lang="en-US" altLang="zh-CN" sz="2400" dirty="0"/>
          </a:p>
          <a:p>
            <a:r>
              <a:rPr lang="zh-CN" altLang="en-US" sz="2400" dirty="0"/>
              <a:t>    一般来说，更多的采取分成多个公共项，再将公共项之间用或连接来代替原来的表达式。</a:t>
            </a:r>
            <a:endParaRPr lang="en-US" altLang="zh-CN" sz="2400" dirty="0"/>
          </a:p>
          <a:p>
            <a:r>
              <a:rPr lang="zh-CN" altLang="en-US" sz="2400" dirty="0"/>
              <a:t>一篇关于多输出亦或电路优化的文章</a:t>
            </a:r>
            <a:r>
              <a:rPr lang="en-US" altLang="zh-CN" sz="2400" dirty="0"/>
              <a:t> https://www.ixueshu.com/document/4eb12ee3a8f9232f05c612d30e660e45318947a18e7f9386.html</a:t>
            </a:r>
            <a:endParaRPr lang="zh-CN" altLang="en-US" sz="2400" dirty="0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BB7F9863-D2A9-4449-A503-E41D169C85F2}"/>
              </a:ext>
            </a:extLst>
          </p:cNvPr>
          <p:cNvCxnSpPr/>
          <p:nvPr/>
        </p:nvCxnSpPr>
        <p:spPr>
          <a:xfrm>
            <a:off x="3919728" y="3096768"/>
            <a:ext cx="19507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482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99194FF-3A97-411C-851E-7D0227FFA37D}"/>
              </a:ext>
            </a:extLst>
          </p:cNvPr>
          <p:cNvSpPr txBox="1"/>
          <p:nvPr/>
        </p:nvSpPr>
        <p:spPr>
          <a:xfrm>
            <a:off x="3297936" y="1932432"/>
            <a:ext cx="56875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dirty="0"/>
              <a:t>感谢观看！</a:t>
            </a:r>
            <a:endParaRPr lang="en-US" altLang="zh-CN" sz="8000" dirty="0"/>
          </a:p>
          <a:p>
            <a:pPr algn="ctr"/>
            <a:endParaRPr lang="en-US" altLang="zh-CN" sz="8000" dirty="0"/>
          </a:p>
          <a:p>
            <a:pPr algn="ctr"/>
            <a:r>
              <a:rPr lang="zh-CN" altLang="en-US" sz="2000" dirty="0"/>
              <a:t>感谢马老师的指导！</a:t>
            </a:r>
          </a:p>
        </p:txBody>
      </p:sp>
    </p:spTree>
    <p:extLst>
      <p:ext uri="{BB962C8B-B14F-4D97-AF65-F5344CB8AC3E}">
        <p14:creationId xmlns:p14="http://schemas.microsoft.com/office/powerpoint/2010/main" val="1491036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8508A16D-B931-45F4-86C2-240243A131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438"/>
          <a:stretch/>
        </p:blipFill>
        <p:spPr>
          <a:xfrm>
            <a:off x="3221199" y="182728"/>
            <a:ext cx="8970801" cy="3667944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2C8CB3A3-6090-4EA6-A52C-C21DEE1568D6}"/>
              </a:ext>
            </a:extLst>
          </p:cNvPr>
          <p:cNvSpPr txBox="1"/>
          <p:nvPr/>
        </p:nvSpPr>
        <p:spPr>
          <a:xfrm>
            <a:off x="635853" y="565479"/>
            <a:ext cx="2158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/>
              <a:t>目录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E97EE4D-44C3-410B-B38A-943C74963665}"/>
              </a:ext>
            </a:extLst>
          </p:cNvPr>
          <p:cNvSpPr txBox="1"/>
          <p:nvPr/>
        </p:nvSpPr>
        <p:spPr>
          <a:xfrm>
            <a:off x="1121334" y="2374596"/>
            <a:ext cx="3346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1</a:t>
            </a:r>
            <a:r>
              <a:rPr lang="zh-CN" altLang="en-US" sz="3600" dirty="0"/>
              <a:t>、基础知识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B5B3829-8360-460A-9198-4AF1167317FC}"/>
              </a:ext>
            </a:extLst>
          </p:cNvPr>
          <p:cNvSpPr txBox="1"/>
          <p:nvPr/>
        </p:nvSpPr>
        <p:spPr>
          <a:xfrm>
            <a:off x="2801788" y="3837074"/>
            <a:ext cx="3912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2</a:t>
            </a:r>
            <a:r>
              <a:rPr lang="zh-CN" altLang="en-US" sz="3600" dirty="0"/>
              <a:t>、本题探究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F6CC986-DCEC-4C44-8E2B-74F8FBFD88BD}"/>
              </a:ext>
            </a:extLst>
          </p:cNvPr>
          <p:cNvSpPr txBox="1"/>
          <p:nvPr/>
        </p:nvSpPr>
        <p:spPr>
          <a:xfrm>
            <a:off x="4757850" y="5355007"/>
            <a:ext cx="2290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3</a:t>
            </a:r>
            <a:r>
              <a:rPr lang="zh-CN" altLang="en-US" sz="3600" dirty="0"/>
              <a:t>、拓展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23A3D964-E252-4462-B5A2-E1B4055794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714"/>
          <a:stretch/>
        </p:blipFill>
        <p:spPr>
          <a:xfrm>
            <a:off x="7706599" y="4279674"/>
            <a:ext cx="3886200" cy="215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30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E2E49C6-8C56-4073-BD90-0ACF31BFD38B}"/>
              </a:ext>
            </a:extLst>
          </p:cNvPr>
          <p:cNvSpPr txBox="1"/>
          <p:nvPr/>
        </p:nvSpPr>
        <p:spPr>
          <a:xfrm>
            <a:off x="226142" y="264479"/>
            <a:ext cx="385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/>
              <a:t>一、基础知识</a:t>
            </a:r>
            <a:endParaRPr lang="en-US" altLang="zh-CN" sz="4400" b="1" dirty="0"/>
          </a:p>
        </p:txBody>
      </p:sp>
      <p:sp>
        <p:nvSpPr>
          <p:cNvPr id="3" name="Text Box 49">
            <a:extLst>
              <a:ext uri="{FF2B5EF4-FFF2-40B4-BE49-F238E27FC236}">
                <a16:creationId xmlns:a16="http://schemas.microsoft.com/office/drawing/2014/main" id="{71F20953-0497-4A30-9228-629971B65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415" y="1392694"/>
            <a:ext cx="39961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solidFill>
                  <a:sysClr val="windowText" lastClr="000000"/>
                </a:solidFill>
                <a:latin typeface="楷体_GB2312" charset="0"/>
              </a:rPr>
              <a:t>与逻辑：　</a:t>
            </a:r>
            <a:r>
              <a:rPr kumimoji="1" lang="en-US" altLang="zh-CN" sz="2400" i="1" dirty="0">
                <a:solidFill>
                  <a:sysClr val="windowText" lastClr="000000"/>
                </a:solidFill>
                <a:latin typeface="Times New Roman" charset="0"/>
              </a:rPr>
              <a:t>L</a:t>
            </a:r>
            <a:r>
              <a:rPr kumimoji="1" lang="en-US" altLang="zh-CN" sz="2400" dirty="0">
                <a:solidFill>
                  <a:sysClr val="windowText" lastClr="000000"/>
                </a:solidFill>
                <a:latin typeface="Times New Roman" charset="0"/>
              </a:rPr>
              <a:t> = </a:t>
            </a:r>
            <a:r>
              <a:rPr kumimoji="1" lang="en-US" altLang="zh-CN" sz="2400" i="1" dirty="0">
                <a:solidFill>
                  <a:sysClr val="windowText" lastClr="000000"/>
                </a:solidFill>
                <a:latin typeface="Times New Roman" charset="0"/>
              </a:rPr>
              <a:t>A </a:t>
            </a:r>
            <a:r>
              <a:rPr kumimoji="1" lang="en-US" altLang="zh-CN" sz="2400" dirty="0">
                <a:solidFill>
                  <a:sysClr val="windowText" lastClr="000000"/>
                </a:solidFill>
                <a:latin typeface="Times New Roman" charset="0"/>
              </a:rPr>
              <a:t>·</a:t>
            </a:r>
            <a:r>
              <a:rPr kumimoji="1" lang="zh-CN" altLang="en-US" sz="2400" i="1" dirty="0">
                <a:solidFill>
                  <a:sysClr val="windowText" lastClr="000000"/>
                </a:solidFill>
                <a:latin typeface="Times New Roman" charset="0"/>
              </a:rPr>
              <a:t>Ｂ</a:t>
            </a:r>
            <a:r>
              <a:rPr kumimoji="1" lang="en-US" altLang="zh-CN" sz="2400" i="1" dirty="0">
                <a:solidFill>
                  <a:sysClr val="windowText" lastClr="000000"/>
                </a:solidFill>
                <a:latin typeface="Times New Roman" charset="0"/>
              </a:rPr>
              <a:t>= AB</a:t>
            </a:r>
            <a:r>
              <a:rPr kumimoji="1" lang="en-US" altLang="zh-CN" sz="2400" i="1" dirty="0">
                <a:solidFill>
                  <a:sysClr val="windowText" lastClr="000000"/>
                </a:solidFill>
                <a:latin typeface="楷体_GB2312" charset="0"/>
              </a:rPr>
              <a:t>   </a:t>
            </a:r>
            <a:r>
              <a:rPr kumimoji="1" lang="en-US" altLang="zh-CN" sz="2400" dirty="0">
                <a:solidFill>
                  <a:sysClr val="windowText" lastClr="000000"/>
                </a:solidFill>
                <a:latin typeface="楷体_GB2312" charset="0"/>
              </a:rPr>
              <a:t> </a:t>
            </a:r>
            <a:r>
              <a:rPr kumimoji="1" lang="zh-CN" altLang="en-US" sz="2400" dirty="0">
                <a:solidFill>
                  <a:sysClr val="windowText" lastClr="000000"/>
                </a:solidFill>
                <a:latin typeface="楷体_GB2312" charset="0"/>
              </a:rPr>
              <a:t>　</a:t>
            </a:r>
            <a:endParaRPr kumimoji="1" lang="zh-CN" altLang="en-US" sz="2400" i="1" dirty="0">
              <a:solidFill>
                <a:sysClr val="windowText" lastClr="000000"/>
              </a:solidFill>
              <a:latin typeface="楷体_GB2312" charset="0"/>
            </a:endParaRPr>
          </a:p>
        </p:txBody>
      </p:sp>
      <p:sp>
        <p:nvSpPr>
          <p:cNvPr id="5" name="Text Box 53">
            <a:extLst>
              <a:ext uri="{FF2B5EF4-FFF2-40B4-BE49-F238E27FC236}">
                <a16:creationId xmlns:a16="http://schemas.microsoft.com/office/drawing/2014/main" id="{D3D10FB4-BBB4-4F50-BD6D-BD2680E14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6937" y="1428868"/>
            <a:ext cx="2186606" cy="33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kumimoji="1" lang="zh-CN" altLang="en-US" sz="2400" dirty="0">
                <a:solidFill>
                  <a:sysClr val="windowText" lastClr="000000"/>
                </a:solidFill>
                <a:latin typeface="楷体_GB2312" charset="0"/>
              </a:rPr>
              <a:t>与逻辑符号</a:t>
            </a:r>
            <a:endParaRPr kumimoji="1" lang="zh-CN" altLang="en-US" sz="2400" baseline="-25000" dirty="0">
              <a:solidFill>
                <a:sysClr val="windowText" lastClr="000000"/>
              </a:solidFill>
              <a:latin typeface="楷体_GB2312" charset="0"/>
            </a:endParaRPr>
          </a:p>
        </p:txBody>
      </p:sp>
      <p:grpSp>
        <p:nvGrpSpPr>
          <p:cNvPr id="6" name="Group 54">
            <a:extLst>
              <a:ext uri="{FF2B5EF4-FFF2-40B4-BE49-F238E27FC236}">
                <a16:creationId xmlns:a16="http://schemas.microsoft.com/office/drawing/2014/main" id="{0BC93D32-0458-49CF-B31D-72EDCE670C49}"/>
              </a:ext>
            </a:extLst>
          </p:cNvPr>
          <p:cNvGrpSpPr>
            <a:grpSpLocks/>
          </p:cNvGrpSpPr>
          <p:nvPr/>
        </p:nvGrpSpPr>
        <p:grpSpPr bwMode="auto">
          <a:xfrm>
            <a:off x="7992452" y="1318128"/>
            <a:ext cx="5839167" cy="485800"/>
            <a:chOff x="581" y="2578"/>
            <a:chExt cx="4027" cy="438"/>
          </a:xfrm>
        </p:grpSpPr>
        <p:grpSp>
          <p:nvGrpSpPr>
            <p:cNvPr id="11" name="Group 65">
              <a:extLst>
                <a:ext uri="{FF2B5EF4-FFF2-40B4-BE49-F238E27FC236}">
                  <a16:creationId xmlns:a16="http://schemas.microsoft.com/office/drawing/2014/main" id="{06AEB39B-AA88-4572-BCA9-744E37AA0A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6" y="2578"/>
              <a:ext cx="1592" cy="438"/>
              <a:chOff x="2141" y="380"/>
              <a:chExt cx="1592" cy="438"/>
            </a:xfrm>
          </p:grpSpPr>
          <p:sp>
            <p:nvSpPr>
              <p:cNvPr id="12" name="Text Box 66">
                <a:extLst>
                  <a:ext uri="{FF2B5EF4-FFF2-40B4-BE49-F238E27FC236}">
                    <a16:creationId xmlns:a16="http://schemas.microsoft.com/office/drawing/2014/main" id="{873E46D4-2488-4075-B51A-3700ECDAED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1" y="380"/>
                <a:ext cx="212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kumimoji="1" lang="en-US" altLang="zh-CN" i="1" dirty="0">
                    <a:solidFill>
                      <a:sysClr val="windowText" lastClr="000000"/>
                    </a:solidFill>
                    <a:latin typeface="Times New Roman" charset="0"/>
                  </a:rPr>
                  <a:t>A</a:t>
                </a:r>
                <a:endParaRPr kumimoji="1" lang="en-US" altLang="zh-CN" i="1" baseline="-25000" dirty="0">
                  <a:solidFill>
                    <a:sysClr val="windowText" lastClr="000000"/>
                  </a:solidFill>
                  <a:latin typeface="Times New Roman" charset="0"/>
                </a:endParaRPr>
              </a:p>
            </p:txBody>
          </p:sp>
          <p:sp>
            <p:nvSpPr>
              <p:cNvPr id="13" name="Text Box 67">
                <a:extLst>
                  <a:ext uri="{FF2B5EF4-FFF2-40B4-BE49-F238E27FC236}">
                    <a16:creationId xmlns:a16="http://schemas.microsoft.com/office/drawing/2014/main" id="{C7540E27-CEBD-43CE-9D95-940BE6818E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50" y="593"/>
                <a:ext cx="212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kumimoji="1" lang="en-US" altLang="zh-CN" i="1">
                    <a:solidFill>
                      <a:sysClr val="windowText" lastClr="000000"/>
                    </a:solidFill>
                    <a:latin typeface="Times New Roman" charset="0"/>
                  </a:rPr>
                  <a:t>B</a:t>
                </a:r>
                <a:endParaRPr kumimoji="1" lang="en-US" altLang="zh-CN" i="1" baseline="-25000">
                  <a:solidFill>
                    <a:sysClr val="windowText" lastClr="000000"/>
                  </a:solidFill>
                  <a:latin typeface="Times New Roman" charset="0"/>
                </a:endParaRPr>
              </a:p>
            </p:txBody>
          </p:sp>
          <p:sp>
            <p:nvSpPr>
              <p:cNvPr id="14" name="Line 68">
                <a:extLst>
                  <a:ext uri="{FF2B5EF4-FFF2-40B4-BE49-F238E27FC236}">
                    <a16:creationId xmlns:a16="http://schemas.microsoft.com/office/drawing/2014/main" id="{43BBFF51-CEA8-434A-B4FD-5B46EC03EF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97" y="496"/>
                <a:ext cx="38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" name="Line 69">
                <a:extLst>
                  <a:ext uri="{FF2B5EF4-FFF2-40B4-BE49-F238E27FC236}">
                    <a16:creationId xmlns:a16="http://schemas.microsoft.com/office/drawing/2014/main" id="{75DFC4B9-B86D-4C73-B6F8-CD47A66132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97" y="687"/>
                <a:ext cx="38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1DBAF8AD-3EEE-4064-9CF9-FFF778BA3D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0" y="581"/>
                <a:ext cx="33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" name="Text Box 71">
                <a:extLst>
                  <a:ext uri="{FF2B5EF4-FFF2-40B4-BE49-F238E27FC236}">
                    <a16:creationId xmlns:a16="http://schemas.microsoft.com/office/drawing/2014/main" id="{BCF104C1-8B99-48C1-A643-DE0ACA071D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83" y="430"/>
                <a:ext cx="150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kumimoji="1" lang="en-US" altLang="zh-CN" i="1" dirty="0">
                    <a:solidFill>
                      <a:sysClr val="windowText" lastClr="000000"/>
                    </a:solidFill>
                    <a:latin typeface="Times New Roman" charset="0"/>
                  </a:rPr>
                  <a:t>L</a:t>
                </a:r>
                <a:endParaRPr kumimoji="1" lang="en-US" altLang="zh-CN" i="1" baseline="-25000" dirty="0">
                  <a:solidFill>
                    <a:sysClr val="windowText" lastClr="000000"/>
                  </a:solidFill>
                  <a:latin typeface="Times New Roman" charset="0"/>
                </a:endParaRPr>
              </a:p>
            </p:txBody>
          </p:sp>
          <p:sp>
            <p:nvSpPr>
              <p:cNvPr id="18" name="AutoShape 72">
                <a:extLst>
                  <a:ext uri="{FF2B5EF4-FFF2-40B4-BE49-F238E27FC236}">
                    <a16:creationId xmlns:a16="http://schemas.microsoft.com/office/drawing/2014/main" id="{ADFB9342-D37B-47F2-A525-730ED6BA64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0" y="391"/>
                <a:ext cx="420" cy="362"/>
              </a:xfrm>
              <a:prstGeom prst="flowChartDelay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>
                  <a:solidFill>
                    <a:sysClr val="windowText" lastClr="000000"/>
                  </a:solidFill>
                  <a:latin typeface="Calibri" charset="0"/>
                </a:endParaRPr>
              </a:p>
            </p:txBody>
          </p:sp>
        </p:grpSp>
        <p:sp>
          <p:nvSpPr>
            <p:cNvPr id="9" name="Rectangle 73">
              <a:extLst>
                <a:ext uri="{FF2B5EF4-FFF2-40B4-BE49-F238E27FC236}">
                  <a16:creationId xmlns:a16="http://schemas.microsoft.com/office/drawing/2014/main" id="{63C3826D-21F7-4447-9CC2-87F2170A4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" y="2589"/>
              <a:ext cx="4027" cy="3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>
                <a:solidFill>
                  <a:sysClr val="windowText" lastClr="000000"/>
                </a:solidFill>
                <a:latin typeface="Calibri" charset="0"/>
              </a:endParaRPr>
            </a:p>
          </p:txBody>
        </p:sp>
      </p:grpSp>
      <p:pic>
        <p:nvPicPr>
          <p:cNvPr id="27" name="图片 26">
            <a:extLst>
              <a:ext uri="{FF2B5EF4-FFF2-40B4-BE49-F238E27FC236}">
                <a16:creationId xmlns:a16="http://schemas.microsoft.com/office/drawing/2014/main" id="{22063AB8-447C-40F5-9835-F3BAA0AD6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28" y="2110428"/>
            <a:ext cx="4743099" cy="670618"/>
          </a:xfrm>
          <a:prstGeom prst="rect">
            <a:avLst/>
          </a:prstGeom>
        </p:spPr>
      </p:pic>
      <p:pic>
        <p:nvPicPr>
          <p:cNvPr id="28" name="图片 27">
            <a:extLst>
              <a:ext uri="{FF2B5EF4-FFF2-40B4-BE49-F238E27FC236}">
                <a16:creationId xmlns:a16="http://schemas.microsoft.com/office/drawing/2014/main" id="{D1D2FBE4-AC44-4B5D-9EF0-6862E614B9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4052"/>
          <a:stretch/>
        </p:blipFill>
        <p:spPr>
          <a:xfrm>
            <a:off x="5454039" y="2034454"/>
            <a:ext cx="7321931" cy="670618"/>
          </a:xfrm>
          <a:prstGeom prst="rect">
            <a:avLst/>
          </a:prstGeom>
        </p:spPr>
      </p:pic>
      <p:pic>
        <p:nvPicPr>
          <p:cNvPr id="30" name="图片 29">
            <a:extLst>
              <a:ext uri="{FF2B5EF4-FFF2-40B4-BE49-F238E27FC236}">
                <a16:creationId xmlns:a16="http://schemas.microsoft.com/office/drawing/2014/main" id="{068BEDB4-0D6C-4E66-99EF-7EFE047657A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24" t="44985"/>
          <a:stretch/>
        </p:blipFill>
        <p:spPr>
          <a:xfrm>
            <a:off x="8031116" y="1925759"/>
            <a:ext cx="2649854" cy="844738"/>
          </a:xfrm>
          <a:prstGeom prst="rect">
            <a:avLst/>
          </a:prstGeom>
        </p:spPr>
      </p:pic>
      <p:grpSp>
        <p:nvGrpSpPr>
          <p:cNvPr id="32" name="Group 20">
            <a:extLst>
              <a:ext uri="{FF2B5EF4-FFF2-40B4-BE49-F238E27FC236}">
                <a16:creationId xmlns:a16="http://schemas.microsoft.com/office/drawing/2014/main" id="{60542DBD-4BB0-417E-8C36-0A592A7F9A45}"/>
              </a:ext>
            </a:extLst>
          </p:cNvPr>
          <p:cNvGrpSpPr>
            <a:grpSpLocks/>
          </p:cNvGrpSpPr>
          <p:nvPr/>
        </p:nvGrpSpPr>
        <p:grpSpPr bwMode="auto">
          <a:xfrm>
            <a:off x="699103" y="3037115"/>
            <a:ext cx="2436813" cy="461963"/>
            <a:chOff x="1456" y="3910"/>
            <a:chExt cx="1535" cy="291"/>
          </a:xfrm>
        </p:grpSpPr>
        <p:sp>
          <p:nvSpPr>
            <p:cNvPr id="33" name="Rectangle 21">
              <a:extLst>
                <a:ext uri="{FF2B5EF4-FFF2-40B4-BE49-F238E27FC236}">
                  <a16:creationId xmlns:a16="http://schemas.microsoft.com/office/drawing/2014/main" id="{4717454B-DE00-4B98-BD20-4D81F2317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6" y="3910"/>
              <a:ext cx="153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zh-CN" altLang="en-US" sz="2400" dirty="0">
                  <a:solidFill>
                    <a:sysClr val="windowText" lastClr="000000"/>
                  </a:solidFill>
                  <a:latin typeface="楷体_GB2312" charset="0"/>
                </a:rPr>
                <a:t>非逻辑：　</a:t>
              </a:r>
              <a:r>
                <a:rPr kumimoji="1" lang="en-US" altLang="zh-CN" sz="2400" i="1" dirty="0">
                  <a:solidFill>
                    <a:sysClr val="windowText" lastClr="000000"/>
                  </a:solidFill>
                  <a:latin typeface="Times New Roman" charset="0"/>
                </a:rPr>
                <a:t>L </a:t>
              </a:r>
              <a:r>
                <a:rPr kumimoji="1" lang="en-US" altLang="zh-CN" sz="2400" dirty="0">
                  <a:solidFill>
                    <a:sysClr val="windowText" lastClr="000000"/>
                  </a:solidFill>
                  <a:latin typeface="Times New Roman" charset="0"/>
                </a:rPr>
                <a:t>= </a:t>
              </a:r>
              <a:r>
                <a:rPr kumimoji="1" lang="en-US" altLang="zh-CN" sz="2400" i="1" dirty="0">
                  <a:solidFill>
                    <a:sysClr val="windowText" lastClr="000000"/>
                  </a:solidFill>
                  <a:latin typeface="Times New Roman" charset="0"/>
                </a:rPr>
                <a:t>A    </a:t>
              </a:r>
              <a:r>
                <a:rPr kumimoji="1" lang="en-US" altLang="zh-CN" sz="2400" dirty="0">
                  <a:solidFill>
                    <a:sysClr val="windowText" lastClr="000000"/>
                  </a:solidFill>
                  <a:latin typeface="Times New Roman" charset="0"/>
                </a:rPr>
                <a:t> </a:t>
              </a:r>
              <a:r>
                <a:rPr kumimoji="1" lang="zh-CN" altLang="en-US" sz="2400" dirty="0">
                  <a:solidFill>
                    <a:sysClr val="windowText" lastClr="000000"/>
                  </a:solidFill>
                  <a:latin typeface="Times New Roman" charset="0"/>
                </a:rPr>
                <a:t>　 　　</a:t>
              </a:r>
            </a:p>
          </p:txBody>
        </p:sp>
        <p:sp>
          <p:nvSpPr>
            <p:cNvPr id="34" name="Line 22">
              <a:extLst>
                <a:ext uri="{FF2B5EF4-FFF2-40B4-BE49-F238E27FC236}">
                  <a16:creationId xmlns:a16="http://schemas.microsoft.com/office/drawing/2014/main" id="{68E40B2A-72AE-4F39-A1EE-635C5C0153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4" y="3975"/>
              <a:ext cx="1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5" name="Text Box 17">
            <a:extLst>
              <a:ext uri="{FF2B5EF4-FFF2-40B4-BE49-F238E27FC236}">
                <a16:creationId xmlns:a16="http://schemas.microsoft.com/office/drawing/2014/main" id="{9215BBCD-F513-4A7F-A84F-3E04D1D63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6937" y="3037115"/>
            <a:ext cx="2393950" cy="33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kumimoji="1" lang="zh-CN" altLang="en-US" sz="2400" dirty="0">
                <a:solidFill>
                  <a:sysClr val="windowText" lastClr="000000"/>
                </a:solidFill>
                <a:latin typeface="楷体_GB2312" charset="0"/>
              </a:rPr>
              <a:t>非逻辑符号</a:t>
            </a:r>
            <a:endParaRPr kumimoji="1" lang="zh-CN" altLang="en-US" sz="2400" baseline="-25000" dirty="0">
              <a:solidFill>
                <a:sysClr val="windowText" lastClr="000000"/>
              </a:solidFill>
              <a:latin typeface="楷体_GB2312" charset="0"/>
            </a:endParaRPr>
          </a:p>
        </p:txBody>
      </p:sp>
      <p:grpSp>
        <p:nvGrpSpPr>
          <p:cNvPr id="40" name="Group 46">
            <a:extLst>
              <a:ext uri="{FF2B5EF4-FFF2-40B4-BE49-F238E27FC236}">
                <a16:creationId xmlns:a16="http://schemas.microsoft.com/office/drawing/2014/main" id="{A52E9080-2884-44C7-851E-8DE084F803E3}"/>
              </a:ext>
            </a:extLst>
          </p:cNvPr>
          <p:cNvGrpSpPr>
            <a:grpSpLocks/>
          </p:cNvGrpSpPr>
          <p:nvPr/>
        </p:nvGrpSpPr>
        <p:grpSpPr bwMode="auto">
          <a:xfrm>
            <a:off x="8184907" y="2936308"/>
            <a:ext cx="2432050" cy="663575"/>
            <a:chOff x="4440" y="3396"/>
            <a:chExt cx="984" cy="189"/>
          </a:xfrm>
        </p:grpSpPr>
        <p:sp>
          <p:nvSpPr>
            <p:cNvPr id="41" name="Text Box 47">
              <a:extLst>
                <a:ext uri="{FF2B5EF4-FFF2-40B4-BE49-F238E27FC236}">
                  <a16:creationId xmlns:a16="http://schemas.microsoft.com/office/drawing/2014/main" id="{8AF8D5DD-707D-4C18-A1F6-549BFBE2AD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0" y="3410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kumimoji="1" lang="en-US" altLang="zh-CN" sz="2000" i="1">
                  <a:solidFill>
                    <a:srgbClr val="000066"/>
                  </a:solidFill>
                  <a:latin typeface="楷体_GB2312" charset="0"/>
                </a:rPr>
                <a:t>A</a:t>
              </a:r>
              <a:endParaRPr kumimoji="1" lang="en-US" altLang="zh-CN" sz="2000" i="1" baseline="-25000">
                <a:solidFill>
                  <a:srgbClr val="000066"/>
                </a:solidFill>
                <a:latin typeface="楷体_GB2312" charset="0"/>
              </a:endParaRPr>
            </a:p>
          </p:txBody>
        </p:sp>
        <p:sp>
          <p:nvSpPr>
            <p:cNvPr id="42" name="Line 48">
              <a:extLst>
                <a:ext uri="{FF2B5EF4-FFF2-40B4-BE49-F238E27FC236}">
                  <a16:creationId xmlns:a16="http://schemas.microsoft.com/office/drawing/2014/main" id="{FE2EF7CA-EA38-43E9-AFE7-9285C2ADE0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349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Line 49">
              <a:extLst>
                <a:ext uri="{FF2B5EF4-FFF2-40B4-BE49-F238E27FC236}">
                  <a16:creationId xmlns:a16="http://schemas.microsoft.com/office/drawing/2014/main" id="{B627E0BE-F9B5-4AE9-A721-D63299C74A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94" y="3484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Text Box 50">
              <a:extLst>
                <a:ext uri="{FF2B5EF4-FFF2-40B4-BE49-F238E27FC236}">
                  <a16:creationId xmlns:a16="http://schemas.microsoft.com/office/drawing/2014/main" id="{92547E6C-A505-4FD5-B464-0FC89C8B3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03" y="3411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kumimoji="1" lang="en-US" altLang="zh-CN" sz="2000" i="1">
                  <a:solidFill>
                    <a:srgbClr val="000066"/>
                  </a:solidFill>
                  <a:latin typeface="楷体_GB2312" charset="0"/>
                </a:rPr>
                <a:t>L</a:t>
              </a:r>
              <a:endParaRPr kumimoji="1" lang="en-US" altLang="zh-CN" sz="2000" i="1" baseline="-25000">
                <a:solidFill>
                  <a:srgbClr val="000066"/>
                </a:solidFill>
                <a:latin typeface="楷体_GB2312" charset="0"/>
              </a:endParaRPr>
            </a:p>
          </p:txBody>
        </p:sp>
        <p:sp>
          <p:nvSpPr>
            <p:cNvPr id="45" name="AutoShape 51">
              <a:extLst>
                <a:ext uri="{FF2B5EF4-FFF2-40B4-BE49-F238E27FC236}">
                  <a16:creationId xmlns:a16="http://schemas.microsoft.com/office/drawing/2014/main" id="{7BC2F0DB-A93A-4020-81B7-B432F41738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783" y="3372"/>
              <a:ext cx="189" cy="237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>
                <a:latin typeface="Calibri" charset="0"/>
              </a:endParaRPr>
            </a:p>
          </p:txBody>
        </p:sp>
        <p:sp>
          <p:nvSpPr>
            <p:cNvPr id="46" name="Oval 52">
              <a:extLst>
                <a:ext uri="{FF2B5EF4-FFF2-40B4-BE49-F238E27FC236}">
                  <a16:creationId xmlns:a16="http://schemas.microsoft.com/office/drawing/2014/main" id="{D945466D-A2E1-4618-AD77-F1A0E90E3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465"/>
              <a:ext cx="48" cy="4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endParaRPr lang="zh-CN" altLang="en-US">
                <a:latin typeface="Calibri" charset="0"/>
              </a:endParaRPr>
            </a:p>
          </p:txBody>
        </p:sp>
      </p:grpSp>
      <p:sp>
        <p:nvSpPr>
          <p:cNvPr id="54" name="Text Box 50">
            <a:extLst>
              <a:ext uri="{FF2B5EF4-FFF2-40B4-BE49-F238E27FC236}">
                <a16:creationId xmlns:a16="http://schemas.microsoft.com/office/drawing/2014/main" id="{015D5EE0-773D-489C-ADE4-C644FD4B2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974" y="3755147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solidFill>
                  <a:sysClr val="windowText" lastClr="000000"/>
                </a:solidFill>
                <a:latin typeface="Times New Roman" charset="0"/>
              </a:rPr>
              <a:t>　与非逻辑</a:t>
            </a:r>
          </a:p>
        </p:txBody>
      </p:sp>
      <p:sp>
        <p:nvSpPr>
          <p:cNvPr id="55" name="Text Box 52">
            <a:extLst>
              <a:ext uri="{FF2B5EF4-FFF2-40B4-BE49-F238E27FC236}">
                <a16:creationId xmlns:a16="http://schemas.microsoft.com/office/drawing/2014/main" id="{DD1D1F36-7BF3-4547-9830-ECBFB81F6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8173" y="3755147"/>
            <a:ext cx="1846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i="1">
                <a:solidFill>
                  <a:sysClr val="windowText" lastClr="000000"/>
                </a:solidFill>
                <a:latin typeface="Times New Roman" charset="0"/>
              </a:rPr>
              <a:t>L</a:t>
            </a:r>
            <a:r>
              <a:rPr kumimoji="1" lang="en-US" altLang="zh-CN" sz="2400">
                <a:solidFill>
                  <a:sysClr val="windowText" lastClr="000000"/>
                </a:solidFill>
                <a:latin typeface="Times New Roman" charset="0"/>
              </a:rPr>
              <a:t> =  </a:t>
            </a:r>
            <a:r>
              <a:rPr kumimoji="1" lang="en-US" altLang="zh-CN" sz="2400" i="1">
                <a:solidFill>
                  <a:sysClr val="windowText" lastClr="000000"/>
                </a:solidFill>
                <a:latin typeface="Times New Roman" charset="0"/>
              </a:rPr>
              <a:t>A </a:t>
            </a:r>
            <a:r>
              <a:rPr kumimoji="1" lang="en-US" altLang="zh-CN" sz="2400">
                <a:solidFill>
                  <a:sysClr val="windowText" lastClr="000000"/>
                </a:solidFill>
                <a:latin typeface="Times New Roman" charset="0"/>
              </a:rPr>
              <a:t>· </a:t>
            </a:r>
            <a:r>
              <a:rPr kumimoji="1" lang="en-US" altLang="zh-CN" sz="2400" i="1">
                <a:solidFill>
                  <a:sysClr val="windowText" lastClr="000000"/>
                </a:solidFill>
                <a:latin typeface="Times New Roman" charset="0"/>
              </a:rPr>
              <a:t>B</a:t>
            </a:r>
          </a:p>
        </p:txBody>
      </p:sp>
      <p:sp>
        <p:nvSpPr>
          <p:cNvPr id="56" name="Line 53">
            <a:extLst>
              <a:ext uri="{FF2B5EF4-FFF2-40B4-BE49-F238E27FC236}">
                <a16:creationId xmlns:a16="http://schemas.microsoft.com/office/drawing/2014/main" id="{2C644F94-A1F1-4ED9-8C4A-C94B3B094F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9234" y="3791227"/>
            <a:ext cx="493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 sz="2400">
              <a:solidFill>
                <a:sysClr val="windowText" lastClr="000000"/>
              </a:solidFill>
            </a:endParaRPr>
          </a:p>
        </p:txBody>
      </p:sp>
      <p:grpSp>
        <p:nvGrpSpPr>
          <p:cNvPr id="79" name="组合 78">
            <a:extLst>
              <a:ext uri="{FF2B5EF4-FFF2-40B4-BE49-F238E27FC236}">
                <a16:creationId xmlns:a16="http://schemas.microsoft.com/office/drawing/2014/main" id="{E189E55A-DD34-4780-9069-7BA633EEED7B}"/>
              </a:ext>
            </a:extLst>
          </p:cNvPr>
          <p:cNvGrpSpPr/>
          <p:nvPr/>
        </p:nvGrpSpPr>
        <p:grpSpPr>
          <a:xfrm>
            <a:off x="8404455" y="3661966"/>
            <a:ext cx="1723549" cy="639012"/>
            <a:chOff x="6383322" y="6435282"/>
            <a:chExt cx="2149475" cy="796925"/>
          </a:xfrm>
        </p:grpSpPr>
        <p:sp>
          <p:nvSpPr>
            <p:cNvPr id="61" name="Text Box 30">
              <a:extLst>
                <a:ext uri="{FF2B5EF4-FFF2-40B4-BE49-F238E27FC236}">
                  <a16:creationId xmlns:a16="http://schemas.microsoft.com/office/drawing/2014/main" id="{3648A960-FCFD-478B-9748-EBBB3A6360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13484" y="6435282"/>
              <a:ext cx="203200" cy="328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kumimoji="1" lang="en-US" altLang="zh-CN" i="1">
                  <a:solidFill>
                    <a:srgbClr val="000066"/>
                  </a:solidFill>
                  <a:latin typeface="Times New Roman" charset="0"/>
                </a:rPr>
                <a:t>A</a:t>
              </a:r>
              <a:endParaRPr kumimoji="1" lang="en-US" altLang="zh-CN" i="1" baseline="-25000">
                <a:solidFill>
                  <a:srgbClr val="000066"/>
                </a:solidFill>
                <a:latin typeface="Times New Roman" charset="0"/>
              </a:endParaRPr>
            </a:p>
          </p:txBody>
        </p:sp>
        <p:sp>
          <p:nvSpPr>
            <p:cNvPr id="62" name="Text Box 31">
              <a:extLst>
                <a:ext uri="{FF2B5EF4-FFF2-40B4-BE49-F238E27FC236}">
                  <a16:creationId xmlns:a16="http://schemas.microsoft.com/office/drawing/2014/main" id="{251C6877-1AC0-4FB7-993D-D1D0D707FB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3322" y="6903594"/>
              <a:ext cx="203200" cy="328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kumimoji="1" lang="en-US" altLang="zh-CN" i="1">
                  <a:solidFill>
                    <a:srgbClr val="000066"/>
                  </a:solidFill>
                  <a:latin typeface="Times New Roman" charset="0"/>
                </a:rPr>
                <a:t>B</a:t>
              </a:r>
              <a:endParaRPr kumimoji="1" lang="en-US" altLang="zh-CN" i="1" baseline="-25000">
                <a:solidFill>
                  <a:srgbClr val="000066"/>
                </a:solidFill>
                <a:latin typeface="Times New Roman" charset="0"/>
              </a:endParaRPr>
            </a:p>
          </p:txBody>
        </p:sp>
        <p:grpSp>
          <p:nvGrpSpPr>
            <p:cNvPr id="64" name="Group 39">
              <a:extLst>
                <a:ext uri="{FF2B5EF4-FFF2-40B4-BE49-F238E27FC236}">
                  <a16:creationId xmlns:a16="http://schemas.microsoft.com/office/drawing/2014/main" id="{26D2243A-3636-4A2A-95C2-312CF1D232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64322" y="6562282"/>
              <a:ext cx="1401763" cy="668338"/>
              <a:chOff x="4050" y="2116"/>
              <a:chExt cx="582" cy="192"/>
            </a:xfrm>
          </p:grpSpPr>
          <p:sp>
            <p:nvSpPr>
              <p:cNvPr id="68" name="Line 40">
                <a:extLst>
                  <a:ext uri="{FF2B5EF4-FFF2-40B4-BE49-F238E27FC236}">
                    <a16:creationId xmlns:a16="http://schemas.microsoft.com/office/drawing/2014/main" id="{1725644A-24AB-4B70-A6BF-604CC05DA5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0" y="2151"/>
                <a:ext cx="11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9" name="Line 41">
                <a:extLst>
                  <a:ext uri="{FF2B5EF4-FFF2-40B4-BE49-F238E27FC236}">
                    <a16:creationId xmlns:a16="http://schemas.microsoft.com/office/drawing/2014/main" id="{D797449A-E742-43A1-AF5C-FC4BAF5C22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0" y="2273"/>
                <a:ext cx="11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0" name="AutoShape 42">
                <a:extLst>
                  <a:ext uri="{FF2B5EF4-FFF2-40B4-BE49-F238E27FC236}">
                    <a16:creationId xmlns:a16="http://schemas.microsoft.com/office/drawing/2014/main" id="{93F8674D-48F7-4DF9-91B5-BEE2BA53A6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9" y="2116"/>
                <a:ext cx="240" cy="192"/>
              </a:xfrm>
              <a:prstGeom prst="flowChartDelay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>
                  <a:latin typeface="Calibri" charset="0"/>
                </a:endParaRPr>
              </a:p>
            </p:txBody>
          </p:sp>
          <p:sp>
            <p:nvSpPr>
              <p:cNvPr id="71" name="Oval 43">
                <a:extLst>
                  <a:ext uri="{FF2B5EF4-FFF2-40B4-BE49-F238E27FC236}">
                    <a16:creationId xmlns:a16="http://schemas.microsoft.com/office/drawing/2014/main" id="{7A14C343-DC50-4C7F-88B6-1018C716D5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3" y="2192"/>
                <a:ext cx="48" cy="4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endParaRPr lang="zh-CN" altLang="en-US">
                  <a:latin typeface="Calibri" charset="0"/>
                </a:endParaRPr>
              </a:p>
            </p:txBody>
          </p:sp>
          <p:sp>
            <p:nvSpPr>
              <p:cNvPr id="72" name="Line 44">
                <a:extLst>
                  <a:ext uri="{FF2B5EF4-FFF2-40B4-BE49-F238E27FC236}">
                    <a16:creationId xmlns:a16="http://schemas.microsoft.com/office/drawing/2014/main" id="{3A49614E-493F-4DF8-9E6E-95804A136F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60" y="2219"/>
                <a:ext cx="1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5" name="Text Box 45">
              <a:extLst>
                <a:ext uri="{FF2B5EF4-FFF2-40B4-BE49-F238E27FC236}">
                  <a16:creationId xmlns:a16="http://schemas.microsoft.com/office/drawing/2014/main" id="{73C7619C-AB80-4FDB-B941-9426C99F16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47059" y="6705157"/>
              <a:ext cx="185738" cy="328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kumimoji="1" lang="en-US" altLang="zh-CN" i="1">
                  <a:solidFill>
                    <a:srgbClr val="000066"/>
                  </a:solidFill>
                  <a:latin typeface="Times New Roman" charset="0"/>
                </a:rPr>
                <a:t>L</a:t>
              </a:r>
              <a:endParaRPr kumimoji="1" lang="en-US" altLang="zh-CN" i="1" baseline="-25000">
                <a:solidFill>
                  <a:srgbClr val="000066"/>
                </a:solidFill>
                <a:latin typeface="Times New Roman" charset="0"/>
              </a:endParaRPr>
            </a:p>
          </p:txBody>
        </p:sp>
      </p:grpSp>
      <p:sp>
        <p:nvSpPr>
          <p:cNvPr id="66" name="Text Box 46">
            <a:extLst>
              <a:ext uri="{FF2B5EF4-FFF2-40B4-BE49-F238E27FC236}">
                <a16:creationId xmlns:a16="http://schemas.microsoft.com/office/drawing/2014/main" id="{2FEB70F1-7ADD-45ED-84DC-AEDC130A0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8773" y="3814420"/>
            <a:ext cx="2132013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kumimoji="1" lang="zh-CN" altLang="en-US" sz="2400" dirty="0">
                <a:solidFill>
                  <a:sysClr val="windowText" lastClr="000000"/>
                </a:solidFill>
                <a:latin typeface="Times New Roman" charset="0"/>
              </a:rPr>
              <a:t>与非逻辑符号</a:t>
            </a:r>
            <a:endParaRPr kumimoji="1" lang="zh-CN" altLang="en-US" sz="2400" baseline="-25000" dirty="0">
              <a:solidFill>
                <a:sysClr val="windowText" lastClr="000000"/>
              </a:solidFill>
              <a:latin typeface="Times New Roman" charset="0"/>
            </a:endParaRPr>
          </a:p>
        </p:txBody>
      </p:sp>
      <p:sp>
        <p:nvSpPr>
          <p:cNvPr id="67" name="Rectangle 47">
            <a:extLst>
              <a:ext uri="{FF2B5EF4-FFF2-40B4-BE49-F238E27FC236}">
                <a16:creationId xmlns:a16="http://schemas.microsoft.com/office/drawing/2014/main" id="{25C15F9D-220A-4E59-9183-AE2D043AA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184" y="4682682"/>
            <a:ext cx="3184525" cy="3048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endParaRPr lang="zh-CN" altLang="en-US">
              <a:latin typeface="Calibri" charset="0"/>
            </a:endParaRPr>
          </a:p>
        </p:txBody>
      </p:sp>
      <p:sp>
        <p:nvSpPr>
          <p:cNvPr id="80" name="Rectangle 52">
            <a:extLst>
              <a:ext uri="{FF2B5EF4-FFF2-40B4-BE49-F238E27FC236}">
                <a16:creationId xmlns:a16="http://schemas.microsoft.com/office/drawing/2014/main" id="{CF197E81-56A8-4EE0-909E-53070579A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415" y="4509052"/>
            <a:ext cx="26034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kumimoji="1" lang="zh-CN" altLang="en-US" sz="2400" dirty="0">
                <a:solidFill>
                  <a:sysClr val="windowText" lastClr="000000"/>
                </a:solidFill>
                <a:latin typeface="Times New Roman" charset="0"/>
              </a:rPr>
              <a:t>或非逻辑表达式</a:t>
            </a:r>
          </a:p>
        </p:txBody>
      </p:sp>
      <p:grpSp>
        <p:nvGrpSpPr>
          <p:cNvPr id="81" name="Group 51">
            <a:extLst>
              <a:ext uri="{FF2B5EF4-FFF2-40B4-BE49-F238E27FC236}">
                <a16:creationId xmlns:a16="http://schemas.microsoft.com/office/drawing/2014/main" id="{47AC9831-168F-41AF-93CB-D56C57F5BCB1}"/>
              </a:ext>
            </a:extLst>
          </p:cNvPr>
          <p:cNvGrpSpPr>
            <a:grpSpLocks/>
          </p:cNvGrpSpPr>
          <p:nvPr/>
        </p:nvGrpSpPr>
        <p:grpSpPr bwMode="auto">
          <a:xfrm>
            <a:off x="3192540" y="4513151"/>
            <a:ext cx="2024063" cy="461961"/>
            <a:chOff x="4360" y="3361"/>
            <a:chExt cx="1275" cy="291"/>
          </a:xfrm>
        </p:grpSpPr>
        <p:sp>
          <p:nvSpPr>
            <p:cNvPr id="82" name="Text Box 51">
              <a:extLst>
                <a:ext uri="{FF2B5EF4-FFF2-40B4-BE49-F238E27FC236}">
                  <a16:creationId xmlns:a16="http://schemas.microsoft.com/office/drawing/2014/main" id="{30124C68-1F83-43FC-83D3-AFEA7BB693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0" y="3361"/>
              <a:ext cx="127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i="1" dirty="0">
                  <a:solidFill>
                    <a:sysClr val="windowText" lastClr="000000"/>
                  </a:solidFill>
                  <a:latin typeface="Times New Roman" charset="0"/>
                </a:rPr>
                <a:t>L</a:t>
              </a:r>
              <a:r>
                <a:rPr kumimoji="1" lang="en-US" altLang="zh-CN" sz="2400" dirty="0">
                  <a:solidFill>
                    <a:sysClr val="windowText" lastClr="000000"/>
                  </a:solidFill>
                  <a:latin typeface="Times New Roman" charset="0"/>
                </a:rPr>
                <a:t> =  </a:t>
              </a:r>
              <a:r>
                <a:rPr kumimoji="1" lang="en-US" altLang="zh-CN" sz="2400" i="1" dirty="0">
                  <a:solidFill>
                    <a:sysClr val="windowText" lastClr="000000"/>
                  </a:solidFill>
                  <a:latin typeface="Times New Roman" charset="0"/>
                </a:rPr>
                <a:t>A</a:t>
              </a:r>
              <a:r>
                <a:rPr kumimoji="1" lang="en-US" altLang="zh-CN" sz="2400" dirty="0">
                  <a:solidFill>
                    <a:sysClr val="windowText" lastClr="000000"/>
                  </a:solidFill>
                  <a:latin typeface="Times New Roman" charset="0"/>
                </a:rPr>
                <a:t>+</a:t>
              </a:r>
              <a:r>
                <a:rPr kumimoji="1" lang="en-US" altLang="zh-CN" sz="2400" i="1" dirty="0">
                  <a:solidFill>
                    <a:sysClr val="windowText" lastClr="000000"/>
                  </a:solidFill>
                  <a:latin typeface="Times New Roman" charset="0"/>
                </a:rPr>
                <a:t>B</a:t>
              </a:r>
            </a:p>
          </p:txBody>
        </p:sp>
        <p:sp>
          <p:nvSpPr>
            <p:cNvPr id="83" name="Line 53">
              <a:extLst>
                <a:ext uri="{FF2B5EF4-FFF2-40B4-BE49-F238E27FC236}">
                  <a16:creationId xmlns:a16="http://schemas.microsoft.com/office/drawing/2014/main" id="{C34639C6-9F92-48BB-B7FE-F804068E6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6" y="3414"/>
              <a:ext cx="28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40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84" name="Group 59">
            <a:extLst>
              <a:ext uri="{FF2B5EF4-FFF2-40B4-BE49-F238E27FC236}">
                <a16:creationId xmlns:a16="http://schemas.microsoft.com/office/drawing/2014/main" id="{DA1F4FAE-D7F4-47F4-9440-FCB1E29ABFAD}"/>
              </a:ext>
            </a:extLst>
          </p:cNvPr>
          <p:cNvGrpSpPr>
            <a:grpSpLocks/>
          </p:cNvGrpSpPr>
          <p:nvPr/>
        </p:nvGrpSpPr>
        <p:grpSpPr bwMode="auto">
          <a:xfrm>
            <a:off x="659415" y="5292351"/>
            <a:ext cx="4414837" cy="461963"/>
            <a:chOff x="625" y="3613"/>
            <a:chExt cx="2781" cy="291"/>
          </a:xfrm>
        </p:grpSpPr>
        <p:sp>
          <p:nvSpPr>
            <p:cNvPr id="85" name="Rectangle 60">
              <a:extLst>
                <a:ext uri="{FF2B5EF4-FFF2-40B4-BE49-F238E27FC236}">
                  <a16:creationId xmlns:a16="http://schemas.microsoft.com/office/drawing/2014/main" id="{CBFB27FB-CE30-4490-ABA3-9848D3562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" y="3613"/>
              <a:ext cx="14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kumimoji="1" lang="zh-CN" altLang="en-US" sz="2400" dirty="0">
                  <a:solidFill>
                    <a:sysClr val="windowText" lastClr="000000"/>
                  </a:solidFill>
                  <a:latin typeface="Times New Roman" charset="0"/>
                </a:rPr>
                <a:t>异或逻辑表达式</a:t>
              </a:r>
            </a:p>
          </p:txBody>
        </p:sp>
        <p:sp>
          <p:nvSpPr>
            <p:cNvPr id="86" name="Rectangle 61">
              <a:extLst>
                <a:ext uri="{FF2B5EF4-FFF2-40B4-BE49-F238E27FC236}">
                  <a16:creationId xmlns:a16="http://schemas.microsoft.com/office/drawing/2014/main" id="{E750B6F4-9DD3-476A-B412-86F94ED08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1" y="3613"/>
              <a:ext cx="1045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i="1" dirty="0">
                  <a:solidFill>
                    <a:sysClr val="windowText" lastClr="000000"/>
                  </a:solidFill>
                  <a:effectLst>
                    <a:outerShdw blurRad="38100" dist="38100" dir="2700000" sx="1000" sy="1000" algn="tl">
                      <a:srgbClr val="C0C0C0"/>
                    </a:outerShdw>
                  </a:effectLst>
                  <a:latin typeface="Times New Roman" pitchFamily="18" charset="0"/>
                  <a:ea typeface="+mn-ea"/>
                </a:rPr>
                <a:t>L</a:t>
              </a:r>
              <a:r>
                <a:rPr lang="en-US" altLang="zh-CN" sz="2400" dirty="0">
                  <a:solidFill>
                    <a:sysClr val="windowText" lastClr="000000"/>
                  </a:solidFill>
                  <a:effectLst>
                    <a:outerShdw blurRad="38100" dist="38100" dir="2700000" sx="1000" sy="1000" algn="tl">
                      <a:srgbClr val="C0C0C0"/>
                    </a:outerShdw>
                  </a:effectLst>
                  <a:latin typeface="Times New Roman" pitchFamily="18" charset="0"/>
                  <a:ea typeface="+mn-ea"/>
                </a:rPr>
                <a:t>= </a:t>
              </a:r>
              <a:r>
                <a:rPr lang="en-US" altLang="zh-CN" sz="2400" i="1" dirty="0">
                  <a:solidFill>
                    <a:sysClr val="windowText" lastClr="000000"/>
                  </a:solidFill>
                  <a:effectLst>
                    <a:outerShdw blurRad="38100" dist="38100" dir="2700000" sx="1000" sy="1000" algn="tl">
                      <a:srgbClr val="C0C0C0"/>
                    </a:outerShdw>
                  </a:effectLst>
                  <a:latin typeface="Times New Roman" pitchFamily="18" charset="0"/>
                  <a:ea typeface="+mn-ea"/>
                </a:rPr>
                <a:t>A</a:t>
              </a:r>
              <a:r>
                <a:rPr lang="en-US" altLang="zh-CN" sz="2400" dirty="0">
                  <a:solidFill>
                    <a:sysClr val="windowText" lastClr="000000"/>
                  </a:solidFill>
                  <a:effectLst>
                    <a:outerShdw blurRad="38100" dist="38100" dir="2700000" sx="1000" sy="1000" algn="tl">
                      <a:srgbClr val="C0C0C0"/>
                    </a:outerShdw>
                  </a:effectLst>
                  <a:latin typeface="Times New Roman" pitchFamily="18" charset="0"/>
                  <a:ea typeface="+mn-ea"/>
                </a:rPr>
                <a:t> </a:t>
              </a:r>
              <a:r>
                <a:rPr lang="en-US" altLang="zh-CN" sz="2400" dirty="0">
                  <a:solidFill>
                    <a:sysClr val="windowText" lastClr="000000"/>
                  </a:solidFill>
                  <a:effectLst>
                    <a:outerShdw blurRad="38100" dist="38100" dir="2700000" sx="1000" sy="1000" algn="tl">
                      <a:srgbClr val="C0C0C0"/>
                    </a:outerShdw>
                  </a:effectLst>
                  <a:latin typeface="Times New Roman" pitchFamily="18" charset="0"/>
                  <a:ea typeface="+mn-ea"/>
                  <a:sym typeface="Symbol" pitchFamily="18" charset="2"/>
                </a:rPr>
                <a:t></a:t>
              </a:r>
              <a:r>
                <a:rPr lang="en-US" altLang="zh-CN" sz="2400" dirty="0">
                  <a:solidFill>
                    <a:sysClr val="windowText" lastClr="000000"/>
                  </a:solidFill>
                  <a:effectLst>
                    <a:outerShdw blurRad="38100" dist="38100" dir="2700000" sx="1000" sy="1000" algn="tl">
                      <a:srgbClr val="C0C0C0"/>
                    </a:outerShdw>
                  </a:effectLst>
                  <a:latin typeface="Times New Roman" pitchFamily="18" charset="0"/>
                  <a:ea typeface="+mn-ea"/>
                </a:rPr>
                <a:t> </a:t>
              </a:r>
              <a:r>
                <a:rPr lang="en-US" altLang="zh-CN" sz="2400" i="1" dirty="0">
                  <a:solidFill>
                    <a:sysClr val="windowText" lastClr="000000"/>
                  </a:solidFill>
                  <a:effectLst>
                    <a:outerShdw blurRad="38100" dist="38100" dir="2700000" sx="1000" sy="1000" algn="tl">
                      <a:srgbClr val="C0C0C0"/>
                    </a:outerShdw>
                  </a:effectLst>
                  <a:latin typeface="Times New Roman" pitchFamily="18" charset="0"/>
                  <a:ea typeface="+mn-ea"/>
                </a:rPr>
                <a:t>B</a:t>
              </a:r>
            </a:p>
          </p:txBody>
        </p:sp>
      </p:grpSp>
      <p:pic>
        <p:nvPicPr>
          <p:cNvPr id="87" name="图片 86">
            <a:extLst>
              <a:ext uri="{FF2B5EF4-FFF2-40B4-BE49-F238E27FC236}">
                <a16:creationId xmlns:a16="http://schemas.microsoft.com/office/drawing/2014/main" id="{FD789693-7C00-4EE6-A074-E0A6ED9B7E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246" y="5954462"/>
            <a:ext cx="5023539" cy="670618"/>
          </a:xfrm>
          <a:prstGeom prst="rect">
            <a:avLst/>
          </a:prstGeom>
        </p:spPr>
      </p:pic>
      <p:pic>
        <p:nvPicPr>
          <p:cNvPr id="88" name="图片 87">
            <a:extLst>
              <a:ext uri="{FF2B5EF4-FFF2-40B4-BE49-F238E27FC236}">
                <a16:creationId xmlns:a16="http://schemas.microsoft.com/office/drawing/2014/main" id="{4E737AB8-4F3C-4E85-A153-32B12C7F398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84443"/>
          <a:stretch/>
        </p:blipFill>
        <p:spPr>
          <a:xfrm>
            <a:off x="5201889" y="4420081"/>
            <a:ext cx="3182388" cy="562416"/>
          </a:xfrm>
          <a:prstGeom prst="rect">
            <a:avLst/>
          </a:prstGeom>
        </p:spPr>
      </p:pic>
      <p:pic>
        <p:nvPicPr>
          <p:cNvPr id="111" name="图片 110">
            <a:extLst>
              <a:ext uri="{FF2B5EF4-FFF2-40B4-BE49-F238E27FC236}">
                <a16:creationId xmlns:a16="http://schemas.microsoft.com/office/drawing/2014/main" id="{3CE9F908-26F9-4A52-9819-305AAC76DE7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157" t="64966" r="-1157" b="9275"/>
          <a:stretch/>
        </p:blipFill>
        <p:spPr>
          <a:xfrm>
            <a:off x="7819816" y="4282924"/>
            <a:ext cx="3182388" cy="931256"/>
          </a:xfrm>
          <a:prstGeom prst="rect">
            <a:avLst/>
          </a:prstGeom>
        </p:spPr>
      </p:pic>
      <p:pic>
        <p:nvPicPr>
          <p:cNvPr id="112" name="图片 111">
            <a:extLst>
              <a:ext uri="{FF2B5EF4-FFF2-40B4-BE49-F238E27FC236}">
                <a16:creationId xmlns:a16="http://schemas.microsoft.com/office/drawing/2014/main" id="{0E3660C4-0D15-45DA-A3C1-D4DC136F48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54039" y="5197835"/>
            <a:ext cx="2200847" cy="646232"/>
          </a:xfrm>
          <a:prstGeom prst="rect">
            <a:avLst/>
          </a:prstGeom>
        </p:spPr>
      </p:pic>
      <p:pic>
        <p:nvPicPr>
          <p:cNvPr id="113" name="图片 112">
            <a:extLst>
              <a:ext uri="{FF2B5EF4-FFF2-40B4-BE49-F238E27FC236}">
                <a16:creationId xmlns:a16="http://schemas.microsoft.com/office/drawing/2014/main" id="{618E0D5A-3001-4360-BFC7-E3986B65B05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64435" b="5505"/>
          <a:stretch/>
        </p:blipFill>
        <p:spPr>
          <a:xfrm>
            <a:off x="7749728" y="4970774"/>
            <a:ext cx="3188484" cy="1046431"/>
          </a:xfrm>
          <a:prstGeom prst="rect">
            <a:avLst/>
          </a:prstGeom>
        </p:spPr>
      </p:pic>
      <p:pic>
        <p:nvPicPr>
          <p:cNvPr id="114" name="图片 113">
            <a:extLst>
              <a:ext uri="{FF2B5EF4-FFF2-40B4-BE49-F238E27FC236}">
                <a16:creationId xmlns:a16="http://schemas.microsoft.com/office/drawing/2014/main" id="{B6358009-E836-4430-9DF7-7CA93B7225C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87833" y="5883858"/>
            <a:ext cx="2810500" cy="646232"/>
          </a:xfrm>
          <a:prstGeom prst="rect">
            <a:avLst/>
          </a:prstGeom>
        </p:spPr>
      </p:pic>
      <p:pic>
        <p:nvPicPr>
          <p:cNvPr id="115" name="图片 114">
            <a:extLst>
              <a:ext uri="{FF2B5EF4-FFF2-40B4-BE49-F238E27FC236}">
                <a16:creationId xmlns:a16="http://schemas.microsoft.com/office/drawing/2014/main" id="{124E8899-7228-4154-9E4B-6AA5BCE16CB2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66746"/>
          <a:stretch/>
        </p:blipFill>
        <p:spPr>
          <a:xfrm>
            <a:off x="7660158" y="5887651"/>
            <a:ext cx="3170195" cy="108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878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B0DE31EF-E0CF-4606-AE07-3E9897EDF7D4}"/>
              </a:ext>
            </a:extLst>
          </p:cNvPr>
          <p:cNvSpPr txBox="1"/>
          <p:nvPr/>
        </p:nvSpPr>
        <p:spPr>
          <a:xfrm>
            <a:off x="226142" y="264479"/>
            <a:ext cx="385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/>
              <a:t>一、基础知识</a:t>
            </a:r>
            <a:endParaRPr lang="en-US" altLang="zh-CN" sz="4400" b="1" dirty="0"/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F10A17A4-DB12-4E1C-9126-436A5919D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42" y="1033920"/>
            <a:ext cx="7456702" cy="594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</a:rPr>
              <a:t>译码器的基本概念及工作原理</a:t>
            </a:r>
          </a:p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zh-CN" altLang="en-US" dirty="0">
                <a:latin typeface="宋体" panose="02010600030101010101" pitchFamily="2" charset="-122"/>
              </a:rPr>
              <a:t>    译码器</a:t>
            </a:r>
            <a:r>
              <a:rPr lang="en-US" altLang="zh-CN" dirty="0">
                <a:latin typeface="Courier New" panose="02070309020205020404" pitchFamily="49" charset="0"/>
              </a:rPr>
              <a:t>——</a:t>
            </a:r>
            <a:r>
              <a:rPr lang="zh-CN" altLang="en-US" dirty="0">
                <a:latin typeface="宋体" panose="02010600030101010101" pitchFamily="2" charset="-122"/>
              </a:rPr>
              <a:t>将输入代码转换成特定的输出信号的电路。</a:t>
            </a:r>
          </a:p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zh-CN" altLang="en-US" dirty="0">
                <a:latin typeface="宋体" panose="02010600030101010101" pitchFamily="2" charset="-122"/>
              </a:rPr>
              <a:t>    假设译码器有</a:t>
            </a:r>
            <a:r>
              <a:rPr lang="en-US" altLang="zh-CN" dirty="0">
                <a:latin typeface="宋体" panose="02010600030101010101" pitchFamily="2" charset="-122"/>
              </a:rPr>
              <a:t>n</a:t>
            </a:r>
            <a:r>
              <a:rPr lang="zh-CN" altLang="en-US" dirty="0">
                <a:latin typeface="宋体" panose="02010600030101010101" pitchFamily="2" charset="-122"/>
              </a:rPr>
              <a:t>个输入信号和</a:t>
            </a:r>
            <a:r>
              <a:rPr lang="en-US" altLang="zh-CN" dirty="0">
                <a:latin typeface="宋体" panose="02010600030101010101" pitchFamily="2" charset="-122"/>
              </a:rPr>
              <a:t>N</a:t>
            </a:r>
            <a:r>
              <a:rPr lang="zh-CN" altLang="en-US" dirty="0">
                <a:latin typeface="宋体" panose="02010600030101010101" pitchFamily="2" charset="-122"/>
              </a:rPr>
              <a:t>个输出信号，如果</a:t>
            </a:r>
            <a:r>
              <a:rPr lang="en-US" altLang="zh-CN" dirty="0">
                <a:latin typeface="宋体" panose="02010600030101010101" pitchFamily="2" charset="-122"/>
              </a:rPr>
              <a:t>N=2</a:t>
            </a:r>
            <a:r>
              <a:rPr lang="en-US" altLang="zh-CN" baseline="30000" dirty="0">
                <a:latin typeface="宋体" panose="02010600030101010101" pitchFamily="2" charset="-122"/>
              </a:rPr>
              <a:t>n</a:t>
            </a:r>
            <a:r>
              <a:rPr lang="en-US" altLang="zh-CN" dirty="0">
                <a:latin typeface="宋体" panose="02010600030101010101" pitchFamily="2" charset="-122"/>
              </a:rPr>
              <a:t> </a:t>
            </a:r>
            <a:r>
              <a:rPr lang="zh-CN" altLang="en-US" dirty="0">
                <a:latin typeface="宋体" panose="02010600030101010101" pitchFamily="2" charset="-122"/>
              </a:rPr>
              <a:t>，就称为全译码器，常见的全译码器有</a:t>
            </a:r>
            <a:r>
              <a:rPr lang="en-US" altLang="zh-CN" dirty="0">
                <a:latin typeface="宋体" panose="02010600030101010101" pitchFamily="2" charset="-122"/>
              </a:rPr>
              <a:t>2</a:t>
            </a:r>
            <a:r>
              <a:rPr lang="zh-CN" altLang="en-US" dirty="0">
                <a:latin typeface="宋体" panose="02010600030101010101" pitchFamily="2" charset="-122"/>
              </a:rPr>
              <a:t>线</a:t>
            </a:r>
            <a:r>
              <a:rPr lang="en-US" altLang="zh-CN" dirty="0">
                <a:latin typeface="Courier New" panose="02070309020205020404" pitchFamily="49" charset="0"/>
              </a:rPr>
              <a:t>—</a:t>
            </a:r>
            <a:r>
              <a:rPr lang="en-US" altLang="zh-CN" dirty="0">
                <a:latin typeface="宋体" panose="02010600030101010101" pitchFamily="2" charset="-122"/>
              </a:rPr>
              <a:t>4</a:t>
            </a:r>
            <a:r>
              <a:rPr lang="zh-CN" altLang="en-US" dirty="0">
                <a:latin typeface="宋体" panose="02010600030101010101" pitchFamily="2" charset="-122"/>
              </a:rPr>
              <a:t>线译码器、</a:t>
            </a:r>
            <a:r>
              <a:rPr lang="en-US" altLang="zh-CN" dirty="0">
                <a:latin typeface="宋体" panose="02010600030101010101" pitchFamily="2" charset="-122"/>
              </a:rPr>
              <a:t>3</a:t>
            </a:r>
            <a:r>
              <a:rPr lang="zh-CN" altLang="en-US" dirty="0">
                <a:latin typeface="宋体" panose="02010600030101010101" pitchFamily="2" charset="-122"/>
              </a:rPr>
              <a:t>线</a:t>
            </a:r>
            <a:r>
              <a:rPr lang="en-US" altLang="zh-CN" dirty="0">
                <a:latin typeface="Courier New" panose="02070309020205020404" pitchFamily="49" charset="0"/>
              </a:rPr>
              <a:t>—</a:t>
            </a:r>
            <a:r>
              <a:rPr lang="en-US" altLang="zh-CN" dirty="0">
                <a:latin typeface="宋体" panose="02010600030101010101" pitchFamily="2" charset="-122"/>
              </a:rPr>
              <a:t>8</a:t>
            </a:r>
            <a:r>
              <a:rPr lang="zh-CN" altLang="en-US" dirty="0">
                <a:latin typeface="宋体" panose="02010600030101010101" pitchFamily="2" charset="-122"/>
              </a:rPr>
              <a:t>线译码器、</a:t>
            </a:r>
            <a:r>
              <a:rPr lang="en-US" altLang="zh-CN" dirty="0">
                <a:latin typeface="宋体" panose="02010600030101010101" pitchFamily="2" charset="-122"/>
              </a:rPr>
              <a:t>4</a:t>
            </a:r>
            <a:r>
              <a:rPr lang="zh-CN" altLang="en-US" dirty="0">
                <a:latin typeface="宋体" panose="02010600030101010101" pitchFamily="2" charset="-122"/>
              </a:rPr>
              <a:t>线</a:t>
            </a:r>
            <a:r>
              <a:rPr lang="en-US" altLang="zh-CN" dirty="0">
                <a:latin typeface="Courier New" panose="02070309020205020404" pitchFamily="49" charset="0"/>
              </a:rPr>
              <a:t>—</a:t>
            </a:r>
            <a:r>
              <a:rPr lang="en-US" altLang="zh-CN" dirty="0">
                <a:latin typeface="宋体" panose="02010600030101010101" pitchFamily="2" charset="-122"/>
              </a:rPr>
              <a:t>16</a:t>
            </a:r>
            <a:r>
              <a:rPr lang="zh-CN" altLang="en-US" dirty="0">
                <a:latin typeface="宋体" panose="02010600030101010101" pitchFamily="2" charset="-122"/>
              </a:rPr>
              <a:t>线译码器等。如果</a:t>
            </a:r>
            <a:r>
              <a:rPr lang="en-US" altLang="zh-CN" dirty="0">
                <a:latin typeface="宋体" panose="02010600030101010101" pitchFamily="2" charset="-122"/>
              </a:rPr>
              <a:t>N</a:t>
            </a:r>
            <a:r>
              <a:rPr lang="zh-CN" altLang="en-US" dirty="0">
                <a:latin typeface="宋体" panose="02010600030101010101" pitchFamily="2" charset="-122"/>
              </a:rPr>
              <a:t>＜</a:t>
            </a:r>
            <a:r>
              <a:rPr lang="en-US" altLang="zh-CN" dirty="0">
                <a:latin typeface="宋体" panose="02010600030101010101" pitchFamily="2" charset="-122"/>
              </a:rPr>
              <a:t>2</a:t>
            </a:r>
            <a:r>
              <a:rPr lang="en-US" altLang="zh-CN" baseline="30000" dirty="0">
                <a:latin typeface="宋体" panose="02010600030101010101" pitchFamily="2" charset="-122"/>
              </a:rPr>
              <a:t>n</a:t>
            </a:r>
            <a:r>
              <a:rPr lang="en-US" altLang="zh-CN" dirty="0">
                <a:latin typeface="宋体" panose="02010600030101010101" pitchFamily="2" charset="-122"/>
              </a:rPr>
              <a:t> </a:t>
            </a:r>
            <a:r>
              <a:rPr lang="zh-CN" altLang="en-US" dirty="0">
                <a:latin typeface="宋体" panose="02010600030101010101" pitchFamily="2" charset="-122"/>
              </a:rPr>
              <a:t>，称为部分译码器，如二一十进制译码器（也称作</a:t>
            </a:r>
            <a:r>
              <a:rPr lang="en-US" altLang="zh-CN" dirty="0">
                <a:latin typeface="宋体" panose="02010600030101010101" pitchFamily="2" charset="-122"/>
              </a:rPr>
              <a:t>4</a:t>
            </a:r>
            <a:r>
              <a:rPr lang="zh-CN" altLang="en-US" dirty="0">
                <a:latin typeface="宋体" panose="02010600030101010101" pitchFamily="2" charset="-122"/>
              </a:rPr>
              <a:t>线</a:t>
            </a:r>
            <a:r>
              <a:rPr lang="en-US" altLang="zh-CN" dirty="0">
                <a:latin typeface="Courier New" panose="02070309020205020404" pitchFamily="49" charset="0"/>
              </a:rPr>
              <a:t>—</a:t>
            </a:r>
            <a:r>
              <a:rPr lang="en-US" altLang="zh-CN" dirty="0">
                <a:latin typeface="宋体" panose="02010600030101010101" pitchFamily="2" charset="-122"/>
              </a:rPr>
              <a:t>10</a:t>
            </a:r>
            <a:r>
              <a:rPr lang="zh-CN" altLang="en-US" dirty="0">
                <a:latin typeface="宋体" panose="02010600030101010101" pitchFamily="2" charset="-122"/>
              </a:rPr>
              <a:t>线译码器）等。</a:t>
            </a:r>
          </a:p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zh-CN" altLang="en-US" dirty="0">
                <a:latin typeface="宋体" panose="02010600030101010101" pitchFamily="2" charset="-122"/>
              </a:rPr>
              <a:t>    下面以</a:t>
            </a:r>
            <a:r>
              <a:rPr lang="en-US" altLang="zh-CN" dirty="0">
                <a:latin typeface="宋体" panose="02010600030101010101" pitchFamily="2" charset="-122"/>
              </a:rPr>
              <a:t>2</a:t>
            </a:r>
            <a:r>
              <a:rPr lang="zh-CN" altLang="en-US" dirty="0">
                <a:latin typeface="宋体" panose="02010600030101010101" pitchFamily="2" charset="-122"/>
              </a:rPr>
              <a:t>线</a:t>
            </a:r>
            <a:r>
              <a:rPr lang="en-US" altLang="zh-CN" dirty="0">
                <a:latin typeface="Courier New" panose="02070309020205020404" pitchFamily="49" charset="0"/>
              </a:rPr>
              <a:t>—</a:t>
            </a:r>
            <a:r>
              <a:rPr lang="en-US" altLang="zh-CN" dirty="0">
                <a:latin typeface="宋体" panose="02010600030101010101" pitchFamily="2" charset="-122"/>
              </a:rPr>
              <a:t>4</a:t>
            </a:r>
            <a:r>
              <a:rPr lang="zh-CN" altLang="en-US" dirty="0">
                <a:latin typeface="宋体" panose="02010600030101010101" pitchFamily="2" charset="-122"/>
              </a:rPr>
              <a:t>线译码器为例说明译码器的工作原理和电路结构。</a:t>
            </a:r>
          </a:p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zh-CN" altLang="en-US" dirty="0">
                <a:latin typeface="宋体" panose="02010600030101010101" pitchFamily="2" charset="-122"/>
              </a:rPr>
              <a:t>    </a:t>
            </a:r>
            <a:r>
              <a:rPr lang="en-US" altLang="zh-CN" dirty="0">
                <a:latin typeface="宋体" panose="02010600030101010101" pitchFamily="2" charset="-122"/>
              </a:rPr>
              <a:t>2</a:t>
            </a:r>
            <a:r>
              <a:rPr lang="zh-CN" altLang="en-US" dirty="0">
                <a:latin typeface="宋体" panose="02010600030101010101" pitchFamily="2" charset="-122"/>
              </a:rPr>
              <a:t>线</a:t>
            </a:r>
            <a:r>
              <a:rPr lang="en-US" altLang="zh-CN" dirty="0">
                <a:latin typeface="Courier New" panose="02070309020205020404" pitchFamily="49" charset="0"/>
              </a:rPr>
              <a:t>—</a:t>
            </a:r>
            <a:r>
              <a:rPr lang="en-US" altLang="zh-CN" dirty="0">
                <a:latin typeface="宋体" panose="02010600030101010101" pitchFamily="2" charset="-122"/>
              </a:rPr>
              <a:t>4</a:t>
            </a:r>
            <a:r>
              <a:rPr lang="zh-CN" altLang="en-US" dirty="0">
                <a:latin typeface="宋体" panose="02010600030101010101" pitchFamily="2" charset="-122"/>
              </a:rPr>
              <a:t>线译码器的功能如表</a:t>
            </a:r>
            <a:r>
              <a:rPr lang="en-US" altLang="zh-CN" dirty="0">
                <a:latin typeface="宋体" panose="02010600030101010101" pitchFamily="2" charset="-122"/>
              </a:rPr>
              <a:t>2.13</a:t>
            </a:r>
            <a:r>
              <a:rPr lang="zh-CN" altLang="en-US" dirty="0">
                <a:latin typeface="宋体" panose="02010600030101010101" pitchFamily="2" charset="-122"/>
              </a:rPr>
              <a:t>所示（输出低电平有效）。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AB10BA0-5B38-4498-8B76-7F4CCDC71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6183" y="264479"/>
            <a:ext cx="4565817" cy="296509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94B1512-E36A-4AFD-83E7-EA844CC87B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7598"/>
          <a:stretch/>
        </p:blipFill>
        <p:spPr>
          <a:xfrm>
            <a:off x="7794134" y="3147492"/>
            <a:ext cx="4815398" cy="37849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AB7F0B01-FF8E-4BF5-AF27-C9266E1879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5875" y="3726393"/>
            <a:ext cx="4183094" cy="279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169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3">
            <a:extLst>
              <a:ext uri="{FF2B5EF4-FFF2-40B4-BE49-F238E27FC236}">
                <a16:creationId xmlns:a16="http://schemas.microsoft.com/office/drawing/2014/main" id="{672DB345-2958-45A0-8361-54C5BD6FF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118529"/>
              </p:ext>
            </p:extLst>
          </p:nvPr>
        </p:nvGraphicFramePr>
        <p:xfrm>
          <a:off x="6928699" y="2064470"/>
          <a:ext cx="3252252" cy="32333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3063">
                  <a:extLst>
                    <a:ext uri="{9D8B030D-6E8A-4147-A177-3AD203B41FA5}">
                      <a16:colId xmlns:a16="http://schemas.microsoft.com/office/drawing/2014/main" val="1315013750"/>
                    </a:ext>
                  </a:extLst>
                </a:gridCol>
                <a:gridCol w="813063">
                  <a:extLst>
                    <a:ext uri="{9D8B030D-6E8A-4147-A177-3AD203B41FA5}">
                      <a16:colId xmlns:a16="http://schemas.microsoft.com/office/drawing/2014/main" val="3931661655"/>
                    </a:ext>
                  </a:extLst>
                </a:gridCol>
                <a:gridCol w="813063">
                  <a:extLst>
                    <a:ext uri="{9D8B030D-6E8A-4147-A177-3AD203B41FA5}">
                      <a16:colId xmlns:a16="http://schemas.microsoft.com/office/drawing/2014/main" val="3428837691"/>
                    </a:ext>
                  </a:extLst>
                </a:gridCol>
                <a:gridCol w="813063">
                  <a:extLst>
                    <a:ext uri="{9D8B030D-6E8A-4147-A177-3AD203B41FA5}">
                      <a16:colId xmlns:a16="http://schemas.microsoft.com/office/drawing/2014/main" val="4162291107"/>
                    </a:ext>
                  </a:extLst>
                </a:gridCol>
              </a:tblGrid>
              <a:tr h="808349"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 marL="182268" marR="182268" marT="91134" marB="91134"/>
                </a:tc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 marL="182268" marR="182268" marT="91134" marB="91134"/>
                </a:tc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 marL="182268" marR="182268" marT="91134" marB="91134"/>
                </a:tc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 marL="182268" marR="182268" marT="91134" marB="91134"/>
                </a:tc>
                <a:extLst>
                  <a:ext uri="{0D108BD9-81ED-4DB2-BD59-A6C34878D82A}">
                    <a16:rowId xmlns:a16="http://schemas.microsoft.com/office/drawing/2014/main" val="1333142707"/>
                  </a:ext>
                </a:extLst>
              </a:tr>
              <a:tr h="808349">
                <a:tc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 marL="182268" marR="182268" marT="91134" marB="91134"/>
                </a:tc>
                <a:tc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 marL="182268" marR="182268" marT="91134" marB="91134"/>
                </a:tc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 marL="182268" marR="182268" marT="91134" marB="91134"/>
                </a:tc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 marL="182268" marR="182268" marT="91134" marB="91134"/>
                </a:tc>
                <a:extLst>
                  <a:ext uri="{0D108BD9-81ED-4DB2-BD59-A6C34878D82A}">
                    <a16:rowId xmlns:a16="http://schemas.microsoft.com/office/drawing/2014/main" val="2468864927"/>
                  </a:ext>
                </a:extLst>
              </a:tr>
              <a:tr h="808349">
                <a:tc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 marL="182268" marR="182268" marT="91134" marB="91134"/>
                </a:tc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 marL="182268" marR="182268" marT="91134" marB="91134"/>
                </a:tc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 marL="182268" marR="182268" marT="91134" marB="91134"/>
                </a:tc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 marL="182268" marR="182268" marT="91134" marB="91134"/>
                </a:tc>
                <a:extLst>
                  <a:ext uri="{0D108BD9-81ED-4DB2-BD59-A6C34878D82A}">
                    <a16:rowId xmlns:a16="http://schemas.microsoft.com/office/drawing/2014/main" val="4161253260"/>
                  </a:ext>
                </a:extLst>
              </a:tr>
              <a:tr h="808349"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 marL="182268" marR="182268" marT="91134" marB="91134"/>
                </a:tc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 marL="182268" marR="182268" marT="91134" marB="91134"/>
                </a:tc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 marL="182268" marR="182268" marT="91134" marB="91134"/>
                </a:tc>
                <a:tc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 marL="182268" marR="182268" marT="91134" marB="91134"/>
                </a:tc>
                <a:extLst>
                  <a:ext uri="{0D108BD9-81ED-4DB2-BD59-A6C34878D82A}">
                    <a16:rowId xmlns:a16="http://schemas.microsoft.com/office/drawing/2014/main" val="2379287590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12A19179-D4DA-4EF6-8AF0-44028EDA98D9}"/>
              </a:ext>
            </a:extLst>
          </p:cNvPr>
          <p:cNvSpPr txBox="1"/>
          <p:nvPr/>
        </p:nvSpPr>
        <p:spPr>
          <a:xfrm>
            <a:off x="6396083" y="1140891"/>
            <a:ext cx="857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CD</a:t>
            </a:r>
            <a:endParaRPr lang="zh-CN" altLang="en-US" sz="36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C666D9E-741D-4C24-8B4B-CA5B4A7281C6}"/>
              </a:ext>
            </a:extLst>
          </p:cNvPr>
          <p:cNvSpPr txBox="1"/>
          <p:nvPr/>
        </p:nvSpPr>
        <p:spPr>
          <a:xfrm>
            <a:off x="6052005" y="1655741"/>
            <a:ext cx="772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AB</a:t>
            </a:r>
            <a:endParaRPr lang="zh-CN" altLang="en-US" sz="3600" dirty="0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A942E9DE-3BF1-43E6-B966-9FFD8BE52ADC}"/>
              </a:ext>
            </a:extLst>
          </p:cNvPr>
          <p:cNvCxnSpPr>
            <a:cxnSpLocks/>
          </p:cNvCxnSpPr>
          <p:nvPr/>
        </p:nvCxnSpPr>
        <p:spPr>
          <a:xfrm>
            <a:off x="6249970" y="1400970"/>
            <a:ext cx="678729" cy="64102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D09D7A61-FBC5-4984-A786-564D6102B134}"/>
              </a:ext>
            </a:extLst>
          </p:cNvPr>
          <p:cNvSpPr txBox="1"/>
          <p:nvPr/>
        </p:nvSpPr>
        <p:spPr>
          <a:xfrm>
            <a:off x="6928699" y="1721481"/>
            <a:ext cx="3252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00        01         11         10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1A6E6C9-B66F-448E-93C2-BCF2C95231F8}"/>
              </a:ext>
            </a:extLst>
          </p:cNvPr>
          <p:cNvSpPr txBox="1"/>
          <p:nvPr/>
        </p:nvSpPr>
        <p:spPr>
          <a:xfrm>
            <a:off x="6438504" y="2150244"/>
            <a:ext cx="57503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00</a:t>
            </a:r>
          </a:p>
          <a:p>
            <a:endParaRPr lang="en-US" altLang="zh-CN" sz="2000" b="1" dirty="0"/>
          </a:p>
          <a:p>
            <a:endParaRPr lang="en-US" altLang="zh-CN" sz="2000" b="1" dirty="0"/>
          </a:p>
          <a:p>
            <a:r>
              <a:rPr lang="en-US" altLang="zh-CN" sz="2000" b="1" dirty="0"/>
              <a:t>01</a:t>
            </a:r>
          </a:p>
          <a:p>
            <a:endParaRPr lang="en-US" altLang="zh-CN" sz="2000" b="1" dirty="0"/>
          </a:p>
          <a:p>
            <a:endParaRPr lang="en-US" altLang="zh-CN" sz="2000" b="1" dirty="0"/>
          </a:p>
          <a:p>
            <a:r>
              <a:rPr lang="en-US" altLang="zh-CN" sz="2000" b="1" dirty="0"/>
              <a:t>11</a:t>
            </a:r>
          </a:p>
          <a:p>
            <a:endParaRPr lang="en-US" altLang="zh-CN" sz="2000" b="1" dirty="0"/>
          </a:p>
          <a:p>
            <a:endParaRPr lang="en-US" altLang="zh-CN" sz="2000" b="1" dirty="0"/>
          </a:p>
          <a:p>
            <a:r>
              <a:rPr lang="en-US" altLang="zh-CN" sz="2000" b="1" dirty="0"/>
              <a:t>10</a:t>
            </a:r>
          </a:p>
        </p:txBody>
      </p:sp>
      <p:sp>
        <p:nvSpPr>
          <p:cNvPr id="12" name="左大括号 11">
            <a:extLst>
              <a:ext uri="{FF2B5EF4-FFF2-40B4-BE49-F238E27FC236}">
                <a16:creationId xmlns:a16="http://schemas.microsoft.com/office/drawing/2014/main" id="{979A9B98-C5EF-46C1-BEC9-FEB7693ED6A9}"/>
              </a:ext>
            </a:extLst>
          </p:cNvPr>
          <p:cNvSpPr/>
          <p:nvPr/>
        </p:nvSpPr>
        <p:spPr>
          <a:xfrm rot="16200000">
            <a:off x="8220173" y="5004421"/>
            <a:ext cx="669303" cy="1301147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左大括号 12">
            <a:extLst>
              <a:ext uri="{FF2B5EF4-FFF2-40B4-BE49-F238E27FC236}">
                <a16:creationId xmlns:a16="http://schemas.microsoft.com/office/drawing/2014/main" id="{5786024E-4F7C-4F4A-BCA6-2AA2867650E4}"/>
              </a:ext>
            </a:extLst>
          </p:cNvPr>
          <p:cNvSpPr/>
          <p:nvPr/>
        </p:nvSpPr>
        <p:spPr>
          <a:xfrm rot="5400000">
            <a:off x="8973199" y="764661"/>
            <a:ext cx="669303" cy="1301147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左大括号 13">
            <a:extLst>
              <a:ext uri="{FF2B5EF4-FFF2-40B4-BE49-F238E27FC236}">
                <a16:creationId xmlns:a16="http://schemas.microsoft.com/office/drawing/2014/main" id="{2CE2E52D-7CC5-4D32-B506-F693D2927699}"/>
              </a:ext>
            </a:extLst>
          </p:cNvPr>
          <p:cNvSpPr/>
          <p:nvPr/>
        </p:nvSpPr>
        <p:spPr>
          <a:xfrm>
            <a:off x="6025297" y="3998536"/>
            <a:ext cx="669303" cy="1301147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左大括号 14">
            <a:extLst>
              <a:ext uri="{FF2B5EF4-FFF2-40B4-BE49-F238E27FC236}">
                <a16:creationId xmlns:a16="http://schemas.microsoft.com/office/drawing/2014/main" id="{2B65CF25-3B61-4C4E-809A-8A92F03A5649}"/>
              </a:ext>
            </a:extLst>
          </p:cNvPr>
          <p:cNvSpPr/>
          <p:nvPr/>
        </p:nvSpPr>
        <p:spPr>
          <a:xfrm rot="10800000">
            <a:off x="10389873" y="3030594"/>
            <a:ext cx="669303" cy="1301147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D39ACDB-B4DD-4E8C-A40D-D3A6513B8759}"/>
              </a:ext>
            </a:extLst>
          </p:cNvPr>
          <p:cNvSpPr txBox="1"/>
          <p:nvPr/>
        </p:nvSpPr>
        <p:spPr>
          <a:xfrm>
            <a:off x="5580669" y="4325943"/>
            <a:ext cx="537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A</a:t>
            </a:r>
            <a:endParaRPr lang="zh-CN" altLang="en-US" sz="3600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B58EFF85-0B02-4DE2-BC89-6D8EFFE403BD}"/>
              </a:ext>
            </a:extLst>
          </p:cNvPr>
          <p:cNvSpPr txBox="1"/>
          <p:nvPr/>
        </p:nvSpPr>
        <p:spPr>
          <a:xfrm>
            <a:off x="9065113" y="543904"/>
            <a:ext cx="641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C</a:t>
            </a:r>
            <a:endParaRPr lang="zh-CN" altLang="en-US" sz="3600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DA350B3-805E-4D5D-ABDE-62784CD94A4E}"/>
              </a:ext>
            </a:extLst>
          </p:cNvPr>
          <p:cNvSpPr txBox="1"/>
          <p:nvPr/>
        </p:nvSpPr>
        <p:spPr>
          <a:xfrm>
            <a:off x="11059176" y="3358002"/>
            <a:ext cx="263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B</a:t>
            </a:r>
            <a:endParaRPr lang="zh-CN" altLang="en-US" sz="3600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16CFEC6-04A5-4F5C-AAE7-9A428CF13B5F}"/>
              </a:ext>
            </a:extLst>
          </p:cNvPr>
          <p:cNvSpPr txBox="1"/>
          <p:nvPr/>
        </p:nvSpPr>
        <p:spPr>
          <a:xfrm>
            <a:off x="8328580" y="5893811"/>
            <a:ext cx="452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D</a:t>
            </a:r>
            <a:endParaRPr lang="zh-CN" altLang="en-US" sz="3600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8DAF665F-BB2C-4030-9A98-B16195F42763}"/>
              </a:ext>
            </a:extLst>
          </p:cNvPr>
          <p:cNvSpPr txBox="1"/>
          <p:nvPr/>
        </p:nvSpPr>
        <p:spPr>
          <a:xfrm>
            <a:off x="226142" y="264479"/>
            <a:ext cx="385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/>
              <a:t>一、基础知识</a:t>
            </a:r>
            <a:endParaRPr lang="en-US" altLang="zh-CN" sz="4400" b="1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7BA8A414-1F72-46B7-BFBA-301F279F8EAE}"/>
              </a:ext>
            </a:extLst>
          </p:cNvPr>
          <p:cNvSpPr txBox="1"/>
          <p:nvPr/>
        </p:nvSpPr>
        <p:spPr>
          <a:xfrm>
            <a:off x="553769" y="3030593"/>
            <a:ext cx="42153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     4</a:t>
            </a:r>
            <a:r>
              <a:rPr lang="zh-CN" altLang="en-US" sz="2400" dirty="0"/>
              <a:t>变量的与</a:t>
            </a:r>
            <a:r>
              <a:rPr lang="en-US" altLang="zh-CN" sz="2400" dirty="0"/>
              <a:t>3</a:t>
            </a:r>
            <a:r>
              <a:rPr lang="zh-CN" altLang="en-US" sz="2400" dirty="0"/>
              <a:t>变量的区别不大。</a:t>
            </a:r>
            <a:endParaRPr lang="en-US" altLang="zh-CN" sz="2400" dirty="0"/>
          </a:p>
          <a:p>
            <a:r>
              <a:rPr lang="zh-CN" altLang="en-US" sz="2400" dirty="0"/>
              <a:t>     出于设计方便的目的，我们将</a:t>
            </a:r>
            <a:r>
              <a:rPr lang="en-US" altLang="zh-CN" sz="2400" dirty="0"/>
              <a:t>0</a:t>
            </a:r>
            <a:r>
              <a:rPr lang="zh-CN" altLang="en-US" sz="2400" dirty="0"/>
              <a:t>的地方留白，</a:t>
            </a:r>
            <a:r>
              <a:rPr lang="en-US" altLang="zh-CN" sz="2400" dirty="0"/>
              <a:t>1</a:t>
            </a:r>
            <a:r>
              <a:rPr lang="zh-CN" altLang="en-US" sz="2400" dirty="0"/>
              <a:t>的地方写</a:t>
            </a:r>
            <a:r>
              <a:rPr lang="en-US" altLang="zh-CN" sz="2400" dirty="0"/>
              <a:t>1</a:t>
            </a:r>
            <a:r>
              <a:rPr lang="zh-CN" altLang="en-US" sz="2400" dirty="0"/>
              <a:t>，而可有可无的地方打</a:t>
            </a:r>
            <a:r>
              <a:rPr lang="en-US" altLang="zh-CN" sz="2400" dirty="0"/>
              <a:t>X</a:t>
            </a:r>
            <a:r>
              <a:rPr lang="zh-CN" altLang="en-US" sz="2400" dirty="0"/>
              <a:t>方便画圈（带上这些部分并不影响功能的实现）。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A165900-9538-4A57-BC35-9659C765DEB1}"/>
              </a:ext>
            </a:extLst>
          </p:cNvPr>
          <p:cNvSpPr txBox="1"/>
          <p:nvPr/>
        </p:nvSpPr>
        <p:spPr>
          <a:xfrm>
            <a:off x="867646" y="1616758"/>
            <a:ext cx="4260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/>
              <a:t>四变量卡诺图</a:t>
            </a:r>
            <a:endParaRPr lang="en-US" altLang="zh-CN" sz="4800" dirty="0"/>
          </a:p>
        </p:txBody>
      </p:sp>
    </p:spTree>
    <p:extLst>
      <p:ext uri="{BB962C8B-B14F-4D97-AF65-F5344CB8AC3E}">
        <p14:creationId xmlns:p14="http://schemas.microsoft.com/office/powerpoint/2010/main" val="3229570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C42190FD-E8BC-4D34-8DD3-360B81CF2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390" y="1759929"/>
            <a:ext cx="8489220" cy="1961303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E51E4F9F-1053-40DF-964E-E4E5AC5940FC}"/>
              </a:ext>
            </a:extLst>
          </p:cNvPr>
          <p:cNvSpPr txBox="1"/>
          <p:nvPr/>
        </p:nvSpPr>
        <p:spPr>
          <a:xfrm>
            <a:off x="226142" y="264479"/>
            <a:ext cx="385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/>
              <a:t>二、本题实现</a:t>
            </a:r>
            <a:endParaRPr lang="en-US" altLang="zh-CN" sz="4400" b="1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FB85455-2336-4771-B78F-92FD5076E94B}"/>
              </a:ext>
            </a:extLst>
          </p:cNvPr>
          <p:cNvSpPr txBox="1"/>
          <p:nvPr/>
        </p:nvSpPr>
        <p:spPr>
          <a:xfrm>
            <a:off x="1757121" y="3996965"/>
            <a:ext cx="88234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   </a:t>
            </a:r>
            <a:r>
              <a:rPr lang="zh-CN" altLang="en-US" sz="2800" dirty="0"/>
              <a:t>    根据四个输入信号，设计七个输出信号来控制数字的显示，即</a:t>
            </a:r>
            <a:r>
              <a:rPr lang="en-US" altLang="zh-CN" sz="2800" dirty="0"/>
              <a:t>4</a:t>
            </a:r>
            <a:r>
              <a:rPr lang="zh-CN" altLang="en-US" sz="2800" dirty="0"/>
              <a:t>线</a:t>
            </a:r>
            <a:r>
              <a:rPr lang="en-US" altLang="zh-CN" sz="2800" dirty="0"/>
              <a:t>-7</a:t>
            </a:r>
            <a:r>
              <a:rPr lang="zh-CN" altLang="en-US" sz="2800" dirty="0"/>
              <a:t>线译码器。</a:t>
            </a:r>
            <a:endParaRPr lang="en-US" altLang="zh-CN" sz="2800" dirty="0"/>
          </a:p>
          <a:p>
            <a:r>
              <a:rPr lang="zh-CN" altLang="en-US" sz="2800" dirty="0"/>
              <a:t>       显然，这四个输入信号就是输入这些数字对应的二进制，而多余的</a:t>
            </a:r>
            <a:r>
              <a:rPr lang="en-US" altLang="zh-CN" sz="2800" dirty="0"/>
              <a:t>10-15</a:t>
            </a:r>
            <a:r>
              <a:rPr lang="zh-CN" altLang="en-US" sz="2800" dirty="0"/>
              <a:t>的二进制则可以无视（在实际中表现为一些奇怪的标志）</a:t>
            </a:r>
          </a:p>
        </p:txBody>
      </p:sp>
    </p:spTree>
    <p:extLst>
      <p:ext uri="{BB962C8B-B14F-4D97-AF65-F5344CB8AC3E}">
        <p14:creationId xmlns:p14="http://schemas.microsoft.com/office/powerpoint/2010/main" val="2413643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7">
            <a:extLst>
              <a:ext uri="{FF2B5EF4-FFF2-40B4-BE49-F238E27FC236}">
                <a16:creationId xmlns:a16="http://schemas.microsoft.com/office/drawing/2014/main" id="{2CBA9A53-1049-48BD-9E29-913884319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745361"/>
              </p:ext>
            </p:extLst>
          </p:nvPr>
        </p:nvGraphicFramePr>
        <p:xfrm>
          <a:off x="2032000" y="2378487"/>
          <a:ext cx="8127999" cy="4074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2646813656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39340193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14893961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692705743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382869548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758818067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8930111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52728517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5646440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567560204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59972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A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D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a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d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e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g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9615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9187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23110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0474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7737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7481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0652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5421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4600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847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8610120"/>
                  </a:ext>
                </a:extLst>
              </a:tr>
            </a:tbl>
          </a:graphicData>
        </a:graphic>
      </p:graphicFrame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812F7FE4-FF1D-4FFE-90D1-E9DC0C92872E}"/>
              </a:ext>
            </a:extLst>
          </p:cNvPr>
          <p:cNvCxnSpPr/>
          <p:nvPr/>
        </p:nvCxnSpPr>
        <p:spPr>
          <a:xfrm>
            <a:off x="5028223" y="2378487"/>
            <a:ext cx="0" cy="407416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文本框 4">
            <a:extLst>
              <a:ext uri="{FF2B5EF4-FFF2-40B4-BE49-F238E27FC236}">
                <a16:creationId xmlns:a16="http://schemas.microsoft.com/office/drawing/2014/main" id="{AEAB26E3-8F45-4622-B2FB-81C54CE2642B}"/>
              </a:ext>
            </a:extLst>
          </p:cNvPr>
          <p:cNvSpPr txBox="1"/>
          <p:nvPr/>
        </p:nvSpPr>
        <p:spPr>
          <a:xfrm>
            <a:off x="226142" y="264479"/>
            <a:ext cx="385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/>
              <a:t>二、本题实现</a:t>
            </a:r>
            <a:endParaRPr lang="en-US" altLang="zh-CN" sz="4400" b="1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47ED428-266F-4D95-AAE3-7C02FAD7B9EF}"/>
              </a:ext>
            </a:extLst>
          </p:cNvPr>
          <p:cNvSpPr txBox="1"/>
          <p:nvPr/>
        </p:nvSpPr>
        <p:spPr>
          <a:xfrm>
            <a:off x="641023" y="1443720"/>
            <a:ext cx="10416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很容易根据输入的</a:t>
            </a:r>
            <a:r>
              <a:rPr lang="en-US" altLang="zh-CN" sz="3200" dirty="0"/>
              <a:t>ABCD</a:t>
            </a:r>
            <a:r>
              <a:rPr lang="zh-CN" altLang="en-US" sz="3200" dirty="0"/>
              <a:t>写出数字对应的</a:t>
            </a:r>
            <a:r>
              <a:rPr lang="en-US" altLang="zh-CN" sz="3200" dirty="0"/>
              <a:t>7</a:t>
            </a:r>
            <a:r>
              <a:rPr lang="zh-CN" altLang="en-US" sz="3200" dirty="0"/>
              <a:t>路输出的真值表</a:t>
            </a:r>
          </a:p>
        </p:txBody>
      </p:sp>
    </p:spTree>
    <p:extLst>
      <p:ext uri="{BB962C8B-B14F-4D97-AF65-F5344CB8AC3E}">
        <p14:creationId xmlns:p14="http://schemas.microsoft.com/office/powerpoint/2010/main" val="2119453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9AB337F6-B671-4C99-A44D-F1F4D62722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633" y="2473699"/>
            <a:ext cx="7484734" cy="3948703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F2581F06-B63A-4D51-8EBD-1095B04D5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32" y="331903"/>
            <a:ext cx="4096867" cy="117663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D8E68EEC-B665-4C33-BA2F-5674AF1C2511}"/>
              </a:ext>
            </a:extLst>
          </p:cNvPr>
          <p:cNvSpPr txBox="1"/>
          <p:nvPr/>
        </p:nvSpPr>
        <p:spPr>
          <a:xfrm>
            <a:off x="680226" y="1781353"/>
            <a:ext cx="10906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之后，我们也可以很容易的得到各个显示段所对应的逻辑函数表达式</a:t>
            </a:r>
          </a:p>
        </p:txBody>
      </p:sp>
    </p:spTree>
    <p:extLst>
      <p:ext uri="{BB962C8B-B14F-4D97-AF65-F5344CB8AC3E}">
        <p14:creationId xmlns:p14="http://schemas.microsoft.com/office/powerpoint/2010/main" val="3257189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38CCDE51-7644-41A9-907F-0E3A44C3BFA4}"/>
              </a:ext>
            </a:extLst>
          </p:cNvPr>
          <p:cNvSpPr txBox="1"/>
          <p:nvPr/>
        </p:nvSpPr>
        <p:spPr>
          <a:xfrm>
            <a:off x="226142" y="264479"/>
            <a:ext cx="385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/>
              <a:t>三、拓展</a:t>
            </a:r>
            <a:endParaRPr lang="en-US" altLang="zh-CN" sz="4400" b="1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87F37B6-F4AA-4CDC-AC1E-7E5A48658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100" y="2470492"/>
            <a:ext cx="7696200" cy="380238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472A53B1-9806-4889-A4F4-A7E47BC52503}"/>
              </a:ext>
            </a:extLst>
          </p:cNvPr>
          <p:cNvSpPr txBox="1"/>
          <p:nvPr/>
        </p:nvSpPr>
        <p:spPr>
          <a:xfrm>
            <a:off x="2128100" y="1583704"/>
            <a:ext cx="89648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/>
              <a:t>实际生活中广泛采用的</a:t>
            </a:r>
            <a:r>
              <a:rPr lang="en-US" altLang="zh-CN" sz="4400" dirty="0"/>
              <a:t>74LS48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290443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660</Words>
  <Application>Microsoft Office PowerPoint</Application>
  <PresentationFormat>宽屏</PresentationFormat>
  <Paragraphs>195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等线</vt:lpstr>
      <vt:lpstr>等线 Light</vt:lpstr>
      <vt:lpstr>楷体_GB2312</vt:lpstr>
      <vt:lpstr>宋体</vt:lpstr>
      <vt:lpstr>Arial</vt:lpstr>
      <vt:lpstr>Calibri</vt:lpstr>
      <vt:lpstr>Courier New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浦亮</dc:creator>
  <cp:lastModifiedBy>浦亮</cp:lastModifiedBy>
  <cp:revision>27</cp:revision>
  <dcterms:created xsi:type="dcterms:W3CDTF">2020-02-18T06:08:21Z</dcterms:created>
  <dcterms:modified xsi:type="dcterms:W3CDTF">2020-02-23T09:07:07Z</dcterms:modified>
</cp:coreProperties>
</file>