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35034A-FFC7-452C-8919-BC76D57742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中国剩余定理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523CDA5-9954-42A4-BDBB-0ED5158F32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徐臣 </a:t>
            </a:r>
            <a:r>
              <a:rPr lang="en-US" altLang="zh-CN" dirty="0"/>
              <a:t>171180558</a:t>
            </a:r>
          </a:p>
          <a:p>
            <a:r>
              <a:rPr lang="en-US" altLang="zh-CN" dirty="0"/>
              <a:t>Problem Solving  Open topic ,</a:t>
            </a:r>
            <a:r>
              <a:rPr lang="zh-CN" altLang="en-US" dirty="0"/>
              <a:t> </a:t>
            </a:r>
            <a:r>
              <a:rPr lang="en-US" altLang="zh-CN" dirty="0"/>
              <a:t>April</a:t>
            </a:r>
            <a:r>
              <a:rPr lang="zh-CN" altLang="en-US" dirty="0"/>
              <a:t> </a:t>
            </a:r>
            <a:r>
              <a:rPr lang="en-US" altLang="zh-CN" dirty="0"/>
              <a:t>2019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50101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27D13CF-D660-4BA1-928E-7EBBC7485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然而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CC9AE14-AE6F-450D-99DE-9F7D8477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2184" y="2086753"/>
            <a:ext cx="9603275" cy="3450613"/>
          </a:xfrm>
        </p:spPr>
        <p:txBody>
          <a:bodyPr/>
          <a:lstStyle/>
          <a:p>
            <a:r>
              <a:rPr lang="zh-CN" altLang="en-US" dirty="0"/>
              <a:t>拓展中国剩余定理可以解决此类问题</a:t>
            </a:r>
            <a:endParaRPr lang="en-US" altLang="zh-CN" dirty="0"/>
          </a:p>
          <a:p>
            <a:r>
              <a:rPr lang="zh-CN" altLang="en-US" dirty="0"/>
              <a:t>但是！</a:t>
            </a:r>
            <a:endParaRPr lang="en-US" altLang="zh-CN" dirty="0"/>
          </a:p>
          <a:p>
            <a:r>
              <a:rPr lang="zh-CN" altLang="en-US" dirty="0"/>
              <a:t>和</a:t>
            </a:r>
            <a:r>
              <a:rPr lang="en-US" altLang="zh-CN" dirty="0"/>
              <a:t>CRT</a:t>
            </a:r>
            <a:r>
              <a:rPr lang="zh-CN" altLang="en-US" dirty="0"/>
              <a:t>一点关系都没有</a:t>
            </a:r>
            <a:endParaRPr lang="en-US" altLang="zh-CN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E714741-6C12-40C9-8EB4-CA15A143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8059" y="4800766"/>
            <a:ext cx="787400" cy="7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36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8F858F-76D3-42D3-9BA4-153B87AAD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拓展</a:t>
            </a:r>
            <a:r>
              <a:rPr lang="en-US" altLang="zh-CN" dirty="0"/>
              <a:t>CRT</a:t>
            </a:r>
            <a:br>
              <a:rPr lang="en-US" altLang="zh-CN" dirty="0"/>
            </a:br>
            <a:r>
              <a:rPr lang="zh-CN" altLang="en-US" dirty="0"/>
              <a:t>我觉得</a:t>
            </a:r>
            <a:r>
              <a:rPr lang="en-US" altLang="zh-CN" dirty="0"/>
              <a:t>EX_EULID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40D78B3-6C2B-40A6-B358-7828306A1C2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zh-CN" altLang="en-US" dirty="0"/>
                  <a:t>考虑任意线性取模方程</a:t>
                </a:r>
                <a:endParaRPr lang="en-US" altLang="zh-CN" dirty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≡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≡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endParaRPr lang="en-US" altLang="zh-CN" dirty="0"/>
              </a:p>
              <a:p>
                <a:r>
                  <a:rPr lang="zh-CN" altLang="en-US" dirty="0"/>
                  <a:t>等价于方程</a:t>
                </a:r>
                <a:endParaRPr lang="en-US" altLang="zh-CN" dirty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altLang="zh-CN" dirty="0"/>
              </a:p>
              <a:p>
                <a:r>
                  <a:rPr lang="zh-CN" altLang="en-US" dirty="0"/>
                  <a:t>拓展欧几里德可解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,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altLang="zh-CN" dirty="0"/>
              </a:p>
              <a:p>
                <a:r>
                  <a:rPr lang="zh-CN" altLang="en-US" b="0" dirty="0"/>
                  <a:t>令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altLang="zh-CN" b="0" dirty="0"/>
              </a:p>
              <a:p>
                <a:r>
                  <a:rPr lang="zh-CN" altLang="en-US" dirty="0"/>
                  <a:t>则上式等价于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≡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𝑚𝑜𝑑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𝑙𝑐𝑚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  <a:p>
                <a:r>
                  <a:rPr lang="zh-CN" altLang="en-US" dirty="0"/>
                  <a:t>一直合并方程即可，最终方程式即为答案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40D78B3-6C2B-40A6-B358-7828306A1C2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17" t="-353" b="-106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9672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2FD16B-0BA5-4A5A-9CB9-8BA9679C2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CRT</a:t>
            </a:r>
            <a:r>
              <a:rPr lang="zh-CN" altLang="en-US" dirty="0"/>
              <a:t>之应用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6FF6896-BBAE-4FA0-981E-F4A5019FC18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或许你会感觉这东西（</a:t>
                </a:r>
                <a:r>
                  <a:rPr lang="en-US" altLang="zh-CN" dirty="0"/>
                  <a:t>CRT</a:t>
                </a:r>
                <a:r>
                  <a:rPr lang="zh-CN" altLang="en-US" dirty="0"/>
                  <a:t>）没有什么用处</a:t>
                </a:r>
                <a:endParaRPr lang="en-US" altLang="zh-CN" dirty="0"/>
              </a:p>
              <a:p>
                <a:r>
                  <a:rPr lang="zh-CN" altLang="en-US" dirty="0"/>
                  <a:t>学到现在为止，包括</a:t>
                </a:r>
                <a:r>
                  <a:rPr lang="en-US" altLang="zh-CN" dirty="0"/>
                  <a:t>OJ</a:t>
                </a:r>
                <a:r>
                  <a:rPr lang="zh-CN" altLang="en-US" dirty="0"/>
                  <a:t>，我们都觉得取模是一种十分友好的运算，尤其是加法和乘法的取模，十分简单通用，稍微复杂的只是除法，我们也有公式</a:t>
                </a:r>
                <a:endParaRPr lang="en-US" altLang="zh-CN" dirty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/>
                  <a:t>,</a:t>
                </a:r>
                <a:r>
                  <a:rPr lang="zh-CN" altLang="en-US" dirty="0"/>
                  <a:t>求其逆元即可</a:t>
                </a:r>
                <a:endParaRPr lang="en-US" altLang="zh-CN" dirty="0"/>
              </a:p>
              <a:p>
                <a:r>
                  <a:rPr lang="zh-CN" altLang="en-US" dirty="0"/>
                  <a:t>即使到现在，早已远离那取模的痛苦深渊，一想到它曾经带来的痛苦，阿伟的身体仍会忍不住地颤抖</a:t>
                </a:r>
                <a:r>
                  <a:rPr lang="en-US" altLang="zh-CN" dirty="0"/>
                  <a:t>,</a:t>
                </a:r>
                <a:r>
                  <a:rPr lang="zh-CN" altLang="en-US" dirty="0"/>
                  <a:t>孤独，弱小，又无助。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6FF6896-BBAE-4FA0-981E-F4A5019FC1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 t="-177" r="-63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463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962193-2049-4BE6-BE3B-060DDE68B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5C9F267-A558-494A-8485-5805747F17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2=1= 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2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/>
                  <a:t>GG</a:t>
                </a:r>
              </a:p>
              <a:p>
                <a:endParaRPr lang="en-US" altLang="zh-CN" dirty="0"/>
              </a:p>
              <a:p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5C9F267-A558-494A-8485-5805747F17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559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E8229D-E785-4272-83E5-DA9147A23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对于单一的质数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B3C161D-11A7-4D1F-BC8A-DA5B9A0CFCC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zh-CN" altLang="en-US" dirty="0"/>
                  <a:t>如果仅仅是单一的质数来讲</a:t>
                </a:r>
                <a:endParaRPr lang="en-US" altLang="zh-CN" dirty="0"/>
              </a:p>
              <a:p>
                <a:r>
                  <a:rPr lang="zh-CN" altLang="en-US" dirty="0"/>
                  <a:t>仅仅有可能在分母出现该质数的幂才可能出现问题</a:t>
                </a:r>
                <a:endParaRPr lang="en-US" altLang="zh-CN" dirty="0"/>
              </a:p>
              <a:p>
                <a:r>
                  <a:rPr lang="zh-CN" altLang="en-US" dirty="0"/>
                  <a:t>那么强行除掉就可以了</a:t>
                </a:r>
                <a:endParaRPr lang="en-US" altLang="zh-CN" dirty="0"/>
              </a:p>
              <a:p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altLang="zh-CN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 2=</m:t>
                    </m:r>
                  </m:oMath>
                </a14:m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12/4</m:t>
                        </m:r>
                      </m:num>
                      <m:den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4/4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2=3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2</m:t>
                    </m:r>
                  </m:oMath>
                </a14:m>
                <a:endParaRPr lang="en-US" altLang="zh-CN" dirty="0"/>
              </a:p>
              <a:p>
                <a:r>
                  <a:rPr lang="zh-CN" altLang="en-US" dirty="0"/>
                  <a:t>如果除数不是一个单一的质数呢</a:t>
                </a:r>
                <a:endParaRPr lang="en-US" altLang="zh-CN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960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32 </m:t>
                    </m:r>
                  </m:oMath>
                </a14:m>
                <a:endParaRPr lang="en-US" altLang="zh-CN" dirty="0"/>
              </a:p>
              <a:p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B3C161D-11A7-4D1F-BC8A-DA5B9A0CFC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9258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9D3448-4E2A-4D83-8181-CDF589BC0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8C73B38-EF7C-43CC-A80D-85A7F7F66BC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CRT may help</a:t>
                </a:r>
              </a:p>
              <a:p>
                <a:r>
                  <a:rPr lang="zh-CN" altLang="en-US" dirty="0"/>
                  <a:t>讲模数分解成所有的质数的乘积</a:t>
                </a:r>
                <a:endParaRPr lang="en-US" altLang="zh-CN" dirty="0"/>
              </a:p>
              <a:p>
                <a:r>
                  <a:rPr lang="zh-CN" altLang="en-US" dirty="0"/>
                  <a:t>分别计算每一个质数所对应的情况</a:t>
                </a:r>
                <a:r>
                  <a:rPr lang="en-US" altLang="zh-CN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dirty="0"/>
                  <a:t>)</a:t>
                </a:r>
              </a:p>
              <a:p>
                <a:r>
                  <a:rPr lang="zh-CN" altLang="en-US" dirty="0"/>
                  <a:t>再得到最终结果</a:t>
                </a:r>
                <a:endParaRPr lang="en-US" altLang="zh-CN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=∑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8C73B38-EF7C-43CC-A80D-85A7F7F66B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 t="-17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899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31060E3-60A6-45D7-B007-4CC1FBC43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Naïve?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D2DCC9BB-20FD-46BD-A5AD-42B6E01B66E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8" y="2060120"/>
                <a:ext cx="9603275" cy="3450613"/>
              </a:xfrm>
            </p:spPr>
            <p:txBody>
              <a:bodyPr/>
              <a:lstStyle/>
              <a:p>
                <a:r>
                  <a:rPr lang="zh-CN" altLang="en-US" dirty="0"/>
                  <a:t>或许你会觉得这是一个</a:t>
                </a:r>
                <a:r>
                  <a:rPr lang="en-US" altLang="zh-CN" dirty="0"/>
                  <a:t>naïve</a:t>
                </a:r>
                <a:r>
                  <a:rPr lang="zh-CN" altLang="en-US" dirty="0"/>
                  <a:t>的问题，既然让我求分式取模，那肯定分式能够被计算出来为整数，我直接除不就好了吗</a:t>
                </a:r>
                <a:endParaRPr lang="en-US" altLang="zh-CN" dirty="0"/>
              </a:p>
              <a:p>
                <a14:m>
                  <m:oMath xmlns:m="http://schemas.openxmlformats.org/officeDocument/2006/math">
                    <m:r>
                      <a:rPr lang="zh-CN" altLang="en-US" i="1" dirty="0">
                        <a:latin typeface="Cambria Math" panose="02040503050406030204" pitchFamily="18" charset="0"/>
                      </a:rPr>
                      <m:t>（</m:t>
                    </m:r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altLang="zh-CN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）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 2</m:t>
                    </m:r>
                  </m:oMath>
                </a14:m>
                <a:endParaRPr lang="en-US" altLang="zh-CN" dirty="0"/>
              </a:p>
              <a:p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D2DCC9BB-20FD-46BD-A5AD-42B6E01B66E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8" y="2060120"/>
                <a:ext cx="9603275" cy="3450613"/>
              </a:xfrm>
              <a:blipFill>
                <a:blip r:embed="rId2"/>
                <a:stretch>
                  <a:fillRect l="-571" t="-177" r="-5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1530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E1ECF2-DFAA-4F9F-B76B-06BB92BB6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给你一个你没法算的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5265868-B425-4E73-A642-7810FDC7649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一个取模算法上的经典问题</a:t>
                </a:r>
                <a:r>
                  <a:rPr lang="en-US" altLang="zh-CN" dirty="0"/>
                  <a:t>-</a:t>
                </a:r>
                <a:r>
                  <a:rPr lang="zh-CN" altLang="en-US" dirty="0"/>
                  <a:t>组合数取模</a:t>
                </a:r>
                <a:endParaRPr lang="en-US" altLang="zh-CN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d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!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US" altLang="zh-CN" dirty="0"/>
              </a:p>
              <a:p>
                <a:r>
                  <a:rPr lang="zh-CN" altLang="en-US" dirty="0"/>
                  <a:t>理论上无论</a:t>
                </a:r>
                <a:r>
                  <a:rPr lang="en-US" altLang="zh-CN" dirty="0" err="1"/>
                  <a:t>n,m</a:t>
                </a:r>
                <a:r>
                  <a:rPr lang="zh-CN" altLang="en-US" dirty="0"/>
                  <a:t>取多大，该值都可在</a:t>
                </a:r>
                <a:r>
                  <a:rPr lang="en-US" altLang="zh-CN" dirty="0"/>
                  <a:t>p</a:t>
                </a:r>
                <a:r>
                  <a:rPr lang="zh-CN" altLang="en-US" dirty="0"/>
                  <a:t>以内被表示出来</a:t>
                </a:r>
                <a:endParaRPr lang="en-US" altLang="zh-CN" dirty="0"/>
              </a:p>
              <a:p>
                <a:r>
                  <a:rPr lang="zh-CN" altLang="en-US" dirty="0"/>
                  <a:t>如果直接计算</a:t>
                </a:r>
                <a:r>
                  <a:rPr lang="en-US" altLang="zh-CN" dirty="0"/>
                  <a:t>(n-m)!m!</a:t>
                </a:r>
                <a:r>
                  <a:rPr lang="zh-CN" altLang="en-US" dirty="0"/>
                  <a:t>逆元，基本都为无解，阶乘包含了大量的质数。</a:t>
                </a:r>
                <a:endParaRPr lang="en-US" altLang="zh-CN" dirty="0"/>
              </a:p>
              <a:p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5265868-B425-4E73-A642-7810FDC764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 t="-17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867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8C161C-26CB-482F-BD9E-8AC2B08A1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引入新公式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0CD0902-CEC0-43D7-8847-ED54F69E7CA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Lucas</a:t>
                </a:r>
                <a:r>
                  <a:rPr lang="zh-CN" altLang="en-US" dirty="0"/>
                  <a:t>定理</a:t>
                </a:r>
                <a:endParaRPr lang="en-US" altLang="zh-CN" dirty="0"/>
              </a:p>
              <a:p>
                <a:r>
                  <a:rPr lang="pt-BR" altLang="zh-CN" b="1" dirty="0"/>
                  <a:t>C(n,m)%p=C(n/p,m/p)*C(n%p,m%p)%p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den>
                        </m:f>
                      </m:sub>
                      <m:sup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den>
                        </m:f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∗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𝑚𝑜𝑑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𝑚𝑜𝑑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US" altLang="zh-CN" b="0" dirty="0"/>
              </a:p>
              <a:p>
                <a:r>
                  <a:rPr lang="en-US" altLang="zh-CN" dirty="0"/>
                  <a:t>p</a:t>
                </a:r>
                <a:r>
                  <a:rPr lang="zh-CN" altLang="en-US" b="0" dirty="0"/>
                  <a:t>为质数</a:t>
                </a:r>
                <a:endParaRPr lang="en-US" altLang="zh-CN" b="0" dirty="0"/>
              </a:p>
              <a:p>
                <a:r>
                  <a:rPr lang="zh-CN" altLang="en-US" b="0" dirty="0"/>
                  <a:t>不予证明</a:t>
                </a:r>
                <a:endParaRPr lang="en-US" altLang="zh-CN" b="0" dirty="0"/>
              </a:p>
              <a:p>
                <a:r>
                  <a:rPr lang="zh-CN" altLang="en-US" dirty="0"/>
                  <a:t>以此得到</a:t>
                </a:r>
                <a:r>
                  <a:rPr lang="en-US" altLang="zh-CN" dirty="0"/>
                  <a:t>n</a:t>
                </a:r>
                <a:r>
                  <a:rPr lang="zh-CN" altLang="en-US" dirty="0"/>
                  <a:t>质因数分解得到的质数，再</a:t>
                </a:r>
                <a:r>
                  <a:rPr lang="en-US" altLang="zh-CN" dirty="0"/>
                  <a:t>CRT</a:t>
                </a:r>
                <a:r>
                  <a:rPr lang="zh-CN" altLang="en-US" dirty="0"/>
                  <a:t>即可解决</a:t>
                </a:r>
                <a:endParaRPr lang="en-US" altLang="zh-CN" b="0" dirty="0"/>
              </a:p>
              <a:p>
                <a:endParaRPr lang="en-US" altLang="zh-CN" b="0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0CD0902-CEC0-43D7-8847-ED54F69E7C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 t="-177" b="-123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5584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919AC0-5F1A-4797-A0A6-A938F8E7A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理论到实际（或者不那么理论）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4A8D79D-F2BD-41C7-B40B-712EABBE20C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参见第一次问求期末考试</a:t>
                </a:r>
                <a:endParaRPr lang="en-US" altLang="zh-CN" dirty="0"/>
              </a:p>
              <a:p>
                <a:r>
                  <a:rPr lang="en-US" altLang="zh-CN" dirty="0"/>
                  <a:t>Hash table</a:t>
                </a:r>
              </a:p>
              <a:p>
                <a:r>
                  <a:rPr lang="zh-CN" altLang="en-US" dirty="0"/>
                  <a:t>如何实现真正的难以冲突的</a:t>
                </a:r>
                <a:r>
                  <a:rPr lang="en-US" altLang="zh-CN" dirty="0"/>
                  <a:t>hash</a:t>
                </a:r>
                <a:r>
                  <a:rPr lang="zh-CN" altLang="en-US" dirty="0"/>
                  <a:t>函数</a:t>
                </a:r>
                <a:endParaRPr lang="en-US" altLang="zh-CN" dirty="0"/>
              </a:p>
              <a:p>
                <a:r>
                  <a:rPr lang="en-US" altLang="zh-CN" i="1" dirty="0"/>
                  <a:t>The Study of an Ordered Minimal Perfect Hashing Scheme</a:t>
                </a:r>
              </a:p>
              <a:p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 dirty="0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dirty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dirty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zh-CN" altLang="en-US" dirty="0"/>
                  <a:t>即为需要</a:t>
                </a:r>
                <a:r>
                  <a:rPr lang="en-US" altLang="zh-CN" dirty="0"/>
                  <a:t>hash</a:t>
                </a:r>
                <a:r>
                  <a:rPr lang="zh-CN" altLang="en-US" dirty="0"/>
                  <a:t>的键值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zh-CN" altLang="en-US" i="1">
                        <a:latin typeface="Cambria Math" panose="02040503050406030204" pitchFamily="18" charset="0"/>
                      </a:rPr>
                      <m:t>为</m:t>
                    </m:r>
                  </m:oMath>
                </a14:m>
                <a:r>
                  <a:rPr lang="zh-CN" altLang="en-US" dirty="0"/>
                  <a:t>生成的素数，那么有</a:t>
                </a:r>
                <a:endParaRPr lang="en-US" altLang="zh-CN" dirty="0"/>
              </a:p>
              <a:p>
                <a:r>
                  <a:rPr lang="zh-CN" altLang="en-US" dirty="0"/>
                  <a:t>令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1" dirty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=∑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  <a:p>
                <a:r>
                  <a:rPr lang="zh-CN" altLang="en-US" dirty="0"/>
                  <a:t>即可实现不重复的</a:t>
                </a:r>
                <a:r>
                  <a:rPr lang="en-US" altLang="zh-CN" dirty="0"/>
                  <a:t>hash table</a:t>
                </a:r>
                <a:r>
                  <a:rPr lang="zh-CN" altLang="en-US" dirty="0"/>
                  <a:t>的映射</a:t>
                </a:r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4A8D79D-F2BD-41C7-B40B-712EABBE20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 b="-14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301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832FA4-D728-47B2-BAE8-B21E03221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12E06E-6F95-4F1E-AE3E-CED83ECB8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多年以后，当他面对一堆绝望的线性取模，不由得回忆起那个风和日丽的下午，他正在惬意地读古诗古文学时，突然看到的</a:t>
            </a:r>
            <a:r>
              <a:rPr lang="en-US" altLang="zh-CN" dirty="0"/>
              <a:t>	</a:t>
            </a:r>
            <a:r>
              <a:rPr lang="zh-CN" altLang="en-US" dirty="0"/>
              <a:t>：</a:t>
            </a:r>
            <a:endParaRPr lang="en-US" altLang="zh-CN" dirty="0"/>
          </a:p>
          <a:p>
            <a:r>
              <a:rPr lang="zh-CN" altLang="en-US" dirty="0"/>
              <a:t>有物不知其数，三三数之剩二，五五数之剩三，七七数之剩二。问物几何</a:t>
            </a:r>
            <a:endParaRPr lang="en-US" altLang="zh-CN" dirty="0"/>
          </a:p>
          <a:p>
            <a:r>
              <a:rPr lang="zh-CN" altLang="en-US" dirty="0"/>
              <a:t>一切的一切，都要从几千年前的孙子说起（手动狗头）</a:t>
            </a:r>
          </a:p>
        </p:txBody>
      </p:sp>
    </p:spTree>
    <p:extLst>
      <p:ext uri="{BB962C8B-B14F-4D97-AF65-F5344CB8AC3E}">
        <p14:creationId xmlns:p14="http://schemas.microsoft.com/office/powerpoint/2010/main" val="19201612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DCE727-AD4F-4544-81E8-D47CF7026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0807E8F-B165-419F-ABB6-DFF1368B5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96DAD632-166C-4803-9226-D58046498CDC}"/>
              </a:ext>
            </a:extLst>
          </p:cNvPr>
          <p:cNvSpPr/>
          <p:nvPr/>
        </p:nvSpPr>
        <p:spPr>
          <a:xfrm>
            <a:off x="5001789" y="2967335"/>
            <a:ext cx="21884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Thanks</a:t>
            </a:r>
            <a:endParaRPr lang="zh-CN" alt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7908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6CD03E-D3BD-4715-9233-B23C0764D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定义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7E641705-2527-4A1D-9673-C91B77A973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79" y="1892736"/>
            <a:ext cx="9148359" cy="4160745"/>
          </a:xfrm>
        </p:spPr>
      </p:pic>
    </p:spTree>
    <p:extLst>
      <p:ext uri="{BB962C8B-B14F-4D97-AF65-F5344CB8AC3E}">
        <p14:creationId xmlns:p14="http://schemas.microsoft.com/office/powerpoint/2010/main" val="3471656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815B950-52D3-42E5-9630-6916B9F14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3A32046-D9D1-4B82-9D82-F7BCB87C9CC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即对于一个单质数乘积的数</a:t>
                </a:r>
                <a:r>
                  <a:rPr lang="en-US" altLang="zh-CN" dirty="0"/>
                  <a:t>n</a:t>
                </a:r>
                <a:r>
                  <a:rPr lang="zh-CN" altLang="en-US" dirty="0"/>
                  <a:t>，我们可以对任意数模</a:t>
                </a:r>
                <a:r>
                  <a:rPr lang="en-US" altLang="zh-CN" dirty="0"/>
                  <a:t>n</a:t>
                </a:r>
                <a:r>
                  <a:rPr lang="zh-CN" altLang="en-US" dirty="0"/>
                  <a:t>的结果到该数模各质数的结果的向量建立一一对应的映射关系</a:t>
                </a:r>
                <a:r>
                  <a:rPr lang="en-US" altLang="zh-CN" dirty="0"/>
                  <a:t>(</a:t>
                </a:r>
                <a:r>
                  <a:rPr lang="zh-CN" altLang="en-US" dirty="0"/>
                  <a:t>双射</a:t>
                </a:r>
                <a:r>
                  <a:rPr lang="en-US" altLang="zh-CN" dirty="0"/>
                  <a:t>)</a:t>
                </a:r>
                <a:r>
                  <a:rPr lang="zh-CN" altLang="en-US" dirty="0"/>
                  <a:t>，且该关系是线性的。</a:t>
                </a:r>
                <a:endParaRPr lang="en-US" altLang="zh-CN" dirty="0"/>
              </a:p>
              <a:p>
                <a:r>
                  <a:rPr lang="zh-CN" altLang="en-US" dirty="0"/>
                  <a:t>其中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altLang="zh-CN" dirty="0"/>
              </a:p>
              <a:p>
                <a:r>
                  <a:rPr lang="zh-CN" altLang="en-US" dirty="0"/>
                  <a:t>由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zh-CN" altLang="en-US" dirty="0"/>
                  <a:t>得到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zh-CN" altLang="en-US" i="1">
                        <a:latin typeface="Cambria Math" panose="02040503050406030204" pitchFamily="18" charset="0"/>
                      </a:rPr>
                      <m:t>十分</m:t>
                    </m:r>
                  </m:oMath>
                </a14:m>
                <a:r>
                  <a:rPr lang="zh-CN" altLang="en-US" dirty="0"/>
                  <a:t>简单，关键是从</a:t>
                </a:r>
                <a:r>
                  <a:rPr lang="en-US" altLang="zh-CN" dirty="0"/>
                  <a:t>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dirty="0"/>
                  <a:t>}</a:t>
                </a:r>
                <a:r>
                  <a:rPr lang="zh-CN" altLang="en-US" dirty="0"/>
                  <a:t>推出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/>
                    </m:sSub>
                  </m:oMath>
                </a14:m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3A32046-D9D1-4B82-9D82-F7BCB87C9C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 t="-177" r="-44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2714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D7106A-8788-45DE-A984-FDC216FF8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映射的逆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1C64EF2-FDB7-470C-BF4B-86BF80AD0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定义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则有</a:t>
            </a:r>
            <a:endParaRPr lang="en-US" altLang="zh-CN" dirty="0"/>
          </a:p>
          <a:p>
            <a:endParaRPr lang="en-US" altLang="zh-CN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214084DF-B13E-4E31-9570-086378A334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6263" y="2753553"/>
            <a:ext cx="2971800" cy="409575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5AA0BE79-CCC7-4C09-B811-0BE47FF6BE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8763" y="4310525"/>
            <a:ext cx="4343400" cy="31432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2C6B796B-EB69-4FAF-9BCC-DD74527370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7887" y="2753553"/>
            <a:ext cx="3136174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179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D7A7A3-2612-4642-93CE-8B3D168C3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证明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0033A09F-CD2F-4FCE-BE5B-43087BE1DE3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已知其为双射，只需证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能</m:t>
                        </m:r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推出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en-US" dirty="0"/>
                  <a:t> 即可</a:t>
                </a:r>
                <a:endParaRPr lang="en-US" altLang="zh-CN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b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𝑚𝑜𝑑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sSub>
                              <m:sSubPr>
                                <m:ctrlPr>
                                  <a:rPr lang="en-US" altLang="zh-CN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/>
                            </m:sSubSup>
                            <m: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b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𝑚𝑜𝑑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𝑚𝑜𝑑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𝑚𝑜𝑑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altLang="zh-CN" dirty="0"/>
              </a:p>
              <a:p>
                <a:r>
                  <a:rPr lang="zh-CN" altLang="en-US" dirty="0"/>
                  <a:t>故得证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0033A09F-CD2F-4FCE-BE5B-43087BE1DE3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2062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686571-7847-4000-BCBD-A66A28364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为什么这样是对的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AAD4A5B-BE3A-47C5-A6EA-AB6CACF74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我们知道它的对的</a:t>
            </a:r>
            <a:endParaRPr lang="en-US" altLang="zh-CN" dirty="0"/>
          </a:p>
          <a:p>
            <a:r>
              <a:rPr lang="zh-CN" altLang="en-US" dirty="0"/>
              <a:t>但是为什么要这样做呢？？</a:t>
            </a:r>
            <a:endParaRPr lang="en-US" altLang="zh-CN" dirty="0"/>
          </a:p>
          <a:p>
            <a:r>
              <a:rPr lang="en-US" altLang="zh-CN" dirty="0"/>
              <a:t>-</a:t>
            </a:r>
            <a:r>
              <a:rPr lang="zh-CN" altLang="en-US" dirty="0"/>
              <a:t>从另一个角度来考虑问题</a:t>
            </a:r>
          </a:p>
        </p:txBody>
      </p:sp>
    </p:spTree>
    <p:extLst>
      <p:ext uri="{BB962C8B-B14F-4D97-AF65-F5344CB8AC3E}">
        <p14:creationId xmlns:p14="http://schemas.microsoft.com/office/powerpoint/2010/main" val="1456968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886934-3B7C-4E52-A5C6-34E42D080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考虑函数：一维到多维的映射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8676A12-4E2E-4DAA-B26A-9916416B91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zh-CN" altLang="en-US" dirty="0"/>
                  <a:t>由于映射满足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那么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</m:d>
                          </m:e>
                        </m:d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))</m:t>
                    </m:r>
                  </m:oMath>
                </a14:m>
                <a:endParaRPr lang="en-US" altLang="zh-CN" dirty="0"/>
              </a:p>
              <a:p>
                <a:r>
                  <a:rPr lang="zh-CN" altLang="en-US" dirty="0"/>
                  <a:t>知道了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即</m:t>
                    </m:r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知道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了</m:t>
                    </m:r>
                    <m:sSub>
                      <m:sSub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  <a:p>
                <a:r>
                  <a:rPr lang="zh-CN" altLang="en-US" dirty="0"/>
                  <a:t>回忆线性代数的内容，若定义域存在基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a:rPr lang="en-US" altLang="zh-CN" i="1" dirty="0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}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CN" b="0" i="1" smtClean="0">
                            <a:latin typeface="Cambria Math" panose="02040503050406030204" pitchFamily="18" charset="0"/>
                          </a:rPr>
                          <m:t>α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=∑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endParaRPr lang="en-US" altLang="zh-CN" b="0" dirty="0"/>
              </a:p>
              <a:p>
                <a:r>
                  <a:rPr lang="zh-CN" altLang="en-US" dirty="0"/>
                  <a:t>很明显有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的</m:t>
                    </m:r>
                  </m:oMath>
                </a14:m>
                <a:r>
                  <a:rPr lang="zh-CN" altLang="en-US" b="0" dirty="0"/>
                  <a:t>基为</a:t>
                </a:r>
                <a:r>
                  <a:rPr lang="en-US" altLang="zh-CN" b="0" dirty="0"/>
                  <a:t>{0,0,… ,1, ... ,0,0}</a:t>
                </a:r>
              </a:p>
              <a:p>
                <a:r>
                  <a:rPr lang="zh-CN" altLang="en-US" b="0" dirty="0"/>
                  <a:t>仅需找到对应的</a:t>
                </a:r>
                <a:r>
                  <a:rPr lang="en-US" altLang="zh-CN" b="0" dirty="0"/>
                  <a:t>x</a:t>
                </a:r>
                <a:r>
                  <a:rPr lang="en-US" altLang="zh-CN" dirty="0"/>
                  <a:t>,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={0,0,…,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,….0}</m:t>
                    </m:r>
                  </m:oMath>
                </a14:m>
                <a:endParaRPr lang="en-US" altLang="zh-CN" b="0" dirty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=0→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𝑘𝑙𝑐𝑚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altLang="zh-CN" b="0" dirty="0"/>
              </a:p>
              <a:p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=1→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≡1 </m:t>
                    </m:r>
                    <m:r>
                      <m:rPr>
                        <m:sty m:val="p"/>
                      </m:rPr>
                      <a:rPr lang="en-US" altLang="zh-CN" b="0" i="1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d>
                          <m:dPr>
                            <m:begChr m:val="{"/>
                            <m:endChr m:val="}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b="0" dirty="0"/>
                  <a:t> </a:t>
                </a:r>
              </a:p>
              <a:p>
                <a:endParaRPr lang="en-US" altLang="zh-CN" dirty="0"/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8676A12-4E2E-4DAA-B26A-9916416B91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44" b="-5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本框 3">
            <a:extLst>
              <a:ext uri="{FF2B5EF4-FFF2-40B4-BE49-F238E27FC236}">
                <a16:creationId xmlns:a16="http://schemas.microsoft.com/office/drawing/2014/main" id="{4714151E-CDF2-476E-8FEF-31ED9052FE47}"/>
              </a:ext>
            </a:extLst>
          </p:cNvPr>
          <p:cNvSpPr txBox="1"/>
          <p:nvPr/>
        </p:nvSpPr>
        <p:spPr>
          <a:xfrm>
            <a:off x="5646198" y="2978458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5263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66F4C5-5952-4EA0-813E-EEAAB489E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考虑拓展</a:t>
            </a:r>
            <a:r>
              <a:rPr lang="en-US" altLang="zh-CN" dirty="0"/>
              <a:t>:</a:t>
            </a:r>
            <a:r>
              <a:rPr lang="zh-CN" altLang="en-US" dirty="0"/>
              <a:t>若各取模方程不互质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11D012B-4A94-431C-AEEC-CA9CABC4A9A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zh-CN" altLang="en-US" dirty="0"/>
                  <a:t>一开始我的想法：</a:t>
                </a:r>
                <a:endParaRPr lang="en-US" altLang="zh-CN" dirty="0"/>
              </a:p>
              <a:p>
                <a:r>
                  <a:rPr lang="zh-CN" altLang="en-US" dirty="0"/>
                  <a:t>对于方程</a:t>
                </a:r>
                <a:endParaRPr lang="en-US" altLang="zh-CN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1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≡4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6 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≡6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8</m:t>
                    </m:r>
                  </m:oMath>
                </a14:m>
                <a:endParaRPr lang="en-US" altLang="zh-CN" dirty="0"/>
              </a:p>
              <a:p>
                <a:r>
                  <a:rPr lang="zh-CN" altLang="en-US" dirty="0"/>
                  <a:t>我们考虑对第一个数进行质因数分解，以得到质数的取模方程</a:t>
                </a:r>
                <a:endParaRPr lang="en-US" altLang="zh-CN" dirty="0"/>
              </a:p>
              <a:p>
                <a:r>
                  <a:rPr lang="zh-CN" altLang="en-US" dirty="0"/>
                  <a:t>这是一个中国剩余定理的子问题</a:t>
                </a:r>
                <a:endParaRPr lang="en-US" altLang="zh-CN" dirty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≡4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6→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≡1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 3 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≡0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2</m:t>
                    </m:r>
                  </m:oMath>
                </a14:m>
                <a:endParaRPr lang="en-US" altLang="zh-CN" dirty="0"/>
              </a:p>
              <a:p>
                <a:r>
                  <a:rPr lang="zh-CN" altLang="en-US" dirty="0"/>
                  <a:t>如此把所有的不为质数的数全部质因数分解，就能得到最原始的情况，套用</a:t>
                </a:r>
                <a:r>
                  <a:rPr lang="en-US" altLang="zh-CN" dirty="0"/>
                  <a:t>CRT</a:t>
                </a:r>
                <a:r>
                  <a:rPr lang="zh-CN" altLang="en-US" dirty="0"/>
                  <a:t>即可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11D012B-4A94-431C-AEEC-CA9CABC4A9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4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183064"/>
      </p:ext>
    </p:extLst>
  </p:cSld>
  <p:clrMapOvr>
    <a:masterClrMapping/>
  </p:clrMapOvr>
</p:sld>
</file>

<file path=ppt/theme/theme1.xml><?xml version="1.0" encoding="utf-8"?>
<a:theme xmlns:a="http://schemas.openxmlformats.org/drawingml/2006/main" name="画廊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556</TotalTime>
  <Words>930</Words>
  <Application>Microsoft Office PowerPoint</Application>
  <PresentationFormat>宽屏</PresentationFormat>
  <Paragraphs>96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4" baseType="lpstr">
      <vt:lpstr>Arial</vt:lpstr>
      <vt:lpstr>Cambria Math</vt:lpstr>
      <vt:lpstr>Gill Sans MT</vt:lpstr>
      <vt:lpstr>画廊</vt:lpstr>
      <vt:lpstr>中国剩余定理</vt:lpstr>
      <vt:lpstr>PowerPoint 演示文稿</vt:lpstr>
      <vt:lpstr>定义</vt:lpstr>
      <vt:lpstr>大义</vt:lpstr>
      <vt:lpstr>映射的逆</vt:lpstr>
      <vt:lpstr>证明</vt:lpstr>
      <vt:lpstr>为什么这样是对的</vt:lpstr>
      <vt:lpstr>考虑函数：一维到多维的映射</vt:lpstr>
      <vt:lpstr>考虑拓展:若各取模方程不互质</vt:lpstr>
      <vt:lpstr>然而</vt:lpstr>
      <vt:lpstr>拓展CRT 我觉得EX_EULID</vt:lpstr>
      <vt:lpstr>CRT之应用</vt:lpstr>
      <vt:lpstr>PowerPoint 演示文稿</vt:lpstr>
      <vt:lpstr>对于单一的质数</vt:lpstr>
      <vt:lpstr>PowerPoint 演示文稿</vt:lpstr>
      <vt:lpstr>Naïve?</vt:lpstr>
      <vt:lpstr>给你一个你没法算的</vt:lpstr>
      <vt:lpstr>引入新公式</vt:lpstr>
      <vt:lpstr>理论到实际（或者不那么理论）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中国剩余定理</dc:title>
  <dc:creator>hellhand what_</dc:creator>
  <cp:lastModifiedBy>hellhand what_</cp:lastModifiedBy>
  <cp:revision>16</cp:revision>
  <dcterms:created xsi:type="dcterms:W3CDTF">2019-04-19T08:03:40Z</dcterms:created>
  <dcterms:modified xsi:type="dcterms:W3CDTF">2019-04-21T16:57:34Z</dcterms:modified>
</cp:coreProperties>
</file>