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46" r:id="rId4"/>
    <p:sldId id="345" r:id="rId5"/>
    <p:sldId id="344" r:id="rId6"/>
    <p:sldId id="343" r:id="rId7"/>
    <p:sldId id="335" r:id="rId8"/>
    <p:sldId id="352" r:id="rId9"/>
    <p:sldId id="367" r:id="rId10"/>
    <p:sldId id="368" r:id="rId11"/>
    <p:sldId id="359" r:id="rId12"/>
    <p:sldId id="358" r:id="rId13"/>
    <p:sldId id="350" r:id="rId14"/>
    <p:sldId id="354" r:id="rId15"/>
    <p:sldId id="355" r:id="rId16"/>
    <p:sldId id="357" r:id="rId17"/>
    <p:sldId id="360" r:id="rId18"/>
    <p:sldId id="362" r:id="rId19"/>
    <p:sldId id="361" r:id="rId20"/>
    <p:sldId id="363" r:id="rId21"/>
    <p:sldId id="364" r:id="rId22"/>
    <p:sldId id="374" r:id="rId23"/>
    <p:sldId id="351" r:id="rId24"/>
    <p:sldId id="369" r:id="rId25"/>
    <p:sldId id="365" r:id="rId26"/>
    <p:sldId id="370" r:id="rId27"/>
    <p:sldId id="372" r:id="rId28"/>
    <p:sldId id="373" r:id="rId29"/>
    <p:sldId id="33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 弘毅" initials="陈" lastIdx="1" clrIdx="0">
    <p:extLst>
      <p:ext uri="{19B8F6BF-5375-455C-9EA6-DF929625EA0E}">
        <p15:presenceInfo xmlns:p15="http://schemas.microsoft.com/office/powerpoint/2012/main" userId="925e15424aaed05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10" Type="http://schemas.openxmlformats.org/officeDocument/2006/relationships/image" Target="../media/image25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200.png"/><Relationship Id="rId10" Type="http://schemas.openxmlformats.org/officeDocument/2006/relationships/image" Target="../media/image250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8.png"/><Relationship Id="rId7" Type="http://schemas.openxmlformats.org/officeDocument/2006/relationships/image" Target="../media/image220.png"/><Relationship Id="rId12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200.png"/><Relationship Id="rId10" Type="http://schemas.openxmlformats.org/officeDocument/2006/relationships/image" Target="../media/image29.png"/><Relationship Id="rId4" Type="http://schemas.openxmlformats.org/officeDocument/2006/relationships/image" Target="../media/image190.png"/><Relationship Id="rId9" Type="http://schemas.openxmlformats.org/officeDocument/2006/relationships/image" Target="../media/image2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8.png"/><Relationship Id="rId7" Type="http://schemas.openxmlformats.org/officeDocument/2006/relationships/image" Target="../media/image220.png"/><Relationship Id="rId12" Type="http://schemas.openxmlformats.org/officeDocument/2006/relationships/image" Target="../media/image3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200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7.png"/><Relationship Id="rId12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36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36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36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4.png"/><Relationship Id="rId3" Type="http://schemas.openxmlformats.org/officeDocument/2006/relationships/image" Target="../media/image28.png"/><Relationship Id="rId7" Type="http://schemas.openxmlformats.org/officeDocument/2006/relationships/image" Target="../media/image37.png"/><Relationship Id="rId12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60.png"/><Relationship Id="rId5" Type="http://schemas.openxmlformats.org/officeDocument/2006/relationships/image" Target="../media/image36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9.png"/><Relationship Id="rId3" Type="http://schemas.openxmlformats.org/officeDocument/2006/relationships/image" Target="../media/image28.png"/><Relationship Id="rId7" Type="http://schemas.openxmlformats.org/officeDocument/2006/relationships/image" Target="../media/image37.png"/><Relationship Id="rId12" Type="http://schemas.openxmlformats.org/officeDocument/2006/relationships/image" Target="../media/image4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260.png"/><Relationship Id="rId5" Type="http://schemas.openxmlformats.org/officeDocument/2006/relationships/image" Target="../media/image46.png"/><Relationship Id="rId10" Type="http://schemas.openxmlformats.org/officeDocument/2006/relationships/image" Target="../media/image29.png"/><Relationship Id="rId4" Type="http://schemas.openxmlformats.org/officeDocument/2006/relationships/image" Target="../media/image32.png"/><Relationship Id="rId9" Type="http://schemas.openxmlformats.org/officeDocument/2006/relationships/image" Target="../media/image33.png"/><Relationship Id="rId1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54.png"/><Relationship Id="rId3" Type="http://schemas.openxmlformats.org/officeDocument/2006/relationships/image" Target="../media/image28.png"/><Relationship Id="rId7" Type="http://schemas.openxmlformats.org/officeDocument/2006/relationships/image" Target="../media/image52.png"/><Relationship Id="rId12" Type="http://schemas.openxmlformats.org/officeDocument/2006/relationships/image" Target="../media/image5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260.png"/><Relationship Id="rId5" Type="http://schemas.openxmlformats.org/officeDocument/2006/relationships/image" Target="../media/image46.png"/><Relationship Id="rId10" Type="http://schemas.openxmlformats.org/officeDocument/2006/relationships/image" Target="../media/image29.png"/><Relationship Id="rId4" Type="http://schemas.openxmlformats.org/officeDocument/2006/relationships/image" Target="../media/image51.png"/><Relationship Id="rId9" Type="http://schemas.openxmlformats.org/officeDocument/2006/relationships/image" Target="../media/image33.png"/><Relationship Id="rId1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54.png"/><Relationship Id="rId3" Type="http://schemas.openxmlformats.org/officeDocument/2006/relationships/image" Target="../media/image28.png"/><Relationship Id="rId7" Type="http://schemas.openxmlformats.org/officeDocument/2006/relationships/image" Target="../media/image52.png"/><Relationship Id="rId12" Type="http://schemas.openxmlformats.org/officeDocument/2006/relationships/image" Target="../media/image53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260.png"/><Relationship Id="rId5" Type="http://schemas.openxmlformats.org/officeDocument/2006/relationships/image" Target="../media/image56.png"/><Relationship Id="rId10" Type="http://schemas.openxmlformats.org/officeDocument/2006/relationships/image" Target="../media/image29.png"/><Relationship Id="rId4" Type="http://schemas.openxmlformats.org/officeDocument/2006/relationships/image" Target="../media/image51.png"/><Relationship Id="rId9" Type="http://schemas.openxmlformats.org/officeDocument/2006/relationships/image" Target="../media/image57.png"/><Relationship Id="rId14" Type="http://schemas.openxmlformats.org/officeDocument/2006/relationships/image" Target="../media/image5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onsolas" panose="020B0609020204030204" pitchFamily="49" charset="0"/>
              </a:rPr>
              <a:t>Partition refinement</a:t>
            </a:r>
            <a:endParaRPr lang="zh-CN" altLang="en-US" dirty="0">
              <a:latin typeface="Consolas" panose="020B0609020204030204" pitchFamily="49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874370" y="5378651"/>
            <a:ext cx="3200400" cy="1463040"/>
          </a:xfrm>
        </p:spPr>
        <p:txBody>
          <a:bodyPr/>
          <a:lstStyle/>
          <a:p>
            <a:r>
              <a:rPr lang="zh-CN" altLang="en-US" dirty="0"/>
              <a:t>南京大学计算机科学与技术系</a:t>
            </a:r>
            <a:endParaRPr lang="en-US" altLang="zh-CN" dirty="0"/>
          </a:p>
          <a:p>
            <a:r>
              <a:rPr lang="zh-CN" altLang="en-US" dirty="0"/>
              <a:t>陈弘毅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28</a:t>
            </a:r>
            <a:r>
              <a:rPr lang="zh-CN" altLang="en-US" dirty="0"/>
              <a:t>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23332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81638-CA6C-4F63-85B3-726D62B6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Partition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altLang="zh-CN" sz="1600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2EB3907F-C7B6-43F2-BE52-CD959DEF3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566" y="1861878"/>
            <a:ext cx="66389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211166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663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2771580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5240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211166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663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2771580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41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=[1,7]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2161379" cy="1119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704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78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6558973" y="3661982"/>
            <a:ext cx="31401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=[8,8]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872986" y="3661982"/>
            <a:ext cx="281652" cy="11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9051E4F1-F93C-4107-8360-E3A13CF0DAF2}"/>
              </a:ext>
            </a:extLst>
          </p:cNvPr>
          <p:cNvCxnSpPr>
            <a:cxnSpLocks/>
          </p:cNvCxnSpPr>
          <p:nvPr/>
        </p:nvCxnSpPr>
        <p:spPr>
          <a:xfrm flipV="1">
            <a:off x="5074850" y="3211862"/>
            <a:ext cx="1141547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8760FFC6-FB5B-4361-8D74-1B5588F94CEF}"/>
              </a:ext>
            </a:extLst>
          </p:cNvPr>
          <p:cNvCxnSpPr>
            <a:cxnSpLocks/>
          </p:cNvCxnSpPr>
          <p:nvPr/>
        </p:nvCxnSpPr>
        <p:spPr>
          <a:xfrm flipH="1" flipV="1">
            <a:off x="5054182" y="3451099"/>
            <a:ext cx="11452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0121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=[1,6]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1530665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6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782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432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5903780" y="3661982"/>
            <a:ext cx="969206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=[7,8]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872986" y="3661982"/>
            <a:ext cx="281652" cy="11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B95C5888-45F6-4C06-9D39-22996F876348}"/>
              </a:ext>
            </a:extLst>
          </p:cNvPr>
          <p:cNvCxnSpPr>
            <a:cxnSpLocks/>
          </p:cNvCxnSpPr>
          <p:nvPr/>
        </p:nvCxnSpPr>
        <p:spPr>
          <a:xfrm flipV="1">
            <a:off x="5074850" y="3211862"/>
            <a:ext cx="1141547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94A6A6A9-04D2-4396-A959-DE76C7D4C749}"/>
              </a:ext>
            </a:extLst>
          </p:cNvPr>
          <p:cNvCxnSpPr>
            <a:cxnSpLocks/>
          </p:cNvCxnSpPr>
          <p:nvPr/>
        </p:nvCxnSpPr>
        <p:spPr>
          <a:xfrm flipH="1" flipV="1">
            <a:off x="5054182" y="3451099"/>
            <a:ext cx="11452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318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=[1,5]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870791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5274896" y="3661982"/>
            <a:ext cx="1598090" cy="1103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=[6,8]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872986" y="3661982"/>
            <a:ext cx="281652" cy="11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074850" y="3211862"/>
            <a:ext cx="1141547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 flipV="1">
            <a:off x="5054182" y="3451099"/>
            <a:ext cx="11452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135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241102" cy="1119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38696" y="3661982"/>
            <a:ext cx="2234290" cy="1103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872986" y="3661982"/>
            <a:ext cx="281652" cy="11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074850" y="3211862"/>
            <a:ext cx="1141547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 flipV="1">
            <a:off x="5054182" y="3451099"/>
            <a:ext cx="11452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525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05" y="3039365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4397594" y="3654061"/>
            <a:ext cx="241102" cy="1119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1" y="3654061"/>
            <a:ext cx="2264983" cy="111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38696" y="3661982"/>
            <a:ext cx="2234290" cy="1103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6397" y="3047286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872986" y="3661982"/>
            <a:ext cx="281652" cy="115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074850" y="3211862"/>
            <a:ext cx="1141547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 flipV="1">
            <a:off x="5054182" y="3451099"/>
            <a:ext cx="11452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675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2268508" y="3056138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508" y="3056138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925097" y="3670834"/>
            <a:ext cx="1713599" cy="1102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32613" y="3670834"/>
            <a:ext cx="792484" cy="1094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38697" y="3670834"/>
            <a:ext cx="274136" cy="1094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4256244" y="3056138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=[5,7]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244" y="3056138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4912833" y="3670834"/>
            <a:ext cx="1622295" cy="1094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3602353" y="3228635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>
            <a:off x="3581686" y="3465219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/>
              <p:nvPr/>
            </p:nvSpPr>
            <p:spPr>
              <a:xfrm>
                <a:off x="6215876" y="3056138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=[8,8]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876" y="3056138"/>
                <a:ext cx="1313177" cy="6146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2891F0E-FBC8-4A4A-8490-93DC1BBF05AB}"/>
              </a:ext>
            </a:extLst>
          </p:cNvPr>
          <p:cNvCxnSpPr>
            <a:cxnSpLocks/>
          </p:cNvCxnSpPr>
          <p:nvPr/>
        </p:nvCxnSpPr>
        <p:spPr>
          <a:xfrm flipV="1">
            <a:off x="5561985" y="3228635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CEC3183-8FE4-46C5-B135-14ED88E128E6}"/>
              </a:ext>
            </a:extLst>
          </p:cNvPr>
          <p:cNvCxnSpPr>
            <a:cxnSpLocks/>
          </p:cNvCxnSpPr>
          <p:nvPr/>
        </p:nvCxnSpPr>
        <p:spPr>
          <a:xfrm flipH="1">
            <a:off x="5541318" y="3465219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222A7BCF-2E55-4693-9AAA-AB207CBA4B98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6548157" y="3670834"/>
            <a:ext cx="324308" cy="1094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65D6892C-D925-434A-864C-ABC517DACA9D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6872465" y="3670834"/>
            <a:ext cx="296709" cy="1141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981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=[1,3]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464818" y="3652032"/>
            <a:ext cx="1542219" cy="1121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12993" y="3652032"/>
            <a:ext cx="351825" cy="1160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78065" y="3635416"/>
            <a:ext cx="1737033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=[5,7]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6415098" y="3635416"/>
            <a:ext cx="120030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110190" y="3199908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>
            <a:off x="5089523" y="3436492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/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=[8,8]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2891F0E-FBC8-4A4A-8490-93DC1BBF05AB}"/>
              </a:ext>
            </a:extLst>
          </p:cNvPr>
          <p:cNvCxnSpPr>
            <a:cxnSpLocks/>
          </p:cNvCxnSpPr>
          <p:nvPr/>
        </p:nvCxnSpPr>
        <p:spPr>
          <a:xfrm flipV="1">
            <a:off x="7064250" y="3193217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CEC3183-8FE4-46C5-B135-14ED88E128E6}"/>
              </a:ext>
            </a:extLst>
          </p:cNvPr>
          <p:cNvCxnSpPr>
            <a:cxnSpLocks/>
          </p:cNvCxnSpPr>
          <p:nvPr/>
        </p:nvCxnSpPr>
        <p:spPr>
          <a:xfrm flipH="1">
            <a:off x="7043583" y="3429801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222A7BCF-2E55-4693-9AAA-AB207CBA4B98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6535128" y="3635416"/>
            <a:ext cx="1839602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65D6892C-D925-434A-864C-ABC517DACA9D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7166476" y="3635416"/>
            <a:ext cx="1208254" cy="1176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/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=[4,4]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EFA43E4C-B549-4839-A9DF-35362248BB45}"/>
              </a:ext>
            </a:extLst>
          </p:cNvPr>
          <p:cNvCxnSpPr>
            <a:cxnSpLocks/>
          </p:cNvCxnSpPr>
          <p:nvPr/>
        </p:nvCxnSpPr>
        <p:spPr>
          <a:xfrm flipV="1">
            <a:off x="3129478" y="3196691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1BE4A6F9-516E-4267-9969-0D466668F96E}"/>
              </a:ext>
            </a:extLst>
          </p:cNvPr>
          <p:cNvCxnSpPr>
            <a:cxnSpLocks/>
          </p:cNvCxnSpPr>
          <p:nvPr/>
        </p:nvCxnSpPr>
        <p:spPr>
          <a:xfrm flipH="1">
            <a:off x="3108811" y="3433275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0F9ED9A5-3905-4D28-A5AB-5AD51E4EA742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4009115" y="3638890"/>
            <a:ext cx="430843" cy="1134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6875EC9-A9E0-488D-B556-C8EDBABEF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4439958" y="3638890"/>
            <a:ext cx="198738" cy="117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66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Description</a:t>
            </a:r>
            <a:endParaRPr lang="zh-CN" altLang="en-US" sz="40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内容占位符 8">
                <a:extLst>
                  <a:ext uri="{FF2B5EF4-FFF2-40B4-BE49-F238E27FC236}">
                    <a16:creationId xmlns:a16="http://schemas.microsoft.com/office/drawing/2014/main" id="{A3A96F17-FCFC-49A0-BA41-A313309F97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7" y="2084832"/>
                <a:ext cx="9720073" cy="402336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维护一组不相交集合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支持三种操作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MAKE-SET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zh-CN" altLang="en-US" sz="2400" dirty="0"/>
                  <a:t>：给定集合</a:t>
                </a:r>
                <a14:m>
                  <m:oMath xmlns:m="http://schemas.openxmlformats.org/officeDocument/2006/math"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，令当前集族中的唯一元素为</a:t>
                </a:r>
                <a14:m>
                  <m:oMath xmlns:m="http://schemas.openxmlformats.org/officeDocument/2006/math">
                    <m:r>
                      <a:rPr lang="en-US" altLang="zh-CN" sz="24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（仅在开始时执行一次）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Partition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：</a:t>
                </a:r>
                <a:r>
                  <a:rPr lang="zh-CN" altLang="en-US" sz="2400" dirty="0"/>
                  <a:t>给定一个集合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，将</m:t>
                    </m:r>
                  </m:oMath>
                </a14:m>
                <a:r>
                  <a:rPr lang="zh-CN" altLang="en-US" sz="2400" dirty="0"/>
                  <a:t>集族中的每一个集合划分为两个集合，一个是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∩ 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zh-CN" altLang="en-US" sz="2400" i="1" dirty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400" dirty="0"/>
                  <a:t>另一个是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lit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\ </m:t>
                    </m:r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FIND-SET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：查询元素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所属集合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/>
                  <a:t>Disjoint Set : Union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↔ </m:t>
                    </m:r>
                  </m:oMath>
                </a14:m>
                <a:r>
                  <a:rPr lang="en-US" altLang="zh-CN" sz="2400" dirty="0"/>
                  <a:t>Partition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9" name="内容占位符 8">
                <a:extLst>
                  <a:ext uri="{FF2B5EF4-FFF2-40B4-BE49-F238E27FC236}">
                    <a16:creationId xmlns:a16="http://schemas.microsoft.com/office/drawing/2014/main" id="{A3A96F17-FCFC-49A0-BA41-A313309F97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7" y="2084832"/>
                <a:ext cx="9720073" cy="4023360"/>
              </a:xfrm>
              <a:blipFill>
                <a:blip r:embed="rId2"/>
                <a:stretch>
                  <a:fillRect l="-1317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7229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=[1,3]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464818" y="3652032"/>
            <a:ext cx="1542219" cy="1121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12993" y="3652032"/>
            <a:ext cx="351825" cy="1160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78065" y="3635416"/>
            <a:ext cx="1737033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=[5,6]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5901702" y="3635416"/>
            <a:ext cx="513396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110190" y="3199908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>
            <a:off x="5089523" y="3436492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/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=[7,8]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2891F0E-FBC8-4A4A-8490-93DC1BBF05AB}"/>
              </a:ext>
            </a:extLst>
          </p:cNvPr>
          <p:cNvCxnSpPr>
            <a:cxnSpLocks/>
          </p:cNvCxnSpPr>
          <p:nvPr/>
        </p:nvCxnSpPr>
        <p:spPr>
          <a:xfrm flipV="1">
            <a:off x="7064250" y="3193217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CEC3183-8FE4-46C5-B135-14ED88E128E6}"/>
              </a:ext>
            </a:extLst>
          </p:cNvPr>
          <p:cNvCxnSpPr>
            <a:cxnSpLocks/>
          </p:cNvCxnSpPr>
          <p:nvPr/>
        </p:nvCxnSpPr>
        <p:spPr>
          <a:xfrm flipH="1">
            <a:off x="7043583" y="3429801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222A7BCF-2E55-4693-9AAA-AB207CBA4B98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5901702" y="3635416"/>
            <a:ext cx="2473028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65D6892C-D925-434A-864C-ABC517DACA9D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7166476" y="3635416"/>
            <a:ext cx="1208254" cy="1176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/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=[4,4]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EFA43E4C-B549-4839-A9DF-35362248BB45}"/>
              </a:ext>
            </a:extLst>
          </p:cNvPr>
          <p:cNvCxnSpPr>
            <a:cxnSpLocks/>
          </p:cNvCxnSpPr>
          <p:nvPr/>
        </p:nvCxnSpPr>
        <p:spPr>
          <a:xfrm flipV="1">
            <a:off x="3129478" y="3196691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1BE4A6F9-516E-4267-9969-0D466668F96E}"/>
              </a:ext>
            </a:extLst>
          </p:cNvPr>
          <p:cNvCxnSpPr>
            <a:cxnSpLocks/>
          </p:cNvCxnSpPr>
          <p:nvPr/>
        </p:nvCxnSpPr>
        <p:spPr>
          <a:xfrm flipH="1">
            <a:off x="3108811" y="3433275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0F9ED9A5-3905-4D28-A5AB-5AD51E4EA742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4009115" y="3638890"/>
            <a:ext cx="430843" cy="1134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6875EC9-A9E0-488D-B556-C8EDBABEF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4439958" y="3638890"/>
            <a:ext cx="198738" cy="117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82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CFCC46-0EAC-4119-B75E-0D118AB1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/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=[1,2]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393B4C72-9E1D-444D-B1DA-A8A4AFDC7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229" y="3037336"/>
                <a:ext cx="1313177" cy="6146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9">
            <a:extLst>
              <a:ext uri="{FF2B5EF4-FFF2-40B4-BE49-F238E27FC236}">
                <a16:creationId xmlns:a16="http://schemas.microsoft.com/office/drawing/2014/main" id="{FCDD049D-C9C9-4538-8300-D23B3237D96A}"/>
              </a:ext>
            </a:extLst>
          </p:cNvPr>
          <p:cNvSpPr txBox="1"/>
          <p:nvPr/>
        </p:nvSpPr>
        <p:spPr>
          <a:xfrm>
            <a:off x="780128" y="3211862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Class</a:t>
            </a:r>
            <a:endParaRPr lang="zh-CN" altLang="en-US" dirty="0"/>
          </a:p>
        </p:txBody>
      </p:sp>
      <p:sp>
        <p:nvSpPr>
          <p:cNvPr id="26" name="文本框 30">
            <a:extLst>
              <a:ext uri="{FF2B5EF4-FFF2-40B4-BE49-F238E27FC236}">
                <a16:creationId xmlns:a16="http://schemas.microsoft.com/office/drawing/2014/main" id="{C7FCA595-97B6-4CC9-BB4D-9A7AD773BEC6}"/>
              </a:ext>
            </a:extLst>
          </p:cNvPr>
          <p:cNvSpPr txBox="1"/>
          <p:nvPr/>
        </p:nvSpPr>
        <p:spPr>
          <a:xfrm>
            <a:off x="775189" y="4812062"/>
            <a:ext cx="128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Elements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/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9BA12A29-531B-4607-A58F-AF9B84279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28" y="4773169"/>
                <a:ext cx="634046" cy="8049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4F5DE13A-7096-4C93-9E20-99F9C6288D80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464818" y="3652032"/>
            <a:ext cx="908173" cy="1121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D3A006E6-626E-4279-B3A9-3E05C20D97ED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2112993" y="3652032"/>
            <a:ext cx="351825" cy="1160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/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6EE8432D-4645-41C4-86EF-AEF8C447D4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3780" y="4773169"/>
                <a:ext cx="634046" cy="8049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/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B86B357F-2874-409B-819E-68BF0B2ACA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991" y="4773169"/>
                <a:ext cx="634046" cy="8049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/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DB7E7E93-68B5-4290-95FB-2A288C669C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36" y="4773169"/>
                <a:ext cx="634046" cy="8049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/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6" name="矩形 55">
                <a:extLst>
                  <a:ext uri="{FF2B5EF4-FFF2-40B4-BE49-F238E27FC236}">
                    <a16:creationId xmlns:a16="http://schemas.microsoft.com/office/drawing/2014/main" id="{3266FC97-A35E-43D5-9DC8-65607584C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656" y="4773169"/>
                <a:ext cx="634046" cy="8049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/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AD16D6BC-ADD3-4D46-BAA5-137B541C6A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696" y="4773169"/>
                <a:ext cx="634046" cy="8049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/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D2CA5386-4710-4EE1-8108-E3BD806CA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341" y="4773169"/>
                <a:ext cx="634046" cy="8049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/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75D881FB-1F75-4E9C-801D-4235F55AE4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2993" y="4773169"/>
                <a:ext cx="634046" cy="8049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/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61015944-4A82-43D2-831D-5CF7A91D09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3126" y="3668947"/>
                <a:ext cx="81915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椭圆 17">
            <a:extLst>
              <a:ext uri="{FF2B5EF4-FFF2-40B4-BE49-F238E27FC236}">
                <a16:creationId xmlns:a16="http://schemas.microsoft.com/office/drawing/2014/main" id="{C73CBAAC-DFD8-44FF-8057-6BFD6DA606C9}"/>
              </a:ext>
            </a:extLst>
          </p:cNvPr>
          <p:cNvSpPr/>
          <p:nvPr/>
        </p:nvSpPr>
        <p:spPr>
          <a:xfrm>
            <a:off x="9442701" y="2501194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F166714F-550F-4F4D-87D0-A55B821C4173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4678065" y="3635416"/>
            <a:ext cx="1737033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/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=[5,6]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2076BAE1-97C8-4BAD-A557-4DAD859F3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509" y="3020720"/>
                <a:ext cx="1313177" cy="61469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06FAAA10-69FA-44A6-B3BF-3E1630BEF2CA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5901702" y="3635416"/>
            <a:ext cx="513396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E328C76-D72E-4731-A0F2-8639888432A5}"/>
              </a:ext>
            </a:extLst>
          </p:cNvPr>
          <p:cNvCxnSpPr>
            <a:cxnSpLocks/>
          </p:cNvCxnSpPr>
          <p:nvPr/>
        </p:nvCxnSpPr>
        <p:spPr>
          <a:xfrm flipV="1">
            <a:off x="5110190" y="3199908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EDE886B3-3D9D-4A80-815B-ACEDE98D2209}"/>
              </a:ext>
            </a:extLst>
          </p:cNvPr>
          <p:cNvCxnSpPr>
            <a:cxnSpLocks/>
          </p:cNvCxnSpPr>
          <p:nvPr/>
        </p:nvCxnSpPr>
        <p:spPr>
          <a:xfrm flipH="1">
            <a:off x="5089523" y="3436492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/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=[7,8]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F4A91D-923E-4AD9-8671-D13CF82EC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141" y="3020720"/>
                <a:ext cx="1313177" cy="6146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92891F0E-FBC8-4A4A-8490-93DC1BBF05AB}"/>
              </a:ext>
            </a:extLst>
          </p:cNvPr>
          <p:cNvCxnSpPr>
            <a:cxnSpLocks/>
          </p:cNvCxnSpPr>
          <p:nvPr/>
        </p:nvCxnSpPr>
        <p:spPr>
          <a:xfrm flipV="1">
            <a:off x="7064250" y="3193217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7CEC3183-8FE4-46C5-B135-14ED88E128E6}"/>
              </a:ext>
            </a:extLst>
          </p:cNvPr>
          <p:cNvCxnSpPr>
            <a:cxnSpLocks/>
          </p:cNvCxnSpPr>
          <p:nvPr/>
        </p:nvCxnSpPr>
        <p:spPr>
          <a:xfrm flipH="1">
            <a:off x="7043583" y="3429801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222A7BCF-2E55-4693-9AAA-AB207CBA4B98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5901702" y="3635416"/>
            <a:ext cx="2473028" cy="11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65D6892C-D925-434A-864C-ABC517DACA9D}"/>
              </a:ext>
            </a:extLst>
          </p:cNvPr>
          <p:cNvCxnSpPr>
            <a:cxnSpLocks/>
            <a:stCxn id="30" idx="2"/>
          </p:cNvCxnSpPr>
          <p:nvPr/>
        </p:nvCxnSpPr>
        <p:spPr>
          <a:xfrm flipH="1">
            <a:off x="7166476" y="3635416"/>
            <a:ext cx="1208254" cy="1176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/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=[3,4]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85140F0B-459A-41E4-9774-839583C5E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69" y="3024194"/>
                <a:ext cx="1313177" cy="6146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EFA43E4C-B549-4839-A9DF-35362248BB45}"/>
              </a:ext>
            </a:extLst>
          </p:cNvPr>
          <p:cNvCxnSpPr>
            <a:cxnSpLocks/>
          </p:cNvCxnSpPr>
          <p:nvPr/>
        </p:nvCxnSpPr>
        <p:spPr>
          <a:xfrm flipV="1">
            <a:off x="3129478" y="3196691"/>
            <a:ext cx="633223" cy="11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1BE4A6F9-516E-4267-9969-0D466668F96E}"/>
              </a:ext>
            </a:extLst>
          </p:cNvPr>
          <p:cNvCxnSpPr>
            <a:cxnSpLocks/>
          </p:cNvCxnSpPr>
          <p:nvPr/>
        </p:nvCxnSpPr>
        <p:spPr>
          <a:xfrm flipH="1">
            <a:off x="3108811" y="3433275"/>
            <a:ext cx="629617" cy="2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0F9ED9A5-3905-4D28-A5AB-5AD51E4EA742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3372991" y="3638890"/>
            <a:ext cx="1066967" cy="1134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6875EC9-A9E0-488D-B556-C8EDBABEF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4439958" y="3638890"/>
            <a:ext cx="198738" cy="117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193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81638-CA6C-4F63-85B3-726D62B6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Partition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altLang="zh-CN" sz="1600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2EB3907F-C7B6-43F2-BE52-CD959DEF3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566" y="1861878"/>
            <a:ext cx="66389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53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593A5-C3CB-48B2-9417-651090CB1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3270A7-04BE-47D7-BA54-9C4A1B87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/>
              <a:t>用一个双向链表维护所有的集合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/>
              <a:t>每个集合包含一个头指针与尾指针，指向集合中的第一个元素与最后一个元素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/>
              <a:t>用一个双向链表维护所有的元素</a:t>
            </a:r>
            <a:endParaRPr lang="en-US" altLang="zh-CN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000" dirty="0"/>
              <a:t>每个元素具有一个指向所属集合的指针，以及指向上一个</a:t>
            </a:r>
            <a:r>
              <a:rPr lang="en-US" altLang="zh-CN" sz="2000" dirty="0"/>
              <a:t>/</a:t>
            </a:r>
            <a:r>
              <a:rPr lang="zh-CN" altLang="en-US" sz="2000" dirty="0"/>
              <a:t>下一个元素的指针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8240664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BB2132-E922-4F8E-90A9-177A3E79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Complexity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4E501F2-4ECD-48B0-82E5-6AAADDA45E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MAKE-SET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FIND-SET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Partition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|)</m:t>
                    </m:r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0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4E501F2-4ECD-48B0-82E5-6AAADDA45E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0A3BE410-5722-4D77-982C-3CAAF6685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147" y="1567434"/>
            <a:ext cx="66389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90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54405-EA09-406B-8997-6B766C6A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Application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684105-1E43-4ADD-853F-E31A0306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24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Consolas" panose="020B0609020204030204" pitchFamily="49" charset="0"/>
              </a:rPr>
              <a:t>DFA minimization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Consolas" panose="020B0609020204030204" pitchFamily="49" charset="0"/>
              </a:rPr>
              <a:t>Lexicographic breadth-first 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Consolas" panose="020B0609020204030204" pitchFamily="49" charset="0"/>
              </a:rPr>
              <a:t>Coffman–Graham algorithm for parallel scheduling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400" strike="sngStrike" dirty="0">
                <a:latin typeface="Consolas" panose="020B0609020204030204" pitchFamily="49" charset="0"/>
              </a:rPr>
              <a:t>OJ</a:t>
            </a:r>
            <a:endParaRPr lang="zh-CN" altLang="en-US" sz="2400" strike="sngStrike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406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FC5404-E187-45F4-97B7-93B194D9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Problem</a:t>
            </a:r>
            <a:endParaRPr lang="zh-CN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808451-D33A-478F-B7C8-0D8E823B99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给定无向图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=&lt;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zh-CN" altLang="en-US" sz="2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求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CN" sz="2800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bar>
                    <m:r>
                      <a:rPr lang="zh-CN" altLang="en-US" sz="2800" i="1" dirty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连通块个数及每个连通块的大小</a:t>
                </a:r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时间复杂度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zh-CN" sz="2800" dirty="0">
                    <a:latin typeface="Consolas" panose="020B0609020204030204" pitchFamily="49" charset="0"/>
                  </a:rPr>
                  <a:t> ?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时间复杂度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zh-CN" sz="2800" dirty="0">
                    <a:latin typeface="Consolas" panose="020B0609020204030204" pitchFamily="49" charset="0"/>
                  </a:rPr>
                  <a:t> ?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时间复杂度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 !</m:t>
                    </m:r>
                  </m:oMath>
                </a14:m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endParaRPr lang="en-US" altLang="zh-CN" sz="2800" dirty="0">
                  <a:latin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808451-D33A-478F-B7C8-0D8E823B99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 t="-1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4268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FC5404-E187-45F4-97B7-93B194D9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SOLUTION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808451-D33A-478F-B7C8-0D8E823B99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维护集合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1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8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表示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CN" sz="28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ba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中未访问的节点集合</a:t>
                </a:r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以及队列</a:t>
                </a:r>
                <a14:m>
                  <m:oMath xmlns:m="http://schemas.openxmlformats.org/officeDocument/2006/math"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sz="2800" i="1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，表示当前所在的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CN" sz="2800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bar>
                  </m:oMath>
                </a14:m>
                <a:r>
                  <a:rPr lang="zh-CN" altLang="en-US" sz="2800" dirty="0">
                    <a:latin typeface="Consolas" panose="020B0609020204030204" pitchFamily="49" charset="0"/>
                  </a:rPr>
                  <a:t>中的连通块的顶点集合</a:t>
                </a:r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令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800" dirty="0">
                    <a:latin typeface="Consolas" panose="020B0609020204030204" pitchFamily="49" charset="0"/>
                  </a:rPr>
                  <a:t>重复进行以下过程，直至集合为空</a:t>
                </a:r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zh-CN" altLang="en-US" sz="2400" dirty="0">
                    <a:latin typeface="Consolas" panose="020B0609020204030204" pitchFamily="49" charset="0"/>
                  </a:rPr>
                  <a:t>随机取出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S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中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的一个元素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，将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加入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队列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i="1">
                        <a:latin typeface="Cambria Math" panose="02040503050406030204" pitchFamily="18" charset="0"/>
                      </a:rPr>
                      <m:t>Q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中</m:t>
                    </m:r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zh-CN" altLang="en-US" sz="2400" dirty="0">
                    <a:latin typeface="Consolas" panose="020B0609020204030204" pitchFamily="49" charset="0"/>
                  </a:rPr>
                  <a:t>重复进行以下过程，直至队列为空</a:t>
                </a: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zh-CN" altLang="en-US" sz="2000" dirty="0">
                    <a:latin typeface="Consolas" panose="020B0609020204030204" pitchFamily="49" charset="0"/>
                  </a:rPr>
                  <a:t>取出队列中的元素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zh-CN" sz="2000" dirty="0">
                  <a:latin typeface="Consolas" panose="020B0609020204030204" pitchFamily="49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:r>
                  <a:rPr lang="zh-CN" altLang="en-US" sz="2000" dirty="0">
                    <a:latin typeface="Consolas" panose="020B0609020204030204" pitchFamily="49" charset="0"/>
                  </a:rPr>
                  <a:t>将</a:t>
                </a:r>
                <a14:m>
                  <m:oMath xmlns:m="http://schemas.openxmlformats.org/officeDocument/2006/math"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所有</m:t>
                    </m:r>
                  </m:oMath>
                </a14:m>
                <a:r>
                  <a:rPr lang="zh-CN" altLang="en-US" sz="2000" dirty="0">
                    <a:latin typeface="Consolas" panose="020B0609020204030204" pitchFamily="49" charset="0"/>
                  </a:rPr>
                  <a:t>元素加入队列中</a:t>
                </a:r>
                <a:endParaRPr lang="en-US" altLang="zh-CN" sz="2000" dirty="0">
                  <a:latin typeface="Consolas" panose="020B0609020204030204" pitchFamily="49" charset="0"/>
                </a:endParaRPr>
              </a:p>
              <a:p>
                <a:pPr lvl="2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800" dirty="0">
                  <a:latin typeface="Consolas" panose="020B0609020204030204" pitchFamily="49" charset="0"/>
                </a:endParaRPr>
              </a:p>
              <a:p>
                <a:endParaRPr lang="en-US" altLang="zh-CN" sz="2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D808451-D33A-478F-B7C8-0D8E823B99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7" t="-25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9678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FC5404-E187-45F4-97B7-93B194D9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SOLUTION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808451-D33A-478F-B7C8-0D8E823B9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onsolas" panose="020B0609020204030204" pitchFamily="49" charset="0"/>
              </a:rPr>
              <a:t>复杂度？</a:t>
            </a:r>
            <a:endParaRPr lang="en-US" altLang="zh-CN" sz="28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dirty="0">
                <a:latin typeface="Consolas" panose="020B0609020204030204" pitchFamily="49" charset="0"/>
              </a:rPr>
              <a:t>摊还分析</a:t>
            </a:r>
            <a:endParaRPr lang="en-US" altLang="zh-CN" sz="2800" dirty="0">
              <a:latin typeface="Consolas" panose="020B0609020204030204" pitchFamily="49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800" strike="sngStrike" dirty="0">
                <a:solidFill>
                  <a:schemeClr val="tx1">
                    <a:alpha val="53000"/>
                  </a:schemeClr>
                </a:solidFill>
              </a:rPr>
              <a:t>题出的好！难度适中，覆盖知识点广，解法比较自然。 给出题人点赞 ！</a:t>
            </a:r>
            <a:endParaRPr lang="en-US" altLang="zh-CN" sz="2800" strike="sngStrike" dirty="0">
              <a:solidFill>
                <a:schemeClr val="tx1">
                  <a:alpha val="53000"/>
                </a:schemeClr>
              </a:solidFill>
              <a:latin typeface="Consolas" panose="020B0609020204030204" pitchFamily="49" charset="0"/>
            </a:endParaRPr>
          </a:p>
          <a:p>
            <a:endParaRPr lang="en-US" altLang="zh-CN" sz="2800" dirty="0">
              <a:solidFill>
                <a:schemeClr val="tx1">
                  <a:alpha val="9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9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Thanks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40321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Example 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/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D2765BF-53D2-4052-A2E5-2B3E3270123E}"/>
              </a:ext>
            </a:extLst>
          </p:cNvPr>
          <p:cNvSpPr/>
          <p:nvPr/>
        </p:nvSpPr>
        <p:spPr>
          <a:xfrm>
            <a:off x="1447800" y="274122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1 2 3 4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5 6 7 8 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661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Example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/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B17FF543-F9EE-48DF-B48A-3E1A31417C54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3178060" y="1885532"/>
            <a:ext cx="2402457" cy="1401982"/>
          </a:xfrm>
          <a:prstGeom prst="bentConnector3">
            <a:avLst>
              <a:gd name="adj1" fmla="val 769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1A9B3C8E-A3AD-4109-86E5-0F6EB14EF01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178060" y="3287514"/>
            <a:ext cx="2485254" cy="1590546"/>
          </a:xfrm>
          <a:prstGeom prst="bentConnector3">
            <a:avLst>
              <a:gd name="adj1" fmla="val 7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/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D2765BF-53D2-4052-A2E5-2B3E3270123E}"/>
              </a:ext>
            </a:extLst>
          </p:cNvPr>
          <p:cNvSpPr/>
          <p:nvPr/>
        </p:nvSpPr>
        <p:spPr>
          <a:xfrm>
            <a:off x="1447800" y="274122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1 2 3 4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5 6 7 8 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3378F703-11FF-4013-9F80-A8FDB4B8F176}"/>
              </a:ext>
            </a:extLst>
          </p:cNvPr>
          <p:cNvSpPr/>
          <p:nvPr/>
        </p:nvSpPr>
        <p:spPr>
          <a:xfrm>
            <a:off x="3633028" y="214354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62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Example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/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/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/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 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B17FF543-F9EE-48DF-B48A-3E1A31417C54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3178060" y="1885532"/>
            <a:ext cx="2402457" cy="1401982"/>
          </a:xfrm>
          <a:prstGeom prst="bentConnector3">
            <a:avLst>
              <a:gd name="adj1" fmla="val 769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1A9B3C8E-A3AD-4109-86E5-0F6EB14EF01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178060" y="3287514"/>
            <a:ext cx="2485254" cy="1590546"/>
          </a:xfrm>
          <a:prstGeom prst="bentConnector3">
            <a:avLst>
              <a:gd name="adj1" fmla="val 7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/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D2765BF-53D2-4052-A2E5-2B3E3270123E}"/>
              </a:ext>
            </a:extLst>
          </p:cNvPr>
          <p:cNvSpPr/>
          <p:nvPr/>
        </p:nvSpPr>
        <p:spPr>
          <a:xfrm>
            <a:off x="1447800" y="274122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1 2 3 4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5 6 7 8 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BF17CA51-738F-4CC2-A2BD-9331B936ED84}"/>
              </a:ext>
            </a:extLst>
          </p:cNvPr>
          <p:cNvSpPr/>
          <p:nvPr/>
        </p:nvSpPr>
        <p:spPr>
          <a:xfrm>
            <a:off x="5582661" y="1338543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3 4 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7 8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F5082C32-9937-4721-8EFE-AF15B548DD01}"/>
              </a:ext>
            </a:extLst>
          </p:cNvPr>
          <p:cNvSpPr/>
          <p:nvPr/>
        </p:nvSpPr>
        <p:spPr>
          <a:xfrm>
            <a:off x="5651736" y="433540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3378F703-11FF-4013-9F80-A8FDB4B8F176}"/>
              </a:ext>
            </a:extLst>
          </p:cNvPr>
          <p:cNvSpPr/>
          <p:nvPr/>
        </p:nvSpPr>
        <p:spPr>
          <a:xfrm>
            <a:off x="3633028" y="214354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51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Example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/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/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/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 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B17FF543-F9EE-48DF-B48A-3E1A31417C54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3178060" y="1885532"/>
            <a:ext cx="2402457" cy="1401982"/>
          </a:xfrm>
          <a:prstGeom prst="bentConnector3">
            <a:avLst>
              <a:gd name="adj1" fmla="val 769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1A9B3C8E-A3AD-4109-86E5-0F6EB14EF01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178060" y="3287514"/>
            <a:ext cx="2485254" cy="1590546"/>
          </a:xfrm>
          <a:prstGeom prst="bentConnector3">
            <a:avLst>
              <a:gd name="adj1" fmla="val 7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/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0A6748A-BC77-4725-976E-FDBA2FEF8F27}"/>
                  </a:ext>
                </a:extLst>
              </p:cNvPr>
              <p:cNvSpPr txBox="1"/>
              <p:nvPr/>
            </p:nvSpPr>
            <p:spPr>
              <a:xfrm>
                <a:off x="7729040" y="1861715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0A6748A-BC77-4725-976E-FDBA2FEF8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040" y="1861715"/>
                <a:ext cx="8191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9009DEB7-979B-49FF-9D30-8BFB9BC0E7D7}"/>
              </a:ext>
            </a:extLst>
          </p:cNvPr>
          <p:cNvCxnSpPr>
            <a:cxnSpLocks/>
          </p:cNvCxnSpPr>
          <p:nvPr/>
        </p:nvCxnSpPr>
        <p:spPr>
          <a:xfrm flipV="1">
            <a:off x="7314493" y="1137006"/>
            <a:ext cx="1890706" cy="748524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连接符: 肘形 27">
            <a:extLst>
              <a:ext uri="{FF2B5EF4-FFF2-40B4-BE49-F238E27FC236}">
                <a16:creationId xmlns:a16="http://schemas.microsoft.com/office/drawing/2014/main" id="{1BC19F49-8016-4051-8D45-DD967DBB9CC4}"/>
              </a:ext>
            </a:extLst>
          </p:cNvPr>
          <p:cNvCxnSpPr>
            <a:cxnSpLocks/>
          </p:cNvCxnSpPr>
          <p:nvPr/>
        </p:nvCxnSpPr>
        <p:spPr>
          <a:xfrm>
            <a:off x="7314493" y="1885530"/>
            <a:ext cx="1890706" cy="762267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肘形 28">
            <a:extLst>
              <a:ext uri="{FF2B5EF4-FFF2-40B4-BE49-F238E27FC236}">
                <a16:creationId xmlns:a16="http://schemas.microsoft.com/office/drawing/2014/main" id="{B93EAA1E-4EDE-475D-9CCE-A51C51495F75}"/>
              </a:ext>
            </a:extLst>
          </p:cNvPr>
          <p:cNvCxnSpPr>
            <a:cxnSpLocks/>
          </p:cNvCxnSpPr>
          <p:nvPr/>
        </p:nvCxnSpPr>
        <p:spPr>
          <a:xfrm flipV="1">
            <a:off x="7397290" y="4158588"/>
            <a:ext cx="1823703" cy="719472"/>
          </a:xfrm>
          <a:prstGeom prst="bentConnector3">
            <a:avLst>
              <a:gd name="adj1" fmla="val 792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56CC361B-E76F-44BD-9E09-1B3DAA6A0008}"/>
              </a:ext>
            </a:extLst>
          </p:cNvPr>
          <p:cNvCxnSpPr>
            <a:cxnSpLocks/>
          </p:cNvCxnSpPr>
          <p:nvPr/>
        </p:nvCxnSpPr>
        <p:spPr>
          <a:xfrm>
            <a:off x="7397290" y="4878060"/>
            <a:ext cx="1843885" cy="764134"/>
          </a:xfrm>
          <a:prstGeom prst="bentConnector3">
            <a:avLst>
              <a:gd name="adj1" fmla="val 789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DCC2BF9B-B46E-4552-A8F1-F681456902B7}"/>
                  </a:ext>
                </a:extLst>
              </p:cNvPr>
              <p:cNvSpPr txBox="1"/>
              <p:nvPr/>
            </p:nvSpPr>
            <p:spPr>
              <a:xfrm>
                <a:off x="7731418" y="4835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DCC2BF9B-B46E-4552-A8F1-F68145690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418" y="4835807"/>
                <a:ext cx="81915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D2765BF-53D2-4052-A2E5-2B3E3270123E}"/>
              </a:ext>
            </a:extLst>
          </p:cNvPr>
          <p:cNvSpPr/>
          <p:nvPr/>
        </p:nvSpPr>
        <p:spPr>
          <a:xfrm>
            <a:off x="1447800" y="274122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1 2 3 4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5 6 7 8 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BF17CA51-738F-4CC2-A2BD-9331B936ED84}"/>
              </a:ext>
            </a:extLst>
          </p:cNvPr>
          <p:cNvSpPr/>
          <p:nvPr/>
        </p:nvSpPr>
        <p:spPr>
          <a:xfrm>
            <a:off x="5582661" y="1338543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3 4 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7 8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F5082C32-9937-4721-8EFE-AF15B548DD01}"/>
              </a:ext>
            </a:extLst>
          </p:cNvPr>
          <p:cNvSpPr/>
          <p:nvPr/>
        </p:nvSpPr>
        <p:spPr>
          <a:xfrm>
            <a:off x="5651736" y="433540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3378F703-11FF-4013-9F80-A8FDB4B8F176}"/>
              </a:ext>
            </a:extLst>
          </p:cNvPr>
          <p:cNvSpPr/>
          <p:nvPr/>
        </p:nvSpPr>
        <p:spPr>
          <a:xfrm>
            <a:off x="3633028" y="214354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ABA845DE-D49F-474D-88E0-4E4418F4AEF5}"/>
              </a:ext>
            </a:extLst>
          </p:cNvPr>
          <p:cNvSpPr/>
          <p:nvPr/>
        </p:nvSpPr>
        <p:spPr>
          <a:xfrm>
            <a:off x="7584497" y="3734681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95A8EF0A-400D-4E4A-AAA5-30221130A90A}"/>
              </a:ext>
            </a:extLst>
          </p:cNvPr>
          <p:cNvSpPr/>
          <p:nvPr/>
        </p:nvSpPr>
        <p:spPr>
          <a:xfrm>
            <a:off x="7584497" y="746315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155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Example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/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1877A7-7F6B-4EFF-B1FC-466CA565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355" y="3833807"/>
                <a:ext cx="8191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/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\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</a:t>
                </a: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AF32F87-1BE1-4D38-BBD2-B1F2CB8F2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025" y="2420723"/>
                <a:ext cx="1273531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/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 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8B6CEEB-BB34-4CE5-B4D0-5FCED8476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314" y="5430730"/>
                <a:ext cx="144974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连接符: 肘形 12">
            <a:extLst>
              <a:ext uri="{FF2B5EF4-FFF2-40B4-BE49-F238E27FC236}">
                <a16:creationId xmlns:a16="http://schemas.microsoft.com/office/drawing/2014/main" id="{B17FF543-F9EE-48DF-B48A-3E1A31417C54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3178060" y="1885532"/>
            <a:ext cx="2402457" cy="1401982"/>
          </a:xfrm>
          <a:prstGeom prst="bentConnector3">
            <a:avLst>
              <a:gd name="adj1" fmla="val 769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连接符: 肘形 13">
            <a:extLst>
              <a:ext uri="{FF2B5EF4-FFF2-40B4-BE49-F238E27FC236}">
                <a16:creationId xmlns:a16="http://schemas.microsoft.com/office/drawing/2014/main" id="{1A9B3C8E-A3AD-4109-86E5-0F6EB14EF01C}"/>
              </a:ext>
            </a:extLst>
          </p:cNvPr>
          <p:cNvCxnSpPr>
            <a:cxnSpLocks/>
            <a:stCxn id="25" idx="3"/>
          </p:cNvCxnSpPr>
          <p:nvPr/>
        </p:nvCxnSpPr>
        <p:spPr>
          <a:xfrm>
            <a:off x="3178060" y="3287514"/>
            <a:ext cx="2485254" cy="1590546"/>
          </a:xfrm>
          <a:prstGeom prst="bentConnector3">
            <a:avLst>
              <a:gd name="adj1" fmla="val 745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/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77B99FB3-9BC2-48C7-8FFD-5A6D26C6C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453" y="3311299"/>
                <a:ext cx="8191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0A6748A-BC77-4725-976E-FDBA2FEF8F27}"/>
                  </a:ext>
                </a:extLst>
              </p:cNvPr>
              <p:cNvSpPr txBox="1"/>
              <p:nvPr/>
            </p:nvSpPr>
            <p:spPr>
              <a:xfrm>
                <a:off x="7729040" y="1861715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0A6748A-BC77-4725-976E-FDBA2FEF8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040" y="1861715"/>
                <a:ext cx="8191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8DB453DA-BCA1-4377-8C64-05BB4A696EFD}"/>
                  </a:ext>
                </a:extLst>
              </p:cNvPr>
              <p:cNvSpPr txBox="1"/>
              <p:nvPr/>
            </p:nvSpPr>
            <p:spPr>
              <a:xfrm>
                <a:off x="9531438" y="1634779"/>
                <a:ext cx="1279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8DB453DA-BCA1-4377-8C64-05BB4A696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438" y="1634779"/>
                <a:ext cx="1279134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57943647-17CB-4A6D-9606-B4B5466993F6}"/>
                  </a:ext>
                </a:extLst>
              </p:cNvPr>
              <p:cNvSpPr txBox="1"/>
              <p:nvPr/>
            </p:nvSpPr>
            <p:spPr>
              <a:xfrm>
                <a:off x="9418320" y="3203796"/>
                <a:ext cx="1505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57943647-17CB-4A6D-9606-B4B546699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320" y="3203796"/>
                <a:ext cx="15053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连接符: 肘形 26">
            <a:extLst>
              <a:ext uri="{FF2B5EF4-FFF2-40B4-BE49-F238E27FC236}">
                <a16:creationId xmlns:a16="http://schemas.microsoft.com/office/drawing/2014/main" id="{9009DEB7-979B-49FF-9D30-8BFB9BC0E7D7}"/>
              </a:ext>
            </a:extLst>
          </p:cNvPr>
          <p:cNvCxnSpPr>
            <a:cxnSpLocks/>
          </p:cNvCxnSpPr>
          <p:nvPr/>
        </p:nvCxnSpPr>
        <p:spPr>
          <a:xfrm flipV="1">
            <a:off x="7314493" y="1137006"/>
            <a:ext cx="1890706" cy="748524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连接符: 肘形 27">
            <a:extLst>
              <a:ext uri="{FF2B5EF4-FFF2-40B4-BE49-F238E27FC236}">
                <a16:creationId xmlns:a16="http://schemas.microsoft.com/office/drawing/2014/main" id="{1BC19F49-8016-4051-8D45-DD967DBB9CC4}"/>
              </a:ext>
            </a:extLst>
          </p:cNvPr>
          <p:cNvCxnSpPr>
            <a:cxnSpLocks/>
          </p:cNvCxnSpPr>
          <p:nvPr/>
        </p:nvCxnSpPr>
        <p:spPr>
          <a:xfrm>
            <a:off x="7314493" y="1885530"/>
            <a:ext cx="1890706" cy="762267"/>
          </a:xfrm>
          <a:prstGeom prst="bentConnector3">
            <a:avLst>
              <a:gd name="adj1" fmla="val 807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连接符: 肘形 28">
            <a:extLst>
              <a:ext uri="{FF2B5EF4-FFF2-40B4-BE49-F238E27FC236}">
                <a16:creationId xmlns:a16="http://schemas.microsoft.com/office/drawing/2014/main" id="{B93EAA1E-4EDE-475D-9CCE-A51C51495F75}"/>
              </a:ext>
            </a:extLst>
          </p:cNvPr>
          <p:cNvCxnSpPr>
            <a:cxnSpLocks/>
          </p:cNvCxnSpPr>
          <p:nvPr/>
        </p:nvCxnSpPr>
        <p:spPr>
          <a:xfrm flipV="1">
            <a:off x="7397290" y="4158588"/>
            <a:ext cx="1823703" cy="719472"/>
          </a:xfrm>
          <a:prstGeom prst="bentConnector3">
            <a:avLst>
              <a:gd name="adj1" fmla="val 792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>
            <a:extLst>
              <a:ext uri="{FF2B5EF4-FFF2-40B4-BE49-F238E27FC236}">
                <a16:creationId xmlns:a16="http://schemas.microsoft.com/office/drawing/2014/main" id="{56CC361B-E76F-44BD-9E09-1B3DAA6A0008}"/>
              </a:ext>
            </a:extLst>
          </p:cNvPr>
          <p:cNvCxnSpPr>
            <a:cxnSpLocks/>
          </p:cNvCxnSpPr>
          <p:nvPr/>
        </p:nvCxnSpPr>
        <p:spPr>
          <a:xfrm>
            <a:off x="7397290" y="4878060"/>
            <a:ext cx="1843885" cy="764134"/>
          </a:xfrm>
          <a:prstGeom prst="bentConnector3">
            <a:avLst>
              <a:gd name="adj1" fmla="val 789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DCC2BF9B-B46E-4552-A8F1-F681456902B7}"/>
                  </a:ext>
                </a:extLst>
              </p:cNvPr>
              <p:cNvSpPr txBox="1"/>
              <p:nvPr/>
            </p:nvSpPr>
            <p:spPr>
              <a:xfrm>
                <a:off x="7731418" y="4835807"/>
                <a:ext cx="8191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DCC2BF9B-B46E-4552-A8F1-F68145690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418" y="4835807"/>
                <a:ext cx="8191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2D2765BF-53D2-4052-A2E5-2B3E3270123E}"/>
              </a:ext>
            </a:extLst>
          </p:cNvPr>
          <p:cNvSpPr/>
          <p:nvPr/>
        </p:nvSpPr>
        <p:spPr>
          <a:xfrm>
            <a:off x="1447800" y="274122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1 2 3 4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5 6 7 8 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BF17CA51-738F-4CC2-A2BD-9331B936ED84}"/>
              </a:ext>
            </a:extLst>
          </p:cNvPr>
          <p:cNvSpPr/>
          <p:nvPr/>
        </p:nvSpPr>
        <p:spPr>
          <a:xfrm>
            <a:off x="5582661" y="1338543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3 4 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7 8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F5082C32-9937-4721-8EFE-AF15B548DD01}"/>
              </a:ext>
            </a:extLst>
          </p:cNvPr>
          <p:cNvSpPr/>
          <p:nvPr/>
        </p:nvSpPr>
        <p:spPr>
          <a:xfrm>
            <a:off x="5651736" y="4335401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1 2</a:t>
            </a:r>
          </a:p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5 6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169F8A0E-4A1D-4736-8A20-5D399D88CF24}"/>
              </a:ext>
            </a:extLst>
          </p:cNvPr>
          <p:cNvSpPr/>
          <p:nvPr/>
        </p:nvSpPr>
        <p:spPr>
          <a:xfrm>
            <a:off x="9310642" y="585216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4,8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8E9A3E67-F3BD-45CF-AC6D-A1415152C176}"/>
              </a:ext>
            </a:extLst>
          </p:cNvPr>
          <p:cNvSpPr/>
          <p:nvPr/>
        </p:nvSpPr>
        <p:spPr>
          <a:xfrm>
            <a:off x="9305875" y="2079172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3,7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F3C3E89E-20EF-4B3C-8F7C-2570AB6A6666}"/>
                  </a:ext>
                </a:extLst>
              </p:cNvPr>
              <p:cNvSpPr txBox="1"/>
              <p:nvPr/>
            </p:nvSpPr>
            <p:spPr>
              <a:xfrm>
                <a:off x="9529190" y="4664369"/>
                <a:ext cx="12791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altLang="zh-CN" b="0" i="1" smtClean="0"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F3C3E89E-20EF-4B3C-8F7C-2570AB6A66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9190" y="4664369"/>
                <a:ext cx="1279134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35CA3462-7948-4765-8C20-937DDDDA1763}"/>
                  </a:ext>
                </a:extLst>
              </p:cNvPr>
              <p:cNvSpPr txBox="1"/>
              <p:nvPr/>
            </p:nvSpPr>
            <p:spPr>
              <a:xfrm>
                <a:off x="9416072" y="6233386"/>
                <a:ext cx="1505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35CA3462-7948-4765-8C20-937DDDDA1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6072" y="6233386"/>
                <a:ext cx="1505369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48FEFCA0-0548-408D-A354-7C8C789DBA87}"/>
              </a:ext>
            </a:extLst>
          </p:cNvPr>
          <p:cNvSpPr/>
          <p:nvPr/>
        </p:nvSpPr>
        <p:spPr>
          <a:xfrm>
            <a:off x="9308394" y="3614806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2,6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5" name="矩形: 圆角 44">
            <a:extLst>
              <a:ext uri="{FF2B5EF4-FFF2-40B4-BE49-F238E27FC236}">
                <a16:creationId xmlns:a16="http://schemas.microsoft.com/office/drawing/2014/main" id="{FF7A74C8-DB0A-4985-BB7D-832620D2953F}"/>
              </a:ext>
            </a:extLst>
          </p:cNvPr>
          <p:cNvSpPr/>
          <p:nvPr/>
        </p:nvSpPr>
        <p:spPr>
          <a:xfrm>
            <a:off x="9303627" y="5108762"/>
            <a:ext cx="1730260" cy="10925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Consolas" panose="020B0609020204030204" pitchFamily="49" charset="0"/>
              </a:rPr>
              <a:t>1,5</a:t>
            </a:r>
            <a:endParaRPr lang="zh-CN" altLang="en-US" sz="2000" dirty="0">
              <a:latin typeface="Consolas" panose="020B0609020204030204" pitchFamily="49" charset="0"/>
            </a:endParaRPr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3378F703-11FF-4013-9F80-A8FDB4B8F176}"/>
              </a:ext>
            </a:extLst>
          </p:cNvPr>
          <p:cNvSpPr/>
          <p:nvPr/>
        </p:nvSpPr>
        <p:spPr>
          <a:xfrm>
            <a:off x="3633028" y="214354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1 2 5 6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ABA845DE-D49F-474D-88E0-4E4418F4AEF5}"/>
              </a:ext>
            </a:extLst>
          </p:cNvPr>
          <p:cNvSpPr/>
          <p:nvPr/>
        </p:nvSpPr>
        <p:spPr>
          <a:xfrm>
            <a:off x="7584497" y="3734681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95A8EF0A-400D-4E4A-AAA5-30221130A90A}"/>
              </a:ext>
            </a:extLst>
          </p:cNvPr>
          <p:cNvSpPr/>
          <p:nvPr/>
        </p:nvSpPr>
        <p:spPr>
          <a:xfrm>
            <a:off x="7584497" y="746315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dk1"/>
                </a:solidFill>
                <a:latin typeface="Consolas" panose="020B0609020204030204" pitchFamily="49" charset="0"/>
              </a:rPr>
              <a:t>1 3 5 7  </a:t>
            </a:r>
            <a:endParaRPr lang="zh-CN" altLang="en-US" sz="2000" dirty="0">
              <a:solidFill>
                <a:schemeClr val="dk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782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7593A5-C3CB-48B2-9417-651090CB1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03270A7-04BE-47D7-BA54-9C4A1B870F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用一个双向链表维护所有的集合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每个集合用一个区间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en-US" sz="2400" dirty="0"/>
                  <a:t>表示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用一个数组维护所有的元素</a:t>
                </a:r>
                <a:endParaRPr lang="en-US" altLang="zh-CN" sz="2400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/>
                  <a:t>每个元素具有一个指向所属集合的指针</a:t>
                </a:r>
                <a:endParaRPr lang="en-US" altLang="zh-CN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03270A7-04BE-47D7-BA54-9C4A1B870F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7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组合 31">
            <a:extLst>
              <a:ext uri="{FF2B5EF4-FFF2-40B4-BE49-F238E27FC236}">
                <a16:creationId xmlns:a16="http://schemas.microsoft.com/office/drawing/2014/main" id="{377300CF-5453-40AC-8DB9-C931F9DEA5CB}"/>
              </a:ext>
            </a:extLst>
          </p:cNvPr>
          <p:cNvGrpSpPr/>
          <p:nvPr/>
        </p:nvGrpSpPr>
        <p:grpSpPr>
          <a:xfrm>
            <a:off x="1161471" y="4600118"/>
            <a:ext cx="7334338" cy="1792369"/>
            <a:chOff x="3047335" y="3105036"/>
            <a:chExt cx="8256129" cy="25573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700F0912-7E8A-4B40-820B-8A60A647046F}"/>
                    </a:ext>
                  </a:extLst>
                </p:cNvPr>
                <p:cNvSpPr/>
                <p:nvPr/>
              </p:nvSpPr>
              <p:spPr>
                <a:xfrm>
                  <a:off x="4080375" y="3121652"/>
                  <a:ext cx="1313177" cy="61469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=[1,2]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700F0912-7E8A-4B40-820B-8A60A647046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80375" y="3121652"/>
                  <a:ext cx="1313177" cy="614696"/>
                </a:xfrm>
                <a:prstGeom prst="rect">
                  <a:avLst/>
                </a:prstGeom>
                <a:blipFill>
                  <a:blip r:embed="rId3"/>
                  <a:stretch>
                    <a:fillRect l="-1031" b="-4110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文本框 19">
              <a:extLst>
                <a:ext uri="{FF2B5EF4-FFF2-40B4-BE49-F238E27FC236}">
                  <a16:creationId xmlns:a16="http://schemas.microsoft.com/office/drawing/2014/main" id="{AB69F5AF-A15A-48A2-A871-3371143C0DDB}"/>
                </a:ext>
              </a:extLst>
            </p:cNvPr>
            <p:cNvSpPr txBox="1"/>
            <p:nvPr/>
          </p:nvSpPr>
          <p:spPr>
            <a:xfrm>
              <a:off x="3052274" y="3296178"/>
              <a:ext cx="1047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/>
                <a:t>Class</a:t>
              </a:r>
              <a:endParaRPr lang="zh-CN" altLang="en-US" dirty="0"/>
            </a:p>
          </p:txBody>
        </p:sp>
        <p:sp>
          <p:nvSpPr>
            <p:cNvPr id="6" name="文本框 30">
              <a:extLst>
                <a:ext uri="{FF2B5EF4-FFF2-40B4-BE49-F238E27FC236}">
                  <a16:creationId xmlns:a16="http://schemas.microsoft.com/office/drawing/2014/main" id="{0A6594BD-989E-4346-B327-AE797D076DAE}"/>
                </a:ext>
              </a:extLst>
            </p:cNvPr>
            <p:cNvSpPr txBox="1"/>
            <p:nvPr/>
          </p:nvSpPr>
          <p:spPr>
            <a:xfrm>
              <a:off x="3047335" y="4896378"/>
              <a:ext cx="1285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dirty="0"/>
                <a:t>Elements</a:t>
              </a:r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C0177F69-64F2-49F2-B3C6-694EBF3C5D32}"/>
                    </a:ext>
                  </a:extLst>
                </p:cNvPr>
                <p:cNvSpPr/>
                <p:nvPr/>
              </p:nvSpPr>
              <p:spPr>
                <a:xfrm>
                  <a:off x="8807274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C0177F69-64F2-49F2-B3C6-694EBF3C5D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7274" y="4857485"/>
                  <a:ext cx="634046" cy="8049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B6E65CA3-F458-487A-9700-38E8D1E59A0B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>
              <a:off x="4736964" y="3736348"/>
              <a:ext cx="908173" cy="1121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0E1C4E26-4B7F-4E3B-A3CA-A0E054B42B85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 flipH="1">
              <a:off x="4385139" y="3736348"/>
              <a:ext cx="351825" cy="11600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818E6CF-3790-4333-81B1-AD97233E9F68}"/>
                    </a:ext>
                  </a:extLst>
                </p:cNvPr>
                <p:cNvSpPr/>
                <p:nvPr/>
              </p:nvSpPr>
              <p:spPr>
                <a:xfrm>
                  <a:off x="8175926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818E6CF-3790-4333-81B1-AD97233E9F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5926" y="4857485"/>
                  <a:ext cx="634046" cy="80492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3482B815-15E0-49DE-A423-DBDB5E2528ED}"/>
                    </a:ext>
                  </a:extLst>
                </p:cNvPr>
                <p:cNvSpPr/>
                <p:nvPr/>
              </p:nvSpPr>
              <p:spPr>
                <a:xfrm>
                  <a:off x="5645137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3482B815-15E0-49DE-A423-DBDB5E2528E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5137" y="4857485"/>
                  <a:ext cx="634046" cy="8049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BAA599DB-9504-4BDF-85B3-E439EFDAEEB9}"/>
                    </a:ext>
                  </a:extLst>
                </p:cNvPr>
                <p:cNvSpPr/>
                <p:nvPr/>
              </p:nvSpPr>
              <p:spPr>
                <a:xfrm>
                  <a:off x="6281882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BAA599DB-9504-4BDF-85B3-E439EFDAEEB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1882" y="4857485"/>
                  <a:ext cx="634046" cy="8049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3475845D-107C-4BAF-B07F-549A94B49DA0}"/>
                    </a:ext>
                  </a:extLst>
                </p:cNvPr>
                <p:cNvSpPr/>
                <p:nvPr/>
              </p:nvSpPr>
              <p:spPr>
                <a:xfrm>
                  <a:off x="7539802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3475845D-107C-4BAF-B07F-549A94B49D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9802" y="4857485"/>
                  <a:ext cx="634046" cy="8049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3ACAB179-4253-48B5-AD0A-1A8EBED6BE2A}"/>
                    </a:ext>
                  </a:extLst>
                </p:cNvPr>
                <p:cNvSpPr/>
                <p:nvPr/>
              </p:nvSpPr>
              <p:spPr>
                <a:xfrm>
                  <a:off x="6910842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3ACAB179-4253-48B5-AD0A-1A8EBED6BE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0842" y="4857485"/>
                  <a:ext cx="634046" cy="8049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169C1E0B-6158-4D96-A868-328FA6B05C06}"/>
                    </a:ext>
                  </a:extLst>
                </p:cNvPr>
                <p:cNvSpPr/>
                <p:nvPr/>
              </p:nvSpPr>
              <p:spPr>
                <a:xfrm>
                  <a:off x="5016487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169C1E0B-6158-4D96-A868-328FA6B05C0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6487" y="4857485"/>
                  <a:ext cx="634046" cy="80492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4F90B61F-C995-4ED1-9E0E-C7B6AD851352}"/>
                    </a:ext>
                  </a:extLst>
                </p:cNvPr>
                <p:cNvSpPr/>
                <p:nvPr/>
              </p:nvSpPr>
              <p:spPr>
                <a:xfrm>
                  <a:off x="4385139" y="4857485"/>
                  <a:ext cx="634046" cy="80492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8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4F90B61F-C995-4ED1-9E0E-C7B6AD8513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5139" y="4857485"/>
                  <a:ext cx="634046" cy="80492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0CB175B8-67D9-42F9-BD12-7CF5C5504A08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6950211" y="3719732"/>
              <a:ext cx="1737033" cy="11377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9D0699DD-3A66-4AB4-8B8E-31AB800F0ABB}"/>
                    </a:ext>
                  </a:extLst>
                </p:cNvPr>
                <p:cNvSpPr/>
                <p:nvPr/>
              </p:nvSpPr>
              <p:spPr>
                <a:xfrm>
                  <a:off x="8030655" y="3105036"/>
                  <a:ext cx="1313177" cy="61469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=[5,6]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9D0699DD-3A66-4AB4-8B8E-31AB800F0AB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30655" y="3105036"/>
                  <a:ext cx="1313177" cy="614696"/>
                </a:xfrm>
                <a:prstGeom prst="rect">
                  <a:avLst/>
                </a:prstGeom>
                <a:blipFill>
                  <a:blip r:embed="rId12"/>
                  <a:stretch>
                    <a:fillRect l="-1031" b="-4110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直接箭头连接符 18">
              <a:extLst>
                <a:ext uri="{FF2B5EF4-FFF2-40B4-BE49-F238E27FC236}">
                  <a16:creationId xmlns:a16="http://schemas.microsoft.com/office/drawing/2014/main" id="{2B2FBB08-3731-4C83-9305-800587E21033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8173848" y="3719732"/>
              <a:ext cx="513396" cy="11377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2FD6F745-60C1-48A5-AEE9-6C67A25C32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82336" y="3284224"/>
              <a:ext cx="633223" cy="11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D7085B57-094F-4D53-BA13-690378297A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1669" y="3520808"/>
              <a:ext cx="629617" cy="26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485419E8-924C-4309-B4FA-39635D74B02F}"/>
                    </a:ext>
                  </a:extLst>
                </p:cNvPr>
                <p:cNvSpPr/>
                <p:nvPr/>
              </p:nvSpPr>
              <p:spPr>
                <a:xfrm>
                  <a:off x="9990287" y="3105036"/>
                  <a:ext cx="1313177" cy="61469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=[7,8]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485419E8-924C-4309-B4FA-39635D74B0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90287" y="3105036"/>
                  <a:ext cx="1313177" cy="614696"/>
                </a:xfrm>
                <a:prstGeom prst="rect">
                  <a:avLst/>
                </a:prstGeom>
                <a:blipFill>
                  <a:blip r:embed="rId13"/>
                  <a:stretch>
                    <a:fillRect l="-513" b="-4110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E72E8A3E-9BD8-4C33-97C7-27A46BFFA8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36396" y="3277533"/>
              <a:ext cx="633223" cy="11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9FFBC744-F919-4317-B335-095141D485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15729" y="3514117"/>
              <a:ext cx="629617" cy="26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>
              <a:extLst>
                <a:ext uri="{FF2B5EF4-FFF2-40B4-BE49-F238E27FC236}">
                  <a16:creationId xmlns:a16="http://schemas.microsoft.com/office/drawing/2014/main" id="{F4126F3E-FE36-4D38-9142-A3918C4867E4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 flipH="1">
              <a:off x="8173848" y="3719732"/>
              <a:ext cx="2473028" cy="11377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5005C4F6-4E58-4CF9-AA8E-85628FD63D8F}"/>
                </a:ext>
              </a:extLst>
            </p:cNvPr>
            <p:cNvCxnSpPr>
              <a:cxnSpLocks/>
              <a:stCxn id="22" idx="2"/>
            </p:cNvCxnSpPr>
            <p:nvPr/>
          </p:nvCxnSpPr>
          <p:spPr>
            <a:xfrm flipH="1">
              <a:off x="9438622" y="3719732"/>
              <a:ext cx="1208254" cy="11766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A41804E2-A13C-46E3-A284-3C94E691D642}"/>
                    </a:ext>
                  </a:extLst>
                </p:cNvPr>
                <p:cNvSpPr/>
                <p:nvPr/>
              </p:nvSpPr>
              <p:spPr>
                <a:xfrm>
                  <a:off x="6055515" y="3108510"/>
                  <a:ext cx="1313177" cy="61469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=[3,4]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A41804E2-A13C-46E3-A284-3C94E691D64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5515" y="3108510"/>
                  <a:ext cx="1313177" cy="614696"/>
                </a:xfrm>
                <a:prstGeom prst="rect">
                  <a:avLst/>
                </a:prstGeom>
                <a:blipFill>
                  <a:blip r:embed="rId14"/>
                  <a:stretch>
                    <a:fillRect l="-1031" b="-2703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314386CE-9D35-4E14-B89B-FA039D6293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01624" y="3281007"/>
              <a:ext cx="633223" cy="112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1892F04E-846D-4139-A107-AD7C0E5BB3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0957" y="3517591"/>
              <a:ext cx="629617" cy="26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15E8A3A9-3644-450E-A220-7D253BBB3D38}"/>
                </a:ext>
              </a:extLst>
            </p:cNvPr>
            <p:cNvCxnSpPr>
              <a:cxnSpLocks/>
              <a:stCxn id="27" idx="2"/>
            </p:cNvCxnSpPr>
            <p:nvPr/>
          </p:nvCxnSpPr>
          <p:spPr>
            <a:xfrm flipH="1">
              <a:off x="5645137" y="3723206"/>
              <a:ext cx="1066967" cy="11342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1CC5CE1E-503A-4538-BC3B-A9CB4233F4E6}"/>
                </a:ext>
              </a:extLst>
            </p:cNvPr>
            <p:cNvCxnSpPr>
              <a:cxnSpLocks/>
              <a:stCxn id="27" idx="2"/>
            </p:cNvCxnSpPr>
            <p:nvPr/>
          </p:nvCxnSpPr>
          <p:spPr>
            <a:xfrm>
              <a:off x="6712104" y="3723206"/>
              <a:ext cx="198738" cy="11731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89999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81638-CA6C-4F63-85B3-726D62B6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Consolas" panose="020B0609020204030204" pitchFamily="49" charset="0"/>
              </a:rPr>
              <a:t>Implementation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MAKE-SET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>
                    <a:latin typeface="Consolas" panose="020B0609020204030204" pitchFamily="49" charset="0"/>
                  </a:rPr>
                  <a:t>在表示集合的链表中插入一个区间为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1,|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|]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的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集合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>
                    <a:latin typeface="Consolas" panose="020B0609020204030204" pitchFamily="49" charset="0"/>
                  </a:rPr>
                  <a:t>将数组内容初始化为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指针指向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 marL="0" indent="0">
                  <a:buNone/>
                </a:pP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sz="2400" dirty="0">
                    <a:latin typeface="Consolas" panose="020B0609020204030204" pitchFamily="49" charset="0"/>
                  </a:rPr>
                  <a:t>FIND-SET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zh-CN" altLang="en-US" sz="2400" dirty="0">
                    <a:latin typeface="Consolas" panose="020B0609020204030204" pitchFamily="49" charset="0"/>
                  </a:rPr>
                  <a:t>直接返回</a:t>
                </a:r>
                <a14:m>
                  <m:oMath xmlns:m="http://schemas.openxmlformats.org/officeDocument/2006/math">
                    <m:r>
                      <a:rPr lang="en-US" altLang="zh-CN" sz="24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zh-CN" altLang="en-US" sz="2400" dirty="0">
                        <a:latin typeface="Cambria Math" panose="02040503050406030204" pitchFamily="18" charset="0"/>
                      </a:rPr>
                      <m:t>指向</m:t>
                    </m:r>
                  </m:oMath>
                </a14:m>
                <a:r>
                  <a:rPr lang="zh-CN" altLang="en-US" sz="2400" dirty="0">
                    <a:latin typeface="Consolas" panose="020B0609020204030204" pitchFamily="49" charset="0"/>
                  </a:rPr>
                  <a:t>所属集合的指针即可</a:t>
                </a:r>
                <a:endParaRPr lang="en-US" altLang="zh-CN" sz="2400" dirty="0">
                  <a:latin typeface="Consolas" panose="020B0609020204030204" pitchFamily="49" charset="0"/>
                </a:endParaRPr>
              </a:p>
              <a:p>
                <a:pPr>
                  <a:buFont typeface="Wingdings" panose="05000000000000000000" pitchFamily="2" charset="2"/>
                  <a:buChar char="Ø"/>
                </a:pPr>
                <a:endParaRPr lang="en-US" altLang="zh-CN" sz="20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D661422-027B-4746-8A80-B4E7B15DE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7" t="-2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1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积分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1033</TotalTime>
  <Words>936</Words>
  <Application>Microsoft Office PowerPoint</Application>
  <PresentationFormat>宽屏</PresentationFormat>
  <Paragraphs>314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华文仿宋</vt:lpstr>
      <vt:lpstr>Cambria Math</vt:lpstr>
      <vt:lpstr>Consolas</vt:lpstr>
      <vt:lpstr>Tw Cen MT</vt:lpstr>
      <vt:lpstr>Tw Cen MT Condensed</vt:lpstr>
      <vt:lpstr>Wingdings</vt:lpstr>
      <vt:lpstr>Wingdings 3</vt:lpstr>
      <vt:lpstr>积分</vt:lpstr>
      <vt:lpstr>Partition refinement</vt:lpstr>
      <vt:lpstr>Description</vt:lpstr>
      <vt:lpstr>Example </vt:lpstr>
      <vt:lpstr>Example</vt:lpstr>
      <vt:lpstr>Example</vt:lpstr>
      <vt:lpstr>Example</vt:lpstr>
      <vt:lpstr>Example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Implementation</vt:lpstr>
      <vt:lpstr>Complexity</vt:lpstr>
      <vt:lpstr>Application</vt:lpstr>
      <vt:lpstr>Problem</vt:lpstr>
      <vt:lpstr>SOLUTION</vt:lpstr>
      <vt:lpstr>SOLUTION</vt:lpstr>
      <vt:lpstr>Thanks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Cyclic Hanoi Problem</dc:title>
  <dc:creator>陈 弘毅</dc:creator>
  <cp:lastModifiedBy>陈 弘毅</cp:lastModifiedBy>
  <cp:revision>125</cp:revision>
  <dcterms:created xsi:type="dcterms:W3CDTF">2020-03-01T09:16:40Z</dcterms:created>
  <dcterms:modified xsi:type="dcterms:W3CDTF">2020-10-28T00:20:19Z</dcterms:modified>
</cp:coreProperties>
</file>