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8" r:id="rId6"/>
    <p:sldId id="287" r:id="rId7"/>
    <p:sldId id="288" r:id="rId8"/>
    <p:sldId id="267" r:id="rId9"/>
    <p:sldId id="266" r:id="rId10"/>
    <p:sldId id="269" r:id="rId11"/>
    <p:sldId id="270" r:id="rId12"/>
    <p:sldId id="264" r:id="rId13"/>
    <p:sldId id="262" r:id="rId14"/>
    <p:sldId id="290" r:id="rId15"/>
    <p:sldId id="289" r:id="rId16"/>
    <p:sldId id="292" r:id="rId17"/>
    <p:sldId id="291" r:id="rId18"/>
    <p:sldId id="293" r:id="rId19"/>
    <p:sldId id="294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6419C70-5D2F-4FEC-BDF0-6D7ABC9C27E5}">
          <p14:sldIdLst>
            <p14:sldId id="256"/>
            <p14:sldId id="257"/>
            <p14:sldId id="258"/>
            <p14:sldId id="259"/>
            <p14:sldId id="268"/>
            <p14:sldId id="287"/>
            <p14:sldId id="288"/>
            <p14:sldId id="267"/>
            <p14:sldId id="266"/>
            <p14:sldId id="269"/>
            <p14:sldId id="270"/>
            <p14:sldId id="264"/>
            <p14:sldId id="262"/>
            <p14:sldId id="290"/>
            <p14:sldId id="289"/>
            <p14:sldId id="292"/>
            <p14:sldId id="291"/>
            <p14:sldId id="293"/>
            <p14:sldId id="294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o chaoyi" initials="zc" lastIdx="1" clrIdx="0">
    <p:extLst>
      <p:ext uri="{19B8F6BF-5375-455C-9EA6-DF929625EA0E}">
        <p15:presenceInfo xmlns:p15="http://schemas.microsoft.com/office/powerpoint/2012/main" userId="8387e4661bee4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3" autoAdjust="0"/>
    <p:restoredTop sz="94849" autoAdjust="0"/>
  </p:normalViewPr>
  <p:slideViewPr>
    <p:cSldViewPr snapToGrid="0">
      <p:cViewPr varScale="1">
        <p:scale>
          <a:sx n="81" d="100"/>
          <a:sy n="81" d="100"/>
        </p:scale>
        <p:origin x="8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6EBA-7F09-4029-A97F-D9FB711F85F5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EA9D-110C-4F29-80CA-BB8694DAB7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89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75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11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384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909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611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86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90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5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9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7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92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7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473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7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4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5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47F949-C21A-4FCC-8921-065D557CA3E9}" type="datetimeFigureOut">
              <a:rPr lang="zh-CN" altLang="en-US" smtClean="0"/>
              <a:t>2019/11/28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4A0D81-F045-437B-A5FD-DCDBE19E44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0732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E04706-1913-4B32-AEF4-7F902AE94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3570" y="4562574"/>
            <a:ext cx="3052146" cy="852552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赵超懿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F8DB3CB-A75B-4660-A400-2303089F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441" y="1207204"/>
            <a:ext cx="9001462" cy="1655762"/>
          </a:xfrm>
        </p:spPr>
        <p:txBody>
          <a:bodyPr>
            <a:normAutofit/>
          </a:bodyPr>
          <a:lstStyle/>
          <a:p>
            <a:r>
              <a:rPr lang="zh-CN" altLang="en-US" sz="8000" dirty="0">
                <a:solidFill>
                  <a:schemeClr val="tx1"/>
                </a:solidFill>
              </a:rPr>
              <a:t>用集合定义自然数</a:t>
            </a:r>
          </a:p>
        </p:txBody>
      </p:sp>
    </p:spTree>
    <p:extLst>
      <p:ext uri="{BB962C8B-B14F-4D97-AF65-F5344CB8AC3E}">
        <p14:creationId xmlns:p14="http://schemas.microsoft.com/office/powerpoint/2010/main" val="362598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2D3B9B-FA40-4E01-AC4F-DC85798F6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904" y="1402054"/>
            <a:ext cx="11039189" cy="95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altLang="zh-CN" sz="2800" b="1" dirty="0">
                <a:solidFill>
                  <a:schemeClr val="tx1"/>
                </a:solidFill>
              </a:rPr>
              <a:t>(ZF9)</a:t>
            </a:r>
            <a:r>
              <a:rPr lang="zh-CN" altLang="en-US" sz="2800" b="1" dirty="0">
                <a:solidFill>
                  <a:schemeClr val="tx1"/>
                </a:solidFill>
              </a:rPr>
              <a:t>正则公理：</a:t>
            </a:r>
            <a:r>
              <a:rPr lang="zh-CN" altLang="en-US" sz="2800" dirty="0">
                <a:solidFill>
                  <a:schemeClr val="tx1"/>
                </a:solidFill>
              </a:rPr>
              <a:t> 对任意非空集合</a:t>
            </a:r>
            <a:r>
              <a:rPr lang="en-US" altLang="zh-CN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，</a:t>
            </a:r>
            <a:r>
              <a:rPr lang="en-US" altLang="zh-CN" sz="2800" dirty="0">
                <a:solidFill>
                  <a:schemeClr val="tx1"/>
                </a:solidFill>
              </a:rPr>
              <a:t>x</a:t>
            </a:r>
            <a:r>
              <a:rPr lang="zh-CN" altLang="en-US" sz="2800" dirty="0">
                <a:solidFill>
                  <a:schemeClr val="tx1"/>
                </a:solidFill>
              </a:rPr>
              <a:t>至少有一元素</a:t>
            </a:r>
            <a:r>
              <a:rPr lang="en-US" altLang="zh-CN" sz="2800" dirty="0">
                <a:solidFill>
                  <a:schemeClr val="tx1"/>
                </a:solidFill>
              </a:rPr>
              <a:t>y</a:t>
            </a:r>
            <a:r>
              <a:rPr lang="zh-CN" altLang="en-US" sz="2800" dirty="0">
                <a:solidFill>
                  <a:schemeClr val="tx1"/>
                </a:solidFill>
              </a:rPr>
              <a:t>使</a:t>
            </a:r>
            <a:r>
              <a:rPr lang="en-US" altLang="zh-CN" sz="2800" dirty="0">
                <a:solidFill>
                  <a:schemeClr val="tx1"/>
                </a:solidFill>
              </a:rPr>
              <a:t>x ∩ y</a:t>
            </a:r>
            <a:r>
              <a:rPr lang="zh-CN" altLang="en-US" sz="2800" dirty="0">
                <a:solidFill>
                  <a:schemeClr val="tx1"/>
                </a:solidFill>
              </a:rPr>
              <a:t>为空集。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AC4BAF0-A28C-4A0A-9089-F02AE9689E9F}"/>
              </a:ext>
            </a:extLst>
          </p:cNvPr>
          <p:cNvSpPr txBox="1"/>
          <p:nvPr/>
        </p:nvSpPr>
        <p:spPr>
          <a:xfrm>
            <a:off x="1564064" y="2452858"/>
            <a:ext cx="704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正则公理说了什么？好像有些奇怪。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93237D2-70A6-4B29-840D-C47D2DF861D4}"/>
              </a:ext>
            </a:extLst>
          </p:cNvPr>
          <p:cNvSpPr txBox="1"/>
          <p:nvPr/>
        </p:nvSpPr>
        <p:spPr>
          <a:xfrm>
            <a:off x="962904" y="645735"/>
            <a:ext cx="8859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我们来对比这两种定义：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9EAB563-0434-4BFE-8D54-36FABF7FD61F}"/>
              </a:ext>
            </a:extLst>
          </p:cNvPr>
          <p:cNvSpPr txBox="1"/>
          <p:nvPr/>
        </p:nvSpPr>
        <p:spPr>
          <a:xfrm>
            <a:off x="962904" y="3197004"/>
            <a:ext cx="10641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以冯诺依曼的定义来看</a:t>
            </a:r>
            <a:endParaRPr lang="en-US" altLang="zh-CN" sz="2800" dirty="0"/>
          </a:p>
          <a:p>
            <a:r>
              <a:rPr lang="en-US" altLang="zh-CN" sz="2800" dirty="0"/>
              <a:t>       </a:t>
            </a:r>
            <a:r>
              <a:rPr lang="zh-CN" altLang="en-US" sz="2800" dirty="0"/>
              <a:t>以</a:t>
            </a:r>
            <a:r>
              <a:rPr lang="en-US" altLang="zh-CN" sz="2800" dirty="0"/>
              <a:t>3</a:t>
            </a:r>
            <a:r>
              <a:rPr lang="zh-CN" altLang="en-US" sz="2800" dirty="0"/>
              <a:t>为例    </a:t>
            </a:r>
            <a:r>
              <a:rPr lang="en-US" altLang="zh-CN" sz="2800" dirty="0"/>
              <a:t>3 = {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 } }</a:t>
            </a:r>
          </a:p>
          <a:p>
            <a:r>
              <a:rPr lang="zh-CN" altLang="en-US" sz="2800" dirty="0"/>
              <a:t>       </a:t>
            </a:r>
            <a:r>
              <a:rPr lang="en-US" altLang="zh-CN" sz="2800" dirty="0"/>
              <a:t>3 </a:t>
            </a:r>
            <a:r>
              <a:rPr lang="zh-CN" altLang="en-US" sz="2800" dirty="0"/>
              <a:t>中的元素有  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 } </a:t>
            </a:r>
          </a:p>
          <a:p>
            <a:r>
              <a:rPr lang="zh-CN" altLang="en-US" sz="2800" dirty="0"/>
              <a:t>       很显然 </a:t>
            </a:r>
            <a:r>
              <a:rPr lang="pt-BR" altLang="zh-CN" sz="2800" dirty="0"/>
              <a:t>∅ </a:t>
            </a:r>
            <a:r>
              <a:rPr lang="en-US" altLang="zh-CN" sz="2800" dirty="0"/>
              <a:t>∩ 3 </a:t>
            </a:r>
            <a:r>
              <a:rPr lang="zh-CN" altLang="en-US" sz="2800" dirty="0"/>
              <a:t>为空集。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C27C734-5CCF-4817-837C-B68FC26198DE}"/>
              </a:ext>
            </a:extLst>
          </p:cNvPr>
          <p:cNvSpPr txBox="1"/>
          <p:nvPr/>
        </p:nvSpPr>
        <p:spPr>
          <a:xfrm>
            <a:off x="962904" y="3197004"/>
            <a:ext cx="8281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Zermelo</a:t>
            </a:r>
            <a:r>
              <a:rPr lang="en-US" altLang="zh-CN" sz="2800" b="1" dirty="0"/>
              <a:t> ordinals</a:t>
            </a:r>
            <a:r>
              <a:rPr lang="zh-CN" altLang="en-US" sz="2800" dirty="0"/>
              <a:t>的定义</a:t>
            </a:r>
            <a:endParaRPr lang="en-US" altLang="zh-CN" sz="2800" dirty="0"/>
          </a:p>
          <a:p>
            <a:r>
              <a:rPr lang="en-US" altLang="zh-CN" sz="2800" dirty="0"/>
              <a:t>     </a:t>
            </a:r>
            <a:r>
              <a:rPr lang="zh-CN" altLang="en-US" sz="2800" dirty="0"/>
              <a:t>同样以</a:t>
            </a:r>
            <a:r>
              <a:rPr lang="en-US" altLang="zh-CN" sz="2800" dirty="0"/>
              <a:t>3</a:t>
            </a:r>
            <a:r>
              <a:rPr lang="zh-CN" altLang="en-US" sz="2800" dirty="0"/>
              <a:t>为例   </a:t>
            </a:r>
            <a:r>
              <a:rPr lang="en-US" altLang="zh-CN" sz="2800" dirty="0"/>
              <a:t>3 = { { { </a:t>
            </a:r>
            <a:r>
              <a:rPr lang="pt-BR" altLang="zh-CN" sz="2800" dirty="0"/>
              <a:t>∅ </a:t>
            </a:r>
            <a:r>
              <a:rPr lang="en-US" altLang="zh-CN" sz="2800" dirty="0"/>
              <a:t>} } }</a:t>
            </a:r>
          </a:p>
          <a:p>
            <a:r>
              <a:rPr lang="en-US" altLang="zh-CN" sz="2800" dirty="0"/>
              <a:t>     3</a:t>
            </a:r>
            <a:r>
              <a:rPr lang="zh-CN" altLang="en-US" sz="2800" dirty="0"/>
              <a:t>的子集</a:t>
            </a:r>
            <a:r>
              <a:rPr lang="en-US" altLang="zh-CN" sz="2800" dirty="0"/>
              <a:t>2 = { { </a:t>
            </a:r>
            <a:r>
              <a:rPr lang="pt-BR" altLang="zh-CN" sz="2800" dirty="0"/>
              <a:t>∅ </a:t>
            </a:r>
            <a:r>
              <a:rPr lang="en-US" altLang="zh-CN" sz="2800" dirty="0"/>
              <a:t>} }</a:t>
            </a:r>
          </a:p>
          <a:p>
            <a:r>
              <a:rPr lang="en-US" altLang="zh-CN" sz="2800" dirty="0"/>
              <a:t>     </a:t>
            </a:r>
            <a:r>
              <a:rPr lang="zh-CN" altLang="en-US" sz="2800" dirty="0"/>
              <a:t>显然</a:t>
            </a:r>
            <a:r>
              <a:rPr lang="en-US" altLang="zh-CN" sz="2800" dirty="0"/>
              <a:t>2 ∩ 3 </a:t>
            </a:r>
            <a:r>
              <a:rPr lang="zh-CN" altLang="en-US" sz="2800" dirty="0"/>
              <a:t>也为空集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82286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6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3F059E5E-BA7F-498D-AD88-8B34DE382F3B}"/>
              </a:ext>
            </a:extLst>
          </p:cNvPr>
          <p:cNvSpPr txBox="1"/>
          <p:nvPr/>
        </p:nvSpPr>
        <p:spPr>
          <a:xfrm>
            <a:off x="820132" y="495519"/>
            <a:ext cx="6386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自然数上的大小关系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70CA471-0F14-4148-A205-4B9965550E83}"/>
              </a:ext>
            </a:extLst>
          </p:cNvPr>
          <p:cNvSpPr txBox="1"/>
          <p:nvPr/>
        </p:nvSpPr>
        <p:spPr>
          <a:xfrm>
            <a:off x="5651369" y="29741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BC2BF0-E721-4548-B464-B222F10D5DEF}"/>
              </a:ext>
            </a:extLst>
          </p:cNvPr>
          <p:cNvSpPr txBox="1"/>
          <p:nvPr/>
        </p:nvSpPr>
        <p:spPr>
          <a:xfrm>
            <a:off x="820132" y="1183073"/>
            <a:ext cx="111047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自然数上的总顺序 </a:t>
            </a:r>
            <a:r>
              <a:rPr lang="en-US" altLang="zh-CN" sz="3200" i="1" dirty="0"/>
              <a:t>a</a:t>
            </a:r>
            <a:r>
              <a:rPr lang="en-US" altLang="zh-CN" sz="3200" dirty="0"/>
              <a:t> ≤ </a:t>
            </a:r>
            <a:r>
              <a:rPr lang="en-US" altLang="zh-CN" sz="3200" i="1" dirty="0"/>
              <a:t>b</a:t>
            </a:r>
            <a:r>
              <a:rPr lang="en-US" altLang="zh-CN" sz="3200" dirty="0"/>
              <a:t> </a:t>
            </a:r>
            <a:r>
              <a:rPr lang="zh-CN" altLang="en-US" sz="3200" dirty="0"/>
              <a:t>当且仅当存在另一个自然数</a:t>
            </a:r>
            <a:r>
              <a:rPr lang="en-US" altLang="zh-CN" sz="3200" dirty="0"/>
              <a:t>c</a:t>
            </a:r>
            <a:r>
              <a:rPr lang="zh-CN" altLang="en-US" sz="3200" dirty="0"/>
              <a:t>满足</a:t>
            </a:r>
            <a:r>
              <a:rPr lang="en-US" altLang="zh-CN" sz="3200" i="1" dirty="0"/>
              <a:t>a</a:t>
            </a:r>
            <a:r>
              <a:rPr lang="en-US" altLang="zh-CN" sz="3200" dirty="0"/>
              <a:t> + </a:t>
            </a:r>
            <a:r>
              <a:rPr lang="en-US" altLang="zh-CN" sz="3200" i="1" dirty="0"/>
              <a:t>c</a:t>
            </a:r>
            <a:r>
              <a:rPr lang="en-US" altLang="zh-CN" sz="3200" dirty="0"/>
              <a:t> = </a:t>
            </a:r>
            <a:r>
              <a:rPr lang="en-US" altLang="zh-CN" sz="3200" i="1" dirty="0"/>
              <a:t>b </a:t>
            </a:r>
            <a:r>
              <a:rPr lang="zh-CN" altLang="en-US" sz="3200" i="1" dirty="0"/>
              <a:t>。</a:t>
            </a:r>
            <a:r>
              <a:rPr lang="zh-CN" altLang="en-US" sz="3200" dirty="0"/>
              <a:t>这种顺序兼容这种算数运算：若 </a:t>
            </a:r>
            <a:r>
              <a:rPr lang="en-US" altLang="zh-CN" sz="3200" dirty="0"/>
              <a:t>a</a:t>
            </a:r>
            <a:r>
              <a:rPr lang="zh-CN" altLang="en-US" sz="3200" dirty="0"/>
              <a:t>，</a:t>
            </a:r>
            <a:r>
              <a:rPr lang="en-US" altLang="zh-CN" sz="3200" dirty="0"/>
              <a:t>b</a:t>
            </a:r>
            <a:r>
              <a:rPr lang="zh-CN" altLang="en-US" sz="3200" dirty="0"/>
              <a:t>和 </a:t>
            </a:r>
            <a:r>
              <a:rPr lang="en-US" altLang="zh-CN" sz="3200" dirty="0"/>
              <a:t>c</a:t>
            </a:r>
            <a:r>
              <a:rPr lang="zh-CN" altLang="en-US" sz="3200" dirty="0"/>
              <a:t>是自然数并且</a:t>
            </a:r>
            <a:r>
              <a:rPr lang="en-US" altLang="zh-CN" sz="3200" i="1" dirty="0"/>
              <a:t>a</a:t>
            </a:r>
            <a:r>
              <a:rPr lang="en-US" altLang="zh-CN" sz="3200" dirty="0"/>
              <a:t> ≤ </a:t>
            </a:r>
            <a:r>
              <a:rPr lang="en-US" altLang="zh-CN" sz="3200" i="1" dirty="0"/>
              <a:t>b</a:t>
            </a:r>
            <a:r>
              <a:rPr lang="zh-CN" altLang="en-US" sz="3200" i="1" dirty="0"/>
              <a:t>，那么</a:t>
            </a:r>
            <a:r>
              <a:rPr lang="en-US" altLang="zh-CN" sz="3200" i="1" dirty="0"/>
              <a:t>a</a:t>
            </a:r>
            <a:r>
              <a:rPr lang="en-US" altLang="zh-CN" sz="3200" dirty="0"/>
              <a:t> + </a:t>
            </a:r>
            <a:r>
              <a:rPr lang="en-US" altLang="zh-CN" sz="3200" i="1" dirty="0"/>
              <a:t>c</a:t>
            </a:r>
            <a:r>
              <a:rPr lang="en-US" altLang="zh-CN" sz="3200" dirty="0"/>
              <a:t> ≤ </a:t>
            </a:r>
            <a:r>
              <a:rPr lang="en-US" altLang="zh-CN" sz="3200" i="1" dirty="0"/>
              <a:t>b</a:t>
            </a:r>
            <a:r>
              <a:rPr lang="en-US" altLang="zh-CN" sz="3200" dirty="0"/>
              <a:t> + </a:t>
            </a:r>
            <a:r>
              <a:rPr lang="en-US" altLang="zh-CN" sz="3200" i="1" dirty="0"/>
              <a:t>c</a:t>
            </a:r>
            <a:r>
              <a:rPr lang="en-US" altLang="zh-CN" sz="3200" dirty="0"/>
              <a:t> </a:t>
            </a:r>
            <a:r>
              <a:rPr lang="zh-CN" altLang="en-US" sz="3200" dirty="0"/>
              <a:t>且</a:t>
            </a:r>
            <a:r>
              <a:rPr lang="en-US" altLang="zh-CN" sz="3200" dirty="0"/>
              <a:t> </a:t>
            </a:r>
            <a:r>
              <a:rPr lang="en-US" altLang="zh-CN" sz="3200" i="1" dirty="0"/>
              <a:t>ac</a:t>
            </a:r>
            <a:r>
              <a:rPr lang="en-US" altLang="zh-CN" sz="3200" dirty="0"/>
              <a:t> ≤ </a:t>
            </a:r>
            <a:r>
              <a:rPr lang="en-US" altLang="zh-CN" sz="3200" i="1" dirty="0" err="1"/>
              <a:t>bc</a:t>
            </a:r>
            <a:r>
              <a:rPr lang="en-US" altLang="zh-CN" sz="3200" dirty="0"/>
              <a:t>. </a:t>
            </a:r>
            <a:r>
              <a:rPr lang="zh-CN" altLang="en-US" sz="3200" dirty="0"/>
              <a:t>这是我们平常的想法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43EFEF9-8E5D-4C30-A682-AE1A067C862E}"/>
              </a:ext>
            </a:extLst>
          </p:cNvPr>
          <p:cNvSpPr txBox="1"/>
          <p:nvPr/>
        </p:nvSpPr>
        <p:spPr>
          <a:xfrm>
            <a:off x="820132" y="1400197"/>
            <a:ext cx="10345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从冯诺依曼的定义中来看，自然数的序体现在后继的关系上，</a:t>
            </a:r>
            <a:r>
              <a:rPr lang="pt-BR" altLang="zh-CN" sz="3200" i="1" dirty="0"/>
              <a:t>n</a:t>
            </a:r>
            <a:r>
              <a:rPr lang="pt-BR" altLang="zh-CN" sz="3200" dirty="0"/>
              <a:t>+1</a:t>
            </a:r>
            <a:r>
              <a:rPr lang="en-US" altLang="zh-CN" sz="3200" dirty="0"/>
              <a:t>=n</a:t>
            </a:r>
            <a:r>
              <a:rPr lang="en-US" altLang="zh-CN" sz="3200" baseline="30000" dirty="0"/>
              <a:t>+</a:t>
            </a:r>
            <a:r>
              <a:rPr lang="pt-BR" altLang="zh-CN" sz="3200" dirty="0"/>
              <a:t>=</a:t>
            </a:r>
            <a:r>
              <a:rPr lang="en-US" altLang="zh-CN" sz="3200" dirty="0"/>
              <a:t>n</a:t>
            </a:r>
            <a:r>
              <a:rPr lang="zh-CN" altLang="en-US" sz="3200" dirty="0"/>
              <a:t>∪</a:t>
            </a:r>
            <a:r>
              <a:rPr lang="en-US" altLang="zh-CN" sz="3200" dirty="0"/>
              <a:t>{n},</a:t>
            </a:r>
            <a:r>
              <a:rPr lang="zh-CN" altLang="en-US" sz="3200" dirty="0"/>
              <a:t>其大小体现在集合之间的关系。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A5E47FE-7F17-40C8-8DAD-CAF818342415}"/>
                  </a:ext>
                </a:extLst>
              </p:cNvPr>
              <p:cNvSpPr txBox="1"/>
              <p:nvPr/>
            </p:nvSpPr>
            <p:spPr>
              <a:xfrm>
                <a:off x="820132" y="2322687"/>
                <a:ext cx="1025400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/>
                  <a:t>若</a:t>
                </a:r>
                <a:r>
                  <a:rPr lang="en-US" altLang="zh-CN" sz="3200" dirty="0"/>
                  <a:t>n &lt; m</a:t>
                </a:r>
                <a:r>
                  <a:rPr lang="zh-CN" altLang="en-US" sz="3200" dirty="0"/>
                  <a:t>，那么有</a:t>
                </a:r>
                <a:r>
                  <a:rPr lang="en-US" altLang="zh-CN" sz="3200" dirty="0"/>
                  <a:t>n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320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altLang="zh-CN" sz="3200" dirty="0"/>
                  <a:t> m </a:t>
                </a:r>
              </a:p>
              <a:p>
                <a:r>
                  <a:rPr lang="zh-CN" altLang="en-US" sz="3200" dirty="0"/>
                  <a:t>若</a:t>
                </a:r>
                <a:r>
                  <a:rPr lang="en-US" altLang="zh-CN" sz="3200" dirty="0"/>
                  <a:t>n </a:t>
                </a:r>
                <a14:m>
                  <m:oMath xmlns:m="http://schemas.openxmlformats.org/officeDocument/2006/math">
                    <m:r>
                      <a:rPr lang="en-US" altLang="zh-C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sz="3200" dirty="0"/>
                  <a:t> m</a:t>
                </a:r>
                <a:r>
                  <a:rPr lang="zh-CN" altLang="en-US" sz="3200" dirty="0"/>
                  <a:t>，那么有</a:t>
                </a:r>
                <a:r>
                  <a:rPr lang="en-US" altLang="zh-CN" sz="3200" dirty="0"/>
                  <a:t>n </a:t>
                </a:r>
                <a14:m>
                  <m:oMath xmlns:m="http://schemas.openxmlformats.org/officeDocument/2006/math">
                    <m:r>
                      <a:rPr lang="en-US" altLang="zh-C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altLang="zh-CN" sz="3200" dirty="0"/>
                  <a:t> m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A5E47FE-7F17-40C8-8DAD-CAF818342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32" y="2322687"/>
                <a:ext cx="10254006" cy="1077218"/>
              </a:xfrm>
              <a:prstGeom prst="rect">
                <a:avLst/>
              </a:prstGeom>
              <a:blipFill>
                <a:blip r:embed="rId2"/>
                <a:stretch>
                  <a:fillRect l="-1546" t="-9040" b="-180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D58719E-661E-4104-8193-CDECC3CD0C13}"/>
                  </a:ext>
                </a:extLst>
              </p:cNvPr>
              <p:cNvSpPr/>
              <p:nvPr/>
            </p:nvSpPr>
            <p:spPr>
              <a:xfrm>
                <a:off x="820132" y="3741917"/>
                <a:ext cx="10043982" cy="1421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800" b="1" dirty="0"/>
                  <a:t>从</a:t>
                </a:r>
                <a:r>
                  <a:rPr lang="en-US" altLang="zh-CN" sz="2800" b="1" dirty="0" err="1"/>
                  <a:t>Zermelo</a:t>
                </a:r>
                <a:r>
                  <a:rPr lang="en-US" altLang="zh-CN" sz="2800" b="1" dirty="0"/>
                  <a:t> ordinals</a:t>
                </a:r>
                <a:r>
                  <a:rPr lang="zh-CN" altLang="en-US" sz="2800" dirty="0"/>
                  <a:t>的定义来看，容易比较的是相邻的元素，</a:t>
                </a:r>
                <a:r>
                  <a:rPr lang="en-US" altLang="zh-CN" sz="2800" dirty="0"/>
                  <a:t>n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CN" sz="2800" dirty="0"/>
                  <a:t> </a:t>
                </a:r>
                <a:r>
                  <a:rPr lang="zh-CN" altLang="en-US" sz="2800" dirty="0"/>
                  <a:t>即</a:t>
                </a:r>
                <a:r>
                  <a:rPr lang="en-US" altLang="zh-CN" sz="2800" dirty="0"/>
                  <a:t>n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2800" dirty="0"/>
                  <a:t>。</a:t>
                </a:r>
                <a:endParaRPr lang="en-US" altLang="zh-CN" sz="2800" dirty="0"/>
              </a:p>
              <a:p>
                <a:r>
                  <a:rPr lang="zh-CN" altLang="en-US" sz="2800" dirty="0"/>
                  <a:t>但是对于不相邻的元素，不同数之间比较同样需要递归来完成</a:t>
                </a:r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4D58719E-661E-4104-8193-CDECC3CD0C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32" y="3741917"/>
                <a:ext cx="10043982" cy="1421864"/>
              </a:xfrm>
              <a:prstGeom prst="rect">
                <a:avLst/>
              </a:prstGeom>
              <a:blipFill>
                <a:blip r:embed="rId3"/>
                <a:stretch>
                  <a:fillRect l="-1275" t="-5579" r="-1821" b="-7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160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2F0CDE9-E249-4CC9-B26C-9410A09CCB83}"/>
              </a:ext>
            </a:extLst>
          </p:cNvPr>
          <p:cNvSpPr txBox="1"/>
          <p:nvPr/>
        </p:nvSpPr>
        <p:spPr>
          <a:xfrm>
            <a:off x="947393" y="980531"/>
            <a:ext cx="96200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对于冯诺依曼的定义：</a:t>
            </a:r>
            <a:endParaRPr lang="en-US" altLang="zh-CN" sz="2800" dirty="0"/>
          </a:p>
          <a:p>
            <a:r>
              <a:rPr lang="zh-CN" altLang="en-US" sz="2800" dirty="0"/>
              <a:t>       由于对于一个自然数</a:t>
            </a:r>
            <a:r>
              <a:rPr lang="en-US" altLang="zh-CN" sz="2800" dirty="0"/>
              <a:t>n</a:t>
            </a:r>
            <a:r>
              <a:rPr lang="zh-CN" altLang="en-US" sz="2800" dirty="0"/>
              <a:t>，其元素是有限的，所以可以用集合的模来体现其元素的个数。从这一点上体现了自然数的序。</a:t>
            </a:r>
            <a:endParaRPr lang="en-US" altLang="zh-CN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DEE40CC-2D87-4B58-8739-DA345859C62D}"/>
              </a:ext>
            </a:extLst>
          </p:cNvPr>
          <p:cNvSpPr txBox="1"/>
          <p:nvPr/>
        </p:nvSpPr>
        <p:spPr>
          <a:xfrm>
            <a:off x="947393" y="2990350"/>
            <a:ext cx="6268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若</a:t>
            </a:r>
            <a:r>
              <a:rPr lang="en-US" altLang="zh-CN" sz="2800" dirty="0"/>
              <a:t>n &lt; m</a:t>
            </a:r>
            <a:r>
              <a:rPr lang="zh-CN" altLang="en-US" sz="2800" dirty="0"/>
              <a:t>，那么</a:t>
            </a:r>
            <a:r>
              <a:rPr lang="en-US" altLang="zh-CN" sz="2800" dirty="0"/>
              <a:t>|n| &lt; |m|</a:t>
            </a:r>
          </a:p>
          <a:p>
            <a:r>
              <a:rPr lang="zh-CN" altLang="en-US" sz="2800" dirty="0"/>
              <a:t>若</a:t>
            </a:r>
            <a:r>
              <a:rPr lang="en-US" altLang="zh-CN" sz="2800" dirty="0"/>
              <a:t>n &gt; m</a:t>
            </a:r>
            <a:r>
              <a:rPr lang="zh-CN" altLang="en-US" sz="2800" dirty="0"/>
              <a:t>，那么</a:t>
            </a:r>
            <a:r>
              <a:rPr lang="en-US" altLang="zh-CN" sz="2800" dirty="0"/>
              <a:t>|n| &gt; |m|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A72B7CF-7569-4B14-ABD3-8E2877EEA9C0}"/>
              </a:ext>
            </a:extLst>
          </p:cNvPr>
          <p:cNvSpPr txBox="1"/>
          <p:nvPr/>
        </p:nvSpPr>
        <p:spPr>
          <a:xfrm>
            <a:off x="947392" y="4138394"/>
            <a:ext cx="9440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对于另一种定义，这种比较方法是不可行的。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DD7A8FA-AAC5-4452-A74F-81EA4F867F78}"/>
              </a:ext>
            </a:extLst>
          </p:cNvPr>
          <p:cNvSpPr txBox="1"/>
          <p:nvPr/>
        </p:nvSpPr>
        <p:spPr>
          <a:xfrm>
            <a:off x="947392" y="4846871"/>
            <a:ext cx="7461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PS</a:t>
            </a:r>
            <a:r>
              <a:rPr lang="zh-CN" altLang="en-US" sz="2800" dirty="0"/>
              <a:t>：数 </a:t>
            </a:r>
            <a:r>
              <a:rPr lang="en-US" altLang="zh-CN" sz="2800" dirty="0"/>
              <a:t>{ </a:t>
            </a:r>
            <a:r>
              <a:rPr lang="zh-CN" altLang="en-US" sz="2800" dirty="0"/>
              <a:t>和 </a:t>
            </a:r>
            <a:r>
              <a:rPr lang="en-US" altLang="zh-CN" sz="2800" dirty="0"/>
              <a:t>} </a:t>
            </a:r>
            <a:r>
              <a:rPr lang="zh-CN" altLang="en-US" sz="2800" dirty="0"/>
              <a:t>的个数？</a:t>
            </a:r>
          </a:p>
        </p:txBody>
      </p:sp>
    </p:spTree>
    <p:extLst>
      <p:ext uri="{BB962C8B-B14F-4D97-AF65-F5344CB8AC3E}">
        <p14:creationId xmlns:p14="http://schemas.microsoft.com/office/powerpoint/2010/main" val="285731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F40F24-B5ED-4359-A000-EF020A48E055}"/>
              </a:ext>
            </a:extLst>
          </p:cNvPr>
          <p:cNvSpPr txBox="1"/>
          <p:nvPr/>
        </p:nvSpPr>
        <p:spPr>
          <a:xfrm>
            <a:off x="1560136" y="105108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0A64C43-3C39-4039-9E99-245C8C9B952C}"/>
              </a:ext>
            </a:extLst>
          </p:cNvPr>
          <p:cNvSpPr txBox="1"/>
          <p:nvPr/>
        </p:nvSpPr>
        <p:spPr>
          <a:xfrm>
            <a:off x="546754" y="561996"/>
            <a:ext cx="5788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自然数上的计算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D838904-8186-4B85-92B6-BBFF7F44E607}"/>
                  </a:ext>
                </a:extLst>
              </p:cNvPr>
              <p:cNvSpPr txBox="1"/>
              <p:nvPr/>
            </p:nvSpPr>
            <p:spPr>
              <a:xfrm>
                <a:off x="1248266" y="1476708"/>
                <a:ext cx="9695468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加法：</a:t>
                </a:r>
                <a:endParaRPr lang="en-US" altLang="zh-CN" sz="2800" dirty="0"/>
              </a:p>
              <a:p>
                <a:endParaRPr lang="en-US" altLang="zh-CN" sz="1200" dirty="0"/>
              </a:p>
              <a:p>
                <a:r>
                  <a:rPr lang="en-US" altLang="zh-CN" sz="2800" dirty="0"/>
                  <a:t>       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CN" sz="2800" i="1" dirty="0"/>
                  <a:t> a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800" dirty="0"/>
                  <a:t>N, </a:t>
                </a:r>
                <a:r>
                  <a:rPr lang="en-US" altLang="zh-CN" sz="2800" i="1" dirty="0"/>
                  <a:t>a</a:t>
                </a:r>
                <a:r>
                  <a:rPr lang="en-US" altLang="zh-CN" sz="2800" dirty="0"/>
                  <a:t> + 0 = </a:t>
                </a:r>
                <a:r>
                  <a:rPr lang="en-US" altLang="zh-CN" sz="2800" i="1" dirty="0"/>
                  <a:t>a</a:t>
                </a:r>
                <a:r>
                  <a:rPr lang="zh-CN" altLang="en-US" sz="2800" dirty="0"/>
                  <a:t>（</a:t>
                </a:r>
                <a:r>
                  <a:rPr lang="en-US" altLang="zh-CN" sz="2800" dirty="0"/>
                  <a:t> Ⅰ </a:t>
                </a:r>
                <a:r>
                  <a:rPr lang="zh-CN" altLang="en-US" sz="2800" dirty="0"/>
                  <a:t>）</a:t>
                </a:r>
                <a:endParaRPr lang="en-US" altLang="zh-CN" sz="2800" dirty="0"/>
              </a:p>
              <a:p>
                <a:r>
                  <a:rPr lang="en-US" altLang="zh-CN" sz="2800" i="1" dirty="0"/>
                  <a:t>                           a</a:t>
                </a:r>
                <a:r>
                  <a:rPr lang="en-US" altLang="zh-CN" sz="2800" dirty="0"/>
                  <a:t> + </a:t>
                </a:r>
                <a:r>
                  <a:rPr lang="en-US" altLang="zh-CN" sz="2800" i="1" dirty="0"/>
                  <a:t>S</a:t>
                </a:r>
                <a:r>
                  <a:rPr lang="zh-CN" altLang="en-US" sz="2800" dirty="0"/>
                  <a:t>（</a:t>
                </a:r>
                <a:r>
                  <a:rPr lang="en-US" altLang="zh-CN" sz="2800" i="1" dirty="0"/>
                  <a:t>b</a:t>
                </a:r>
                <a:r>
                  <a:rPr lang="zh-CN" altLang="en-US" sz="2800" dirty="0"/>
                  <a:t>）</a:t>
                </a:r>
                <a:r>
                  <a:rPr lang="en-US" altLang="zh-CN" sz="2800" dirty="0"/>
                  <a:t>= </a:t>
                </a:r>
                <a:r>
                  <a:rPr lang="en-US" altLang="zh-CN" sz="2800" i="1" dirty="0"/>
                  <a:t>S</a:t>
                </a:r>
                <a:r>
                  <a:rPr lang="zh-CN" altLang="en-US" sz="2800" dirty="0"/>
                  <a:t>（</a:t>
                </a:r>
                <a:r>
                  <a:rPr lang="en-US" altLang="zh-CN" sz="2800" i="1" dirty="0"/>
                  <a:t>a</a:t>
                </a:r>
                <a:r>
                  <a:rPr lang="en-US" altLang="zh-CN" sz="2800" dirty="0"/>
                  <a:t> + </a:t>
                </a:r>
                <a:r>
                  <a:rPr lang="en-US" altLang="zh-CN" sz="2800" i="1" dirty="0"/>
                  <a:t>b</a:t>
                </a:r>
                <a:r>
                  <a:rPr lang="zh-CN" altLang="en-US" sz="2800" dirty="0"/>
                  <a:t>）（ </a:t>
                </a:r>
                <a:r>
                  <a:rPr lang="en-US" altLang="zh-CN" sz="2800" dirty="0"/>
                  <a:t>Ⅱ </a:t>
                </a:r>
                <a:r>
                  <a:rPr lang="zh-CN" altLang="en-US" sz="2800" dirty="0"/>
                  <a:t>）</a:t>
                </a:r>
                <a:endParaRPr lang="en-US" altLang="zh-CN" sz="2800" dirty="0"/>
              </a:p>
              <a:p>
                <a:endParaRPr lang="en-US" altLang="zh-CN" sz="1200" dirty="0"/>
              </a:p>
              <a:p>
                <a:r>
                  <a:rPr lang="zh-CN" altLang="en-US" sz="2800" dirty="0"/>
                  <a:t>以递归的方式定义了自然数的加法。</a:t>
                </a:r>
                <a:endParaRPr lang="en-US" altLang="zh-CN" sz="28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9D838904-8186-4B85-92B6-BBFF7F44E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66" y="1476708"/>
                <a:ext cx="9695468" cy="2185214"/>
              </a:xfrm>
              <a:prstGeom prst="rect">
                <a:avLst/>
              </a:prstGeom>
              <a:blipFill>
                <a:blip r:embed="rId2"/>
                <a:stretch>
                  <a:fillRect l="-1321" t="-3343" b="-61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E2CF0705-88E5-4FCC-AD73-7D3E95157D23}"/>
              </a:ext>
            </a:extLst>
          </p:cNvPr>
          <p:cNvSpPr/>
          <p:nvPr/>
        </p:nvSpPr>
        <p:spPr>
          <a:xfrm>
            <a:off x="1248265" y="3617534"/>
            <a:ext cx="89609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1+1=2</a:t>
            </a:r>
          </a:p>
          <a:p>
            <a:r>
              <a:rPr lang="en-US" altLang="zh-CN" sz="2800" dirty="0"/>
              <a:t>1 + 1 = 0’ + 1 </a:t>
            </a:r>
            <a:r>
              <a:rPr lang="zh-CN" altLang="en-US" sz="2800" dirty="0"/>
              <a:t>（根据自然数的公理）</a:t>
            </a:r>
            <a:br>
              <a:rPr lang="zh-CN" altLang="en-US" sz="2800" dirty="0"/>
            </a:br>
            <a:r>
              <a:rPr lang="zh-CN" altLang="en-US" sz="2800" dirty="0"/>
              <a:t>　　  </a:t>
            </a:r>
            <a:r>
              <a:rPr lang="en-US" altLang="zh-CN" sz="2800" dirty="0"/>
              <a:t>= </a:t>
            </a:r>
            <a:r>
              <a:rPr lang="zh-CN" altLang="en-US" sz="2800" dirty="0"/>
              <a:t>（</a:t>
            </a:r>
            <a:r>
              <a:rPr lang="en-US" altLang="zh-CN" sz="2800" dirty="0"/>
              <a:t>0 + 1)’</a:t>
            </a:r>
            <a:r>
              <a:rPr lang="zh-CN" altLang="en-US" sz="2800" dirty="0"/>
              <a:t>（根据加法定义</a:t>
            </a:r>
            <a:r>
              <a:rPr lang="en-US" altLang="zh-CN" sz="2800" dirty="0"/>
              <a:t>Ⅱ </a:t>
            </a:r>
            <a:r>
              <a:rPr lang="zh-CN" altLang="en-US" sz="2800" dirty="0"/>
              <a:t>）</a:t>
            </a:r>
            <a:br>
              <a:rPr lang="zh-CN" altLang="en-US" sz="2800" dirty="0"/>
            </a:br>
            <a:r>
              <a:rPr lang="zh-CN" altLang="en-US" sz="2800" dirty="0"/>
              <a:t>　　  </a:t>
            </a:r>
            <a:r>
              <a:rPr lang="en-US" altLang="zh-CN" sz="2800" dirty="0"/>
              <a:t>= 1’ </a:t>
            </a:r>
            <a:r>
              <a:rPr lang="zh-CN" altLang="en-US" sz="2800" dirty="0"/>
              <a:t>（根据加法定义</a:t>
            </a:r>
            <a:r>
              <a:rPr lang="en-US" altLang="zh-CN" sz="2800" dirty="0"/>
              <a:t>Ⅰ </a:t>
            </a:r>
            <a:r>
              <a:rPr lang="zh-CN" altLang="en-US" sz="2800" dirty="0"/>
              <a:t>）</a:t>
            </a:r>
            <a:br>
              <a:rPr lang="zh-CN" altLang="en-US" sz="2800" dirty="0"/>
            </a:br>
            <a:r>
              <a:rPr lang="zh-CN" altLang="en-US" sz="2800" dirty="0"/>
              <a:t>　　  </a:t>
            </a:r>
            <a:r>
              <a:rPr lang="en-US" altLang="zh-CN" sz="2800" dirty="0"/>
              <a:t>= 2 </a:t>
            </a:r>
            <a:r>
              <a:rPr lang="zh-CN" altLang="en-US" sz="2800" dirty="0"/>
              <a:t>（根据自然数的公理）</a:t>
            </a:r>
          </a:p>
        </p:txBody>
      </p:sp>
    </p:spTree>
    <p:extLst>
      <p:ext uri="{BB962C8B-B14F-4D97-AF65-F5344CB8AC3E}">
        <p14:creationId xmlns:p14="http://schemas.microsoft.com/office/powerpoint/2010/main" val="23241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F386A5A-31D6-495F-BA3F-07EFD30D9526}"/>
              </a:ext>
            </a:extLst>
          </p:cNvPr>
          <p:cNvSpPr/>
          <p:nvPr/>
        </p:nvSpPr>
        <p:spPr>
          <a:xfrm>
            <a:off x="840556" y="757056"/>
            <a:ext cx="1051088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/>
              <a:t>结合律</a:t>
            </a:r>
          </a:p>
          <a:p>
            <a:r>
              <a:rPr lang="zh-CN" altLang="en-US" sz="2800" dirty="0"/>
              <a:t>证明对任意的</a:t>
            </a:r>
            <a:r>
              <a:rPr lang="en-US" altLang="zh-CN" sz="2800" i="1" dirty="0"/>
              <a:t>a</a:t>
            </a:r>
            <a:r>
              <a:rPr lang="en-US" altLang="zh-CN" sz="2800" dirty="0"/>
              <a:t>,</a:t>
            </a:r>
            <a:r>
              <a:rPr lang="zh-CN" altLang="en-US" sz="2800" dirty="0"/>
              <a:t>下述命题成立：</a:t>
            </a:r>
          </a:p>
          <a:p>
            <a:r>
              <a:rPr lang="zh-CN" altLang="en-US" sz="2800" dirty="0"/>
              <a:t>                     ∀ </a:t>
            </a:r>
            <a:r>
              <a:rPr lang="en-US" altLang="zh-CN" sz="2800" i="1" dirty="0"/>
              <a:t>b</a:t>
            </a:r>
            <a:r>
              <a:rPr lang="en-US" altLang="zh-CN" sz="2800" dirty="0"/>
              <a:t>, </a:t>
            </a:r>
            <a:r>
              <a:rPr lang="en-US" altLang="zh-CN" sz="2800" i="1" dirty="0"/>
              <a:t>c</a:t>
            </a:r>
            <a:r>
              <a:rPr lang="zh-CN" altLang="en-US" sz="2800" dirty="0"/>
              <a:t>，</a:t>
            </a:r>
            <a:r>
              <a:rPr lang="en-US" altLang="zh-CN" sz="2800" dirty="0"/>
              <a:t>(</a:t>
            </a:r>
            <a:r>
              <a:rPr lang="en-US" altLang="zh-CN" sz="2800" i="1" dirty="0"/>
              <a:t>a </a:t>
            </a:r>
            <a:r>
              <a:rPr lang="en-US" altLang="zh-CN" sz="2800" dirty="0"/>
              <a:t>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)+</a:t>
            </a:r>
            <a:r>
              <a:rPr lang="en-US" altLang="zh-CN" sz="2800" i="1" dirty="0"/>
              <a:t>c</a:t>
            </a:r>
            <a:r>
              <a:rPr lang="en-US" altLang="zh-CN" sz="2800" dirty="0"/>
              <a:t>=</a:t>
            </a:r>
            <a:r>
              <a:rPr lang="en-US" altLang="zh-CN" sz="2800" i="1" dirty="0"/>
              <a:t>a</a:t>
            </a:r>
            <a:r>
              <a:rPr lang="en-US" altLang="zh-CN" sz="2800" dirty="0"/>
              <a:t>+(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)</a:t>
            </a:r>
            <a:r>
              <a:rPr lang="zh-CN" altLang="en-US" sz="2800" dirty="0"/>
              <a:t>。</a:t>
            </a:r>
          </a:p>
          <a:p>
            <a:r>
              <a:rPr lang="zh-CN" altLang="en-US" sz="2800" dirty="0"/>
              <a:t>当</a:t>
            </a:r>
            <a:r>
              <a:rPr lang="en-US" altLang="zh-CN" sz="2800" i="1" dirty="0"/>
              <a:t>a</a:t>
            </a:r>
            <a:r>
              <a:rPr lang="en-US" altLang="zh-CN" sz="2800" dirty="0"/>
              <a:t>=0</a:t>
            </a:r>
            <a:r>
              <a:rPr lang="zh-CN" altLang="en-US" sz="2800" dirty="0"/>
              <a:t>时，</a:t>
            </a:r>
          </a:p>
          <a:p>
            <a:r>
              <a:rPr lang="en-US" altLang="zh-CN" sz="2800" dirty="0"/>
              <a:t>(0 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)+</a:t>
            </a:r>
            <a:r>
              <a:rPr lang="en-US" altLang="zh-CN" sz="2800" i="1" dirty="0"/>
              <a:t>c</a:t>
            </a:r>
            <a:r>
              <a:rPr lang="en-US" altLang="zh-CN" sz="2800" dirty="0"/>
              <a:t>=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(</a:t>
            </a:r>
            <a:r>
              <a:rPr lang="zh-CN" altLang="en-US" sz="2800" dirty="0"/>
              <a:t>加法定义</a:t>
            </a:r>
            <a:r>
              <a:rPr lang="en-US" altLang="zh-CN" sz="2800" dirty="0"/>
              <a:t>Ⅰ)</a:t>
            </a:r>
          </a:p>
          <a:p>
            <a:r>
              <a:rPr lang="en-US" altLang="zh-CN" sz="2800" dirty="0"/>
              <a:t>=0+(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)(</a:t>
            </a:r>
            <a:r>
              <a:rPr lang="zh-CN" altLang="en-US" sz="2800" dirty="0"/>
              <a:t>加法定义</a:t>
            </a:r>
            <a:r>
              <a:rPr lang="en-US" altLang="zh-CN" sz="2800" dirty="0"/>
              <a:t>Ⅰ)</a:t>
            </a:r>
            <a:r>
              <a:rPr lang="zh-CN" altLang="en-US" sz="2800" dirty="0"/>
              <a:t>，命题成立。</a:t>
            </a:r>
          </a:p>
          <a:p>
            <a:r>
              <a:rPr lang="zh-CN" altLang="en-US" sz="2800" dirty="0"/>
              <a:t>假设命题对</a:t>
            </a:r>
            <a:r>
              <a:rPr lang="en-US" altLang="zh-CN" sz="2800" i="1" dirty="0"/>
              <a:t>a</a:t>
            </a:r>
            <a:r>
              <a:rPr lang="zh-CN" altLang="en-US" sz="2800" dirty="0"/>
              <a:t>成立，则对</a:t>
            </a:r>
            <a:r>
              <a:rPr lang="en-US" altLang="zh-CN" sz="2800" i="1" dirty="0"/>
              <a:t>a</a:t>
            </a:r>
            <a:r>
              <a:rPr lang="en-US" altLang="zh-CN" sz="2800" dirty="0"/>
              <a:t>'</a:t>
            </a:r>
            <a:r>
              <a:rPr lang="zh-CN" altLang="en-US" sz="2800" dirty="0"/>
              <a:t>：</a:t>
            </a:r>
          </a:p>
          <a:p>
            <a:r>
              <a:rPr lang="zh-CN" altLang="en-US" sz="2800" dirty="0"/>
              <a:t>任给</a:t>
            </a:r>
            <a:r>
              <a:rPr lang="en-US" altLang="zh-CN" sz="2800" i="1" dirty="0"/>
              <a:t>b</a:t>
            </a:r>
            <a:r>
              <a:rPr lang="en-US" altLang="zh-CN" sz="2800" dirty="0"/>
              <a:t>, </a:t>
            </a:r>
            <a:r>
              <a:rPr lang="en-US" altLang="zh-CN" sz="2800" i="1" dirty="0"/>
              <a:t>c</a:t>
            </a:r>
            <a:r>
              <a:rPr lang="en-US" altLang="zh-CN" sz="2800" dirty="0"/>
              <a:t>,</a:t>
            </a:r>
            <a:r>
              <a:rPr lang="zh-CN" altLang="en-US" sz="2800" dirty="0"/>
              <a:t>有</a:t>
            </a:r>
            <a:endParaRPr lang="en-US" altLang="zh-CN" sz="2800" dirty="0"/>
          </a:p>
          <a:p>
            <a:r>
              <a:rPr lang="en-US" altLang="zh-CN" sz="2800" dirty="0"/>
              <a:t> (</a:t>
            </a:r>
            <a:r>
              <a:rPr lang="en-US" altLang="zh-CN" sz="2800" i="1" dirty="0"/>
              <a:t>a</a:t>
            </a:r>
            <a:r>
              <a:rPr lang="en-US" altLang="zh-CN" sz="2800" dirty="0"/>
              <a:t>’ 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)+</a:t>
            </a:r>
            <a:r>
              <a:rPr lang="en-US" altLang="zh-CN" sz="2800" i="1" dirty="0"/>
              <a:t>c</a:t>
            </a:r>
            <a:r>
              <a:rPr lang="en-US" altLang="zh-CN" sz="2800" dirty="0"/>
              <a:t>=(</a:t>
            </a:r>
            <a:r>
              <a:rPr lang="en-US" altLang="zh-CN" sz="2800" i="1" dirty="0"/>
              <a:t>a </a:t>
            </a:r>
            <a:r>
              <a:rPr lang="en-US" altLang="zh-CN" sz="2800" dirty="0"/>
              <a:t>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)'+</a:t>
            </a:r>
            <a:r>
              <a:rPr lang="en-US" altLang="zh-CN" sz="2800" i="1" dirty="0"/>
              <a:t>c</a:t>
            </a:r>
            <a:r>
              <a:rPr lang="en-US" altLang="zh-CN" sz="2800" dirty="0"/>
              <a:t>=((</a:t>
            </a:r>
            <a:r>
              <a:rPr lang="en-US" altLang="zh-CN" sz="2800" i="1" dirty="0"/>
              <a:t>a </a:t>
            </a:r>
            <a:r>
              <a:rPr lang="en-US" altLang="zh-CN" sz="2800" dirty="0"/>
              <a:t>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)+</a:t>
            </a:r>
            <a:r>
              <a:rPr lang="en-US" altLang="zh-CN" sz="2800" i="1" dirty="0"/>
              <a:t>c</a:t>
            </a:r>
            <a:r>
              <a:rPr lang="en-US" altLang="zh-CN" sz="2800" dirty="0"/>
              <a:t>)'=(</a:t>
            </a:r>
            <a:r>
              <a:rPr lang="en-US" altLang="zh-CN" sz="2800" i="1" dirty="0"/>
              <a:t>a</a:t>
            </a:r>
            <a:r>
              <a:rPr lang="en-US" altLang="zh-CN" sz="2800" dirty="0"/>
              <a:t>+(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))'=</a:t>
            </a:r>
            <a:r>
              <a:rPr lang="en-US" altLang="zh-CN" sz="2800" i="1" dirty="0"/>
              <a:t>a</a:t>
            </a:r>
            <a:r>
              <a:rPr lang="en-US" altLang="zh-CN" sz="2800" dirty="0"/>
              <a:t>’+(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),</a:t>
            </a:r>
            <a:r>
              <a:rPr lang="zh-CN" altLang="en-US" sz="2800" dirty="0"/>
              <a:t>命题也成立。</a:t>
            </a:r>
          </a:p>
          <a:p>
            <a:r>
              <a:rPr lang="zh-CN" altLang="en-US" sz="2800" dirty="0"/>
              <a:t>由公理</a:t>
            </a:r>
            <a:r>
              <a:rPr lang="en-US" altLang="zh-CN" sz="2800" dirty="0"/>
              <a:t>Ⅴ</a:t>
            </a:r>
            <a:r>
              <a:rPr lang="zh-CN" altLang="en-US" sz="2800" dirty="0"/>
              <a:t>，命题成立。由此即得结合律</a:t>
            </a:r>
            <a:r>
              <a:rPr lang="en-US" altLang="zh-CN" sz="2800" i="1" dirty="0"/>
              <a:t>a </a:t>
            </a:r>
            <a:r>
              <a:rPr lang="en-US" altLang="zh-CN" sz="2800" dirty="0"/>
              <a:t>+ (</a:t>
            </a:r>
            <a:r>
              <a:rPr lang="en-US" altLang="zh-CN" sz="2800" i="1" dirty="0"/>
              <a:t>b </a:t>
            </a:r>
            <a:r>
              <a:rPr lang="en-US" altLang="zh-CN" sz="2800" dirty="0"/>
              <a:t>+ </a:t>
            </a:r>
            <a:r>
              <a:rPr lang="en-US" altLang="zh-CN" sz="2800" i="1" dirty="0"/>
              <a:t>c</a:t>
            </a:r>
            <a:r>
              <a:rPr lang="en-US" altLang="zh-CN" sz="2800" dirty="0"/>
              <a:t>)=(</a:t>
            </a:r>
            <a:r>
              <a:rPr lang="en-US" altLang="zh-CN" sz="2800" i="1" dirty="0"/>
              <a:t>a </a:t>
            </a:r>
            <a:r>
              <a:rPr lang="en-US" altLang="zh-CN" sz="2800" dirty="0"/>
              <a:t>+ </a:t>
            </a:r>
            <a:r>
              <a:rPr lang="en-US" altLang="zh-CN" sz="2800" i="1" dirty="0"/>
              <a:t>b</a:t>
            </a:r>
            <a:r>
              <a:rPr lang="en-US" altLang="zh-CN" sz="2800" dirty="0"/>
              <a:t>) + </a:t>
            </a:r>
            <a:r>
              <a:rPr lang="en-US" altLang="zh-CN" sz="2800" i="1" dirty="0"/>
              <a:t>c</a:t>
            </a:r>
            <a:r>
              <a:rPr lang="zh-CN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879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0DD20C7-8DCB-4BBE-AEC0-42A36B37A6E8}"/>
                  </a:ext>
                </a:extLst>
              </p:cNvPr>
              <p:cNvSpPr txBox="1"/>
              <p:nvPr/>
            </p:nvSpPr>
            <p:spPr>
              <a:xfrm>
                <a:off x="1091938" y="581662"/>
                <a:ext cx="950771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乘法：</a:t>
                </a:r>
                <a:endParaRPr lang="en-US" altLang="zh-CN" sz="2800" dirty="0"/>
              </a:p>
              <a:p>
                <a:endParaRPr lang="en-US" altLang="zh-CN" sz="2800" dirty="0"/>
              </a:p>
              <a:p>
                <a:r>
                  <a:rPr lang="pt-BR" altLang="zh-CN" sz="2800" i="1" dirty="0"/>
                  <a:t>      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altLang="zh-CN" sz="2800" i="1" dirty="0"/>
                  <a:t> a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altLang="zh-CN" sz="2800" dirty="0"/>
                  <a:t>N,</a:t>
                </a:r>
                <a:r>
                  <a:rPr lang="pt-BR" altLang="zh-CN" sz="2800" i="1" dirty="0"/>
                  <a:t>  a</a:t>
                </a:r>
                <a:r>
                  <a:rPr lang="pt-BR" altLang="zh-CN" sz="2800" dirty="0"/>
                  <a:t> ×0 = 0</a:t>
                </a:r>
                <a:endParaRPr lang="en-US" altLang="zh-CN" sz="2800" dirty="0"/>
              </a:p>
              <a:p>
                <a:r>
                  <a:rPr lang="en-US" altLang="zh-CN" sz="2800" i="1" dirty="0"/>
                  <a:t>                           </a:t>
                </a:r>
                <a:r>
                  <a:rPr lang="pt-BR" altLang="zh-CN" sz="2800" i="1" dirty="0"/>
                  <a:t>a</a:t>
                </a:r>
                <a:r>
                  <a:rPr lang="pt-BR" altLang="zh-CN" sz="2800" dirty="0"/>
                  <a:t> ×S</a:t>
                </a:r>
                <a:r>
                  <a:rPr lang="zh-CN" altLang="pt-BR" sz="2800" dirty="0"/>
                  <a:t>（</a:t>
                </a:r>
                <a:r>
                  <a:rPr lang="pt-BR" altLang="zh-CN" sz="2800" i="1" dirty="0"/>
                  <a:t>b</a:t>
                </a:r>
                <a:r>
                  <a:rPr lang="zh-CN" altLang="pt-BR" sz="2800" dirty="0"/>
                  <a:t>）</a:t>
                </a:r>
                <a:r>
                  <a:rPr lang="pt-BR" altLang="zh-CN" sz="2800" dirty="0"/>
                  <a:t>=</a:t>
                </a:r>
                <a:r>
                  <a:rPr lang="zh-CN" altLang="pt-BR" sz="2800" dirty="0"/>
                  <a:t>（</a:t>
                </a:r>
                <a:r>
                  <a:rPr lang="pt-BR" altLang="zh-CN" sz="2800" i="1" dirty="0"/>
                  <a:t>a</a:t>
                </a:r>
                <a:r>
                  <a:rPr lang="pt-BR" altLang="zh-CN" sz="2800" dirty="0"/>
                  <a:t> × </a:t>
                </a:r>
                <a:r>
                  <a:rPr lang="pt-BR" altLang="zh-CN" sz="2800" i="1" dirty="0"/>
                  <a:t>b</a:t>
                </a:r>
                <a:r>
                  <a:rPr lang="zh-CN" altLang="pt-BR" sz="2800" dirty="0"/>
                  <a:t>）</a:t>
                </a:r>
                <a:r>
                  <a:rPr lang="pt-BR" altLang="zh-CN" sz="2800" dirty="0"/>
                  <a:t>+ </a:t>
                </a:r>
                <a:r>
                  <a:rPr lang="pt-BR" altLang="zh-CN" sz="2800" i="1" dirty="0"/>
                  <a:t>a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0DD20C7-8DCB-4BBE-AEC0-42A36B37A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938" y="581662"/>
                <a:ext cx="9507718" cy="1815882"/>
              </a:xfrm>
              <a:prstGeom prst="rect">
                <a:avLst/>
              </a:prstGeom>
              <a:blipFill>
                <a:blip r:embed="rId2"/>
                <a:stretch>
                  <a:fillRect l="-1282" t="-4027" b="-87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4A57CABD-FDD8-4305-9149-DDBE9B9BCAB7}"/>
              </a:ext>
            </a:extLst>
          </p:cNvPr>
          <p:cNvSpPr txBox="1"/>
          <p:nvPr/>
        </p:nvSpPr>
        <p:spPr>
          <a:xfrm>
            <a:off x="1091938" y="3294668"/>
            <a:ext cx="88721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有了乘法定义，我们可以证明许多东西</a:t>
            </a:r>
            <a:endParaRPr lang="en-US" altLang="zh-CN" sz="2800" dirty="0"/>
          </a:p>
          <a:p>
            <a:r>
              <a:rPr lang="zh-CN" altLang="en-US" sz="2800" dirty="0"/>
              <a:t>       乘法分配律</a:t>
            </a:r>
          </a:p>
          <a:p>
            <a:r>
              <a:rPr lang="zh-CN" altLang="en-US" sz="2800" dirty="0"/>
              <a:t>       乘法结合律</a:t>
            </a:r>
          </a:p>
          <a:p>
            <a:r>
              <a:rPr lang="en-US" altLang="zh-CN" sz="2800" dirty="0"/>
              <a:t>       0· n=0</a:t>
            </a:r>
          </a:p>
          <a:p>
            <a:r>
              <a:rPr lang="en-US" altLang="zh-CN" sz="2800" dirty="0"/>
              <a:t>       …………</a:t>
            </a:r>
          </a:p>
        </p:txBody>
      </p:sp>
    </p:spTree>
    <p:extLst>
      <p:ext uri="{BB962C8B-B14F-4D97-AF65-F5344CB8AC3E}">
        <p14:creationId xmlns:p14="http://schemas.microsoft.com/office/powerpoint/2010/main" val="3476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EA585D-F52E-4B7C-A973-09E6E1A9B8B4}"/>
              </a:ext>
            </a:extLst>
          </p:cNvPr>
          <p:cNvSpPr/>
          <p:nvPr/>
        </p:nvSpPr>
        <p:spPr>
          <a:xfrm>
            <a:off x="1181493" y="676648"/>
            <a:ext cx="98290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乘法分配律</a:t>
            </a:r>
          </a:p>
          <a:p>
            <a:r>
              <a:rPr lang="en-US" altLang="zh-CN" sz="2400" i="1" dirty="0"/>
              <a:t>                             m</a:t>
            </a:r>
            <a:r>
              <a:rPr lang="en-US" altLang="zh-CN" sz="2400" dirty="0"/>
              <a:t>· (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k</a:t>
            </a:r>
            <a:r>
              <a:rPr lang="en-US" altLang="zh-CN" sz="2400" dirty="0"/>
              <a:t>)=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zh-CN" altLang="en-US" sz="2400" dirty="0"/>
              <a:t>。</a:t>
            </a:r>
          </a:p>
          <a:p>
            <a:r>
              <a:rPr lang="zh-CN" altLang="en-US" sz="2400" dirty="0"/>
              <a:t>证明：</a:t>
            </a:r>
          </a:p>
          <a:p>
            <a:r>
              <a:rPr lang="zh-CN" altLang="en-US" sz="2400" dirty="0"/>
              <a:t>当</a:t>
            </a:r>
            <a:r>
              <a:rPr lang="en-US" altLang="zh-CN" sz="2400" i="1" dirty="0"/>
              <a:t>n</a:t>
            </a:r>
            <a:r>
              <a:rPr lang="en-US" altLang="zh-CN" sz="2400" dirty="0"/>
              <a:t>=0</a:t>
            </a:r>
            <a:r>
              <a:rPr lang="zh-CN" altLang="en-US" sz="2400" dirty="0"/>
              <a:t>时</a:t>
            </a:r>
            <a:r>
              <a:rPr lang="en-US" altLang="zh-CN" sz="2400" dirty="0"/>
              <a:t>,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(0 + </a:t>
            </a:r>
            <a:r>
              <a:rPr lang="en-US" altLang="zh-CN" sz="2400" i="1" dirty="0"/>
              <a:t>k</a:t>
            </a:r>
            <a:r>
              <a:rPr lang="en-US" altLang="zh-CN" sz="2400" dirty="0"/>
              <a:t>)=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zh-CN" altLang="en-US" sz="2400" dirty="0"/>
              <a:t> </a:t>
            </a:r>
            <a:r>
              <a:rPr lang="en-US" altLang="zh-CN" sz="2400" dirty="0"/>
              <a:t>=0 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en-US" altLang="zh-CN" sz="2400" dirty="0"/>
              <a:t>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0+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zh-CN" altLang="en-US" sz="2400" dirty="0"/>
              <a:t>，</a:t>
            </a:r>
          </a:p>
          <a:p>
            <a:r>
              <a:rPr lang="zh-CN" altLang="en-US" sz="2400" dirty="0"/>
              <a:t>因此乘法分配律对</a:t>
            </a:r>
            <a:r>
              <a:rPr lang="en-US" altLang="zh-CN" sz="2400" i="1" dirty="0"/>
              <a:t>n</a:t>
            </a:r>
            <a:r>
              <a:rPr lang="en-US" altLang="zh-CN" sz="2400" dirty="0"/>
              <a:t>=0</a:t>
            </a:r>
            <a:r>
              <a:rPr lang="zh-CN" altLang="en-US" sz="2400" dirty="0"/>
              <a:t>成立。</a:t>
            </a:r>
          </a:p>
          <a:p>
            <a:r>
              <a:rPr lang="zh-CN" altLang="en-US" sz="2400" dirty="0"/>
              <a:t>假设结论对</a:t>
            </a:r>
            <a:r>
              <a:rPr lang="en-US" altLang="zh-CN" sz="2400" i="1" dirty="0"/>
              <a:t>n</a:t>
            </a:r>
            <a:r>
              <a:rPr lang="zh-CN" altLang="en-US" sz="2400" dirty="0"/>
              <a:t>成立</a:t>
            </a:r>
            <a:r>
              <a:rPr lang="en-US" altLang="zh-CN" sz="2400" dirty="0"/>
              <a:t>, </a:t>
            </a:r>
            <a:r>
              <a:rPr lang="zh-CN" altLang="en-US" sz="2400" dirty="0"/>
              <a:t>下证结论对</a:t>
            </a:r>
            <a:r>
              <a:rPr lang="en-US" altLang="zh-CN" sz="2400" i="1" dirty="0"/>
              <a:t>n</a:t>
            </a:r>
            <a:r>
              <a:rPr lang="en-US" altLang="zh-CN" sz="2400" dirty="0"/>
              <a:t>'</a:t>
            </a:r>
            <a:r>
              <a:rPr lang="zh-CN" altLang="en-US" sz="2400" dirty="0"/>
              <a:t>成立。</a:t>
            </a:r>
          </a:p>
          <a:p>
            <a:r>
              <a:rPr lang="en-US" altLang="zh-CN" sz="2400" i="1" dirty="0"/>
              <a:t>m</a:t>
            </a:r>
            <a:r>
              <a:rPr lang="en-US" altLang="zh-CN" sz="2400" dirty="0"/>
              <a:t>· (</a:t>
            </a:r>
            <a:r>
              <a:rPr lang="en-US" altLang="zh-CN" sz="2400" i="1" dirty="0"/>
              <a:t>n</a:t>
            </a:r>
            <a:r>
              <a:rPr lang="en-US" altLang="zh-CN" sz="2400" dirty="0"/>
              <a:t>’+ </a:t>
            </a:r>
            <a:r>
              <a:rPr lang="en-US" altLang="zh-CN" sz="2400" i="1" dirty="0"/>
              <a:t>k</a:t>
            </a:r>
            <a:r>
              <a:rPr lang="en-US" altLang="zh-CN" sz="2400" dirty="0"/>
              <a:t>)=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(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k</a:t>
            </a:r>
            <a:r>
              <a:rPr lang="en-US" altLang="zh-CN" sz="2400" dirty="0"/>
              <a:t>)’                                                        (</a:t>
            </a:r>
            <a:r>
              <a:rPr lang="zh-CN" altLang="en-US" sz="2400" dirty="0"/>
              <a:t>加法定义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(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k</a:t>
            </a:r>
            <a:r>
              <a:rPr lang="en-US" altLang="zh-CN" sz="2400" dirty="0"/>
              <a:t>) + </a:t>
            </a:r>
            <a:r>
              <a:rPr lang="en-US" altLang="zh-CN" sz="2400" i="1" dirty="0"/>
              <a:t>m</a:t>
            </a:r>
            <a:r>
              <a:rPr lang="zh-CN" altLang="en-US" sz="2400" dirty="0"/>
              <a:t>                                                                  </a:t>
            </a:r>
            <a:r>
              <a:rPr lang="en-US" altLang="zh-CN" sz="2400" dirty="0"/>
              <a:t>(</a:t>
            </a:r>
            <a:r>
              <a:rPr lang="zh-CN" altLang="en-US" sz="2400" dirty="0"/>
              <a:t>乘法定义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=(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en-US" altLang="zh-CN" sz="2400" dirty="0"/>
              <a:t>) + </a:t>
            </a:r>
            <a:r>
              <a:rPr lang="en-US" altLang="zh-CN" sz="2400" i="1" dirty="0"/>
              <a:t>m</a:t>
            </a:r>
            <a:r>
              <a:rPr lang="zh-CN" altLang="en-US" sz="2400" dirty="0"/>
              <a:t>                                                             </a:t>
            </a:r>
            <a:r>
              <a:rPr lang="en-US" altLang="zh-CN" sz="2400" dirty="0"/>
              <a:t>(</a:t>
            </a:r>
            <a:r>
              <a:rPr lang="zh-CN" altLang="en-US" sz="2400" dirty="0"/>
              <a:t>归纳假设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(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 </a:t>
            </a:r>
            <a:r>
              <a:rPr lang="en-US" altLang="zh-CN" sz="2400" dirty="0"/>
              <a:t>+ </a:t>
            </a:r>
            <a:r>
              <a:rPr lang="en-US" altLang="zh-CN" sz="2400" i="1" dirty="0"/>
              <a:t>m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(</a:t>
            </a:r>
            <a:r>
              <a:rPr lang="en-US" altLang="zh-CN" sz="2400" i="1" dirty="0"/>
              <a:t>m </a:t>
            </a:r>
            <a:r>
              <a:rPr lang="en-US" altLang="zh-CN" sz="2400" dirty="0"/>
              <a:t>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=(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 </a:t>
            </a:r>
            <a:r>
              <a:rPr lang="en-US" altLang="zh-CN" sz="2400" dirty="0"/>
              <a:t>+ </a:t>
            </a:r>
            <a:r>
              <a:rPr lang="en-US" altLang="zh-CN" sz="2400" i="1" dirty="0"/>
              <a:t>m</a:t>
            </a:r>
            <a:r>
              <a:rPr lang="en-US" altLang="zh-CN" sz="2400" dirty="0"/>
              <a:t>) 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                                                </a:t>
            </a:r>
            <a:r>
              <a:rPr lang="en-US" altLang="zh-CN" sz="2400" dirty="0"/>
              <a:t>(</a:t>
            </a:r>
            <a:r>
              <a:rPr lang="zh-CN" altLang="en-US" sz="2400" dirty="0"/>
              <a:t>加法结合律、交换律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=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n</a:t>
            </a:r>
            <a:r>
              <a:rPr lang="en-US" altLang="zh-CN" sz="2400" dirty="0"/>
              <a:t>‘ + </a:t>
            </a:r>
            <a:r>
              <a:rPr lang="en-US" altLang="zh-CN" sz="2400" i="1" dirty="0"/>
              <a:t>m</a:t>
            </a:r>
            <a:r>
              <a:rPr lang="en-US" altLang="zh-CN" sz="2400" dirty="0"/>
              <a:t>· </a:t>
            </a:r>
            <a:r>
              <a:rPr lang="en-US" altLang="zh-CN" sz="2400" i="1" dirty="0"/>
              <a:t>k</a:t>
            </a:r>
            <a:r>
              <a:rPr lang="zh-CN" altLang="en-US" sz="2400" dirty="0"/>
              <a:t>                                                                      </a:t>
            </a:r>
            <a:r>
              <a:rPr lang="en-US" altLang="zh-CN" sz="2400" dirty="0"/>
              <a:t>(</a:t>
            </a:r>
            <a:r>
              <a:rPr lang="zh-CN" altLang="en-US" sz="2400" dirty="0"/>
              <a:t>乘法定义</a:t>
            </a:r>
            <a:r>
              <a:rPr lang="en-US" altLang="zh-CN" sz="2400" dirty="0"/>
              <a:t>)</a:t>
            </a:r>
          </a:p>
          <a:p>
            <a:r>
              <a:rPr lang="zh-CN" altLang="en-US" sz="2400" dirty="0"/>
              <a:t>因此结论对</a:t>
            </a:r>
            <a:r>
              <a:rPr lang="en-US" altLang="zh-CN" sz="2400" i="1" dirty="0"/>
              <a:t>n</a:t>
            </a:r>
            <a:r>
              <a:rPr lang="en-US" altLang="zh-CN" sz="2400" dirty="0"/>
              <a:t>'</a:t>
            </a:r>
            <a:r>
              <a:rPr lang="zh-CN" altLang="en-US" sz="2400" dirty="0"/>
              <a:t>也成立</a:t>
            </a:r>
            <a:r>
              <a:rPr lang="en-US" altLang="zh-CN" sz="2400" dirty="0"/>
              <a:t>, </a:t>
            </a:r>
            <a:r>
              <a:rPr lang="zh-CN" altLang="en-US" sz="2400" dirty="0"/>
              <a:t>由数学归纳原理知</a:t>
            </a:r>
            <a:r>
              <a:rPr lang="en-US" altLang="zh-CN" sz="2400" dirty="0"/>
              <a:t>, </a:t>
            </a:r>
            <a:r>
              <a:rPr lang="zh-CN" altLang="en-US" sz="2400" dirty="0"/>
              <a:t>乘法分配律成立。</a:t>
            </a:r>
          </a:p>
        </p:txBody>
      </p:sp>
    </p:spTree>
    <p:extLst>
      <p:ext uri="{BB962C8B-B14F-4D97-AF65-F5344CB8AC3E}">
        <p14:creationId xmlns:p14="http://schemas.microsoft.com/office/powerpoint/2010/main" val="115781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B2683E7-4A8C-45E0-9646-CDB1FF42DC7E}"/>
                  </a:ext>
                </a:extLst>
              </p:cNvPr>
              <p:cNvSpPr/>
              <p:nvPr/>
            </p:nvSpPr>
            <p:spPr>
              <a:xfrm>
                <a:off x="1436016" y="271270"/>
                <a:ext cx="8480981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800" dirty="0"/>
                  <a:t>减法：</a:t>
                </a:r>
                <a:endParaRPr lang="en-US" altLang="zh-CN" sz="2800" dirty="0"/>
              </a:p>
              <a:p>
                <a:r>
                  <a:rPr lang="zh-CN" altLang="en-US" sz="2800" dirty="0"/>
                  <a:t>        定义整数为自然数对（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zh-CN" altLang="en-US" sz="2800" dirty="0"/>
                  <a:t>）；</a:t>
                </a:r>
                <a:endParaRPr lang="en-US" altLang="zh-CN" sz="2800" dirty="0"/>
              </a:p>
              <a:p>
                <a:r>
                  <a:rPr lang="en-US" altLang="zh-CN" sz="2800" dirty="0"/>
                  <a:t>        Z = {</a:t>
                </a:r>
                <a:r>
                  <a:rPr lang="zh-CN" altLang="en-US" sz="2800" dirty="0"/>
                  <a:t>（</a:t>
                </a:r>
                <a:r>
                  <a:rPr lang="en-US" altLang="zh-CN" sz="2800" dirty="0"/>
                  <a:t>a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b</a:t>
                </a:r>
                <a:r>
                  <a:rPr lang="zh-CN" altLang="en-US" sz="2800" dirty="0"/>
                  <a:t>）：</a:t>
                </a:r>
                <a:r>
                  <a:rPr lang="en-US" altLang="zh-CN" sz="2800" dirty="0"/>
                  <a:t>a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sz="2800" dirty="0"/>
                  <a:t> N </a:t>
                </a:r>
                <a:r>
                  <a:rPr lang="zh-CN" altLang="en-US" sz="2800" dirty="0"/>
                  <a:t>，</a:t>
                </a:r>
                <a:r>
                  <a:rPr lang="en-US" altLang="zh-CN" sz="2800" dirty="0"/>
                  <a:t>b</a:t>
                </a:r>
                <a:r>
                  <a:rPr lang="en-US" altLang="zh-CN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sz="2800" dirty="0"/>
                  <a:t> N }</a:t>
                </a:r>
              </a:p>
              <a:p>
                <a:r>
                  <a:rPr lang="en-US" altLang="zh-CN" sz="2800" dirty="0"/>
                  <a:t>        </a:t>
                </a:r>
                <a:r>
                  <a:rPr lang="zh-CN" altLang="en-US" sz="2800" dirty="0"/>
                  <a:t>定义：如果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+ </a:t>
                </a:r>
                <a:r>
                  <a:rPr lang="en-US" altLang="zh-CN" sz="2800" i="1" dirty="0"/>
                  <a:t>d</a:t>
                </a:r>
                <a:r>
                  <a:rPr lang="en-US" altLang="zh-CN" sz="2800" dirty="0"/>
                  <a:t>=</a:t>
                </a:r>
                <a:r>
                  <a:rPr lang="en-US" altLang="zh-CN" sz="2800" i="1" dirty="0"/>
                  <a:t>b </a:t>
                </a:r>
                <a:r>
                  <a:rPr lang="en-US" altLang="zh-CN" sz="2800" dirty="0"/>
                  <a:t>+ </a:t>
                </a:r>
                <a:r>
                  <a:rPr lang="en-US" altLang="zh-CN" sz="2800" i="1" dirty="0"/>
                  <a:t>c</a:t>
                </a:r>
                <a:r>
                  <a:rPr lang="zh-CN" altLang="en-US" sz="2800" dirty="0"/>
                  <a:t>，则</a:t>
                </a:r>
                <a:r>
                  <a:rPr lang="en-US" altLang="zh-CN" sz="2800" dirty="0"/>
                  <a:t>(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en-US" altLang="zh-CN" sz="2800" dirty="0"/>
                  <a:t>)=(</a:t>
                </a:r>
                <a:r>
                  <a:rPr lang="en-US" altLang="zh-CN" sz="2800" i="1" dirty="0"/>
                  <a:t>c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d</a:t>
                </a:r>
                <a:r>
                  <a:rPr lang="en-US" altLang="zh-CN" sz="2800" dirty="0"/>
                  <a:t>)</a:t>
                </a:r>
                <a:r>
                  <a:rPr lang="zh-CN" altLang="en-US" sz="2800" dirty="0"/>
                  <a:t>；</a:t>
                </a:r>
                <a:endParaRPr lang="en-US" altLang="zh-CN" sz="2800" dirty="0"/>
              </a:p>
              <a:p>
                <a:r>
                  <a:rPr lang="en-US" altLang="zh-CN" sz="2800" dirty="0"/>
                  <a:t>        </a:t>
                </a:r>
                <a:r>
                  <a:rPr lang="zh-CN" altLang="en-US" sz="2800" dirty="0"/>
                  <a:t>定义整数加法为</a:t>
                </a:r>
                <a:r>
                  <a:rPr lang="en-US" altLang="zh-CN" sz="2800" dirty="0"/>
                  <a:t>(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en-US" altLang="zh-CN" sz="2800" dirty="0"/>
                  <a:t>)+(</a:t>
                </a:r>
                <a:r>
                  <a:rPr lang="en-US" altLang="zh-CN" sz="2800" i="1" dirty="0"/>
                  <a:t>c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d</a:t>
                </a:r>
                <a:r>
                  <a:rPr lang="en-US" altLang="zh-CN" sz="2800" dirty="0"/>
                  <a:t>)=(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+ </a:t>
                </a:r>
                <a:r>
                  <a:rPr lang="en-US" altLang="zh-CN" sz="2800" i="1" dirty="0"/>
                  <a:t>c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 </a:t>
                </a:r>
                <a:r>
                  <a:rPr lang="en-US" altLang="zh-CN" sz="2800" dirty="0"/>
                  <a:t>+ </a:t>
                </a:r>
                <a:r>
                  <a:rPr lang="en-US" altLang="zh-CN" sz="2800" i="1" dirty="0"/>
                  <a:t>d</a:t>
                </a:r>
                <a:r>
                  <a:rPr lang="en-US" altLang="zh-CN" sz="2800" dirty="0"/>
                  <a:t>)</a:t>
                </a:r>
                <a:r>
                  <a:rPr lang="zh-CN" altLang="en-US" sz="2800" dirty="0"/>
                  <a:t>；</a:t>
                </a:r>
                <a:endParaRPr lang="en-US" altLang="zh-CN" sz="2800" dirty="0"/>
              </a:p>
              <a:p>
                <a:r>
                  <a:rPr lang="en-US" altLang="zh-CN" sz="2800" dirty="0"/>
                  <a:t>        </a:t>
                </a:r>
                <a:r>
                  <a:rPr lang="zh-CN" altLang="en-US" sz="2800" dirty="0"/>
                  <a:t>定义</a:t>
                </a:r>
                <a:r>
                  <a:rPr lang="en-US" altLang="zh-CN" sz="2800" dirty="0"/>
                  <a:t>(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b</a:t>
                </a:r>
                <a:r>
                  <a:rPr lang="en-US" altLang="zh-CN" sz="2800" dirty="0"/>
                  <a:t>)</a:t>
                </a:r>
                <a:r>
                  <a:rPr lang="zh-CN" altLang="en-US" sz="2800" dirty="0"/>
                  <a:t>的相反数为（</a:t>
                </a:r>
                <a:r>
                  <a:rPr lang="en-US" altLang="zh-CN" sz="2800" i="1" dirty="0"/>
                  <a:t>b </a:t>
                </a:r>
                <a:r>
                  <a:rPr lang="en-US" altLang="zh-CN" sz="2800" dirty="0"/>
                  <a:t>, </a:t>
                </a:r>
                <a:r>
                  <a:rPr lang="en-US" altLang="zh-CN" sz="2800" i="1" dirty="0"/>
                  <a:t>a</a:t>
                </a:r>
                <a:r>
                  <a:rPr lang="zh-CN" altLang="en-US" sz="2800" dirty="0"/>
                  <a:t>）。</a:t>
                </a:r>
                <a:endParaRPr lang="en-US" altLang="zh-CN" sz="2800" dirty="0"/>
              </a:p>
              <a:p>
                <a:r>
                  <a:rPr lang="zh-CN" altLang="en-US" sz="2800" dirty="0"/>
                  <a:t>        将</a:t>
                </a:r>
                <a:r>
                  <a:rPr lang="en-US" altLang="zh-CN" sz="2800" dirty="0"/>
                  <a:t>(</a:t>
                </a:r>
                <a:r>
                  <a:rPr lang="en-US" altLang="zh-CN" sz="2800" i="1" dirty="0"/>
                  <a:t>a </a:t>
                </a:r>
                <a:r>
                  <a:rPr lang="en-US" altLang="zh-CN" sz="2800" dirty="0"/>
                  <a:t>, 0)</a:t>
                </a:r>
                <a:r>
                  <a:rPr lang="zh-CN" altLang="en-US" sz="2800" dirty="0"/>
                  <a:t>和</a:t>
                </a:r>
                <a:r>
                  <a:rPr lang="en-US" altLang="zh-CN" sz="2800" i="1" dirty="0"/>
                  <a:t>a</a:t>
                </a:r>
                <a:r>
                  <a:rPr lang="zh-CN" altLang="en-US" sz="2800" dirty="0"/>
                  <a:t>等同。</a:t>
                </a: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8B2683E7-4A8C-45E0-9646-CDB1FF42DC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016" y="271270"/>
                <a:ext cx="8480981" cy="3108543"/>
              </a:xfrm>
              <a:prstGeom prst="rect">
                <a:avLst/>
              </a:prstGeom>
              <a:blipFill>
                <a:blip r:embed="rId2"/>
                <a:stretch>
                  <a:fillRect l="-1510" t="-2353" r="-3595" b="-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AFB44987-4EEE-4CA3-A7EB-95000D4B0644}"/>
              </a:ext>
            </a:extLst>
          </p:cNvPr>
          <p:cNvSpPr txBox="1"/>
          <p:nvPr/>
        </p:nvSpPr>
        <p:spPr>
          <a:xfrm>
            <a:off x="1436016" y="5756729"/>
            <a:ext cx="954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 a , b ) – ( c , d ) = ( a , b ) + ( d , c ) = ( a + d , b + c )</a:t>
            </a:r>
            <a:endParaRPr lang="zh-CN" altLang="en-US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7D47A0D-AE53-49A2-AC5D-9C21DF1CC552}"/>
              </a:ext>
            </a:extLst>
          </p:cNvPr>
          <p:cNvSpPr txBox="1"/>
          <p:nvPr/>
        </p:nvSpPr>
        <p:spPr>
          <a:xfrm>
            <a:off x="1436017" y="3379813"/>
            <a:ext cx="10043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可以这样理解</a:t>
            </a:r>
            <a:endParaRPr lang="en-US" altLang="zh-CN" sz="2800" dirty="0"/>
          </a:p>
          <a:p>
            <a:r>
              <a:rPr lang="zh-CN" altLang="en-US" sz="2800" dirty="0"/>
              <a:t>正整数 </a:t>
            </a:r>
            <a:r>
              <a:rPr lang="en-US" altLang="zh-CN" sz="2800" dirty="0"/>
              <a:t>( a , 0 ) ,a</a:t>
            </a:r>
            <a:r>
              <a:rPr lang="zh-CN" altLang="en-US" sz="2800" dirty="0"/>
              <a:t>是正整数。</a:t>
            </a:r>
            <a:endParaRPr lang="en-US" altLang="zh-CN" sz="2800" dirty="0"/>
          </a:p>
          <a:p>
            <a:r>
              <a:rPr lang="zh-CN" altLang="en-US" sz="2800" dirty="0"/>
              <a:t>负整数 </a:t>
            </a:r>
            <a:r>
              <a:rPr lang="en-US" altLang="zh-CN" sz="2800" dirty="0"/>
              <a:t>( 0 , a ) ,a</a:t>
            </a:r>
            <a:r>
              <a:rPr lang="zh-CN" altLang="en-US" sz="2800" dirty="0"/>
              <a:t>是负整数。（但并不是全部，</a:t>
            </a:r>
            <a:r>
              <a:rPr lang="en-US" altLang="zh-CN" sz="2800" dirty="0"/>
              <a:t>0</a:t>
            </a:r>
            <a:r>
              <a:rPr lang="zh-CN" altLang="en-US" sz="2800" dirty="0"/>
              <a:t>可以替换为</a:t>
            </a:r>
            <a:r>
              <a:rPr lang="en-US" altLang="zh-CN" sz="2800" dirty="0"/>
              <a:t>b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r>
              <a:rPr lang="zh-CN" altLang="en-US" sz="2800" dirty="0"/>
              <a:t>那么（</a:t>
            </a:r>
            <a:r>
              <a:rPr lang="en-US" altLang="zh-CN" sz="2800" dirty="0"/>
              <a:t>a</a:t>
            </a:r>
            <a:r>
              <a:rPr lang="zh-CN" altLang="en-US" sz="2800" dirty="0"/>
              <a:t>，</a:t>
            </a:r>
            <a:r>
              <a:rPr lang="en-US" altLang="zh-CN" sz="2800" dirty="0"/>
              <a:t>b</a:t>
            </a:r>
            <a:r>
              <a:rPr lang="zh-CN" altLang="en-US" sz="2800" dirty="0"/>
              <a:t>）表示什么？</a:t>
            </a:r>
            <a:endParaRPr lang="en-US" altLang="zh-CN" sz="28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CB0F59C-AAD9-494A-AB7F-5849EC1C7A76}"/>
              </a:ext>
            </a:extLst>
          </p:cNvPr>
          <p:cNvSpPr/>
          <p:nvPr/>
        </p:nvSpPr>
        <p:spPr>
          <a:xfrm>
            <a:off x="1436016" y="5233509"/>
            <a:ext cx="930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( a , b ) = ( a , 0 ) + ( 0 , b ) =</a:t>
            </a:r>
            <a:r>
              <a:rPr lang="zh-CN" altLang="en-US" sz="2800" dirty="0"/>
              <a:t>（</a:t>
            </a:r>
            <a:r>
              <a:rPr lang="en-US" altLang="zh-CN" sz="2800" dirty="0"/>
              <a:t>a – b</a:t>
            </a:r>
            <a:r>
              <a:rPr lang="zh-CN" altLang="en-US" sz="2800" dirty="0"/>
              <a:t>，</a:t>
            </a:r>
            <a:r>
              <a:rPr lang="en-US" altLang="zh-CN" sz="2800" dirty="0"/>
              <a:t>0</a:t>
            </a:r>
            <a:r>
              <a:rPr lang="zh-CN" altLang="en-US" sz="2800" dirty="0"/>
              <a:t>）这是否正确？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7FDA173-6505-4260-B7AA-D4C8930FE085}"/>
              </a:ext>
            </a:extLst>
          </p:cNvPr>
          <p:cNvSpPr txBox="1"/>
          <p:nvPr/>
        </p:nvSpPr>
        <p:spPr>
          <a:xfrm>
            <a:off x="5907753" y="4656187"/>
            <a:ext cx="5074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用日常的表述：表示</a:t>
            </a:r>
            <a:r>
              <a:rPr lang="en-US" altLang="zh-CN" sz="2800" dirty="0"/>
              <a:t>a - b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384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2" grpId="0"/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EE1B4CA-0ABD-4CA9-BD6B-ABA3CBC5F48A}"/>
              </a:ext>
            </a:extLst>
          </p:cNvPr>
          <p:cNvSpPr/>
          <p:nvPr/>
        </p:nvSpPr>
        <p:spPr>
          <a:xfrm>
            <a:off x="967818" y="473600"/>
            <a:ext cx="102563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进一步定义有理数为整数对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</a:t>
            </a:r>
            <a:r>
              <a:rPr lang="zh-CN" altLang="en-US" sz="2400" dirty="0"/>
              <a:t>，其中</a:t>
            </a:r>
            <a:r>
              <a:rPr lang="en-US" altLang="zh-CN" sz="2400" i="1" dirty="0"/>
              <a:t>b</a:t>
            </a:r>
            <a:r>
              <a:rPr lang="zh-CN" altLang="en-US" sz="2400" dirty="0"/>
              <a:t>非零。</a:t>
            </a:r>
            <a:endParaRPr lang="en-US" altLang="zh-CN" sz="2400" dirty="0"/>
          </a:p>
          <a:p>
            <a:r>
              <a:rPr lang="zh-CN" altLang="en-US" sz="2400" dirty="0"/>
              <a:t>定义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]=[c , d]</a:t>
            </a:r>
            <a:r>
              <a:rPr lang="zh-CN" altLang="en-US" sz="2400" dirty="0"/>
              <a:t>如果</a:t>
            </a:r>
            <a:r>
              <a:rPr lang="en-US" altLang="zh-CN" sz="2400" i="1" dirty="0"/>
              <a:t>ad</a:t>
            </a:r>
            <a:r>
              <a:rPr lang="en-US" altLang="zh-CN" sz="2400" dirty="0"/>
              <a:t>=</a:t>
            </a:r>
            <a:r>
              <a:rPr lang="en-US" altLang="zh-CN" sz="2400" i="1" dirty="0" err="1"/>
              <a:t>bc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定义有理数乘法为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][</a:t>
            </a:r>
            <a:r>
              <a:rPr lang="en-US" altLang="zh-CN" sz="2400" i="1" dirty="0"/>
              <a:t>c </a:t>
            </a:r>
            <a:r>
              <a:rPr lang="en-US" altLang="zh-CN" sz="2400" dirty="0"/>
              <a:t>, </a:t>
            </a:r>
            <a:r>
              <a:rPr lang="en-US" altLang="zh-CN" sz="2400" i="1" dirty="0"/>
              <a:t>d</a:t>
            </a:r>
            <a:r>
              <a:rPr lang="en-US" altLang="zh-CN" sz="2400" dirty="0"/>
              <a:t>]=[</a:t>
            </a:r>
            <a:r>
              <a:rPr lang="en-US" altLang="zh-CN" sz="2400" i="1" dirty="0"/>
              <a:t>ac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bd</a:t>
            </a:r>
            <a:r>
              <a:rPr lang="en-US" altLang="zh-CN" sz="2400" dirty="0"/>
              <a:t>],</a:t>
            </a:r>
          </a:p>
          <a:p>
            <a:r>
              <a:rPr lang="zh-CN" altLang="en-US" sz="2400" dirty="0"/>
              <a:t>定义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</a:t>
            </a:r>
            <a:r>
              <a:rPr lang="zh-CN" altLang="en-US" sz="2400" dirty="0"/>
              <a:t>的倒数为</a:t>
            </a:r>
            <a:r>
              <a:rPr lang="en-US" altLang="zh-CN" sz="2400" dirty="0"/>
              <a:t>[</a:t>
            </a:r>
            <a:r>
              <a:rPr lang="en-US" altLang="zh-CN" sz="2400" i="1" dirty="0"/>
              <a:t>b </a:t>
            </a:r>
            <a:r>
              <a:rPr lang="en-US" altLang="zh-CN" sz="2400" dirty="0"/>
              <a:t>, </a:t>
            </a:r>
            <a:r>
              <a:rPr lang="en-US" altLang="zh-CN" sz="2400" i="1" dirty="0"/>
              <a:t>a</a:t>
            </a:r>
            <a:r>
              <a:rPr lang="en-US" altLang="zh-CN" sz="2400" dirty="0"/>
              <a:t>]</a:t>
            </a:r>
            <a:r>
              <a:rPr lang="zh-CN" altLang="en-US" sz="2400" dirty="0"/>
              <a:t>，如果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zh-CN" altLang="en-US" sz="2400" dirty="0"/>
              <a:t>非零。</a:t>
            </a:r>
            <a:endParaRPr lang="en-US" altLang="zh-CN" sz="2400" dirty="0"/>
          </a:p>
          <a:p>
            <a:r>
              <a:rPr lang="zh-CN" altLang="en-US" sz="2400" dirty="0"/>
              <a:t>定义有理数加法为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 + [</a:t>
            </a:r>
            <a:r>
              <a:rPr lang="en-US" altLang="zh-CN" sz="2400" i="1" dirty="0"/>
              <a:t>c </a:t>
            </a:r>
            <a:r>
              <a:rPr lang="en-US" altLang="zh-CN" sz="2400" dirty="0"/>
              <a:t>, </a:t>
            </a:r>
            <a:r>
              <a:rPr lang="en-US" altLang="zh-CN" sz="2400" i="1" dirty="0"/>
              <a:t>d</a:t>
            </a:r>
            <a:r>
              <a:rPr lang="en-US" altLang="zh-CN" sz="2400" dirty="0"/>
              <a:t>]=[</a:t>
            </a:r>
            <a:r>
              <a:rPr lang="en-US" altLang="zh-CN" sz="2400" i="1" dirty="0"/>
              <a:t>ad </a:t>
            </a:r>
            <a:r>
              <a:rPr lang="en-US" altLang="zh-CN" sz="2400" dirty="0"/>
              <a:t>+ </a:t>
            </a:r>
            <a:r>
              <a:rPr lang="en-US" altLang="zh-CN" sz="2400" i="1" dirty="0" err="1"/>
              <a:t>bc</a:t>
            </a:r>
            <a:r>
              <a:rPr lang="en-US" altLang="zh-CN" sz="2400" i="1" dirty="0"/>
              <a:t>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bd</a:t>
            </a:r>
            <a:r>
              <a:rPr lang="en-US" altLang="zh-CN" sz="2400" dirty="0"/>
              <a:t>]</a:t>
            </a:r>
            <a:r>
              <a:rPr lang="zh-CN" altLang="en-US" sz="2400" dirty="0"/>
              <a:t>，</a:t>
            </a:r>
            <a:endParaRPr lang="en-US" altLang="zh-CN" sz="2400" dirty="0"/>
          </a:p>
          <a:p>
            <a:r>
              <a:rPr lang="zh-CN" altLang="en-US" sz="2400" dirty="0"/>
              <a:t>定义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</a:t>
            </a:r>
            <a:r>
              <a:rPr lang="zh-CN" altLang="en-US" sz="2400" dirty="0"/>
              <a:t>的相反数为</a:t>
            </a:r>
            <a:r>
              <a:rPr lang="en-US" altLang="zh-CN" sz="2400" dirty="0"/>
              <a:t>[-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</a:t>
            </a:r>
            <a:r>
              <a:rPr lang="en-US" altLang="zh-CN" sz="2400" i="1" dirty="0"/>
              <a:t>b</a:t>
            </a:r>
            <a:r>
              <a:rPr lang="en-US" altLang="zh-CN" sz="2400" dirty="0"/>
              <a:t>]</a:t>
            </a:r>
            <a:r>
              <a:rPr lang="zh-CN" altLang="en-US" sz="2400" dirty="0"/>
              <a:t>，</a:t>
            </a:r>
            <a:endParaRPr lang="en-US" altLang="zh-CN" sz="2400" dirty="0"/>
          </a:p>
          <a:p>
            <a:r>
              <a:rPr lang="zh-CN" altLang="en-US" sz="2400" dirty="0"/>
              <a:t>定义 </a:t>
            </a:r>
            <a:r>
              <a:rPr lang="en-US" altLang="zh-CN" sz="2400" i="1" dirty="0"/>
              <a:t>a</a:t>
            </a:r>
            <a:r>
              <a:rPr lang="en-US" altLang="zh-CN" sz="2400" dirty="0"/>
              <a:t>-</a:t>
            </a:r>
            <a:r>
              <a:rPr lang="en-US" altLang="zh-CN" sz="2400" i="1" dirty="0"/>
              <a:t>b </a:t>
            </a:r>
            <a:r>
              <a:rPr lang="zh-CN" altLang="en-US" sz="2400" dirty="0"/>
              <a:t>为 </a:t>
            </a:r>
            <a:r>
              <a:rPr lang="en-US" altLang="zh-CN" sz="2400" i="1" dirty="0"/>
              <a:t>a </a:t>
            </a:r>
            <a:r>
              <a:rPr lang="en-US" altLang="zh-CN" sz="2400" dirty="0"/>
              <a:t>+ (-</a:t>
            </a:r>
            <a:r>
              <a:rPr lang="en-US" altLang="zh-CN" sz="2400" i="1" dirty="0"/>
              <a:t>b</a:t>
            </a:r>
            <a:r>
              <a:rPr lang="en-US" altLang="zh-CN" sz="2400" dirty="0"/>
              <a:t>)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zh-CN" altLang="en-US" sz="2400" dirty="0"/>
              <a:t>将</a:t>
            </a:r>
            <a:r>
              <a:rPr lang="en-US" altLang="zh-CN" sz="2400" dirty="0"/>
              <a:t>[</a:t>
            </a:r>
            <a:r>
              <a:rPr lang="en-US" altLang="zh-CN" sz="2400" i="1" dirty="0"/>
              <a:t>a </a:t>
            </a:r>
            <a:r>
              <a:rPr lang="en-US" altLang="zh-CN" sz="2400" dirty="0"/>
              <a:t>, 1]</a:t>
            </a:r>
            <a:r>
              <a:rPr lang="zh-CN" altLang="en-US" sz="2400" dirty="0"/>
              <a:t>和</a:t>
            </a:r>
            <a:r>
              <a:rPr lang="en-US" altLang="zh-CN" sz="2400" i="1" dirty="0"/>
              <a:t>a</a:t>
            </a:r>
            <a:r>
              <a:rPr lang="zh-CN" altLang="en-US" sz="2400" dirty="0"/>
              <a:t>等同。</a:t>
            </a:r>
            <a:endParaRPr lang="en-US" altLang="zh-CN" sz="2400" dirty="0"/>
          </a:p>
          <a:p>
            <a:r>
              <a:rPr lang="zh-CN" altLang="en-US" sz="2400" dirty="0"/>
              <a:t>       这样，在非零有理数上，我们有倒数的概念。非零有理数和它倒数的积是</a:t>
            </a:r>
            <a:r>
              <a:rPr lang="en-US" altLang="zh-CN" sz="2400" dirty="0"/>
              <a:t>1</a:t>
            </a:r>
            <a:r>
              <a:rPr lang="zh-CN" altLang="en-US" sz="2400" dirty="0"/>
              <a:t>，</a:t>
            </a:r>
            <a:r>
              <a:rPr lang="en-US" altLang="zh-CN" sz="2400" dirty="0"/>
              <a:t>1</a:t>
            </a:r>
            <a:r>
              <a:rPr lang="zh-CN" altLang="en-US" sz="2400" dirty="0"/>
              <a:t>和任意有理数的积是其自身。在有理数上，如果</a:t>
            </a:r>
            <a:r>
              <a:rPr lang="en-US" altLang="zh-CN" sz="2400" i="1" dirty="0"/>
              <a:t>b</a:t>
            </a:r>
            <a:r>
              <a:rPr lang="zh-CN" altLang="en-US" sz="2400" dirty="0"/>
              <a:t>非零，定义</a:t>
            </a:r>
            <a:r>
              <a:rPr lang="en-US" altLang="zh-CN" sz="2400" i="1" dirty="0"/>
              <a:t>a</a:t>
            </a:r>
            <a:r>
              <a:rPr lang="en-US" altLang="zh-CN" sz="2400" dirty="0"/>
              <a:t>/</a:t>
            </a:r>
            <a:r>
              <a:rPr lang="en-US" altLang="zh-CN" sz="2400" i="1" dirty="0"/>
              <a:t>b</a:t>
            </a:r>
            <a:r>
              <a:rPr lang="zh-CN" altLang="en-US" sz="2400" dirty="0"/>
              <a:t>为</a:t>
            </a:r>
            <a:r>
              <a:rPr lang="en-US" altLang="zh-CN" sz="2400" i="1" dirty="0"/>
              <a:t>a</a:t>
            </a:r>
            <a:r>
              <a:rPr lang="en-US" altLang="zh-CN" sz="2400" dirty="0"/>
              <a:t>(1/</a:t>
            </a:r>
            <a:r>
              <a:rPr lang="en-US" altLang="zh-CN" sz="2400" i="1" dirty="0"/>
              <a:t>b</a:t>
            </a:r>
            <a:r>
              <a:rPr lang="en-US" altLang="zh-CN" sz="2400" dirty="0"/>
              <a:t>)</a:t>
            </a:r>
            <a:r>
              <a:rPr lang="zh-CN" altLang="en-US" sz="2400" dirty="0"/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C1B31D3-D191-4891-8014-549A71913642}"/>
                  </a:ext>
                </a:extLst>
              </p:cNvPr>
              <p:cNvSpPr txBox="1"/>
              <p:nvPr/>
            </p:nvSpPr>
            <p:spPr>
              <a:xfrm>
                <a:off x="967818" y="4887797"/>
                <a:ext cx="9590203" cy="1210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两个有理数相除</a:t>
                </a:r>
                <a:endParaRPr lang="en-US" altLang="zh-CN" sz="2800" dirty="0"/>
              </a:p>
              <a:p>
                <a:r>
                  <a:rPr lang="zh-CN" altLang="en-US" sz="2800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[ 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]</m:t>
                        </m:r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[ 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]</m:t>
                        </m:r>
                      </m:den>
                    </m:f>
                  </m:oMath>
                </a14:m>
                <a:r>
                  <a:rPr lang="en-US" altLang="zh-CN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</a:rPr>
                      <m:t>[ </m:t>
                    </m:r>
                    <m:r>
                      <m:rPr>
                        <m:sty m:val="p"/>
                      </m:rPr>
                      <a:rPr lang="en-US" altLang="zh-CN" sz="2800" i="1"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,   </m:t>
                    </m:r>
                    <m:r>
                      <m:rPr>
                        <m:sty m:val="p"/>
                      </m:rPr>
                      <a:rPr lang="en-US" altLang="zh-CN" sz="2800" i="1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altLang="zh-CN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800" dirty="0"/>
                  <a:t>] = [ad , </a:t>
                </a:r>
                <a:r>
                  <a:rPr lang="en-US" altLang="zh-CN" sz="2800" dirty="0" err="1"/>
                  <a:t>bc</a:t>
                </a:r>
                <a:r>
                  <a:rPr lang="en-US" altLang="zh-CN" sz="2800" dirty="0"/>
                  <a:t> ]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C1B31D3-D191-4891-8014-549A71913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18" y="4887797"/>
                <a:ext cx="9590203" cy="1210844"/>
              </a:xfrm>
              <a:prstGeom prst="rect">
                <a:avLst/>
              </a:prstGeom>
              <a:blipFill>
                <a:blip r:embed="rId2"/>
                <a:stretch>
                  <a:fillRect l="-1335" t="-6566" b="-5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37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A8CC23F-E0DE-424F-A9E9-85DC3053387A}"/>
              </a:ext>
            </a:extLst>
          </p:cNvPr>
          <p:cNvSpPr txBox="1"/>
          <p:nvPr/>
        </p:nvSpPr>
        <p:spPr>
          <a:xfrm>
            <a:off x="1595230" y="1232451"/>
            <a:ext cx="81451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最后一个问题：</a:t>
            </a:r>
            <a:endParaRPr lang="en-US" altLang="zh-CN" sz="3200" dirty="0"/>
          </a:p>
          <a:p>
            <a:r>
              <a:rPr lang="en-US" altLang="zh-CN" sz="3200" dirty="0"/>
              <a:t>       </a:t>
            </a:r>
            <a:r>
              <a:rPr lang="zh-CN" altLang="en-US" sz="3200" dirty="0"/>
              <a:t>我们定义的减法和除法是和我们日常所用运算法则相符的，那么是否有另一种对应关系也满足减法和除法的定义（我也不清楚）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E7C1C6B-27E4-4D3B-94AB-7D0FDB6F8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372" y="3429000"/>
            <a:ext cx="4464158" cy="25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1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1A6FD9-44C6-43AB-8122-CEE6888AD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016" y="1091152"/>
            <a:ext cx="8534400" cy="361526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CN" altLang="en-US" sz="4400" dirty="0">
                <a:solidFill>
                  <a:schemeClr val="tx1"/>
                </a:solidFill>
              </a:rPr>
              <a:t>用集合定义自然数</a:t>
            </a:r>
            <a:endParaRPr lang="en-US" altLang="zh-CN" sz="4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zh-CN" altLang="en-US" sz="4400" dirty="0">
                <a:solidFill>
                  <a:schemeClr val="tx1"/>
                </a:solidFill>
              </a:rPr>
              <a:t>自然数上的大小关系</a:t>
            </a:r>
            <a:endParaRPr lang="en-US" altLang="zh-CN" sz="4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zh-CN" altLang="en-US" sz="4400" dirty="0">
                <a:solidFill>
                  <a:schemeClr val="tx1"/>
                </a:solidFill>
              </a:rPr>
              <a:t>自然数上的运算</a:t>
            </a:r>
          </a:p>
        </p:txBody>
      </p:sp>
    </p:spTree>
    <p:extLst>
      <p:ext uri="{BB962C8B-B14F-4D97-AF65-F5344CB8AC3E}">
        <p14:creationId xmlns:p14="http://schemas.microsoft.com/office/powerpoint/2010/main" val="8574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B3EA24-A6EE-4C01-ACA7-B1CD859C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601" y="1921933"/>
            <a:ext cx="8534400" cy="1507067"/>
          </a:xfrm>
        </p:spPr>
        <p:txBody>
          <a:bodyPr/>
          <a:lstStyle/>
          <a:p>
            <a:r>
              <a:rPr lang="zh-CN" altLang="en-US" dirty="0"/>
              <a:t>感谢老师和助教的帮助！</a:t>
            </a:r>
          </a:p>
        </p:txBody>
      </p:sp>
    </p:spTree>
    <p:extLst>
      <p:ext uri="{BB962C8B-B14F-4D97-AF65-F5344CB8AC3E}">
        <p14:creationId xmlns:p14="http://schemas.microsoft.com/office/powerpoint/2010/main" val="242691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C04529-CC33-4C0B-AFC8-3B09ADD0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857" y="518647"/>
            <a:ext cx="8534400" cy="1507067"/>
          </a:xfrm>
        </p:spPr>
        <p:txBody>
          <a:bodyPr>
            <a:normAutofit/>
          </a:bodyPr>
          <a:lstStyle/>
          <a:p>
            <a:r>
              <a:rPr lang="zh-CN" altLang="en-US" sz="6000" dirty="0"/>
              <a:t>用集合定义自然数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D8A180-C9E3-4F56-B34A-FD9740EE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540" y="2410906"/>
            <a:ext cx="5518625" cy="1142999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tx1"/>
                </a:solidFill>
              </a:rPr>
              <a:t>定义自然数需要什么？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7544685-DF28-427D-A227-F28FECE100DC}"/>
              </a:ext>
            </a:extLst>
          </p:cNvPr>
          <p:cNvSpPr txBox="1"/>
          <p:nvPr/>
        </p:nvSpPr>
        <p:spPr>
          <a:xfrm>
            <a:off x="3124985" y="3939097"/>
            <a:ext cx="5189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一个公理化的系统</a:t>
            </a:r>
          </a:p>
        </p:txBody>
      </p:sp>
    </p:spTree>
    <p:extLst>
      <p:ext uri="{BB962C8B-B14F-4D97-AF65-F5344CB8AC3E}">
        <p14:creationId xmlns:p14="http://schemas.microsoft.com/office/powerpoint/2010/main" val="204466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CA0B32D-2E8C-4A16-AB94-8FFF8482F78D}"/>
              </a:ext>
            </a:extLst>
          </p:cNvPr>
          <p:cNvSpPr txBox="1"/>
          <p:nvPr/>
        </p:nvSpPr>
        <p:spPr>
          <a:xfrm>
            <a:off x="669303" y="688363"/>
            <a:ext cx="7060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err="1"/>
              <a:t>Peano</a:t>
            </a:r>
            <a:r>
              <a:rPr lang="en-US" altLang="zh-CN" sz="4400" dirty="0"/>
              <a:t> </a:t>
            </a:r>
            <a:r>
              <a:rPr lang="zh-CN" altLang="en-US" sz="4400" dirty="0"/>
              <a:t>公理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9F1A94-2BBB-43AA-9DCA-2E2F85D6DE8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89341" y="1055727"/>
            <a:ext cx="1141671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 0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是自然数。</a:t>
            </a:r>
            <a:endParaRPr kumimoji="0" lang="zh-CN" altLang="zh-CN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 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每个自然数都有一个后继且其后继也是一个自然数。</a:t>
            </a:r>
            <a:endParaRPr kumimoji="0" lang="zh-CN" altLang="zh-CN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zh-CN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 0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不是任何自然数的后继</a:t>
            </a:r>
            <a:r>
              <a:rPr lang="zh-CN" altLang="en-US" sz="3200" dirty="0">
                <a:latin typeface="Arial" panose="020B0604020202020204" pitchFamily="34" charset="0"/>
              </a:rPr>
              <a:t>。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en-US" altLang="zh-CN" sz="3200" dirty="0">
                <a:latin typeface="Arial" panose="020B0604020202020204" pitchFamily="34" charset="0"/>
              </a:rPr>
              <a:t>  </a:t>
            </a:r>
            <a:r>
              <a:rPr lang="zh-CN" altLang="en-US" sz="3200" dirty="0">
                <a:latin typeface="Arial" panose="020B0604020202020204" pitchFamily="34" charset="0"/>
              </a:rPr>
              <a:t>如果</a:t>
            </a:r>
            <a:r>
              <a:rPr lang="en-US" altLang="zh-CN" sz="3200" dirty="0">
                <a:latin typeface="Arial" panose="020B0604020202020204" pitchFamily="34" charset="0"/>
              </a:rPr>
              <a:t>x</a:t>
            </a:r>
            <a:r>
              <a:rPr lang="zh-CN" altLang="en-US" sz="3200" dirty="0">
                <a:latin typeface="Arial" panose="020B0604020202020204" pitchFamily="34" charset="0"/>
              </a:rPr>
              <a:t>的后继和</a:t>
            </a:r>
            <a:r>
              <a:rPr lang="en-US" altLang="zh-CN" sz="3200" dirty="0">
                <a:latin typeface="Arial" panose="020B0604020202020204" pitchFamily="34" charset="0"/>
              </a:rPr>
              <a:t>y</a:t>
            </a:r>
            <a:r>
              <a:rPr lang="zh-CN" altLang="en-US" sz="3200" dirty="0">
                <a:latin typeface="Arial" panose="020B0604020202020204" pitchFamily="34" charset="0"/>
              </a:rPr>
              <a:t>的后继相等，那么</a:t>
            </a:r>
            <a:r>
              <a:rPr lang="en-US" altLang="zh-CN" sz="3200" dirty="0">
                <a:latin typeface="Arial" panose="020B0604020202020204" pitchFamily="34" charset="0"/>
              </a:rPr>
              <a:t>x=y</a:t>
            </a:r>
            <a:r>
              <a:rPr lang="zh-CN" altLang="en-US" sz="3200" dirty="0">
                <a:latin typeface="Arial" panose="020B0604020202020204" pitchFamily="34" charset="0"/>
              </a:rPr>
              <a:t>。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en-US" altLang="zh-CN" sz="3200" dirty="0">
                <a:latin typeface="Arial" panose="020B0604020202020204" pitchFamily="34" charset="0"/>
              </a:rPr>
              <a:t>  </a:t>
            </a:r>
            <a:r>
              <a:rPr lang="zh-CN" altLang="en-US" sz="3200" dirty="0">
                <a:latin typeface="Arial" panose="020B0604020202020204" pitchFamily="34" charset="0"/>
              </a:rPr>
              <a:t>归纳公理：</a:t>
            </a:r>
            <a:r>
              <a:rPr lang="zh-CN" altLang="en-US" sz="3200" dirty="0"/>
              <a:t>设 </a:t>
            </a:r>
            <a:r>
              <a:rPr lang="en-US" altLang="zh-CN" sz="3200" i="1" dirty="0"/>
              <a:t>S</a:t>
            </a:r>
            <a:r>
              <a:rPr lang="zh-CN" altLang="en-US" sz="3200" dirty="0"/>
              <a:t>⊆</a:t>
            </a:r>
            <a:r>
              <a:rPr lang="en-US" altLang="zh-CN" sz="3200" b="1" dirty="0"/>
              <a:t>N</a:t>
            </a:r>
            <a:r>
              <a:rPr lang="zh-CN" altLang="en-US" sz="3200" dirty="0"/>
              <a:t>，且满足</a:t>
            </a:r>
            <a:r>
              <a:rPr lang="en-US" altLang="zh-CN" sz="3200" dirty="0"/>
              <a:t>2</a:t>
            </a:r>
            <a:r>
              <a:rPr lang="zh-CN" altLang="en-US" sz="3200" dirty="0"/>
              <a:t>个条件</a:t>
            </a:r>
            <a:endParaRPr lang="en-US" altLang="zh-CN" sz="3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/>
              <a:t>       </a:t>
            </a:r>
            <a:r>
              <a:rPr lang="zh-CN" altLang="en-US" sz="3200" dirty="0"/>
              <a:t>（</a:t>
            </a:r>
            <a:r>
              <a:rPr lang="en-US" altLang="zh-CN" sz="3200" dirty="0" err="1"/>
              <a:t>i</a:t>
            </a:r>
            <a:r>
              <a:rPr lang="zh-CN" altLang="en-US" sz="3200" dirty="0"/>
              <a:t>）</a:t>
            </a:r>
            <a:r>
              <a:rPr lang="en-US" altLang="zh-CN" sz="3200" dirty="0"/>
              <a:t>0 ∈ </a:t>
            </a:r>
            <a:r>
              <a:rPr lang="en-US" altLang="zh-CN" sz="3200" i="1" dirty="0"/>
              <a:t>S</a:t>
            </a:r>
            <a:r>
              <a:rPr lang="zh-CN" altLang="en-US" sz="3200" dirty="0"/>
              <a:t>；</a:t>
            </a:r>
            <a:endParaRPr lang="en-US" altLang="zh-CN" sz="32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/>
              <a:t>       </a:t>
            </a:r>
            <a:r>
              <a:rPr lang="zh-CN" altLang="en-US" sz="3200" dirty="0"/>
              <a:t>（</a:t>
            </a:r>
            <a:r>
              <a:rPr lang="en-US" altLang="zh-CN" sz="3200" dirty="0"/>
              <a:t>ii</a:t>
            </a:r>
            <a:r>
              <a:rPr lang="zh-CN" altLang="en-US" sz="3200" dirty="0"/>
              <a:t>）如果</a:t>
            </a:r>
            <a:r>
              <a:rPr lang="en-US" altLang="zh-CN" sz="3200" i="1" dirty="0"/>
              <a:t>n</a:t>
            </a:r>
            <a:r>
              <a:rPr lang="zh-CN" altLang="en-US" sz="3200" dirty="0"/>
              <a:t>∈</a:t>
            </a:r>
            <a:r>
              <a:rPr lang="en-US" altLang="zh-CN" sz="3200" i="1" dirty="0"/>
              <a:t>S</a:t>
            </a:r>
            <a:r>
              <a:rPr lang="zh-CN" altLang="en-US" sz="3200" dirty="0"/>
              <a:t>，那么 </a:t>
            </a:r>
            <a:r>
              <a:rPr lang="en-US" altLang="zh-CN" sz="3200" i="1" dirty="0"/>
              <a:t>n</a:t>
            </a:r>
            <a:r>
              <a:rPr lang="en-US" altLang="zh-CN" sz="3200" dirty="0"/>
              <a:t>’ ∈ </a:t>
            </a:r>
            <a:r>
              <a:rPr lang="en-US" altLang="zh-CN" sz="3200" i="1" dirty="0"/>
              <a:t>S</a:t>
            </a:r>
            <a:r>
              <a:rPr lang="zh-CN" altLang="en-US" sz="3200" i="1" dirty="0"/>
              <a:t>。</a:t>
            </a:r>
            <a:r>
              <a:rPr lang="zh-CN" altLang="en-US" sz="3200" dirty="0"/>
              <a:t>则</a:t>
            </a:r>
            <a:r>
              <a:rPr lang="en-US" altLang="zh-CN" sz="3200" i="1" dirty="0"/>
              <a:t>S</a:t>
            </a:r>
            <a:r>
              <a:rPr lang="zh-CN" altLang="en-US" sz="3200" dirty="0"/>
              <a:t>是包含全体自然数的集合，即</a:t>
            </a:r>
            <a:r>
              <a:rPr lang="en-US" altLang="zh-CN" sz="3200" dirty="0"/>
              <a:t>S=N</a:t>
            </a:r>
            <a:r>
              <a:rPr lang="zh-CN" altLang="en-US" sz="3200" dirty="0"/>
              <a:t>。</a:t>
            </a:r>
            <a:endParaRPr kumimoji="0" lang="zh-CN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7" descr="x">
            <a:extLst>
              <a:ext uri="{FF2B5EF4-FFF2-40B4-BE49-F238E27FC236}">
                <a16:creationId xmlns:a16="http://schemas.microsoft.com/office/drawing/2014/main" id="{C2EC76B5-376A-4B24-98B4-F0D87833B7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35200" y="13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8" descr="y">
            <a:extLst>
              <a:ext uri="{FF2B5EF4-FFF2-40B4-BE49-F238E27FC236}">
                <a16:creationId xmlns:a16="http://schemas.microsoft.com/office/drawing/2014/main" id="{4484E60D-98E8-4A1B-8CB0-2A5D607DFA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2875" y="13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9" descr="x">
            <a:extLst>
              <a:ext uri="{FF2B5EF4-FFF2-40B4-BE49-F238E27FC236}">
                <a16:creationId xmlns:a16="http://schemas.microsoft.com/office/drawing/2014/main" id="{80FBF890-7EB3-495E-AAFE-A5F365F4FE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18250" y="13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10" descr="y">
            <a:extLst>
              <a:ext uri="{FF2B5EF4-FFF2-40B4-BE49-F238E27FC236}">
                <a16:creationId xmlns:a16="http://schemas.microsoft.com/office/drawing/2014/main" id="{18BA86AF-541F-4F67-8FC1-5F83F77F6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8725" y="130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68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8A7C102-04FA-4D1D-9404-A89259E3FE82}"/>
              </a:ext>
            </a:extLst>
          </p:cNvPr>
          <p:cNvSpPr txBox="1"/>
          <p:nvPr/>
        </p:nvSpPr>
        <p:spPr>
          <a:xfrm>
            <a:off x="1692109" y="1100689"/>
            <a:ext cx="82625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皮亚诺公理对自然数的定义是归纳的，所以我们需要一个基数。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9CACFCA-2E4E-4FB5-B30C-8FB768BEA145}"/>
                  </a:ext>
                </a:extLst>
              </p:cNvPr>
              <p:cNvSpPr txBox="1"/>
              <p:nvPr/>
            </p:nvSpPr>
            <p:spPr>
              <a:xfrm>
                <a:off x="1692109" y="2111844"/>
                <a:ext cx="91157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我们需要定义</a:t>
                </a:r>
                <a:r>
                  <a:rPr lang="en-US" altLang="zh-CN" sz="2800" dirty="0"/>
                  <a:t>0=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zh-CN" altLang="en-US" sz="2800" dirty="0"/>
                  <a:t> 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9CACFCA-2E4E-4FB5-B30C-8FB768BEA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109" y="2111844"/>
                <a:ext cx="9115720" cy="523220"/>
              </a:xfrm>
              <a:prstGeom prst="rect">
                <a:avLst/>
              </a:prstGeom>
              <a:blipFill>
                <a:blip r:embed="rId2"/>
                <a:stretch>
                  <a:fillRect l="-1405" t="-13953" b="-325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E890324E-6862-4B8F-A5DC-B26873EA5076}"/>
              </a:ext>
            </a:extLst>
          </p:cNvPr>
          <p:cNvSpPr txBox="1"/>
          <p:nvPr/>
        </p:nvSpPr>
        <p:spPr>
          <a:xfrm>
            <a:off x="1051087" y="520422"/>
            <a:ext cx="395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</a:t>
            </a:r>
            <a:r>
              <a:rPr lang="en-US" altLang="zh-CN" sz="2800" dirty="0"/>
              <a:t> 0</a:t>
            </a:r>
            <a:r>
              <a:rPr lang="zh-CN" altLang="en-US" sz="2800" dirty="0"/>
              <a:t>是自然数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8768460-15C7-441B-A9F4-51115579F87C}"/>
                  </a:ext>
                </a:extLst>
              </p:cNvPr>
              <p:cNvSpPr txBox="1"/>
              <p:nvPr/>
            </p:nvSpPr>
            <p:spPr>
              <a:xfrm>
                <a:off x="1692109" y="2773005"/>
                <a:ext cx="65846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事实上</a:t>
                </a:r>
                <a14:m>
                  <m:oMath xmlns:m="http://schemas.openxmlformats.org/officeDocument/2006/math"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zh-CN" altLang="en-US" sz="2800" dirty="0"/>
                  <a:t>是一个代号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8768460-15C7-441B-A9F4-51115579F8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109" y="2773005"/>
                <a:ext cx="6584624" cy="523220"/>
              </a:xfrm>
              <a:prstGeom prst="rect">
                <a:avLst/>
              </a:prstGeom>
              <a:blipFill>
                <a:blip r:embed="rId3"/>
                <a:stretch>
                  <a:fillRect l="-1944" t="-15116" b="-290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F18A0A84-1476-4BF0-9D2E-1EF0D0F455E8}"/>
              </a:ext>
            </a:extLst>
          </p:cNvPr>
          <p:cNvSpPr txBox="1"/>
          <p:nvPr/>
        </p:nvSpPr>
        <p:spPr>
          <a:xfrm>
            <a:off x="1051087" y="3571903"/>
            <a:ext cx="1122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</a:t>
            </a:r>
            <a:r>
              <a:rPr lang="zh-CN" altLang="en-US" sz="2800" dirty="0">
                <a:latin typeface="Arial" panose="020B0604020202020204" pitchFamily="34" charset="0"/>
              </a:rPr>
              <a:t>每个自然数都有一个后继且其后继也是一个自然数。</a:t>
            </a:r>
            <a:endParaRPr lang="zh-CN" altLang="zh-CN" sz="2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713E33C-7A90-4EC1-B877-C67E9C8A7412}"/>
                  </a:ext>
                </a:extLst>
              </p:cNvPr>
              <p:cNvSpPr txBox="1"/>
              <p:nvPr/>
            </p:nvSpPr>
            <p:spPr>
              <a:xfrm>
                <a:off x="1692109" y="4395205"/>
                <a:ext cx="882820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我们记</a:t>
                </a:r>
                <a:r>
                  <a:rPr lang="en-US" altLang="zh-CN" sz="2800" dirty="0"/>
                  <a:t>n</a:t>
                </a:r>
                <a:r>
                  <a:rPr lang="zh-CN" altLang="en-US" sz="2800" dirty="0"/>
                  <a:t>的后继为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sz="2800" dirty="0"/>
                  <a:t>（或</a:t>
                </a:r>
                <a:r>
                  <a:rPr lang="en-US" altLang="zh-CN" sz="2800" dirty="0"/>
                  <a:t>Sn</a:t>
                </a:r>
                <a:r>
                  <a:rPr lang="zh-CN" altLang="en-US" sz="2800" dirty="0"/>
                  <a:t>），那么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zh-CN" altLang="en-US" sz="2800" dirty="0"/>
                  <a:t>和</a:t>
                </a:r>
                <a:r>
                  <a:rPr lang="en-US" altLang="zh-CN" sz="2800" dirty="0"/>
                  <a:t>n</a:t>
                </a:r>
                <a:r>
                  <a:rPr lang="zh-CN" altLang="en-US" sz="2800" dirty="0"/>
                  <a:t>之间应体现什么关系？</a:t>
                </a: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713E33C-7A90-4EC1-B877-C67E9C8A7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109" y="4395205"/>
                <a:ext cx="8828203" cy="954107"/>
              </a:xfrm>
              <a:prstGeom prst="rect">
                <a:avLst/>
              </a:prstGeom>
              <a:blipFill>
                <a:blip r:embed="rId4"/>
                <a:stretch>
                  <a:fillRect l="-1450" t="-8280" b="-152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2788853D-F337-4772-869C-473C263E9E6F}"/>
              </a:ext>
            </a:extLst>
          </p:cNvPr>
          <p:cNvSpPr txBox="1"/>
          <p:nvPr/>
        </p:nvSpPr>
        <p:spPr>
          <a:xfrm>
            <a:off x="1692109" y="5495701"/>
            <a:ext cx="8149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想想相邻自然数间的关系，大小上，顺序上？</a:t>
            </a:r>
          </a:p>
        </p:txBody>
      </p:sp>
    </p:spTree>
    <p:extLst>
      <p:ext uri="{BB962C8B-B14F-4D97-AF65-F5344CB8AC3E}">
        <p14:creationId xmlns:p14="http://schemas.microsoft.com/office/powerpoint/2010/main" val="3415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10" grpId="0"/>
      <p:bldP spid="11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9A86E7D-E05E-4032-9A04-4CFB11BBBD66}"/>
                  </a:ext>
                </a:extLst>
              </p:cNvPr>
              <p:cNvSpPr txBox="1"/>
              <p:nvPr/>
            </p:nvSpPr>
            <p:spPr>
              <a:xfrm>
                <a:off x="1201918" y="3040143"/>
                <a:ext cx="841342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（</a:t>
                </a:r>
                <a:r>
                  <a:rPr lang="en-US" altLang="zh-CN" sz="2800" dirty="0"/>
                  <a:t>4</a:t>
                </a:r>
                <a:r>
                  <a:rPr lang="zh-CN" altLang="en-US" sz="2800" dirty="0"/>
                  <a:t>）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 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如果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x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的后继和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y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的后继相等，那么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x=y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。</a:t>
                </a:r>
                <a:endParaRPr lang="en-US" altLang="zh-CN" sz="2800" dirty="0">
                  <a:latin typeface="Arial" panose="020B0604020202020204" pitchFamily="34" charset="0"/>
                </a:endParaRPr>
              </a:p>
              <a:p>
                <a:r>
                  <a:rPr lang="zh-CN" altLang="en-US" sz="2800" dirty="0"/>
                  <a:t>      </a:t>
                </a:r>
                <a:r>
                  <a:rPr lang="en-US" altLang="zh-CN" sz="2800" dirty="0"/>
                  <a:t>Sn = </a:t>
                </a:r>
                <a:r>
                  <a:rPr lang="en-US" altLang="zh-CN" sz="2800" dirty="0" err="1"/>
                  <a:t>Sm</a:t>
                </a:r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zh-CN" altLang="en-US" sz="2800" dirty="0"/>
                  <a:t> </a:t>
                </a:r>
                <a:r>
                  <a:rPr lang="en-US" altLang="zh-CN" sz="2800" dirty="0"/>
                  <a:t>n = m</a:t>
                </a:r>
              </a:p>
              <a:p>
                <a:r>
                  <a:rPr lang="en-US" altLang="zh-CN" sz="2800" dirty="0"/>
                  <a:t>       </a:t>
                </a:r>
                <a:r>
                  <a:rPr lang="zh-CN" altLang="en-US" sz="2800" dirty="0"/>
                  <a:t>这体现的是自然数的有序。即每一个自然数都对应一个后继。  </a:t>
                </a:r>
                <a:endParaRPr lang="en-US" altLang="zh-CN" sz="2800" dirty="0"/>
              </a:p>
              <a:p>
                <a:r>
                  <a:rPr lang="en-US" altLang="zh-CN" sz="2800" i="1" dirty="0"/>
                  <a:t>       </a:t>
                </a:r>
                <a:r>
                  <a:rPr lang="zh-CN" altLang="en-US" sz="2800" dirty="0"/>
                  <a:t>更严谨的说</a:t>
                </a:r>
                <a:r>
                  <a:rPr lang="en-US" altLang="zh-CN" sz="2800" i="1" dirty="0"/>
                  <a:t>P</a:t>
                </a:r>
                <a:r>
                  <a:rPr lang="zh-CN" altLang="en-US" sz="2800" dirty="0"/>
                  <a:t>到</a:t>
                </a:r>
                <a:r>
                  <a:rPr lang="en-US" altLang="zh-CN" sz="2800" i="1" dirty="0"/>
                  <a:t>P</a:t>
                </a:r>
                <a:r>
                  <a:rPr lang="zh-CN" altLang="en-US" sz="2800" dirty="0"/>
                  <a:t>内存在</a:t>
                </a:r>
                <a:r>
                  <a:rPr lang="en-US" altLang="zh-CN" sz="2800" i="1" dirty="0"/>
                  <a:t>a → a</a:t>
                </a:r>
                <a:r>
                  <a:rPr lang="zh-CN" altLang="en-US" sz="2800" dirty="0"/>
                  <a:t>直接后继元素的一一映射；</a:t>
                </a:r>
                <a:endParaRPr lang="en-US" altLang="zh-CN" sz="280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9A86E7D-E05E-4032-9A04-4CFB11BBB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918" y="3040143"/>
                <a:ext cx="8413423" cy="2677656"/>
              </a:xfrm>
              <a:prstGeom prst="rect">
                <a:avLst/>
              </a:prstGeom>
              <a:blipFill>
                <a:blip r:embed="rId2"/>
                <a:stretch>
                  <a:fillRect l="-1449" t="-3189" r="-942" b="-50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D289FA31-15EE-4D1A-95D5-8C566682850E}"/>
              </a:ext>
            </a:extLst>
          </p:cNvPr>
          <p:cNvSpPr txBox="1"/>
          <p:nvPr/>
        </p:nvSpPr>
        <p:spPr>
          <a:xfrm>
            <a:off x="1201918" y="1041591"/>
            <a:ext cx="8847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</a:t>
            </a:r>
            <a:r>
              <a:rPr lang="en-US" altLang="zh-CN" sz="2800" dirty="0">
                <a:latin typeface="Arial" panose="020B0604020202020204" pitchFamily="34" charset="0"/>
              </a:rPr>
              <a:t> 0</a:t>
            </a:r>
            <a:r>
              <a:rPr lang="zh-CN" altLang="en-US" sz="2800" dirty="0">
                <a:latin typeface="Arial" panose="020B0604020202020204" pitchFamily="34" charset="0"/>
              </a:rPr>
              <a:t>不是任何自然数的后继。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       </a:t>
            </a:r>
            <a:r>
              <a:rPr lang="zh-CN" altLang="en-US" sz="2800" dirty="0">
                <a:latin typeface="Arial" panose="020B0604020202020204" pitchFamily="34" charset="0"/>
              </a:rPr>
              <a:t>这说明了</a:t>
            </a:r>
            <a:r>
              <a:rPr lang="en-US" altLang="zh-CN" sz="2800" dirty="0">
                <a:latin typeface="Arial" panose="020B0604020202020204" pitchFamily="34" charset="0"/>
              </a:rPr>
              <a:t>0</a:t>
            </a:r>
            <a:r>
              <a:rPr lang="zh-CN" altLang="en-US" sz="2800" dirty="0">
                <a:latin typeface="Arial" panose="020B0604020202020204" pitchFamily="34" charset="0"/>
              </a:rPr>
              <a:t>是自然数集的第一个元素（不恰当的说），这和第一条是对应的。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550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316BB4E-3FB3-46B8-914E-C3120F54D439}"/>
              </a:ext>
            </a:extLst>
          </p:cNvPr>
          <p:cNvSpPr txBox="1"/>
          <p:nvPr/>
        </p:nvSpPr>
        <p:spPr>
          <a:xfrm>
            <a:off x="1522428" y="834271"/>
            <a:ext cx="88376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/>
              <a:t>（</a:t>
            </a:r>
            <a:r>
              <a:rPr lang="en-US" altLang="zh-CN" sz="2800" dirty="0"/>
              <a:t>5</a:t>
            </a:r>
            <a:r>
              <a:rPr lang="zh-CN" altLang="en-US" sz="2800" dirty="0"/>
              <a:t>）</a:t>
            </a:r>
            <a:r>
              <a:rPr lang="zh-CN" altLang="en-US" sz="2800" dirty="0">
                <a:latin typeface="Arial" panose="020B0604020202020204" pitchFamily="34" charset="0"/>
              </a:rPr>
              <a:t>归纳公理：</a:t>
            </a:r>
            <a:r>
              <a:rPr lang="zh-CN" altLang="en-US" sz="2800" dirty="0"/>
              <a:t>设 </a:t>
            </a:r>
            <a:r>
              <a:rPr lang="en-US" altLang="zh-CN" sz="2800" i="1" dirty="0"/>
              <a:t>S</a:t>
            </a:r>
            <a:r>
              <a:rPr lang="zh-CN" altLang="en-US" sz="2800" dirty="0"/>
              <a:t>⊆</a:t>
            </a:r>
            <a:r>
              <a:rPr lang="en-US" altLang="zh-CN" sz="2800" b="1" dirty="0"/>
              <a:t>N</a:t>
            </a:r>
            <a:r>
              <a:rPr lang="zh-CN" altLang="en-US" sz="2800" dirty="0"/>
              <a:t>，且满足</a:t>
            </a:r>
            <a:r>
              <a:rPr lang="en-US" altLang="zh-CN" sz="2800" dirty="0"/>
              <a:t>2</a:t>
            </a:r>
            <a:r>
              <a:rPr lang="zh-CN" altLang="en-US" sz="2800" dirty="0"/>
              <a:t>个条件</a:t>
            </a:r>
            <a:endParaRPr lang="en-US" altLang="zh-CN" sz="2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/>
              <a:t>       </a:t>
            </a:r>
            <a:r>
              <a:rPr lang="zh-CN" altLang="en-US" sz="2800" dirty="0"/>
              <a:t>（</a:t>
            </a:r>
            <a:r>
              <a:rPr lang="en-US" altLang="zh-CN" sz="2800" dirty="0" err="1"/>
              <a:t>i</a:t>
            </a:r>
            <a:r>
              <a:rPr lang="zh-CN" altLang="en-US" sz="2800" dirty="0"/>
              <a:t>）</a:t>
            </a:r>
            <a:r>
              <a:rPr lang="en-US" altLang="zh-CN" sz="2800" dirty="0"/>
              <a:t>0 ∈ </a:t>
            </a:r>
            <a:r>
              <a:rPr lang="en-US" altLang="zh-CN" sz="2800" i="1" dirty="0"/>
              <a:t>S</a:t>
            </a:r>
            <a:r>
              <a:rPr lang="zh-CN" altLang="en-US" sz="2800" dirty="0"/>
              <a:t>；</a:t>
            </a:r>
            <a:endParaRPr lang="en-US" altLang="zh-CN" sz="2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/>
              <a:t>       </a:t>
            </a:r>
            <a:r>
              <a:rPr lang="zh-CN" altLang="en-US" sz="2800" dirty="0"/>
              <a:t>（</a:t>
            </a:r>
            <a:r>
              <a:rPr lang="en-US" altLang="zh-CN" sz="2800" dirty="0"/>
              <a:t>ii</a:t>
            </a:r>
            <a:r>
              <a:rPr lang="zh-CN" altLang="en-US" sz="2800" dirty="0"/>
              <a:t>）如果</a:t>
            </a:r>
            <a:r>
              <a:rPr lang="en-US" altLang="zh-CN" sz="2800" i="1" dirty="0"/>
              <a:t>n</a:t>
            </a:r>
            <a:r>
              <a:rPr lang="zh-CN" altLang="en-US" sz="2800" dirty="0"/>
              <a:t>∈</a:t>
            </a:r>
            <a:r>
              <a:rPr lang="en-US" altLang="zh-CN" sz="2800" i="1" dirty="0"/>
              <a:t>S</a:t>
            </a:r>
            <a:r>
              <a:rPr lang="zh-CN" altLang="en-US" sz="2800" dirty="0"/>
              <a:t>，那么 </a:t>
            </a:r>
            <a:r>
              <a:rPr lang="en-US" altLang="zh-CN" sz="2800" i="1" dirty="0"/>
              <a:t>n</a:t>
            </a:r>
            <a:r>
              <a:rPr lang="en-US" altLang="zh-CN" sz="2800" dirty="0"/>
              <a:t>’ ∈ </a:t>
            </a:r>
            <a:r>
              <a:rPr lang="en-US" altLang="zh-CN" sz="2800" i="1" dirty="0"/>
              <a:t>S</a:t>
            </a:r>
            <a:r>
              <a:rPr lang="zh-CN" altLang="en-US" sz="2800" i="1" dirty="0"/>
              <a:t>。</a:t>
            </a:r>
            <a:endParaRPr lang="en-US" altLang="zh-CN" sz="2800" i="1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i="1" dirty="0"/>
              <a:t>         </a:t>
            </a:r>
            <a:r>
              <a:rPr lang="zh-CN" altLang="en-US" sz="2800" dirty="0"/>
              <a:t>则</a:t>
            </a:r>
            <a:r>
              <a:rPr lang="en-US" altLang="zh-CN" sz="2800" i="1" dirty="0"/>
              <a:t>S</a:t>
            </a:r>
            <a:r>
              <a:rPr lang="zh-CN" altLang="en-US" sz="2800" dirty="0"/>
              <a:t>是包含全体自然数的集合，即</a:t>
            </a:r>
            <a:r>
              <a:rPr lang="en-US" altLang="zh-CN" sz="2800" dirty="0"/>
              <a:t>S=N</a:t>
            </a:r>
            <a:r>
              <a:rPr lang="zh-CN" altLang="en-US" sz="2800" dirty="0"/>
              <a:t>。</a:t>
            </a:r>
            <a:endParaRPr lang="en-US" altLang="zh-C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6F87B4E-005A-409E-A3D0-0141152F2027}"/>
                  </a:ext>
                </a:extLst>
              </p:cNvPr>
              <p:cNvSpPr/>
              <p:nvPr/>
            </p:nvSpPr>
            <p:spPr>
              <a:xfrm>
                <a:off x="1522428" y="3968869"/>
                <a:ext cx="896017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800" dirty="0">
                    <a:latin typeface="Arial" panose="020B0604020202020204" pitchFamily="34" charset="0"/>
                  </a:rPr>
                  <a:t>就自然数集的构建来说，这条公理的存在说明若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n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是自然数，那么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zh-CN" altLang="en-US" sz="2800" dirty="0">
                    <a:latin typeface="Arial" panose="020B0604020202020204" pitchFamily="34" charset="0"/>
                  </a:rPr>
                  <a:t>也是自然数。而由第一条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0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是自然数，我们得到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0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之后的数都是自然数，我们把他们记作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1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，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2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，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3……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26F87B4E-005A-409E-A3D0-0141152F20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428" y="3968869"/>
                <a:ext cx="8960178" cy="1384995"/>
              </a:xfrm>
              <a:prstGeom prst="rect">
                <a:avLst/>
              </a:prstGeom>
              <a:blipFill>
                <a:blip r:embed="rId2"/>
                <a:stretch>
                  <a:fillRect l="-1429" t="-5727" r="-544" b="-114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9D5BF8E-6216-4878-BB65-E6C71CC25AC6}"/>
                  </a:ext>
                </a:extLst>
              </p:cNvPr>
              <p:cNvSpPr/>
              <p:nvPr/>
            </p:nvSpPr>
            <p:spPr>
              <a:xfrm>
                <a:off x="1522428" y="2870165"/>
                <a:ext cx="9224129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2800" dirty="0">
                    <a:latin typeface="Arial" panose="020B0604020202020204" pitchFamily="34" charset="0"/>
                  </a:rPr>
                  <a:t>这好像就是第一数学归纳法，有了奠基之后，如果有</a:t>
                </a:r>
                <a:r>
                  <a:rPr lang="en-US" altLang="zh-CN" sz="2800" dirty="0">
                    <a:latin typeface="Arial" panose="020B0604020202020204" pitchFamily="34" charset="0"/>
                  </a:rPr>
                  <a:t>n</a:t>
                </a:r>
                <a:r>
                  <a:rPr lang="zh-CN" altLang="en-US" sz="2800" dirty="0">
                    <a:latin typeface="Arial" panose="020B0604020202020204" pitchFamily="34" charset="0"/>
                  </a:rPr>
                  <a:t>时成立，那么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2800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800" dirty="0"/>
                  <a:t>时成立，则对于任意</a:t>
                </a:r>
                <a:r>
                  <a:rPr lang="en-US" altLang="zh-CN" sz="2800" dirty="0"/>
                  <a:t>n</a:t>
                </a:r>
                <a:r>
                  <a:rPr lang="zh-CN" altLang="en-US" sz="2800" dirty="0"/>
                  <a:t>属于</a:t>
                </a:r>
                <a:r>
                  <a:rPr lang="en-US" altLang="zh-CN" sz="2800" dirty="0"/>
                  <a:t>N</a:t>
                </a:r>
                <a:r>
                  <a:rPr lang="zh-CN" altLang="en-US" sz="2800" dirty="0"/>
                  <a:t>都成立。</a:t>
                </a: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89D5BF8E-6216-4878-BB65-E6C71CC25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428" y="2870165"/>
                <a:ext cx="9224129" cy="954107"/>
              </a:xfrm>
              <a:prstGeom prst="rect">
                <a:avLst/>
              </a:prstGeom>
              <a:blipFill>
                <a:blip r:embed="rId3"/>
                <a:stretch>
                  <a:fillRect l="-1388" t="-8974" b="-179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19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5F3360C-E9CE-4A31-BBB1-FBC594BC189E}"/>
              </a:ext>
            </a:extLst>
          </p:cNvPr>
          <p:cNvSpPr txBox="1"/>
          <p:nvPr/>
        </p:nvSpPr>
        <p:spPr>
          <a:xfrm>
            <a:off x="1588416" y="513759"/>
            <a:ext cx="8809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在构建好自然数之后，我们需要一种比较好（没有别的词了。。）的定义来定义：</a:t>
            </a:r>
            <a:endParaRPr lang="en-US" altLang="zh-CN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050EFD-AC47-46E4-AB7D-5063E0197156}"/>
              </a:ext>
            </a:extLst>
          </p:cNvPr>
          <p:cNvSpPr txBox="1"/>
          <p:nvPr/>
        </p:nvSpPr>
        <p:spPr>
          <a:xfrm>
            <a:off x="1588416" y="1659367"/>
            <a:ext cx="95022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John von Neumann</a:t>
            </a:r>
            <a:r>
              <a:rPr lang="zh-CN" altLang="en-US" sz="2800" dirty="0"/>
              <a:t>的定义：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pt-BR" altLang="zh-CN" sz="2800" dirty="0"/>
              <a:t>                 0=∅  ,    </a:t>
            </a:r>
            <a:r>
              <a:rPr lang="pt-BR" altLang="zh-CN" sz="2800" i="1" dirty="0"/>
              <a:t>n</a:t>
            </a:r>
            <a:r>
              <a:rPr lang="pt-BR" altLang="zh-CN" sz="2800" dirty="0"/>
              <a:t>+1=</a:t>
            </a:r>
            <a:r>
              <a:rPr lang="en-US" altLang="zh-CN" sz="2800" dirty="0"/>
              <a:t>n</a:t>
            </a:r>
            <a:r>
              <a:rPr lang="zh-CN" altLang="en-US" sz="2800" dirty="0"/>
              <a:t>∪</a:t>
            </a:r>
            <a:r>
              <a:rPr lang="en-US" altLang="zh-CN" sz="2800" dirty="0"/>
              <a:t>{n}=</a:t>
            </a:r>
            <a:r>
              <a:rPr lang="pt-BR" altLang="zh-CN" sz="2800" dirty="0"/>
              <a:t>{0,1,⋯,</a:t>
            </a:r>
            <a:r>
              <a:rPr lang="pt-BR" altLang="zh-CN" sz="2800" i="1" dirty="0"/>
              <a:t>n</a:t>
            </a:r>
            <a:r>
              <a:rPr lang="pt-BR" altLang="zh-CN" sz="2800" dirty="0"/>
              <a:t>} </a:t>
            </a:r>
            <a:r>
              <a:rPr lang="zh-CN" altLang="en-US" sz="2800" dirty="0"/>
              <a:t>（</a:t>
            </a:r>
            <a:r>
              <a:rPr lang="pt-BR" altLang="zh-CN" sz="2800" dirty="0"/>
              <a:t> ∅ 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endParaRPr lang="pt-BR" altLang="zh-CN" sz="2800" dirty="0"/>
          </a:p>
          <a:p>
            <a:r>
              <a:rPr lang="zh-CN" altLang="en-US" sz="2800" dirty="0"/>
              <a:t>             （</a:t>
            </a:r>
            <a:r>
              <a:rPr lang="pt-BR" altLang="zh-CN" sz="2800" dirty="0"/>
              <a:t>∅</a:t>
            </a:r>
            <a:r>
              <a:rPr lang="zh-CN" altLang="en-US" sz="2800" dirty="0"/>
              <a:t>也可以记为</a:t>
            </a:r>
            <a:r>
              <a:rPr lang="en-US" altLang="zh-CN" sz="2800" dirty="0"/>
              <a:t>{ }</a:t>
            </a:r>
            <a:r>
              <a:rPr lang="pt-BR" altLang="zh-CN" sz="2800" dirty="0"/>
              <a:t> </a:t>
            </a:r>
            <a:r>
              <a:rPr lang="zh-CN" altLang="en-US" sz="2800" dirty="0"/>
              <a:t>）</a:t>
            </a:r>
            <a:endParaRPr lang="pt-BR" altLang="zh-CN" sz="28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D8AE361C-1012-470E-BBF7-26DCBAE84374}"/>
              </a:ext>
            </a:extLst>
          </p:cNvPr>
          <p:cNvSpPr txBox="1"/>
          <p:nvPr/>
        </p:nvSpPr>
        <p:spPr>
          <a:xfrm>
            <a:off x="1588416" y="3906136"/>
            <a:ext cx="88753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CN" sz="2800" dirty="0"/>
              <a:t>0 = ∅</a:t>
            </a:r>
          </a:p>
          <a:p>
            <a:r>
              <a:rPr lang="en-US" altLang="zh-CN" sz="2800" dirty="0"/>
              <a:t>1 = { </a:t>
            </a:r>
            <a:r>
              <a:rPr lang="pt-BR" altLang="zh-CN" sz="2800" dirty="0"/>
              <a:t>∅ </a:t>
            </a:r>
            <a:r>
              <a:rPr lang="en-US" altLang="zh-CN" sz="2800" dirty="0"/>
              <a:t>}</a:t>
            </a:r>
          </a:p>
          <a:p>
            <a:r>
              <a:rPr lang="en-US" altLang="zh-CN" sz="2800" dirty="0"/>
              <a:t>2 = { 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 }</a:t>
            </a:r>
          </a:p>
          <a:p>
            <a:r>
              <a:rPr lang="en-US" altLang="zh-CN" sz="2800" dirty="0"/>
              <a:t>3 = {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zh-CN" altLang="en-US" sz="2800" dirty="0"/>
              <a:t>，</a:t>
            </a:r>
            <a:r>
              <a:rPr lang="en-US" altLang="zh-CN" sz="2800" dirty="0"/>
              <a:t>{ </a:t>
            </a:r>
            <a:r>
              <a:rPr lang="pt-BR" altLang="zh-CN" sz="2800" dirty="0"/>
              <a:t>∅ </a:t>
            </a:r>
            <a:r>
              <a:rPr lang="en-US" altLang="zh-CN" sz="2800" dirty="0"/>
              <a:t>} } }</a:t>
            </a:r>
          </a:p>
          <a:p>
            <a:r>
              <a:rPr lang="en-US" altLang="zh-CN" sz="2800" dirty="0"/>
              <a:t>…………</a:t>
            </a:r>
          </a:p>
        </p:txBody>
      </p:sp>
    </p:spTree>
    <p:extLst>
      <p:ext uri="{BB962C8B-B14F-4D97-AF65-F5344CB8AC3E}">
        <p14:creationId xmlns:p14="http://schemas.microsoft.com/office/powerpoint/2010/main" val="34713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C858D18C-CBEE-4F06-94DE-A5C1985F0672}"/>
              </a:ext>
            </a:extLst>
          </p:cNvPr>
          <p:cNvSpPr txBox="1"/>
          <p:nvPr/>
        </p:nvSpPr>
        <p:spPr>
          <a:xfrm>
            <a:off x="1027522" y="574508"/>
            <a:ext cx="98321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err="1"/>
              <a:t>Zermelo</a:t>
            </a:r>
            <a:r>
              <a:rPr lang="en-US" altLang="zh-CN" sz="2800" b="1" dirty="0"/>
              <a:t> ordinals</a:t>
            </a:r>
            <a:r>
              <a:rPr lang="zh-CN" altLang="en-US" sz="2800" dirty="0"/>
              <a:t>的定义：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                           0=</a:t>
            </a:r>
            <a:r>
              <a:rPr lang="pt-BR" altLang="zh-CN" sz="2800" dirty="0"/>
              <a:t> ∅  </a:t>
            </a:r>
            <a:r>
              <a:rPr lang="zh-CN" altLang="en-US" sz="2800" dirty="0"/>
              <a:t>， </a:t>
            </a:r>
            <a:r>
              <a:rPr lang="en-US" altLang="zh-CN" sz="2800" dirty="0"/>
              <a:t>n+1={n}</a:t>
            </a:r>
          </a:p>
          <a:p>
            <a:r>
              <a:rPr lang="en-US" altLang="zh-CN" sz="2800" dirty="0"/>
              <a:t>0 = </a:t>
            </a:r>
            <a:r>
              <a:rPr lang="pt-BR" altLang="zh-CN" sz="2800" dirty="0"/>
              <a:t>∅ </a:t>
            </a:r>
            <a:endParaRPr lang="en-US" altLang="zh-CN" sz="2800" dirty="0"/>
          </a:p>
          <a:p>
            <a:r>
              <a:rPr lang="en-US" altLang="zh-CN" sz="2800" dirty="0"/>
              <a:t>1 = { </a:t>
            </a:r>
            <a:r>
              <a:rPr lang="pt-BR" altLang="zh-CN" sz="2800" dirty="0"/>
              <a:t>∅ </a:t>
            </a:r>
            <a:r>
              <a:rPr lang="en-US" altLang="zh-CN" sz="2800" dirty="0"/>
              <a:t>}</a:t>
            </a:r>
          </a:p>
          <a:p>
            <a:r>
              <a:rPr lang="en-US" altLang="zh-CN" sz="2800" dirty="0"/>
              <a:t>2 = { { </a:t>
            </a:r>
            <a:r>
              <a:rPr lang="pt-BR" altLang="zh-CN" sz="2800" dirty="0"/>
              <a:t>∅ </a:t>
            </a:r>
            <a:r>
              <a:rPr lang="en-US" altLang="zh-CN" sz="2800" dirty="0"/>
              <a:t>} }</a:t>
            </a:r>
          </a:p>
          <a:p>
            <a:r>
              <a:rPr lang="en-US" altLang="zh-CN" sz="2800" dirty="0"/>
              <a:t>3 = { { { </a:t>
            </a:r>
            <a:r>
              <a:rPr lang="pt-BR" altLang="zh-CN" sz="2800" dirty="0"/>
              <a:t>∅ </a:t>
            </a:r>
            <a:r>
              <a:rPr lang="en-US" altLang="zh-CN" sz="2800" dirty="0"/>
              <a:t>} } }</a:t>
            </a:r>
          </a:p>
          <a:p>
            <a:r>
              <a:rPr lang="en-US" altLang="zh-CN" sz="2800" dirty="0"/>
              <a:t>…………</a:t>
            </a:r>
            <a:endParaRPr lang="zh-CN" altLang="en-US" sz="28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C43F091-E747-4FEB-86CA-CCAFABAEB4BC}"/>
              </a:ext>
            </a:extLst>
          </p:cNvPr>
          <p:cNvSpPr txBox="1"/>
          <p:nvPr/>
        </p:nvSpPr>
        <p:spPr>
          <a:xfrm>
            <a:off x="1027522" y="4162779"/>
            <a:ext cx="6047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区别？数量和顺序上。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836B6DEE-990D-49BA-A097-D4235C3A569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27522" y="4796395"/>
            <a:ext cx="1103640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自然数有两个本质属性：一个是</a:t>
            </a:r>
            <a:r>
              <a:rPr kumimoji="0" lang="zh-CN" altLang="zh-CN" sz="32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数量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，一个是</a:t>
            </a:r>
            <a:r>
              <a:rPr kumimoji="0" lang="zh-CN" altLang="zh-CN" sz="3200" b="1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顺序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，所以2里既要体现它的大小，又要体现它与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MathJax_Main"/>
              </a:rPr>
              <a:t>0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、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MathJax_Main"/>
              </a:rPr>
              <a:t>1</a:t>
            </a:r>
            <a:r>
              <a:rPr kumimoji="0" lang="zh-CN" altLang="zh-CN" sz="32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</a:rPr>
              <a:t>的关系。</a:t>
            </a:r>
            <a:endParaRPr kumimoji="0" lang="zh-CN" altLang="zh-CN" sz="3200" b="0" i="0" u="none" strike="noStrike" cap="none" normalizeH="0" baseline="0" dirty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334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切片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937</TotalTime>
  <Words>2002</Words>
  <Application>Microsoft Office PowerPoint</Application>
  <PresentationFormat>宽屏</PresentationFormat>
  <Paragraphs>151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等线</vt:lpstr>
      <vt:lpstr>Arial</vt:lpstr>
      <vt:lpstr>Cambria Math</vt:lpstr>
      <vt:lpstr>Century Gothic</vt:lpstr>
      <vt:lpstr>Verdana</vt:lpstr>
      <vt:lpstr>Wingdings 3</vt:lpstr>
      <vt:lpstr>切片</vt:lpstr>
      <vt:lpstr>赵超懿</vt:lpstr>
      <vt:lpstr>PowerPoint 演示文稿</vt:lpstr>
      <vt:lpstr>用集合定义自然数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感谢老师和助教的帮助！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赵超懿</dc:title>
  <dc:creator>zhao chaoyi</dc:creator>
  <cp:lastModifiedBy>zhao chaoyi</cp:lastModifiedBy>
  <cp:revision>102</cp:revision>
  <dcterms:created xsi:type="dcterms:W3CDTF">2019-11-24T13:43:05Z</dcterms:created>
  <dcterms:modified xsi:type="dcterms:W3CDTF">2019-11-28T00:16:37Z</dcterms:modified>
</cp:coreProperties>
</file>