
<file path=[Content_Types].xml><?xml version="1.0" encoding="utf-8"?>
<Types xmlns="http://schemas.openxmlformats.org/package/2006/content-types"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9" r:id="rId1"/>
  </p:sldMasterIdLst>
  <p:notesMasterIdLst>
    <p:notesMasterId r:id="rId35"/>
  </p:notesMasterIdLst>
  <p:sldIdLst>
    <p:sldId id="256" r:id="rId2"/>
    <p:sldId id="299" r:id="rId3"/>
    <p:sldId id="313" r:id="rId4"/>
    <p:sldId id="300" r:id="rId5"/>
    <p:sldId id="318" r:id="rId6"/>
    <p:sldId id="301" r:id="rId7"/>
    <p:sldId id="314" r:id="rId8"/>
    <p:sldId id="277" r:id="rId9"/>
    <p:sldId id="319" r:id="rId10"/>
    <p:sldId id="302" r:id="rId11"/>
    <p:sldId id="279" r:id="rId12"/>
    <p:sldId id="315" r:id="rId13"/>
    <p:sldId id="280" r:id="rId14"/>
    <p:sldId id="281" r:id="rId15"/>
    <p:sldId id="321" r:id="rId16"/>
    <p:sldId id="320" r:id="rId17"/>
    <p:sldId id="286" r:id="rId18"/>
    <p:sldId id="303" r:id="rId19"/>
    <p:sldId id="295" r:id="rId20"/>
    <p:sldId id="304" r:id="rId21"/>
    <p:sldId id="288" r:id="rId22"/>
    <p:sldId id="305" r:id="rId23"/>
    <p:sldId id="316" r:id="rId24"/>
    <p:sldId id="307" r:id="rId25"/>
    <p:sldId id="322" r:id="rId26"/>
    <p:sldId id="309" r:id="rId27"/>
    <p:sldId id="317" r:id="rId28"/>
    <p:sldId id="323" r:id="rId29"/>
    <p:sldId id="310" r:id="rId30"/>
    <p:sldId id="311" r:id="rId31"/>
    <p:sldId id="291" r:id="rId32"/>
    <p:sldId id="312" r:id="rId33"/>
    <p:sldId id="273" r:id="rId3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90" autoAdjust="0"/>
  </p:normalViewPr>
  <p:slideViewPr>
    <p:cSldViewPr>
      <p:cViewPr varScale="1">
        <p:scale>
          <a:sx n="62" d="100"/>
          <a:sy n="62" d="100"/>
        </p:scale>
        <p:origin x="162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9700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noProof="0" smtClean="0"/>
              <a:t>Click to edit Master text styles</a:t>
            </a:r>
          </a:p>
          <a:p>
            <a:pPr lvl="1"/>
            <a:r>
              <a:rPr lang="zh-CN" altLang="zh-CN" noProof="0" smtClean="0"/>
              <a:t>Second level</a:t>
            </a:r>
          </a:p>
          <a:p>
            <a:pPr lvl="2"/>
            <a:r>
              <a:rPr lang="zh-CN" altLang="zh-CN" noProof="0" smtClean="0"/>
              <a:t>Third level</a:t>
            </a:r>
          </a:p>
          <a:p>
            <a:pPr lvl="3"/>
            <a:r>
              <a:rPr lang="zh-CN" altLang="zh-CN" noProof="0" smtClean="0"/>
              <a:t>Fourth level</a:t>
            </a:r>
          </a:p>
          <a:p>
            <a:pPr lvl="4"/>
            <a:r>
              <a:rPr lang="zh-CN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1ECB40-4B47-44E2-8783-B767AE64BF9D}" type="slidenum">
              <a:rPr lang="zh-CN" altLang="zh-CN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2273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集合：观察对象的抽象描述；</a:t>
            </a:r>
            <a:endParaRPr lang="en-US" altLang="zh-CN" dirty="0" smtClean="0"/>
          </a:p>
          <a:p>
            <a:r>
              <a:rPr lang="zh-CN" altLang="en-US" dirty="0" smtClean="0"/>
              <a:t>二元运算：元素之间的“关系”，三个元素形成的“形状”，“结构”</a:t>
            </a:r>
            <a:endParaRPr lang="en-US" altLang="zh-CN" dirty="0" smtClean="0"/>
          </a:p>
          <a:p>
            <a:r>
              <a:rPr lang="zh-CN" altLang="en-US" dirty="0" smtClean="0"/>
              <a:t>运算的封闭：任意的元素都涉及，不涉及集合外的元素：</a:t>
            </a:r>
            <a:r>
              <a:rPr lang="en-US" altLang="zh-CN" dirty="0" smtClean="0"/>
              <a:t>well define</a:t>
            </a:r>
          </a:p>
          <a:p>
            <a:endParaRPr lang="en-US" altLang="zh-CN" dirty="0" smtClean="0"/>
          </a:p>
          <a:p>
            <a:r>
              <a:rPr lang="zh-CN" altLang="en-US" dirty="0" smtClean="0"/>
              <a:t>故名：代数系统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25982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小于等于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的相对素数集合，及其上的模</a:t>
            </a:r>
            <a:r>
              <a:rPr lang="en-US" altLang="zh-CN" dirty="0" smtClean="0"/>
              <a:t>n</a:t>
            </a:r>
            <a:r>
              <a:rPr lang="zh-CN" altLang="en-US" dirty="0" smtClean="0"/>
              <a:t>乘法</a:t>
            </a:r>
            <a:endParaRPr lang="en-US" altLang="zh-CN" dirty="0" smtClean="0"/>
          </a:p>
          <a:p>
            <a:r>
              <a:rPr lang="zh-CN" altLang="en-US" dirty="0" smtClean="0"/>
              <a:t>当</a:t>
            </a:r>
            <a:r>
              <a:rPr lang="en-US" altLang="zh-CN" dirty="0" smtClean="0"/>
              <a:t>n</a:t>
            </a:r>
            <a:r>
              <a:rPr lang="zh-CN" altLang="en-US" dirty="0" smtClean="0"/>
              <a:t>为素数时，这个群“蜕化”为包含</a:t>
            </a:r>
            <a:r>
              <a:rPr lang="en-US" altLang="zh-CN" dirty="0" smtClean="0"/>
              <a:t>1-n</a:t>
            </a:r>
            <a:r>
              <a:rPr lang="zh-CN" altLang="en-US" dirty="0" smtClean="0"/>
              <a:t>的模</a:t>
            </a:r>
            <a:r>
              <a:rPr lang="en-US" altLang="zh-CN" dirty="0" smtClean="0"/>
              <a:t>n</a:t>
            </a:r>
            <a:r>
              <a:rPr lang="zh-CN" altLang="en-US" dirty="0" smtClean="0"/>
              <a:t>乘法群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15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431344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如果无限，未知</a:t>
            </a:r>
            <a:endParaRPr lang="en-US" altLang="zh-CN" dirty="0" smtClean="0"/>
          </a:p>
          <a:p>
            <a:r>
              <a:rPr lang="zh-CN" altLang="en-US" dirty="0" smtClean="0"/>
              <a:t>如果有限，必定“循环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17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93317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502B8E5-324D-4F00-BA74-3A1EB6D4040C}" type="slidenum">
              <a:rPr lang="zh-CN" altLang="en-US"/>
              <a:pPr eaLnBrk="1" hangingPunct="1"/>
              <a:t>19</a:t>
            </a:fld>
            <a:endParaRPr lang="en-US" altLang="zh-CN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35457617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3.10</a:t>
            </a:r>
            <a:r>
              <a:rPr lang="zh-CN" altLang="en-US" dirty="0" smtClean="0"/>
              <a:t>的证明其实就是从</a:t>
            </a:r>
            <a:r>
              <a:rPr lang="en-US" altLang="zh-CN" dirty="0" smtClean="0"/>
              <a:t>gh-1</a:t>
            </a:r>
            <a:r>
              <a:rPr lang="zh-CN" altLang="en-US" dirty="0" smtClean="0"/>
              <a:t>计算的封闭性来观察</a:t>
            </a:r>
            <a:r>
              <a:rPr lang="en-US" altLang="zh-CN" dirty="0" smtClean="0"/>
              <a:t>H</a:t>
            </a:r>
            <a:r>
              <a:rPr lang="zh-CN" altLang="en-US" dirty="0" smtClean="0"/>
              <a:t>的封闭性、单元性、逆元素（对称性）的过程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21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895385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7213790-6F25-4064-B78E-F8F74E0B86CB}" type="slidenum">
              <a:rPr lang="zh-CN" altLang="en-US">
                <a:latin typeface="Tahoma" panose="020B0604030504040204" pitchFamily="34" charset="0"/>
              </a:rPr>
              <a:pPr eaLnBrk="1" hangingPunct="1"/>
              <a:t>22</a:t>
            </a:fld>
            <a:endParaRPr lang="en-US" altLang="zh-CN">
              <a:latin typeface="Tahoma" panose="020B0604030504040204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33937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强调生成元素，强调有界，强调周期</a:t>
            </a:r>
            <a:endParaRPr lang="en-US" altLang="zh-CN" dirty="0" smtClean="0"/>
          </a:p>
          <a:p>
            <a:r>
              <a:rPr lang="zh-CN" altLang="en-US" dirty="0" smtClean="0"/>
              <a:t>无限</a:t>
            </a:r>
            <a:r>
              <a:rPr lang="en-US" altLang="zh-CN" dirty="0" smtClean="0"/>
              <a:t>VS</a:t>
            </a:r>
            <a:r>
              <a:rPr lang="zh-CN" altLang="en-US" dirty="0" smtClean="0"/>
              <a:t>有限</a:t>
            </a:r>
            <a:endParaRPr lang="en-US" altLang="zh-CN" dirty="0" smtClean="0"/>
          </a:p>
          <a:p>
            <a:r>
              <a:rPr lang="zh-CN" altLang="en-US" dirty="0" smtClean="0"/>
              <a:t>互素</a:t>
            </a:r>
            <a:r>
              <a:rPr lang="en-US" altLang="zh-CN" dirty="0" smtClean="0"/>
              <a:t>VS</a:t>
            </a:r>
            <a:r>
              <a:rPr lang="zh-CN" altLang="en-US" dirty="0" smtClean="0"/>
              <a:t>非互素</a:t>
            </a:r>
            <a:endParaRPr lang="en-US" altLang="zh-CN" dirty="0" smtClean="0"/>
          </a:p>
          <a:p>
            <a:endParaRPr lang="en-US" altLang="zh-CN" dirty="0" smtClean="0"/>
          </a:p>
          <a:p>
            <a:pPr eaLnBrk="1" hangingPunct="1"/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有限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(n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阶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循环群：</a:t>
            </a:r>
          </a:p>
          <a:p>
            <a:pPr lvl="1" eaLnBrk="1" hangingPunct="1"/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生成元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的阶为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，</a:t>
            </a:r>
          </a:p>
          <a:p>
            <a:pPr lvl="1" eaLnBrk="1" hangingPunct="1"/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G={a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1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dirty="0" smtClean="0">
                <a:sym typeface="Symbol" panose="05050102010706020507" pitchFamily="18" charset="2"/>
              </a:rPr>
              <a:t>…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n-1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}, 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其中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是单位元素。</a:t>
            </a:r>
          </a:p>
          <a:p>
            <a:pPr eaLnBrk="1" hangingPunct="1">
              <a:spcBef>
                <a:spcPct val="80000"/>
              </a:spcBef>
            </a:pP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无限循环群：</a:t>
            </a:r>
          </a:p>
          <a:p>
            <a:pPr lvl="1" eaLnBrk="1" hangingPunct="1"/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生成元素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为无限阶元，</a:t>
            </a:r>
          </a:p>
          <a:p>
            <a:pPr lvl="1" eaLnBrk="1" hangingPunct="1"/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G={a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0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1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,a</a:t>
            </a:r>
            <a:r>
              <a:rPr lang="en-US" altLang="zh-CN" baseline="300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2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altLang="zh-CN" dirty="0" smtClean="0">
                <a:sym typeface="Symbol" panose="05050102010706020507" pitchFamily="18" charset="2"/>
              </a:rPr>
              <a:t>…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}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24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868059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子群的阶</a:t>
            </a:r>
            <a:r>
              <a:rPr lang="en-US" altLang="zh-CN" dirty="0" smtClean="0"/>
              <a:t>d</a:t>
            </a:r>
            <a:r>
              <a:rPr lang="zh-CN" altLang="en-US" dirty="0" smtClean="0"/>
              <a:t>一定是群阶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的因子；</a:t>
            </a:r>
            <a:endParaRPr lang="en-US" altLang="zh-CN" dirty="0" smtClean="0"/>
          </a:p>
          <a:p>
            <a:r>
              <a:rPr lang="zh-CN" altLang="en-US" dirty="0" smtClean="0"/>
              <a:t>子群中“最小”的元素</a:t>
            </a:r>
            <a:r>
              <a:rPr lang="en-US" altLang="zh-CN" dirty="0" smtClean="0"/>
              <a:t>(</a:t>
            </a:r>
            <a:r>
              <a:rPr lang="zh-CN" altLang="en-US" dirty="0" smtClean="0"/>
              <a:t>生产元</a:t>
            </a:r>
            <a:r>
              <a:rPr lang="en-US" altLang="zh-CN" dirty="0" smtClean="0"/>
              <a:t>)</a:t>
            </a:r>
            <a:r>
              <a:rPr lang="zh-CN" altLang="en-US" dirty="0" smtClean="0"/>
              <a:t>，一定可以写成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</a:t>
            </a:r>
            <a:r>
              <a:rPr lang="en-US" altLang="zh-CN" dirty="0" smtClean="0"/>
              <a:t>n/d</a:t>
            </a:r>
            <a:r>
              <a:rPr lang="zh-CN" altLang="en-US" dirty="0" smtClean="0"/>
              <a:t>的幂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25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519018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和</a:t>
            </a:r>
            <a:r>
              <a:rPr lang="en-US" altLang="zh-CN" dirty="0" smtClean="0"/>
              <a:t>n</a:t>
            </a:r>
            <a:r>
              <a:rPr lang="zh-CN" altLang="en-US" dirty="0" smtClean="0"/>
              <a:t>互素的元素，都是生成元。</a:t>
            </a:r>
            <a:endParaRPr lang="en-US" altLang="zh-CN" dirty="0" smtClean="0"/>
          </a:p>
          <a:p>
            <a:r>
              <a:rPr lang="zh-CN" altLang="en-US" dirty="0" smtClean="0"/>
              <a:t>那么其它的元素呢？有什么结论？令该元素为</a:t>
            </a:r>
            <a:r>
              <a:rPr lang="en-US" altLang="zh-CN" dirty="0" smtClean="0"/>
              <a:t>a</a:t>
            </a:r>
            <a:r>
              <a:rPr lang="zh-CN" altLang="en-US" dirty="0" smtClean="0"/>
              <a:t>的</a:t>
            </a:r>
            <a:r>
              <a:rPr lang="en-US" altLang="zh-CN" dirty="0" smtClean="0"/>
              <a:t>k</a:t>
            </a:r>
            <a:r>
              <a:rPr lang="zh-CN" altLang="en-US" dirty="0" smtClean="0"/>
              <a:t>次幂：均能产生一个循环子群，阶是</a:t>
            </a:r>
            <a:r>
              <a:rPr lang="en-US" altLang="zh-CN" dirty="0" smtClean="0"/>
              <a:t>n/GCD(</a:t>
            </a:r>
            <a:r>
              <a:rPr lang="en-US" altLang="zh-CN" dirty="0" err="1" smtClean="0"/>
              <a:t>n,k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27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2491091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，指数一定能够表达为</a:t>
            </a:r>
            <a:r>
              <a:rPr lang="en-US" altLang="zh-CN" dirty="0" smtClean="0"/>
              <a:t>2</a:t>
            </a:r>
            <a:r>
              <a:rPr lang="zh-CN" altLang="en-US" dirty="0" smtClean="0"/>
              <a:t>进制；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，</a:t>
            </a:r>
            <a:r>
              <a:rPr lang="en-US" altLang="zh-CN" dirty="0" smtClean="0"/>
              <a:t>Z481</a:t>
            </a:r>
            <a:r>
              <a:rPr lang="zh-CN" altLang="en-US" dirty="0" smtClean="0"/>
              <a:t>循环群，这个群里，（</a:t>
            </a:r>
            <a:r>
              <a:rPr lang="en-US" altLang="zh-CN" dirty="0" smtClean="0"/>
              <a:t>a^(</a:t>
            </a:r>
            <a:r>
              <a:rPr lang="en-US" altLang="zh-CN" dirty="0" err="1" smtClean="0"/>
              <a:t>x+y</a:t>
            </a:r>
            <a:r>
              <a:rPr lang="en-US" altLang="zh-CN" dirty="0" smtClean="0"/>
              <a:t>) mod n =( (</a:t>
            </a:r>
            <a:r>
              <a:rPr lang="en-US" altLang="zh-CN" dirty="0" err="1" smtClean="0"/>
              <a:t>a^x</a:t>
            </a:r>
            <a:r>
              <a:rPr lang="en-US" altLang="zh-CN" dirty="0" smtClean="0"/>
              <a:t> mod</a:t>
            </a:r>
            <a:r>
              <a:rPr lang="en-US" altLang="zh-CN" baseline="0" dirty="0" smtClean="0"/>
              <a:t> n) *  (</a:t>
            </a:r>
            <a:r>
              <a:rPr lang="en-US" altLang="zh-CN" baseline="0" dirty="0" err="1" smtClean="0"/>
              <a:t>a^y</a:t>
            </a:r>
            <a:r>
              <a:rPr lang="en-US" altLang="zh-CN" baseline="0" dirty="0" smtClean="0"/>
              <a:t> mod n) ) mod n</a:t>
            </a:r>
          </a:p>
          <a:p>
            <a:r>
              <a:rPr lang="en-US" altLang="zh-CN" baseline="0" dirty="0" smtClean="0"/>
              <a:t>3,   </a:t>
            </a:r>
            <a:r>
              <a:rPr lang="zh-CN" altLang="en-US" baseline="0" dirty="0" smtClean="0"/>
              <a:t>依次计算指数二进制表示的</a:t>
            </a:r>
            <a:r>
              <a:rPr lang="en-US" altLang="zh-CN" baseline="0" dirty="0" smtClean="0"/>
              <a:t>a^2^k</a:t>
            </a:r>
            <a:r>
              <a:rPr lang="zh-CN" altLang="en-US" baseline="0" dirty="0" smtClean="0"/>
              <a:t>即可。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31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9699671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其实就是一个</a:t>
            </a:r>
            <a:r>
              <a:rPr lang="en-US" altLang="zh-CN" dirty="0" smtClean="0"/>
              <a:t>ADT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32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20128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运算的内容及其性质，决定了代数系统的结构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766025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1" i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宋体" pitchFamily="2" charset="-122"/>
                <a:cs typeface="+mn-cs"/>
              </a:rPr>
              <a:t>所谓几何学，就是研究几何图形对于某类变换群保持不变的性质的学问，或者说任何一种几何学只是研究与特定的变换群有关的不变量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04563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小于等于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的相对素数集合，及其上的模</a:t>
            </a:r>
            <a:r>
              <a:rPr lang="en-US" altLang="zh-CN" dirty="0" smtClean="0"/>
              <a:t>n</a:t>
            </a:r>
            <a:r>
              <a:rPr lang="zh-CN" altLang="en-US" dirty="0" smtClean="0"/>
              <a:t>乘法</a:t>
            </a:r>
            <a:endParaRPr lang="en-US" altLang="zh-CN" dirty="0" smtClean="0"/>
          </a:p>
          <a:p>
            <a:r>
              <a:rPr lang="zh-CN" altLang="en-US" dirty="0" smtClean="0"/>
              <a:t>当</a:t>
            </a:r>
            <a:r>
              <a:rPr lang="en-US" altLang="zh-CN" dirty="0" smtClean="0"/>
              <a:t>n</a:t>
            </a:r>
            <a:r>
              <a:rPr lang="zh-CN" altLang="en-US" dirty="0" smtClean="0"/>
              <a:t>为素数时，这个群“蜕化”为包含</a:t>
            </a:r>
            <a:r>
              <a:rPr lang="en-US" altLang="zh-CN" dirty="0" smtClean="0"/>
              <a:t>1-n</a:t>
            </a:r>
            <a:r>
              <a:rPr lang="zh-CN" altLang="en-US" dirty="0" smtClean="0"/>
              <a:t>的模</a:t>
            </a:r>
            <a:r>
              <a:rPr lang="en-US" altLang="zh-CN" dirty="0" smtClean="0"/>
              <a:t>n</a:t>
            </a:r>
            <a:r>
              <a:rPr lang="zh-CN" altLang="en-US" dirty="0" smtClean="0"/>
              <a:t>乘法群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5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317601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小于等于</a:t>
            </a:r>
            <a:r>
              <a:rPr lang="en-US" altLang="zh-CN" dirty="0" smtClean="0"/>
              <a:t>n</a:t>
            </a:r>
            <a:r>
              <a:rPr lang="zh-CN" altLang="en-US" dirty="0" smtClean="0"/>
              <a:t>的相对素数集合，及其上的模</a:t>
            </a:r>
            <a:r>
              <a:rPr lang="en-US" altLang="zh-CN" dirty="0" smtClean="0"/>
              <a:t>n</a:t>
            </a:r>
            <a:r>
              <a:rPr lang="zh-CN" altLang="en-US" dirty="0" smtClean="0"/>
              <a:t>乘法</a:t>
            </a:r>
            <a:endParaRPr lang="en-US" altLang="zh-CN" dirty="0" smtClean="0"/>
          </a:p>
          <a:p>
            <a:r>
              <a:rPr lang="zh-CN" altLang="en-US" dirty="0" smtClean="0"/>
              <a:t>当</a:t>
            </a:r>
            <a:r>
              <a:rPr lang="en-US" altLang="zh-CN" dirty="0" smtClean="0"/>
              <a:t>n</a:t>
            </a:r>
            <a:r>
              <a:rPr lang="zh-CN" altLang="en-US" dirty="0" smtClean="0"/>
              <a:t>为素数时，这个群“蜕化”为包含</a:t>
            </a:r>
            <a:r>
              <a:rPr lang="en-US" altLang="zh-CN" dirty="0" smtClean="0"/>
              <a:t>1-n</a:t>
            </a:r>
            <a:r>
              <a:rPr lang="zh-CN" altLang="en-US" dirty="0" smtClean="0"/>
              <a:t>的模</a:t>
            </a:r>
            <a:r>
              <a:rPr lang="en-US" altLang="zh-CN" dirty="0" smtClean="0"/>
              <a:t>n</a:t>
            </a:r>
            <a:r>
              <a:rPr lang="zh-CN" altLang="en-US" dirty="0" smtClean="0"/>
              <a:t>乘法群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6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30294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世界本质上是混沌的，但局部范围内的规律确是完美的。</a:t>
            </a:r>
            <a:endParaRPr lang="en-US" altLang="zh-CN" dirty="0" smtClean="0"/>
          </a:p>
          <a:p>
            <a:r>
              <a:rPr lang="zh-CN" altLang="en-US" dirty="0" smtClean="0"/>
              <a:t>刻画完美规律的数学系统，也是完美的</a:t>
            </a:r>
            <a:endParaRPr lang="en-US" altLang="zh-CN" dirty="0" smtClean="0"/>
          </a:p>
          <a:p>
            <a:r>
              <a:rPr lang="zh-CN" altLang="en-US" dirty="0" smtClean="0"/>
              <a:t>涉及运算的性质中，结合律是奠定这种完美的基础：没有结合律，其它规律难以得到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8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20805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交换律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消去律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分配律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幂律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有的可以从群公理中推演出来，有的则是额外的性质，形成新的群：阿贝尔群；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11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459265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“</a:t>
            </a:r>
            <a:r>
              <a:rPr lang="en-US" altLang="zh-CN" dirty="0" smtClean="0"/>
              <a:t>0</a:t>
            </a:r>
            <a:r>
              <a:rPr lang="zh-CN" altLang="en-US" dirty="0" smtClean="0"/>
              <a:t>元素”</a:t>
            </a:r>
            <a:r>
              <a:rPr lang="en-US" altLang="zh-CN" dirty="0" smtClean="0"/>
              <a:t> </a:t>
            </a:r>
            <a:r>
              <a:rPr lang="zh-CN" altLang="en-US" dirty="0" smtClean="0"/>
              <a:t>是不可能的，但是</a:t>
            </a:r>
            <a:r>
              <a:rPr lang="en-US" altLang="zh-CN" dirty="0" smtClean="0"/>
              <a:t>0</a:t>
            </a:r>
            <a:r>
              <a:rPr lang="zh-CN" altLang="en-US" dirty="0" smtClean="0"/>
              <a:t>这个元素却是可以存在的。比如加法群通常都是以</a:t>
            </a:r>
            <a:r>
              <a:rPr lang="en-US" altLang="zh-CN" dirty="0" smtClean="0"/>
              <a:t>0</a:t>
            </a:r>
            <a:r>
              <a:rPr lang="zh-CN" altLang="en-US" dirty="0" smtClean="0"/>
              <a:t>为单位元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13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140603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任意两个元素之间</a:t>
            </a:r>
            <a:r>
              <a:rPr lang="en-US" altLang="zh-CN" dirty="0" err="1" smtClean="0"/>
              <a:t>a,b</a:t>
            </a:r>
            <a:r>
              <a:rPr lang="zh-CN" altLang="en-US" dirty="0" smtClean="0"/>
              <a:t>，必定存在某种对称结构性：</a:t>
            </a:r>
            <a:r>
              <a:rPr lang="en-US" altLang="zh-CN" dirty="0" smtClean="0"/>
              <a:t>ax=b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ECB40-4B47-44E2-8783-B767AE64BF9D}" type="slidenum">
              <a:rPr lang="zh-CN" altLang="zh-CN" smtClean="0"/>
              <a:pPr/>
              <a:t>14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6198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C8960-AF11-4468-BE32-09C4821B1801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330572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D091-5CBC-4AFC-817D-3F0D6E8DB5AC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61446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65CFA-6CEA-47F7-A552-6E482D35E4D6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55838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392C6-99AD-4EAA-BBB0-0011C136D3D4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17691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0DBAD-AC67-47F6-80BB-5DB9625ED6B6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245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B598A-1A37-4A3B-9EE9-80F24A23BA1C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85086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8D3E1-35AE-4DA7-AFD1-687A473B75A7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276311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5E1F4-8886-4861-B5C8-71FE425D0454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48468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7F782-D538-40D4-95F3-370F2CC428AB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319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C4422-3404-4113-AF44-ABC2352F2454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5138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EEAE-8FBF-4327-A0BF-73F84AAF0133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0042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5CFA-6CEA-47F7-A552-6E482D35E4D6}" type="slidenum">
              <a:rPr lang="zh-CN" altLang="zh-CN" smtClean="0"/>
              <a:pPr/>
              <a:t>‹#›</a:t>
            </a:fld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77087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803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tmp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tmp"/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mp"/><Relationship Id="rId3" Type="http://schemas.openxmlformats.org/officeDocument/2006/relationships/image" Target="../media/image2.tmp"/><Relationship Id="rId7" Type="http://schemas.openxmlformats.org/officeDocument/2006/relationships/image" Target="../media/image6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tmp"/><Relationship Id="rId5" Type="http://schemas.openxmlformats.org/officeDocument/2006/relationships/image" Target="../media/image27.tmp"/><Relationship Id="rId4" Type="http://schemas.openxmlformats.org/officeDocument/2006/relationships/image" Target="../media/image26.tmp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r" eaLnBrk="1" hangingPunct="1"/>
            <a:r>
              <a:rPr lang="zh-CN" altLang="zh-CN" dirty="0" smtClean="0">
                <a:solidFill>
                  <a:srgbClr val="C0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计算机问题求解</a:t>
            </a:r>
            <a:r>
              <a:rPr lang="zh-CN" altLang="en-US" dirty="0" smtClean="0"/>
              <a:t>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</a:t>
            </a:r>
            <a:r>
              <a:rPr lang="zh-CN" altLang="en-US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论题</a:t>
            </a:r>
            <a:r>
              <a:rPr lang="en-US" altLang="zh-CN" sz="40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4-1</a:t>
            </a:r>
            <a:r>
              <a:rPr lang="zh-CN" altLang="zh-CN" dirty="0" smtClean="0"/>
              <a:t/>
            </a:r>
            <a:br>
              <a:rPr lang="zh-CN" altLang="zh-CN" dirty="0" smtClean="0"/>
            </a:br>
            <a:r>
              <a:rPr lang="zh-CN" altLang="zh-CN" dirty="0" smtClean="0"/>
              <a:t>    -</a:t>
            </a:r>
            <a:r>
              <a:rPr lang="zh-CN" altLang="en-US" dirty="0" smtClean="0"/>
              <a:t> </a:t>
            </a:r>
            <a:r>
              <a:rPr lang="zh-CN" altLang="en-US" sz="4800" dirty="0">
                <a:latin typeface="楷体" panose="02010609060101010101" pitchFamily="49" charset="-122"/>
                <a:ea typeface="楷体" panose="02010609060101010101" pitchFamily="49" charset="-122"/>
              </a:rPr>
              <a:t>群</a:t>
            </a:r>
            <a:r>
              <a:rPr lang="zh-CN" altLang="en-US" sz="4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与循环群</a:t>
            </a:r>
            <a:endParaRPr lang="zh-CN" altLang="zh-CN" sz="4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8016" y="4293096"/>
            <a:ext cx="9144000" cy="1655762"/>
          </a:xfrm>
        </p:spPr>
        <p:txBody>
          <a:bodyPr/>
          <a:lstStyle/>
          <a:p>
            <a:pPr eaLnBrk="1" hangingPunct="1"/>
            <a:endParaRPr lang="en-US" altLang="zh-CN" dirty="0" smtClean="0"/>
          </a:p>
          <a:p>
            <a:pPr eaLnBrk="1" hangingPunct="1"/>
            <a:r>
              <a:rPr lang="zh-CN" altLang="zh-CN" dirty="0" smtClean="0"/>
              <a:t>201</a:t>
            </a:r>
            <a:r>
              <a:rPr lang="en-US" altLang="zh-CN" dirty="0" smtClean="0"/>
              <a:t>9</a:t>
            </a:r>
            <a:r>
              <a:rPr lang="zh-CN" altLang="zh-CN" dirty="0" smtClean="0"/>
              <a:t>年</a:t>
            </a:r>
            <a:r>
              <a:rPr lang="en-US" altLang="zh-CN" dirty="0" smtClean="0"/>
              <a:t>3</a:t>
            </a:r>
            <a:r>
              <a:rPr lang="zh-CN" altLang="en-US" dirty="0" smtClean="0"/>
              <a:t>月</a:t>
            </a:r>
            <a:r>
              <a:rPr lang="en-US" altLang="zh-CN" dirty="0" smtClean="0"/>
              <a:t>06</a:t>
            </a:r>
            <a:r>
              <a:rPr lang="zh-CN" altLang="zh-CN" dirty="0" smtClean="0"/>
              <a:t>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一元一次方程的解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什么情况下，</a:t>
            </a:r>
            <a:r>
              <a:rPr lang="en-US" altLang="zh-CN" dirty="0" smtClean="0"/>
              <a:t>ax=b</a:t>
            </a:r>
            <a:r>
              <a:rPr lang="zh-CN" altLang="en-US" dirty="0" smtClean="0"/>
              <a:t>有解？解是否唯一？解是什么？</a:t>
            </a:r>
            <a:endParaRPr lang="en-US" altLang="zh-CN" dirty="0" smtClean="0"/>
          </a:p>
          <a:p>
            <a:endParaRPr lang="en-US" altLang="zh-CN" dirty="0"/>
          </a:p>
          <a:p>
            <a:r>
              <a:rPr lang="en-US" altLang="zh-CN" dirty="0" smtClean="0"/>
              <a:t>(R-{0},×)</a:t>
            </a:r>
            <a:r>
              <a:rPr lang="zh-CN" altLang="en-US" dirty="0" smtClean="0"/>
              <a:t>具有什么性质？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375920" y="3789040"/>
            <a:ext cx="1031051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6600" dirty="0" smtClean="0"/>
              <a:t>群</a:t>
            </a:r>
            <a:endParaRPr lang="zh-CN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860146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1504" y="1556793"/>
            <a:ext cx="9073008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3</a:t>
            </a:r>
            <a:r>
              <a:rPr lang="zh-CN" alt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charset="0"/>
                <a:ea typeface="宋体" charset="-122"/>
              </a:rPr>
              <a:t>你还熟悉哪些“运算性质”，在群公理中没有提到？</a:t>
            </a:r>
            <a:endParaRPr lang="en-US" altLang="zh-CN" sz="4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07568" y="4869160"/>
            <a:ext cx="7056784" cy="14465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/>
              <a:t>群</a:t>
            </a:r>
            <a:r>
              <a:rPr lang="en-US" altLang="zh-CN" sz="4400" dirty="0" smtClean="0"/>
              <a:t>&lt;G,*&gt;</a:t>
            </a:r>
            <a:r>
              <a:rPr lang="zh-CN" altLang="en-US" sz="4400" dirty="0" smtClean="0"/>
              <a:t>中，</a:t>
            </a:r>
            <a:r>
              <a:rPr lang="en-US" altLang="zh-CN" sz="4400" dirty="0" err="1" smtClean="0"/>
              <a:t>a</a:t>
            </a:r>
            <a:r>
              <a:rPr lang="en-US" altLang="zh-CN" sz="4400" baseline="30000" dirty="0" err="1" smtClean="0"/>
              <a:t>k</a:t>
            </a:r>
            <a:r>
              <a:rPr lang="zh-CN" altLang="en-US" sz="4400" dirty="0" smtClean="0"/>
              <a:t>和</a:t>
            </a:r>
            <a:r>
              <a:rPr lang="en-US" altLang="zh-CN" sz="4400" dirty="0" err="1" smtClean="0"/>
              <a:t>ka</a:t>
            </a:r>
            <a:r>
              <a:rPr lang="zh-CN" altLang="en-US" sz="4400" dirty="0" smtClean="0"/>
              <a:t>以及</a:t>
            </a:r>
            <a:r>
              <a:rPr lang="en-US" altLang="zh-CN" sz="4400" dirty="0" smtClean="0"/>
              <a:t>k</a:t>
            </a:r>
            <a:r>
              <a:rPr lang="zh-CN" altLang="en-US" sz="4400" dirty="0" smtClean="0"/>
              <a:t>*</a:t>
            </a:r>
            <a:r>
              <a:rPr lang="en-US" altLang="zh-CN" sz="4400" dirty="0" smtClean="0"/>
              <a:t>a</a:t>
            </a:r>
            <a:r>
              <a:rPr lang="zh-CN" altLang="en-US" sz="4400" dirty="0" smtClean="0"/>
              <a:t>的关系如何理解？</a:t>
            </a:r>
            <a:endParaRPr lang="zh-CN" altLang="en-US" sz="4400" dirty="0"/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1124744"/>
            <a:ext cx="11672588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065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23593" y="2708921"/>
            <a:ext cx="7334059" cy="166199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4</a:t>
            </a:r>
            <a:r>
              <a:rPr lang="zh-CN" alt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  <a:p>
            <a:pPr>
              <a:defRPr/>
            </a:pPr>
            <a:r>
              <a:rPr lang="zh-CN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群中有可能包含“</a:t>
            </a:r>
            <a:r>
              <a:rPr lang="en-US" altLang="zh-CN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0</a:t>
            </a:r>
            <a:r>
              <a:rPr lang="zh-CN" alt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charset="0"/>
                <a:ea typeface="宋体" charset="-122"/>
              </a:rPr>
              <a:t>”吗？</a:t>
            </a:r>
            <a:endParaRPr lang="en-US" altLang="zh-CN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95400" y="189039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群方程和消去律</a:t>
            </a:r>
          </a:p>
        </p:txBody>
      </p:sp>
      <p:sp>
        <p:nvSpPr>
          <p:cNvPr id="3" name="Rectangle 2"/>
          <p:cNvSpPr/>
          <p:nvPr/>
        </p:nvSpPr>
        <p:spPr>
          <a:xfrm>
            <a:off x="1343472" y="5353968"/>
            <a:ext cx="9715602" cy="1292662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5</a:t>
            </a:r>
            <a:r>
              <a:rPr lang="zh-CN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直觉上，你能说说群和对称性研究有什么关联吗？</a:t>
            </a:r>
            <a:endParaRPr lang="en-US" altLang="zh-CN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1268760"/>
            <a:ext cx="10729192" cy="38393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5" y="130567"/>
            <a:ext cx="6402866" cy="2674416"/>
          </a:xfrm>
        </p:spPr>
      </p:pic>
      <p:sp>
        <p:nvSpPr>
          <p:cNvPr id="3" name="文本框 2"/>
          <p:cNvSpPr txBox="1"/>
          <p:nvPr/>
        </p:nvSpPr>
        <p:spPr>
          <a:xfrm>
            <a:off x="847680" y="2882864"/>
            <a:ext cx="107667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其实，在</a:t>
            </a:r>
            <a:r>
              <a:rPr lang="en-US" altLang="zh-CN" sz="2800" dirty="0" smtClean="0"/>
              <a:t>U(8)</a:t>
            </a:r>
            <a:r>
              <a:rPr lang="zh-CN" altLang="en-US" sz="2800" dirty="0" smtClean="0"/>
              <a:t>系统中，我们不仅能看到下图的结构，还构造了任意两个元素之间的联系</a:t>
            </a:r>
            <a:endParaRPr lang="zh-CN" altLang="en-US" sz="2800" dirty="0"/>
          </a:p>
        </p:txBody>
      </p:sp>
      <p:grpSp>
        <p:nvGrpSpPr>
          <p:cNvPr id="14" name="组合 13"/>
          <p:cNvGrpSpPr/>
          <p:nvPr/>
        </p:nvGrpSpPr>
        <p:grpSpPr>
          <a:xfrm>
            <a:off x="1992148" y="3973495"/>
            <a:ext cx="3439499" cy="2676304"/>
            <a:chOff x="4270926" y="3706953"/>
            <a:chExt cx="3439499" cy="2676304"/>
          </a:xfrm>
        </p:grpSpPr>
        <p:sp>
          <p:nvSpPr>
            <p:cNvPr id="5" name="椭圆 4"/>
            <p:cNvSpPr/>
            <p:nvPr/>
          </p:nvSpPr>
          <p:spPr>
            <a:xfrm>
              <a:off x="4427379" y="3706953"/>
              <a:ext cx="2970140" cy="26217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807968" y="4785611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609376" y="4443356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6953034" y="4443356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807968" y="5938470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997704" y="495278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270926" y="421877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3</a:t>
              </a:r>
              <a:endParaRPr lang="zh-CN" altLang="en-US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397519" y="40740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5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036429" y="60139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7</a:t>
              </a:r>
              <a:endParaRPr lang="zh-CN" altLang="en-US" dirty="0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4754880" y="4277866"/>
              <a:ext cx="1062402" cy="969385"/>
            </a:xfrm>
            <a:custGeom>
              <a:avLst/>
              <a:gdLst>
                <a:gd name="connsiteX0" fmla="*/ 0 w 1062402"/>
                <a:gd name="connsiteY0" fmla="*/ 442175 h 969385"/>
                <a:gd name="connsiteX1" fmla="*/ 365760 w 1062402"/>
                <a:gd name="connsiteY1" fmla="*/ 960335 h 969385"/>
                <a:gd name="connsiteX2" fmla="*/ 1051560 w 1062402"/>
                <a:gd name="connsiteY2" fmla="*/ 716495 h 969385"/>
                <a:gd name="connsiteX3" fmla="*/ 731520 w 1062402"/>
                <a:gd name="connsiteY3" fmla="*/ 30695 h 969385"/>
                <a:gd name="connsiteX4" fmla="*/ 15240 w 1062402"/>
                <a:gd name="connsiteY4" fmla="*/ 183095 h 96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402" h="969385">
                  <a:moveTo>
                    <a:pt x="0" y="442175"/>
                  </a:moveTo>
                  <a:cubicBezTo>
                    <a:pt x="95250" y="678395"/>
                    <a:pt x="190500" y="914615"/>
                    <a:pt x="365760" y="960335"/>
                  </a:cubicBezTo>
                  <a:cubicBezTo>
                    <a:pt x="541020" y="1006055"/>
                    <a:pt x="990600" y="871435"/>
                    <a:pt x="1051560" y="716495"/>
                  </a:cubicBezTo>
                  <a:cubicBezTo>
                    <a:pt x="1112520" y="561555"/>
                    <a:pt x="904240" y="119595"/>
                    <a:pt x="731520" y="30695"/>
                  </a:cubicBezTo>
                  <a:cubicBezTo>
                    <a:pt x="558800" y="-58205"/>
                    <a:pt x="287020" y="62445"/>
                    <a:pt x="15240" y="18309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5499661" y="4952789"/>
              <a:ext cx="855663" cy="1138865"/>
            </a:xfrm>
            <a:custGeom>
              <a:avLst/>
              <a:gdLst>
                <a:gd name="connsiteX0" fmla="*/ 337259 w 855663"/>
                <a:gd name="connsiteY0" fmla="*/ 91440 h 1143013"/>
                <a:gd name="connsiteX1" fmla="*/ 1979 w 855663"/>
                <a:gd name="connsiteY1" fmla="*/ 609600 h 1143013"/>
                <a:gd name="connsiteX2" fmla="*/ 474419 w 855663"/>
                <a:gd name="connsiteY2" fmla="*/ 1143000 h 1143013"/>
                <a:gd name="connsiteX3" fmla="*/ 855419 w 855663"/>
                <a:gd name="connsiteY3" fmla="*/ 594360 h 1143013"/>
                <a:gd name="connsiteX4" fmla="*/ 520139 w 855663"/>
                <a:gd name="connsiteY4" fmla="*/ 0 h 114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5663" h="1143013">
                  <a:moveTo>
                    <a:pt x="337259" y="91440"/>
                  </a:moveTo>
                  <a:cubicBezTo>
                    <a:pt x="158189" y="262890"/>
                    <a:pt x="-20881" y="434340"/>
                    <a:pt x="1979" y="609600"/>
                  </a:cubicBezTo>
                  <a:cubicBezTo>
                    <a:pt x="24839" y="784860"/>
                    <a:pt x="332179" y="1145540"/>
                    <a:pt x="474419" y="1143000"/>
                  </a:cubicBezTo>
                  <a:cubicBezTo>
                    <a:pt x="616659" y="1140460"/>
                    <a:pt x="847799" y="784860"/>
                    <a:pt x="855419" y="594360"/>
                  </a:cubicBezTo>
                  <a:cubicBezTo>
                    <a:pt x="863039" y="403860"/>
                    <a:pt x="691589" y="201930"/>
                    <a:pt x="52013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6096000" y="4262445"/>
              <a:ext cx="990600" cy="863034"/>
            </a:xfrm>
            <a:custGeom>
              <a:avLst/>
              <a:gdLst>
                <a:gd name="connsiteX0" fmla="*/ 1147323 w 1147323"/>
                <a:gd name="connsiteY0" fmla="*/ 259476 h 863034"/>
                <a:gd name="connsiteX1" fmla="*/ 476763 w 1147323"/>
                <a:gd name="connsiteY1" fmla="*/ 15636 h 863034"/>
                <a:gd name="connsiteX2" fmla="*/ 4323 w 1147323"/>
                <a:gd name="connsiteY2" fmla="*/ 655716 h 863034"/>
                <a:gd name="connsiteX3" fmla="*/ 751083 w 1147323"/>
                <a:gd name="connsiteY3" fmla="*/ 853836 h 863034"/>
                <a:gd name="connsiteX4" fmla="*/ 1116843 w 1147323"/>
                <a:gd name="connsiteY4" fmla="*/ 411876 h 86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323" h="863034">
                  <a:moveTo>
                    <a:pt x="1147323" y="259476"/>
                  </a:moveTo>
                  <a:cubicBezTo>
                    <a:pt x="907293" y="104536"/>
                    <a:pt x="667263" y="-50404"/>
                    <a:pt x="476763" y="15636"/>
                  </a:cubicBezTo>
                  <a:cubicBezTo>
                    <a:pt x="286263" y="81676"/>
                    <a:pt x="-41397" y="516016"/>
                    <a:pt x="4323" y="655716"/>
                  </a:cubicBezTo>
                  <a:cubicBezTo>
                    <a:pt x="50043" y="795416"/>
                    <a:pt x="565663" y="894476"/>
                    <a:pt x="751083" y="853836"/>
                  </a:cubicBezTo>
                  <a:cubicBezTo>
                    <a:pt x="936503" y="813196"/>
                    <a:pt x="1026673" y="612536"/>
                    <a:pt x="1116843" y="41187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6094892" y="3973495"/>
            <a:ext cx="544792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/>
              <a:t>任意群的运算表中任意一行或者一列一定是群元素的什么？</a:t>
            </a:r>
            <a:endParaRPr lang="zh-CN" altLang="en-US" sz="3600" dirty="0"/>
          </a:p>
        </p:txBody>
      </p:sp>
      <p:sp>
        <p:nvSpPr>
          <p:cNvPr id="19" name="文本框 18"/>
          <p:cNvSpPr txBox="1"/>
          <p:nvPr/>
        </p:nvSpPr>
        <p:spPr>
          <a:xfrm>
            <a:off x="7086650" y="5823348"/>
            <a:ext cx="3464410" cy="707886"/>
          </a:xfrm>
          <a:prstGeom prst="rect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en-US" altLang="zh-CN" sz="4000" dirty="0" smtClean="0"/>
              <a:t>Permutation</a:t>
            </a:r>
            <a:r>
              <a:rPr lang="zh-CN" altLang="en-US" sz="4000" dirty="0" smtClean="0"/>
              <a:t>！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91493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673100" y="381000"/>
            <a:ext cx="6537325" cy="9318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zh-CN" altLang="en-US" smtClean="0"/>
              <a:t>群的第二定义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73100" y="1484313"/>
            <a:ext cx="11039524" cy="51133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fontAlgn="auto">
              <a:spcAft>
                <a:spcPts val="0"/>
              </a:spcAft>
            </a:pPr>
            <a:r>
              <a:rPr lang="zh-CN" altLang="en-US" dirty="0" smtClean="0"/>
              <a:t>代数系统</a:t>
            </a:r>
            <a:r>
              <a:rPr lang="en-US" altLang="zh-CN" dirty="0" smtClean="0">
                <a:latin typeface="Times New Roman" panose="02020603050405020304" pitchFamily="18" charset="0"/>
              </a:rPr>
              <a:t>(G, 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⃘)</a:t>
            </a:r>
            <a:r>
              <a:rPr lang="zh-CN" altLang="en-US" dirty="0" smtClean="0">
                <a:latin typeface="Times New Roman" panose="02020603050405020304" pitchFamily="18" charset="0"/>
              </a:rPr>
              <a:t>满足结合律，且形如</a:t>
            </a:r>
            <a:r>
              <a:rPr lang="en-US" altLang="zh-CN" dirty="0" smtClean="0">
                <a:latin typeface="Times New Roman" panose="02020603050405020304" pitchFamily="18" charset="0"/>
              </a:rPr>
              <a:t>a 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⃘x=b </a:t>
            </a:r>
            <a:r>
              <a:rPr lang="zh-CN" altLang="en-US" dirty="0" smtClean="0">
                <a:latin typeface="Times New Roman" panose="02020603050405020304" pitchFamily="18" charset="0"/>
              </a:rPr>
              <a:t>和</a:t>
            </a:r>
            <a:r>
              <a:rPr lang="zh-CN" altLang="en-US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y  ⃘a=b </a:t>
            </a:r>
            <a:r>
              <a:rPr lang="zh-CN" altLang="en-US" dirty="0" smtClean="0">
                <a:latin typeface="宋体" panose="02010600030101010101" pitchFamily="2" charset="-122"/>
              </a:rPr>
              <a:t>的方程均有唯一解，则</a:t>
            </a:r>
            <a:r>
              <a:rPr lang="en-US" altLang="zh-CN" dirty="0" smtClean="0">
                <a:latin typeface="Times New Roman" panose="02020603050405020304" pitchFamily="18" charset="0"/>
              </a:rPr>
              <a:t>(G</a:t>
            </a:r>
            <a:r>
              <a:rPr lang="zh-CN" altLang="en-US" dirty="0" smtClean="0">
                <a:latin typeface="Times New Roman" panose="02020603050405020304" pitchFamily="18" charset="0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</a:rPr>
              <a:t>,</a:t>
            </a:r>
            <a:r>
              <a:rPr lang="zh-CN" altLang="en-US" dirty="0" smtClean="0">
                <a:latin typeface="Times New Roman" panose="02020603050405020304" pitchFamily="18" charset="0"/>
              </a:rPr>
              <a:t>  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⃘)</a:t>
            </a:r>
            <a:r>
              <a:rPr lang="zh-CN" altLang="en-US" dirty="0" smtClean="0">
                <a:latin typeface="Times New Roman" panose="02020603050405020304" pitchFamily="18" charset="0"/>
              </a:rPr>
              <a:t>是群</a:t>
            </a:r>
          </a:p>
          <a:p>
            <a:pPr marL="990600" lvl="1" indent="-533400" fontAlgn="auto">
              <a:spcAft>
                <a:spcPts val="0"/>
              </a:spcAft>
            </a:pPr>
            <a:r>
              <a:rPr lang="zh-CN" altLang="en-US" dirty="0" smtClean="0">
                <a:latin typeface="Times New Roman" panose="02020603050405020304" pitchFamily="18" charset="0"/>
              </a:rPr>
              <a:t>证明要点：</a:t>
            </a:r>
          </a:p>
          <a:p>
            <a:pPr marL="990600" lvl="1" indent="-533400" fontAlgn="auto">
              <a:spcAft>
                <a:spcPts val="0"/>
              </a:spcAft>
              <a:buFontTx/>
              <a:buAutoNum type="arabicParenBoth"/>
            </a:pPr>
            <a:r>
              <a:rPr lang="zh-CN" altLang="en-US" dirty="0" smtClean="0">
                <a:latin typeface="Times New Roman" panose="02020603050405020304" pitchFamily="18" charset="0"/>
              </a:rPr>
              <a:t>任取</a:t>
            </a:r>
            <a:r>
              <a:rPr lang="en-US" altLang="zh-CN" dirty="0" smtClean="0">
                <a:latin typeface="Times New Roman" panose="02020603050405020304" pitchFamily="18" charset="0"/>
              </a:rPr>
              <a:t>G</a:t>
            </a:r>
            <a:r>
              <a:rPr lang="zh-CN" altLang="en-US" dirty="0" smtClean="0">
                <a:latin typeface="Times New Roman" panose="02020603050405020304" pitchFamily="18" charset="0"/>
              </a:rPr>
              <a:t>中的元素</a:t>
            </a:r>
            <a:r>
              <a:rPr lang="en-US" altLang="zh-CN" dirty="0" smtClean="0">
                <a:latin typeface="Times New Roman" panose="02020603050405020304" pitchFamily="18" charset="0"/>
              </a:rPr>
              <a:t>b,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y  ⃘b=b </a:t>
            </a:r>
            <a:r>
              <a:rPr lang="zh-CN" altLang="en-US" dirty="0" smtClean="0">
                <a:latin typeface="Times New Roman" panose="02020603050405020304" pitchFamily="18" charset="0"/>
              </a:rPr>
              <a:t>有唯一解，设为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e, </a:t>
            </a:r>
            <a:r>
              <a:rPr lang="zh-CN" altLang="en-US" dirty="0" smtClean="0">
                <a:latin typeface="Times New Roman" panose="02020603050405020304" pitchFamily="18" charset="0"/>
              </a:rPr>
              <a:t>易证</a:t>
            </a:r>
            <a:r>
              <a:rPr lang="en-US" altLang="zh-CN" dirty="0" smtClean="0">
                <a:latin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宋体" panose="02010600030101010101" pitchFamily="2" charset="-122"/>
              </a:rPr>
              <a:t>是</a:t>
            </a:r>
            <a:r>
              <a:rPr lang="en-US" altLang="zh-CN" dirty="0" smtClean="0">
                <a:latin typeface="Times New Roman" panose="02020603050405020304" pitchFamily="18" charset="0"/>
              </a:rPr>
              <a:t>(G, 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⃘)</a:t>
            </a:r>
            <a:r>
              <a:rPr lang="zh-CN" altLang="en-US" dirty="0" smtClean="0">
                <a:latin typeface="Times New Roman" panose="02020603050405020304" pitchFamily="18" charset="0"/>
              </a:rPr>
              <a:t>中的</a:t>
            </a:r>
            <a:r>
              <a:rPr lang="zh-CN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左单位元素</a:t>
            </a:r>
            <a:r>
              <a:rPr lang="zh-CN" altLang="en-US" dirty="0" smtClean="0">
                <a:latin typeface="Times New Roman" panose="02020603050405020304" pitchFamily="18" charset="0"/>
              </a:rPr>
              <a:t>：</a:t>
            </a:r>
          </a:p>
          <a:p>
            <a:pPr marL="1371600" lvl="2" indent="-457200" fontAlgn="auto">
              <a:spcAft>
                <a:spcPts val="0"/>
              </a:spcAft>
              <a:buFont typeface="Wingdings" panose="05000000000000000000" pitchFamily="2" charset="2"/>
              <a:buNone/>
            </a:pPr>
            <a:r>
              <a:rPr lang="zh-CN" altLang="en-US" sz="2800" dirty="0" smtClean="0">
                <a:latin typeface="Times New Roman" panose="02020603050405020304" pitchFamily="18" charset="0"/>
              </a:rPr>
              <a:t>对任意的</a:t>
            </a:r>
            <a:r>
              <a:rPr lang="en-US" altLang="zh-CN" sz="2800" dirty="0" err="1" smtClean="0">
                <a:latin typeface="Times New Roman" panose="02020603050405020304" pitchFamily="18" charset="0"/>
              </a:rPr>
              <a:t>a</a:t>
            </a:r>
            <a:r>
              <a:rPr lang="en-US" altLang="zh-CN" sz="2800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G</a:t>
            </a:r>
            <a:r>
              <a:rPr lang="zh-CN" altLang="en-US" sz="2800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b  ⃘x=a</a:t>
            </a:r>
            <a:r>
              <a:rPr lang="zh-CN" altLang="en-US" sz="2800" dirty="0" smtClean="0">
                <a:latin typeface="宋体" panose="02010600030101010101" pitchFamily="2" charset="-122"/>
              </a:rPr>
              <a:t>有唯一解，设为</a:t>
            </a:r>
            <a:r>
              <a:rPr lang="en-US" altLang="zh-CN" sz="2800" dirty="0" smtClean="0">
                <a:latin typeface="Times New Roman" panose="02020603050405020304" pitchFamily="18" charset="0"/>
              </a:rPr>
              <a:t>c</a:t>
            </a:r>
            <a:r>
              <a:rPr lang="zh-CN" altLang="en-US" sz="2800" dirty="0" smtClean="0">
                <a:latin typeface="Times New Roman" panose="02020603050405020304" pitchFamily="18" charset="0"/>
              </a:rPr>
              <a:t>，则： 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e  ⃘a= e  ⃘b  ⃘c= b  ⃘c=a</a:t>
            </a:r>
          </a:p>
          <a:p>
            <a:pPr marL="990600" lvl="1" indent="-533400" fontAlgn="auto">
              <a:spcAft>
                <a:spcPts val="0"/>
              </a:spcAft>
              <a:buFontTx/>
              <a:buAutoNum type="arabicParenBoth"/>
            </a:pPr>
            <a:r>
              <a:rPr lang="zh-CN" altLang="en-US" dirty="0" smtClean="0">
                <a:latin typeface="Times New Roman" panose="02020603050405020304" pitchFamily="18" charset="0"/>
              </a:rPr>
              <a:t>对任意的</a:t>
            </a:r>
            <a:r>
              <a:rPr lang="en-US" altLang="zh-CN" dirty="0" err="1" smtClean="0">
                <a:latin typeface="Times New Roman" panose="02020603050405020304" pitchFamily="18" charset="0"/>
              </a:rPr>
              <a:t>a</a:t>
            </a:r>
            <a:r>
              <a:rPr lang="en-US" altLang="zh-CN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G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y 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⃘a=e</a:t>
            </a:r>
            <a:r>
              <a:rPr lang="zh-CN" altLang="en-US" dirty="0" smtClean="0">
                <a:latin typeface="宋体" panose="02010600030101010101" pitchFamily="2" charset="-122"/>
              </a:rPr>
              <a:t>有唯一解，记为</a:t>
            </a:r>
            <a:r>
              <a:rPr lang="en-US" altLang="zh-CN" dirty="0" smtClean="0">
                <a:latin typeface="Times New Roman" panose="02020603050405020304" pitchFamily="18" charset="0"/>
              </a:rPr>
              <a:t>a</a:t>
            </a:r>
            <a:r>
              <a:rPr lang="en-US" altLang="zh-CN" dirty="0" smtClean="0"/>
              <a:t>’</a:t>
            </a:r>
            <a:r>
              <a:rPr lang="en-US" altLang="zh-CN" dirty="0" smtClean="0">
                <a:latin typeface="Times New Roman" panose="02020603050405020304" pitchFamily="18" charset="0"/>
              </a:rPr>
              <a:t>(</a:t>
            </a:r>
            <a:r>
              <a:rPr lang="en-US" altLang="zh-CN" i="1" dirty="0" smtClean="0">
                <a:solidFill>
                  <a:srgbClr val="009900"/>
                </a:solidFill>
              </a:rPr>
              <a:t>“</a:t>
            </a:r>
            <a:r>
              <a:rPr lang="zh-CN" altLang="en-US" i="1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准左逆元素</a:t>
            </a:r>
            <a:r>
              <a:rPr lang="zh-CN" altLang="en-US" i="1" dirty="0" smtClean="0">
                <a:solidFill>
                  <a:srgbClr val="009900"/>
                </a:solidFill>
              </a:rPr>
              <a:t>”</a:t>
            </a:r>
            <a:r>
              <a:rPr lang="en-US" altLang="zh-CN" dirty="0" smtClean="0">
                <a:latin typeface="Times New Roman" panose="02020603050405020304" pitchFamily="18" charset="0"/>
              </a:rPr>
              <a:t>)</a:t>
            </a:r>
          </a:p>
          <a:p>
            <a:pPr marL="990600" lvl="1" indent="-533400" fontAlgn="auto">
              <a:spcAft>
                <a:spcPts val="0"/>
              </a:spcAft>
              <a:buFontTx/>
              <a:buAutoNum type="arabicParenBoth"/>
            </a:pPr>
            <a:r>
              <a:rPr lang="zh-CN" altLang="en-US" dirty="0" smtClean="0">
                <a:latin typeface="Times New Roman" panose="02020603050405020304" pitchFamily="18" charset="0"/>
              </a:rPr>
              <a:t>则</a:t>
            </a:r>
            <a:r>
              <a:rPr lang="en-US" altLang="zh-CN" dirty="0" smtClean="0">
                <a:latin typeface="Times New Roman" panose="02020603050405020304" pitchFamily="18" charset="0"/>
              </a:rPr>
              <a:t>a</a:t>
            </a:r>
            <a:r>
              <a:rPr lang="en-US" altLang="zh-CN" dirty="0" smtClean="0"/>
              <a:t>’</a:t>
            </a:r>
            <a:r>
              <a:rPr lang="zh-CN" altLang="en-US" dirty="0" smtClean="0">
                <a:latin typeface="Times New Roman" panose="02020603050405020304" pitchFamily="18" charset="0"/>
              </a:rPr>
              <a:t>也是</a:t>
            </a:r>
            <a:r>
              <a:rPr lang="en-US" altLang="zh-CN" dirty="0" smtClean="0">
                <a:latin typeface="Times New Roman" panose="02020603050405020304" pitchFamily="18" charset="0"/>
              </a:rPr>
              <a:t>a</a:t>
            </a:r>
            <a:r>
              <a:rPr lang="zh-CN" altLang="en-US" dirty="0" smtClean="0">
                <a:latin typeface="Times New Roman" panose="02020603050405020304" pitchFamily="18" charset="0"/>
              </a:rPr>
              <a:t>的</a:t>
            </a:r>
            <a:r>
              <a:rPr lang="zh-CN" altLang="en-US" i="1" dirty="0" smtClean="0">
                <a:solidFill>
                  <a:srgbClr val="009900"/>
                </a:solidFill>
              </a:rPr>
              <a:t>“</a:t>
            </a:r>
            <a:r>
              <a:rPr lang="zh-CN" altLang="en-US" i="1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准右逆元素</a:t>
            </a:r>
            <a:r>
              <a:rPr lang="zh-CN" altLang="en-US" i="1" dirty="0" smtClean="0">
                <a:solidFill>
                  <a:srgbClr val="009900"/>
                </a:solidFill>
              </a:rPr>
              <a:t>”</a:t>
            </a:r>
            <a:r>
              <a:rPr lang="zh-CN" altLang="en-US" dirty="0" smtClean="0">
                <a:latin typeface="Times New Roman" panose="02020603050405020304" pitchFamily="18" charset="0"/>
              </a:rPr>
              <a:t>：</a:t>
            </a:r>
          </a:p>
          <a:p>
            <a:pPr marL="1371600" lvl="2" indent="-457200" fontAlgn="auto">
              <a:spcAft>
                <a:spcPts val="0"/>
              </a:spcAft>
              <a:buFontTx/>
              <a:buNone/>
            </a:pPr>
            <a:r>
              <a:rPr lang="en-US" altLang="zh-CN" sz="2800" dirty="0" smtClean="0">
                <a:latin typeface="Times New Roman" panose="02020603050405020304" pitchFamily="18" charset="0"/>
              </a:rPr>
              <a:t>y  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’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=e</a:t>
            </a:r>
            <a:r>
              <a:rPr lang="zh-CN" altLang="en-US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有唯一解，设为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”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, </a:t>
            </a:r>
            <a:r>
              <a:rPr lang="zh-CN" altLang="en-US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则： 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a  ⃘a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’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= e  ⃘( a  ⃘a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’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)= ( 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”  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’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)  ⃘( a  ⃘a</a:t>
            </a:r>
            <a:r>
              <a:rPr lang="en-US" altLang="zh-CN" sz="2800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’</a:t>
            </a:r>
            <a:r>
              <a:rPr lang="en-US" altLang="zh-CN" sz="2800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)=e</a:t>
            </a:r>
          </a:p>
          <a:p>
            <a:pPr marL="990600" lvl="1" indent="-533400" fontAlgn="auto">
              <a:spcAft>
                <a:spcPts val="0"/>
              </a:spcAft>
              <a:buFontTx/>
              <a:buAutoNum type="arabicParenBoth"/>
            </a:pPr>
            <a:r>
              <a:rPr lang="en-US" altLang="zh-CN" dirty="0" smtClean="0">
                <a:latin typeface="Times New Roman" panose="02020603050405020304" pitchFamily="18" charset="0"/>
              </a:rPr>
              <a:t>e</a:t>
            </a:r>
            <a:r>
              <a:rPr lang="zh-CN" altLang="en-US" dirty="0" smtClean="0">
                <a:latin typeface="Times New Roman" panose="02020603050405020304" pitchFamily="18" charset="0"/>
              </a:rPr>
              <a:t>也是</a:t>
            </a:r>
            <a:r>
              <a:rPr lang="zh-CN" altLang="en-US" b="1" i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右单位元素</a:t>
            </a:r>
            <a:r>
              <a:rPr lang="zh-CN" altLang="en-US" dirty="0" smtClean="0">
                <a:latin typeface="Times New Roman" panose="02020603050405020304" pitchFamily="18" charset="0"/>
              </a:rPr>
              <a:t>：对任意的</a:t>
            </a:r>
            <a:r>
              <a:rPr lang="en-US" altLang="zh-CN" dirty="0" err="1" smtClean="0">
                <a:latin typeface="Times New Roman" panose="02020603050405020304" pitchFamily="18" charset="0"/>
              </a:rPr>
              <a:t>a</a:t>
            </a:r>
            <a:r>
              <a:rPr lang="en-US" altLang="zh-CN" dirty="0" err="1" smtClean="0">
                <a:latin typeface="Times New Roman" panose="02020603050405020304" pitchFamily="18" charset="0"/>
                <a:sym typeface="Symbol" panose="05050102010706020507" pitchFamily="18" charset="2"/>
              </a:rPr>
              <a:t>G</a:t>
            </a:r>
            <a:r>
              <a:rPr lang="zh-CN" altLang="en-US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，</a:t>
            </a:r>
            <a:r>
              <a:rPr lang="en-US" altLang="zh-CN" dirty="0" smtClean="0">
                <a:latin typeface="Times New Roman" panose="02020603050405020304" pitchFamily="18" charset="0"/>
                <a:sym typeface="Symbol" panose="05050102010706020507" pitchFamily="18" charset="2"/>
              </a:rPr>
              <a:t>a 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⃘e= a  ⃘(a</a:t>
            </a:r>
            <a:r>
              <a:rPr lang="en-US" altLang="zh-CN" dirty="0" smtClean="0">
                <a:ea typeface="Arial Unicode MS" panose="020B0604020202020204" pitchFamily="34" charset="-122"/>
                <a:cs typeface="Arial Unicode MS" panose="020B0604020202020204" pitchFamily="34" charset="-122"/>
              </a:rPr>
              <a:t>’  </a:t>
            </a:r>
            <a:r>
              <a:rPr lang="en-US" altLang="zh-CN" dirty="0" smtClean="0"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⃘a)=a</a:t>
            </a:r>
          </a:p>
          <a:p>
            <a:pPr marL="609600" indent="-609600" fontAlgn="auto">
              <a:spcAft>
                <a:spcPts val="0"/>
              </a:spcAft>
            </a:pPr>
            <a:r>
              <a:rPr lang="zh-CN" altLang="en-US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综合</a:t>
            </a:r>
            <a:r>
              <a:rPr lang="en-US" altLang="zh-CN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(1)-(4), e</a:t>
            </a:r>
            <a:r>
              <a:rPr lang="zh-CN" altLang="en-US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即</a:t>
            </a:r>
            <a:r>
              <a:rPr lang="en-US" altLang="zh-CN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(G,</a:t>
            </a:r>
            <a:r>
              <a:rPr lang="zh-CN" altLang="en-US" b="1" i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Arial Unicode MS" panose="020B0604020202020204" pitchFamily="34" charset="-122"/>
                <a:cs typeface="Arial Unicode MS" panose="020B0604020202020204" pitchFamily="34" charset="-122"/>
              </a:rPr>
              <a:t>⃘)</a:t>
            </a:r>
            <a:r>
              <a:rPr lang="zh-CN" altLang="en-US" b="1" i="1" dirty="0" smtClean="0">
                <a:solidFill>
                  <a:schemeClr val="tx2"/>
                </a:solidFill>
                <a:latin typeface="宋体" panose="02010600030101010101" pitchFamily="2" charset="-122"/>
              </a:rPr>
              <a:t>的单位元素，而任意元素</a:t>
            </a:r>
            <a:r>
              <a:rPr lang="en-US" altLang="zh-CN" b="1" i="1" dirty="0" smtClean="0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lang="zh-CN" altLang="en-US" b="1" i="1" dirty="0" smtClean="0">
                <a:solidFill>
                  <a:schemeClr val="tx2"/>
                </a:solidFill>
                <a:latin typeface="宋体" panose="02010600030101010101" pitchFamily="2" charset="-122"/>
              </a:rPr>
              <a:t>的逆元素即</a:t>
            </a:r>
            <a:r>
              <a:rPr lang="en-US" altLang="zh-CN" b="1" i="1" dirty="0" smtClean="0">
                <a:solidFill>
                  <a:schemeClr val="tx2"/>
                </a:solidFill>
                <a:latin typeface="宋体" panose="02010600030101010101" pitchFamily="2" charset="-122"/>
              </a:rPr>
              <a:t>a</a:t>
            </a:r>
            <a:r>
              <a:rPr lang="en-US" altLang="zh-CN" b="1" i="1" dirty="0" smtClean="0">
                <a:solidFill>
                  <a:schemeClr val="tx2"/>
                </a:solidFill>
              </a:rPr>
              <a:t>’</a:t>
            </a:r>
            <a:endParaRPr lang="en-US" altLang="zh-CN" b="1" i="1" dirty="0" smtClean="0">
              <a:solidFill>
                <a:schemeClr val="tx2"/>
              </a:solidFill>
              <a:latin typeface="宋体" panose="02010600030101010101" pitchFamily="2" charset="-122"/>
            </a:endParaRPr>
          </a:p>
          <a:p>
            <a:pPr marL="990600" lvl="1" indent="-533400" fontAlgn="auto">
              <a:spcAft>
                <a:spcPts val="0"/>
              </a:spcAft>
              <a:buFontTx/>
              <a:buAutoNum type="arabicParenBoth"/>
            </a:pPr>
            <a:endParaRPr lang="en-US" altLang="zh-CN" sz="2800" b="1" i="1" dirty="0" smtClean="0">
              <a:solidFill>
                <a:schemeClr val="tx2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565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5576" y="1340769"/>
            <a:ext cx="10140984" cy="32932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6</a:t>
            </a:r>
            <a:r>
              <a:rPr lang="zh-CN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假如我们</a:t>
            </a:r>
            <a:r>
              <a:rPr lang="zh-CN" alt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从某个</a:t>
            </a:r>
            <a:r>
              <a:rPr lang="zh-CN" altLang="en-US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rial" charset="0"/>
                <a:ea typeface="宋体" charset="-122"/>
              </a:rPr>
              <a:t>至少两个元素的群中取异于单位元的元素，让它持续的乘自己，你能描述一下情况会怎样吗？</a:t>
            </a:r>
            <a:endParaRPr lang="en-US" altLang="zh-CN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983432" y="40466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什么是子群？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646744" y="1279404"/>
            <a:ext cx="8986544" cy="1059151"/>
            <a:chOff x="1646744" y="1279404"/>
            <a:chExt cx="8986544" cy="1059151"/>
          </a:xfrm>
        </p:grpSpPr>
        <p:pic>
          <p:nvPicPr>
            <p:cNvPr id="2" name="图片 1" descr="屏幕剪辑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46744" y="1279404"/>
              <a:ext cx="8964488" cy="1023344"/>
            </a:xfrm>
            <a:prstGeom prst="rect">
              <a:avLst/>
            </a:prstGeom>
          </p:spPr>
        </p:pic>
        <p:sp>
          <p:nvSpPr>
            <p:cNvPr id="4" name="矩形 3"/>
            <p:cNvSpPr/>
            <p:nvPr/>
          </p:nvSpPr>
          <p:spPr>
            <a:xfrm>
              <a:off x="1646744" y="1279404"/>
              <a:ext cx="324036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矩形 4"/>
            <p:cNvSpPr/>
            <p:nvPr/>
          </p:nvSpPr>
          <p:spPr>
            <a:xfrm>
              <a:off x="5197192" y="1988840"/>
              <a:ext cx="5436096" cy="3497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/>
            <p:cNvCxnSpPr/>
            <p:nvPr/>
          </p:nvCxnSpPr>
          <p:spPr>
            <a:xfrm>
              <a:off x="4655840" y="1988840"/>
              <a:ext cx="5688632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184" y="2698277"/>
            <a:ext cx="8801008" cy="3827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29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val 3"/>
          <p:cNvSpPr>
            <a:spLocks noChangeArrowheads="1"/>
          </p:cNvSpPr>
          <p:nvPr/>
        </p:nvSpPr>
        <p:spPr bwMode="auto">
          <a:xfrm>
            <a:off x="3584376" y="2354263"/>
            <a:ext cx="5257800" cy="3200400"/>
          </a:xfrm>
          <a:prstGeom prst="ellipse">
            <a:avLst/>
          </a:prstGeom>
          <a:solidFill>
            <a:srgbClr val="FFCC99"/>
          </a:solidFill>
          <a:ln w="57150" cmpd="thickThin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79" name="Text Box 4"/>
          <p:cNvSpPr txBox="1">
            <a:spLocks noChangeArrowheads="1"/>
          </p:cNvSpPr>
          <p:nvPr/>
        </p:nvSpPr>
        <p:spPr bwMode="auto">
          <a:xfrm>
            <a:off x="3431976" y="2582863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群</a:t>
            </a:r>
            <a:r>
              <a:rPr kumimoji="1" lang="en-US" altLang="zh-CN" sz="2400" i="1">
                <a:latin typeface="Times New Roman" panose="02020603050405020304" pitchFamily="18" charset="0"/>
              </a:rPr>
              <a:t>G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4580" name="Oval 5"/>
          <p:cNvSpPr>
            <a:spLocks noChangeArrowheads="1"/>
          </p:cNvSpPr>
          <p:nvPr/>
        </p:nvSpPr>
        <p:spPr bwMode="auto">
          <a:xfrm>
            <a:off x="4270176" y="2963863"/>
            <a:ext cx="2895600" cy="19812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3855839" y="4573588"/>
            <a:ext cx="1171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子群</a:t>
            </a:r>
            <a:r>
              <a:rPr kumimoji="1" lang="en-US" altLang="zh-CN" sz="2400" i="1">
                <a:latin typeface="Times New Roman" panose="02020603050405020304" pitchFamily="18" charset="0"/>
              </a:rPr>
              <a:t>H</a:t>
            </a:r>
            <a:endParaRPr kumimoji="1" lang="en-US" altLang="zh-CN" sz="2400">
              <a:latin typeface="Times New Roman" panose="02020603050405020304" pitchFamily="18" charset="0"/>
            </a:endParaRPr>
          </a:p>
        </p:txBody>
      </p:sp>
      <p:sp>
        <p:nvSpPr>
          <p:cNvPr id="24582" name="Oval 7"/>
          <p:cNvSpPr>
            <a:spLocks noChangeArrowheads="1"/>
          </p:cNvSpPr>
          <p:nvPr/>
        </p:nvSpPr>
        <p:spPr bwMode="auto">
          <a:xfrm>
            <a:off x="5032176" y="34972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83" name="Text Box 8"/>
          <p:cNvSpPr txBox="1">
            <a:spLocks noChangeArrowheads="1"/>
          </p:cNvSpPr>
          <p:nvPr/>
        </p:nvSpPr>
        <p:spPr bwMode="auto">
          <a:xfrm>
            <a:off x="4727376" y="32686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24584" name="Oval 11"/>
          <p:cNvSpPr>
            <a:spLocks noChangeArrowheads="1"/>
          </p:cNvSpPr>
          <p:nvPr/>
        </p:nvSpPr>
        <p:spPr bwMode="auto">
          <a:xfrm>
            <a:off x="7241976" y="3040063"/>
            <a:ext cx="144462" cy="14446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85" name="Text Box 12"/>
          <p:cNvSpPr txBox="1">
            <a:spLocks noChangeArrowheads="1"/>
          </p:cNvSpPr>
          <p:nvPr/>
        </p:nvSpPr>
        <p:spPr bwMode="auto">
          <a:xfrm>
            <a:off x="6937176" y="28114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24586" name="Oval 13"/>
          <p:cNvSpPr>
            <a:spLocks noChangeArrowheads="1"/>
          </p:cNvSpPr>
          <p:nvPr/>
        </p:nvSpPr>
        <p:spPr bwMode="auto">
          <a:xfrm>
            <a:off x="5946576" y="3878263"/>
            <a:ext cx="144462" cy="144462"/>
          </a:xfrm>
          <a:prstGeom prst="ellipse">
            <a:avLst/>
          </a:prstGeom>
          <a:solidFill>
            <a:srgbClr val="99CC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87" name="Oval 14"/>
          <p:cNvSpPr>
            <a:spLocks noChangeArrowheads="1"/>
          </p:cNvSpPr>
          <p:nvPr/>
        </p:nvSpPr>
        <p:spPr bwMode="auto">
          <a:xfrm>
            <a:off x="5489376" y="4411663"/>
            <a:ext cx="144462" cy="1444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24588" name="Text Box 15"/>
          <p:cNvSpPr txBox="1">
            <a:spLocks noChangeArrowheads="1"/>
          </p:cNvSpPr>
          <p:nvPr/>
        </p:nvSpPr>
        <p:spPr bwMode="auto">
          <a:xfrm>
            <a:off x="6018013" y="383063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e</a:t>
            </a:r>
            <a:r>
              <a:rPr kumimoji="1" lang="en-US" altLang="zh-CN" sz="2400" baseline="-25000">
                <a:latin typeface="Times New Roman" panose="02020603050405020304" pitchFamily="18" charset="0"/>
              </a:rPr>
              <a:t>H</a:t>
            </a:r>
            <a:endParaRPr kumimoji="1" lang="en-US" altLang="zh-CN" sz="2400" i="1">
              <a:latin typeface="Times New Roman" panose="02020603050405020304" pitchFamily="18" charset="0"/>
            </a:endParaRPr>
          </a:p>
        </p:txBody>
      </p:sp>
      <p:sp>
        <p:nvSpPr>
          <p:cNvPr id="24589" name="Text Box 16"/>
          <p:cNvSpPr txBox="1">
            <a:spLocks noChangeArrowheads="1"/>
          </p:cNvSpPr>
          <p:nvPr/>
        </p:nvSpPr>
        <p:spPr bwMode="auto">
          <a:xfrm>
            <a:off x="5546526" y="4340225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i="1">
                <a:latin typeface="Times New Roman" panose="02020603050405020304" pitchFamily="18" charset="0"/>
              </a:rPr>
              <a:t>a</a:t>
            </a:r>
            <a:r>
              <a:rPr kumimoji="1" lang="en-US" altLang="zh-CN" sz="2400" baseline="30000">
                <a:latin typeface="Times New Roman" panose="02020603050405020304" pitchFamily="18" charset="0"/>
              </a:rPr>
              <a:t>-1</a:t>
            </a:r>
            <a:r>
              <a:rPr kumimoji="1" lang="en-US" altLang="zh-CN" sz="2400" baseline="-25000">
                <a:latin typeface="Times New Roman" panose="02020603050405020304" pitchFamily="18" charset="0"/>
              </a:rPr>
              <a:t>H</a:t>
            </a:r>
            <a:endParaRPr kumimoji="1" lang="en-US" altLang="zh-CN" sz="2400" i="1">
              <a:latin typeface="Times New Roman" panose="02020603050405020304" pitchFamily="18" charset="0"/>
            </a:endParaRPr>
          </a:p>
        </p:txBody>
      </p:sp>
      <p:sp>
        <p:nvSpPr>
          <p:cNvPr id="93201" name="Text Box 17"/>
          <p:cNvSpPr txBox="1">
            <a:spLocks noChangeArrowheads="1"/>
          </p:cNvSpPr>
          <p:nvPr/>
        </p:nvSpPr>
        <p:spPr bwMode="auto">
          <a:xfrm>
            <a:off x="6213276" y="1768475"/>
            <a:ext cx="464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 smtClean="0"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7.</a:t>
            </a:r>
            <a:r>
              <a:rPr kumimoji="1" lang="zh-CN" altLang="en-US" sz="2400" dirty="0" smtClean="0">
                <a:latin typeface="Times New Roman" panose="02020603050405020304" pitchFamily="18" charset="0"/>
              </a:rPr>
              <a:t>1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：</a:t>
            </a:r>
            <a:r>
              <a:rPr kumimoji="1" lang="en-US" altLang="zh-CN" sz="2400" i="1" dirty="0">
                <a:latin typeface="Times New Roman" panose="02020603050405020304" pitchFamily="18" charset="0"/>
              </a:rPr>
              <a:t>ab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应该在哪儿？</a:t>
            </a:r>
          </a:p>
        </p:txBody>
      </p:sp>
      <p:grpSp>
        <p:nvGrpSpPr>
          <p:cNvPr id="93204" name="Group 20"/>
          <p:cNvGrpSpPr>
            <a:grpSpLocks/>
          </p:cNvGrpSpPr>
          <p:nvPr/>
        </p:nvGrpSpPr>
        <p:grpSpPr bwMode="auto">
          <a:xfrm>
            <a:off x="7394377" y="3802063"/>
            <a:ext cx="847725" cy="457200"/>
            <a:chOff x="2016" y="2496"/>
            <a:chExt cx="534" cy="288"/>
          </a:xfrm>
        </p:grpSpPr>
        <p:sp>
          <p:nvSpPr>
            <p:cNvPr id="24595" name="Oval 18"/>
            <p:cNvSpPr>
              <a:spLocks noChangeArrowheads="1"/>
            </p:cNvSpPr>
            <p:nvPr/>
          </p:nvSpPr>
          <p:spPr bwMode="auto">
            <a:xfrm>
              <a:off x="2016" y="2544"/>
              <a:ext cx="91" cy="91"/>
            </a:xfrm>
            <a:prstGeom prst="ellipse">
              <a:avLst/>
            </a:prstGeom>
            <a:solidFill>
              <a:srgbClr val="993366"/>
            </a:solidFill>
            <a:ln w="28575">
              <a:solidFill>
                <a:srgbClr val="FF66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4596" name="Text Box 19"/>
            <p:cNvSpPr txBox="1">
              <a:spLocks noChangeArrowheads="1"/>
            </p:cNvSpPr>
            <p:nvPr/>
          </p:nvSpPr>
          <p:spPr bwMode="auto">
            <a:xfrm>
              <a:off x="2070" y="249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i="1">
                  <a:latin typeface="Times New Roman" panose="02020603050405020304" pitchFamily="18" charset="0"/>
                </a:rPr>
                <a:t>a  </a:t>
              </a:r>
              <a:r>
                <a:rPr kumimoji="1" lang="en-US" altLang="zh-CN" sz="2400">
                  <a:latin typeface="Times New Roman" panose="02020603050405020304" pitchFamily="18" charset="0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⃘</a:t>
              </a:r>
              <a:r>
                <a:rPr kumimoji="1" lang="en-US" altLang="zh-CN" sz="2400" i="1">
                  <a:latin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93205" name="Text Box 21"/>
          <p:cNvSpPr txBox="1">
            <a:spLocks noChangeArrowheads="1"/>
          </p:cNvSpPr>
          <p:nvPr/>
        </p:nvSpPr>
        <p:spPr bwMode="auto">
          <a:xfrm>
            <a:off x="8765976" y="2506664"/>
            <a:ext cx="25146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 smtClean="0"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7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-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2：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400" i="1" dirty="0" err="1">
                <a:latin typeface="Times New Roman" panose="02020603050405020304" pitchFamily="18" charset="0"/>
              </a:rPr>
              <a:t>e</a:t>
            </a:r>
            <a:r>
              <a:rPr kumimoji="1" lang="en-US" altLang="zh-CN" sz="2400" baseline="-25000" dirty="0" err="1">
                <a:latin typeface="Times New Roman" panose="02020603050405020304" pitchFamily="18" charset="0"/>
              </a:rPr>
              <a:t>H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是否一定是</a:t>
            </a:r>
            <a:r>
              <a:rPr kumimoji="1" lang="en-US" altLang="zh-CN" sz="2400" i="1" dirty="0" err="1">
                <a:latin typeface="Times New Roman" panose="02020603050405020304" pitchFamily="18" charset="0"/>
              </a:rPr>
              <a:t>e</a:t>
            </a:r>
            <a:r>
              <a:rPr kumimoji="1" lang="en-US" altLang="zh-CN" sz="2400" baseline="-25000" dirty="0" err="1">
                <a:latin typeface="Times New Roman" panose="02020603050405020304" pitchFamily="18" charset="0"/>
              </a:rPr>
              <a:t>G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?</a:t>
            </a:r>
            <a:endParaRPr kumimoji="1" lang="en-US" altLang="zh-CN" sz="2400" i="1" dirty="0">
              <a:latin typeface="Times New Roman" panose="02020603050405020304" pitchFamily="18" charset="0"/>
            </a:endParaRPr>
          </a:p>
        </p:txBody>
      </p: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8384976" y="4335464"/>
            <a:ext cx="28194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dirty="0">
                <a:latin typeface="Times New Roman" panose="02020603050405020304" pitchFamily="18" charset="0"/>
              </a:rPr>
              <a:t>     </a:t>
            </a:r>
            <a:r>
              <a:rPr kumimoji="1" lang="zh-CN" altLang="en-US" sz="2400" dirty="0" smtClean="0">
                <a:latin typeface="Times New Roman" panose="02020603050405020304" pitchFamily="18" charset="0"/>
              </a:rPr>
              <a:t>问题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7</a:t>
            </a:r>
            <a:r>
              <a:rPr kumimoji="1" lang="en-US" altLang="zh-CN" sz="2400" dirty="0" smtClean="0">
                <a:latin typeface="Times New Roman" panose="02020603050405020304" pitchFamily="18" charset="0"/>
              </a:rPr>
              <a:t>-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3：</a:t>
            </a:r>
          </a:p>
          <a:p>
            <a:pPr eaLnBrk="1" hangingPunct="1">
              <a:spcBef>
                <a:spcPct val="20000"/>
              </a:spcBef>
            </a:pPr>
            <a:r>
              <a:rPr kumimoji="1" lang="en-US" altLang="zh-CN" sz="2400" i="1" dirty="0" smtClean="0">
                <a:latin typeface="Times New Roman" panose="02020603050405020304" pitchFamily="18" charset="0"/>
              </a:rPr>
              <a:t>a</a:t>
            </a:r>
            <a:r>
              <a:rPr kumimoji="1" lang="en-US" altLang="zh-CN" sz="2400" baseline="30000" dirty="0" smtClean="0">
                <a:latin typeface="Times New Roman" panose="02020603050405020304" pitchFamily="18" charset="0"/>
              </a:rPr>
              <a:t>-1</a:t>
            </a:r>
            <a:r>
              <a:rPr kumimoji="1" lang="en-US" altLang="zh-CN" sz="2400" baseline="-25000" dirty="0" smtClean="0">
                <a:latin typeface="Times New Roman" panose="02020603050405020304" pitchFamily="18" charset="0"/>
              </a:rPr>
              <a:t>H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是否一定</a:t>
            </a:r>
            <a:r>
              <a:rPr kumimoji="1" lang="zh-CN" altLang="en-US" sz="2400" dirty="0" smtClean="0">
                <a:latin typeface="Times New Roman" panose="02020603050405020304" pitchFamily="18" charset="0"/>
              </a:rPr>
              <a:t>是</a:t>
            </a:r>
            <a:r>
              <a:rPr kumimoji="1" lang="en-US" altLang="zh-CN" sz="2400" i="1" dirty="0" smtClean="0">
                <a:latin typeface="Times New Roman" panose="02020603050405020304" pitchFamily="18" charset="0"/>
              </a:rPr>
              <a:t>a</a:t>
            </a:r>
            <a:r>
              <a:rPr kumimoji="1" lang="en-US" altLang="zh-CN" sz="2400" baseline="30000" dirty="0" smtClean="0">
                <a:latin typeface="Times New Roman" panose="02020603050405020304" pitchFamily="18" charset="0"/>
              </a:rPr>
              <a:t>-1</a:t>
            </a:r>
            <a:r>
              <a:rPr kumimoji="1" lang="en-US" altLang="zh-CN" sz="2400" baseline="-25000" dirty="0" smtClean="0">
                <a:latin typeface="Times New Roman" panose="02020603050405020304" pitchFamily="18" charset="0"/>
              </a:rPr>
              <a:t>G</a:t>
            </a:r>
            <a:r>
              <a:rPr kumimoji="1" lang="en-US" altLang="zh-CN" sz="2400" dirty="0">
                <a:latin typeface="Times New Roman" panose="02020603050405020304" pitchFamily="18" charset="0"/>
              </a:rPr>
              <a:t>?</a:t>
            </a:r>
            <a:endParaRPr kumimoji="1" lang="en-US" altLang="zh-CN" sz="2400" i="1" dirty="0"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3352" y="1530911"/>
            <a:ext cx="5424657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7</a:t>
            </a:r>
            <a:r>
              <a:rPr lang="zh-CN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r>
              <a:rPr lang="zh-CN" alt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乘积</a:t>
            </a:r>
            <a:r>
              <a:rPr lang="zh-CN" alt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在哪里？</a:t>
            </a:r>
            <a:endParaRPr lang="en-US" altLang="zh-CN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3352" y="527815"/>
            <a:ext cx="89562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实际上，群子集上的运算封闭性非常关键：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3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3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3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1" grpId="0" autoUpdateAnimBg="0"/>
      <p:bldP spid="93205" grpId="0" autoUpdateAnimBg="0"/>
      <p:bldP spid="932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199456" y="280125"/>
            <a:ext cx="10019456" cy="1322387"/>
          </a:xfrm>
        </p:spPr>
        <p:txBody>
          <a:bodyPr/>
          <a:lstStyle/>
          <a:p>
            <a:r>
              <a:rPr lang="zh-CN" altLang="en-US" dirty="0" smtClean="0"/>
              <a:t>问题</a:t>
            </a:r>
            <a:r>
              <a:rPr lang="en-US" altLang="zh-CN" dirty="0" smtClean="0"/>
              <a:t>1</a:t>
            </a:r>
            <a:r>
              <a:rPr lang="zh-CN" altLang="en-US" dirty="0" smtClean="0"/>
              <a:t>：什么是一个</a:t>
            </a:r>
            <a:r>
              <a:rPr lang="en-US" altLang="zh-CN" dirty="0"/>
              <a:t>algebraic </a:t>
            </a:r>
            <a:r>
              <a:rPr lang="en-US" altLang="zh-CN" dirty="0" smtClean="0"/>
              <a:t>structures</a:t>
            </a:r>
            <a:r>
              <a:rPr lang="zh-CN" altLang="en-US" dirty="0" smtClean="0"/>
              <a:t>？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3786050" y="6165304"/>
            <a:ext cx="1739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/>
              <a:t>（</a:t>
            </a:r>
            <a:r>
              <a:rPr lang="en-US" altLang="zh-CN" sz="2800" dirty="0"/>
              <a:t>Z</a:t>
            </a:r>
            <a:r>
              <a:rPr lang="en-US" altLang="zh-CN" sz="2800" baseline="-25000" dirty="0"/>
              <a:t>8</a:t>
            </a:r>
            <a:r>
              <a:rPr lang="zh-CN" altLang="en-US" sz="2800" dirty="0"/>
              <a:t>，</a:t>
            </a:r>
            <a:r>
              <a:rPr lang="en-US" altLang="zh-CN" sz="2800" dirty="0"/>
              <a:t>•</a:t>
            </a:r>
            <a:r>
              <a:rPr lang="zh-CN" altLang="en-US" sz="2800" dirty="0"/>
              <a:t>）</a:t>
            </a:r>
          </a:p>
        </p:txBody>
      </p:sp>
      <p:pic>
        <p:nvPicPr>
          <p:cNvPr id="6" name="内容占位符 5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340768"/>
            <a:ext cx="5616624" cy="4670790"/>
          </a:xfrm>
        </p:spPr>
      </p:pic>
      <p:sp>
        <p:nvSpPr>
          <p:cNvPr id="7" name="文本框 6"/>
          <p:cNvSpPr txBox="1"/>
          <p:nvPr/>
        </p:nvSpPr>
        <p:spPr>
          <a:xfrm>
            <a:off x="8256240" y="2636912"/>
            <a:ext cx="280831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zh-CN" altLang="en-US" sz="3200" dirty="0" smtClean="0"/>
              <a:t>集合，及集合上定义的若干封闭的运算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3514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992313" y="404813"/>
            <a:ext cx="8229600" cy="9191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  <a:ea typeface="宋体" pitchFamily="2" charset="-122"/>
              </a:defRPr>
            </a:lvl9pPr>
          </a:lstStyle>
          <a:p>
            <a:pPr eaLnBrk="1" hangingPunct="1"/>
            <a:r>
              <a:rPr lang="zh-CN" altLang="en-US" sz="4400" kern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子群的判定</a:t>
            </a:r>
            <a:endParaRPr lang="zh-CN" altLang="en-US" sz="4400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611" y="1844824"/>
            <a:ext cx="10703003" cy="2880319"/>
          </a:xfrm>
          <a:prstGeom prst="rect">
            <a:avLst/>
          </a:prstGeom>
        </p:spPr>
      </p:pic>
      <p:sp>
        <p:nvSpPr>
          <p:cNvPr id="4" name="圆角矩形 3"/>
          <p:cNvSpPr/>
          <p:nvPr/>
        </p:nvSpPr>
        <p:spPr>
          <a:xfrm>
            <a:off x="7320136" y="4393295"/>
            <a:ext cx="3168352" cy="9144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 smtClean="0">
                <a:solidFill>
                  <a:schemeClr val="tx1"/>
                </a:solidFill>
              </a:rPr>
              <a:t>定义式判定定理</a:t>
            </a:r>
            <a:endParaRPr lang="zh-CN" alt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15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02216" y="386421"/>
            <a:ext cx="8229600" cy="919162"/>
          </a:xfrm>
        </p:spPr>
        <p:txBody>
          <a:bodyPr/>
          <a:lstStyle/>
          <a:p>
            <a:pPr eaLnBrk="1" hangingPunct="1"/>
            <a:r>
              <a:rPr lang="zh-CN" altLang="en-US" sz="4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子群的判定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73" y="1484784"/>
            <a:ext cx="11405687" cy="4341209"/>
          </a:xfrm>
          <a:prstGeom prst="rect">
            <a:avLst/>
          </a:prstGeom>
        </p:spPr>
      </p:pic>
      <p:sp>
        <p:nvSpPr>
          <p:cNvPr id="2" name="椭圆形标注 1"/>
          <p:cNvSpPr/>
          <p:nvPr/>
        </p:nvSpPr>
        <p:spPr>
          <a:xfrm>
            <a:off x="5519936" y="2996952"/>
            <a:ext cx="6120680" cy="1872208"/>
          </a:xfrm>
          <a:prstGeom prst="wedgeEllipseCallout">
            <a:avLst>
              <a:gd name="adj1" fmla="val 6606"/>
              <a:gd name="adj2" fmla="val -83547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b="1" dirty="0" smtClean="0">
                <a:solidFill>
                  <a:schemeClr val="tx1"/>
                </a:solidFill>
              </a:rPr>
              <a:t>你能体会这个条件的“物理”含义吗？</a:t>
            </a:r>
            <a:endParaRPr lang="zh-CN" altLang="en-US" sz="3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2576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dirty="0" smtClean="0"/>
              <a:t>子群的判定 – 有限子群</a:t>
            </a:r>
            <a:endParaRPr lang="en-US" altLang="zh-CN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3345" y="1268760"/>
            <a:ext cx="10753302" cy="525658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dirty="0"/>
              <a:t>G</a:t>
            </a:r>
            <a:r>
              <a:rPr lang="zh-CN" altLang="en-US" dirty="0"/>
              <a:t>是群，</a:t>
            </a:r>
            <a:r>
              <a:rPr lang="en-US" altLang="zh-CN" dirty="0"/>
              <a:t>H</a:t>
            </a:r>
            <a:r>
              <a:rPr lang="zh-CN" altLang="en-US" dirty="0"/>
              <a:t>是</a:t>
            </a:r>
            <a:r>
              <a:rPr lang="en-US" altLang="zh-CN" dirty="0"/>
              <a:t>G</a:t>
            </a:r>
            <a:r>
              <a:rPr lang="zh-CN" altLang="en-US" dirty="0"/>
              <a:t>的非空有限子集。</a:t>
            </a:r>
            <a:r>
              <a:rPr lang="en-US" altLang="zh-CN" dirty="0"/>
              <a:t>H</a:t>
            </a:r>
            <a:r>
              <a:rPr lang="zh-CN" altLang="en-US" dirty="0"/>
              <a:t>是</a:t>
            </a:r>
            <a:r>
              <a:rPr lang="en-US" altLang="zh-CN" dirty="0"/>
              <a:t>G</a:t>
            </a:r>
            <a:r>
              <a:rPr lang="zh-CN" altLang="en-US" dirty="0"/>
              <a:t>的子群当且仅当：</a:t>
            </a:r>
          </a:p>
          <a:p>
            <a:pPr lvl="1" eaLnBrk="1" hangingPunct="1"/>
            <a:r>
              <a:rPr lang="zh-CN" altLang="en-US" sz="2800" dirty="0">
                <a:sym typeface="Symbol" panose="05050102010706020507" pitchFamily="18" charset="2"/>
              </a:rPr>
              <a:t></a:t>
            </a:r>
            <a:r>
              <a:rPr lang="en-US" altLang="zh-CN" sz="2800" dirty="0" err="1">
                <a:sym typeface="Symbol" panose="05050102010706020507" pitchFamily="18" charset="2"/>
              </a:rPr>
              <a:t>a,bH</a:t>
            </a:r>
            <a:r>
              <a:rPr lang="en-US" altLang="zh-CN" sz="2800" dirty="0">
                <a:sym typeface="Symbol" panose="05050102010706020507" pitchFamily="18" charset="2"/>
              </a:rPr>
              <a:t>, </a:t>
            </a:r>
            <a:r>
              <a:rPr lang="en-US" altLang="zh-CN" sz="2800" dirty="0" err="1">
                <a:sym typeface="Symbol" panose="05050102010706020507" pitchFamily="18" charset="2"/>
              </a:rPr>
              <a:t>abH</a:t>
            </a:r>
            <a:r>
              <a:rPr lang="en-US" altLang="zh-CN" sz="28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spcBef>
                <a:spcPct val="60000"/>
              </a:spcBef>
            </a:pPr>
            <a:r>
              <a:rPr lang="zh-CN" altLang="en-US" dirty="0"/>
              <a:t>证明</a:t>
            </a:r>
          </a:p>
          <a:p>
            <a:pPr lvl="1" eaLnBrk="1" hangingPunct="1"/>
            <a:r>
              <a:rPr lang="zh-CN" altLang="en-US" sz="2800" dirty="0"/>
              <a:t>必要性显然</a:t>
            </a:r>
          </a:p>
          <a:p>
            <a:pPr lvl="1" eaLnBrk="1" hangingPunct="1"/>
            <a:r>
              <a:rPr lang="zh-CN" altLang="en-US" sz="2800" dirty="0"/>
              <a:t>充分性：只须</a:t>
            </a:r>
            <a:r>
              <a:rPr lang="zh-CN" altLang="en-US" sz="2800" dirty="0" smtClean="0"/>
              <a:t>证明单位元存在和</a:t>
            </a:r>
            <a:r>
              <a:rPr lang="zh-CN" altLang="en-US" sz="2800" dirty="0" smtClean="0">
                <a:solidFill>
                  <a:srgbClr val="FF0000"/>
                </a:solidFill>
              </a:rPr>
              <a:t>逆元</a:t>
            </a:r>
            <a:r>
              <a:rPr lang="zh-CN" altLang="en-US" sz="2800" dirty="0">
                <a:solidFill>
                  <a:srgbClr val="FF0000"/>
                </a:solidFill>
              </a:rPr>
              <a:t>素性</a:t>
            </a:r>
          </a:p>
          <a:p>
            <a:pPr lvl="2" eaLnBrk="1" hangingPunct="1"/>
            <a:r>
              <a:rPr lang="zh-CN" altLang="en-US" sz="2800" dirty="0" smtClean="0">
                <a:sym typeface="Symbol" panose="05050102010706020507" pitchFamily="18" charset="2"/>
              </a:rPr>
              <a:t>若</a:t>
            </a:r>
            <a:r>
              <a:rPr lang="en-US" altLang="zh-CN" sz="2800" dirty="0" smtClean="0">
                <a:sym typeface="Symbol" panose="05050102010706020507" pitchFamily="18" charset="2"/>
              </a:rPr>
              <a:t>H</a:t>
            </a:r>
            <a:r>
              <a:rPr lang="zh-CN" altLang="en-US" sz="2800" dirty="0" smtClean="0">
                <a:sym typeface="Symbol" panose="05050102010706020507" pitchFamily="18" charset="2"/>
              </a:rPr>
              <a:t>中只含</a:t>
            </a:r>
            <a:r>
              <a:rPr lang="en-US" altLang="zh-CN" sz="2800" dirty="0" smtClean="0">
                <a:sym typeface="Symbol" panose="05050102010706020507" pitchFamily="18" charset="2"/>
              </a:rPr>
              <a:t>G</a:t>
            </a:r>
            <a:r>
              <a:rPr lang="zh-CN" altLang="en-US" sz="2800" dirty="0" smtClean="0">
                <a:sym typeface="Symbol" panose="05050102010706020507" pitchFamily="18" charset="2"/>
              </a:rPr>
              <a:t>的单位元，</a:t>
            </a:r>
            <a:r>
              <a:rPr lang="en-US" altLang="zh-CN" sz="2800" dirty="0" smtClean="0">
                <a:sym typeface="Symbol" panose="05050102010706020507" pitchFamily="18" charset="2"/>
              </a:rPr>
              <a:t>H</a:t>
            </a:r>
            <a:r>
              <a:rPr lang="zh-CN" altLang="en-US" sz="2800" dirty="0" smtClean="0">
                <a:sym typeface="Symbol" panose="05050102010706020507" pitchFamily="18" charset="2"/>
              </a:rPr>
              <a:t>显然是子群。否则，任取</a:t>
            </a:r>
            <a:r>
              <a:rPr lang="en-US" altLang="zh-CN" sz="2800" dirty="0" smtClean="0">
                <a:sym typeface="Symbol" panose="05050102010706020507" pitchFamily="18" charset="2"/>
              </a:rPr>
              <a:t>H</a:t>
            </a:r>
            <a:r>
              <a:rPr lang="zh-CN" altLang="en-US" sz="2800" dirty="0" smtClean="0">
                <a:sym typeface="Symbol" panose="05050102010706020507" pitchFamily="18" charset="2"/>
              </a:rPr>
              <a:t>中异于单位元的元素</a:t>
            </a:r>
            <a:r>
              <a:rPr lang="en-US" altLang="zh-CN" sz="2800" dirty="0" smtClean="0">
                <a:sym typeface="Symbol" panose="05050102010706020507" pitchFamily="18" charset="2"/>
              </a:rPr>
              <a:t>a, </a:t>
            </a:r>
            <a:r>
              <a:rPr lang="zh-CN" altLang="en-US" sz="2800" dirty="0" smtClean="0">
                <a:sym typeface="Symbol" panose="05050102010706020507" pitchFamily="18" charset="2"/>
              </a:rPr>
              <a:t>考虑序列</a:t>
            </a:r>
          </a:p>
          <a:p>
            <a:pPr lvl="2" algn="ctr"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sym typeface="Symbol" panose="05050102010706020507" pitchFamily="18" charset="2"/>
              </a:rPr>
              <a:t>a, a</a:t>
            </a:r>
            <a:r>
              <a:rPr lang="en-US" altLang="zh-CN" sz="2800" baseline="30000" dirty="0" smtClean="0">
                <a:sym typeface="Symbol" panose="05050102010706020507" pitchFamily="18" charset="2"/>
              </a:rPr>
              <a:t>2</a:t>
            </a:r>
            <a:r>
              <a:rPr lang="en-US" altLang="zh-CN" sz="2800" dirty="0" smtClean="0">
                <a:sym typeface="Symbol" panose="05050102010706020507" pitchFamily="18" charset="2"/>
              </a:rPr>
              <a:t>, a</a:t>
            </a:r>
            <a:r>
              <a:rPr lang="en-US" altLang="zh-CN" sz="2800" baseline="30000" dirty="0" smtClean="0">
                <a:sym typeface="Symbol" panose="05050102010706020507" pitchFamily="18" charset="2"/>
              </a:rPr>
              <a:t>3</a:t>
            </a:r>
            <a:r>
              <a:rPr lang="en-US" altLang="zh-CN" sz="2800" dirty="0" smtClean="0">
                <a:sym typeface="Symbol" panose="05050102010706020507" pitchFamily="18" charset="2"/>
              </a:rPr>
              <a:t>, ...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zh-CN" altLang="en-US" sz="2800" dirty="0" smtClean="0">
                <a:sym typeface="Symbol" panose="05050102010706020507" pitchFamily="18" charset="2"/>
              </a:rPr>
              <a:t>注意：该序列中各项均为有限集合</a:t>
            </a:r>
            <a:r>
              <a:rPr lang="en-US" altLang="zh-CN" sz="2800" dirty="0" smtClean="0">
                <a:sym typeface="Symbol" panose="05050102010706020507" pitchFamily="18" charset="2"/>
              </a:rPr>
              <a:t>H</a:t>
            </a:r>
            <a:r>
              <a:rPr lang="zh-CN" altLang="en-US" sz="2800" dirty="0" smtClean="0">
                <a:sym typeface="Symbol" panose="05050102010706020507" pitchFamily="18" charset="2"/>
              </a:rPr>
              <a:t>中的元素，因此，必有正整数</a:t>
            </a:r>
            <a:r>
              <a:rPr lang="en-US" altLang="zh-CN" sz="2800" dirty="0" err="1" smtClean="0">
                <a:sym typeface="Symbol" panose="05050102010706020507" pitchFamily="18" charset="2"/>
              </a:rPr>
              <a:t>i,j</a:t>
            </a:r>
            <a:r>
              <a:rPr lang="en-US" altLang="zh-CN" sz="2800" dirty="0" smtClean="0">
                <a:sym typeface="Symbol" panose="05050102010706020507" pitchFamily="18" charset="2"/>
              </a:rPr>
              <a:t>(j&gt;</a:t>
            </a:r>
            <a:r>
              <a:rPr lang="en-US" altLang="zh-CN" sz="2800" dirty="0" err="1" smtClean="0">
                <a:sym typeface="Symbol" panose="05050102010706020507" pitchFamily="18" charset="2"/>
              </a:rPr>
              <a:t>i</a:t>
            </a:r>
            <a:r>
              <a:rPr lang="en-US" altLang="zh-CN" sz="2800" dirty="0" smtClean="0">
                <a:sym typeface="Symbol" panose="05050102010706020507" pitchFamily="18" charset="2"/>
              </a:rPr>
              <a:t>), </a:t>
            </a:r>
            <a:r>
              <a:rPr lang="zh-CN" altLang="en-US" sz="3200" dirty="0" smtClean="0">
                <a:sym typeface="Symbol" panose="05050102010706020507" pitchFamily="18" charset="2"/>
              </a:rPr>
              <a:t>满足</a:t>
            </a:r>
            <a:r>
              <a:rPr lang="zh-CN" altLang="en-US" sz="2800" dirty="0" smtClean="0">
                <a:sym typeface="Symbol" panose="05050102010706020507" pitchFamily="18" charset="2"/>
              </a:rPr>
              <a:t>：</a:t>
            </a:r>
            <a:r>
              <a:rPr lang="en-US" altLang="zh-CN" sz="2800" dirty="0" err="1" smtClean="0">
                <a:sym typeface="Symbol" panose="05050102010706020507" pitchFamily="18" charset="2"/>
              </a:rPr>
              <a:t>a</a:t>
            </a:r>
            <a:r>
              <a:rPr lang="en-US" altLang="zh-CN" sz="2800" baseline="30000" dirty="0" err="1" smtClean="0">
                <a:sym typeface="Symbol" panose="05050102010706020507" pitchFamily="18" charset="2"/>
              </a:rPr>
              <a:t>i</a:t>
            </a:r>
            <a:r>
              <a:rPr lang="en-US" altLang="zh-CN" sz="2800" dirty="0" smtClean="0">
                <a:sym typeface="Symbol" panose="05050102010706020507" pitchFamily="18" charset="2"/>
              </a:rPr>
              <a:t>=</a:t>
            </a:r>
            <a:r>
              <a:rPr lang="en-US" altLang="zh-CN" sz="2800" dirty="0" err="1" smtClean="0">
                <a:sym typeface="Symbol" panose="05050102010706020507" pitchFamily="18" charset="2"/>
              </a:rPr>
              <a:t>a</a:t>
            </a:r>
            <a:r>
              <a:rPr lang="en-US" altLang="zh-CN" sz="2800" baseline="30000" dirty="0" err="1" smtClean="0">
                <a:sym typeface="Symbol" panose="05050102010706020507" pitchFamily="18" charset="2"/>
              </a:rPr>
              <a:t>j</a:t>
            </a:r>
            <a:r>
              <a:rPr lang="en-US" altLang="zh-CN" sz="2800" dirty="0" smtClean="0">
                <a:sym typeface="Symbol" panose="05050102010706020507" pitchFamily="18" charset="2"/>
              </a:rPr>
              <a:t>, </a:t>
            </a:r>
            <a:r>
              <a:rPr lang="zh-CN" altLang="en-US" sz="2800" dirty="0" smtClean="0">
                <a:sym typeface="Symbol" panose="05050102010706020507" pitchFamily="18" charset="2"/>
              </a:rPr>
              <a:t>因此：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CN" sz="2800" dirty="0" smtClean="0">
                <a:sym typeface="Symbol" panose="05050102010706020507" pitchFamily="18" charset="2"/>
              </a:rPr>
              <a:t>                         a</a:t>
            </a:r>
            <a:r>
              <a:rPr lang="en-US" altLang="zh-CN" sz="2800" baseline="30000" dirty="0" smtClean="0">
                <a:sym typeface="Symbol" panose="05050102010706020507" pitchFamily="18" charset="2"/>
              </a:rPr>
              <a:t>-1</a:t>
            </a:r>
            <a:r>
              <a:rPr lang="en-US" altLang="zh-CN" sz="2800" dirty="0" smtClean="0">
                <a:sym typeface="Symbol" panose="05050102010706020507" pitchFamily="18" charset="2"/>
              </a:rPr>
              <a:t>=a</a:t>
            </a:r>
            <a:r>
              <a:rPr lang="en-US" altLang="zh-CN" sz="2800" baseline="30000" dirty="0" smtClean="0">
                <a:sym typeface="Symbol" panose="05050102010706020507" pitchFamily="18" charset="2"/>
              </a:rPr>
              <a:t>j-i-1 </a:t>
            </a:r>
            <a:r>
              <a:rPr lang="en-US" altLang="zh-CN" sz="2800" dirty="0" smtClean="0">
                <a:sym typeface="Symbol" panose="05050102010706020507" pitchFamily="18" charset="2"/>
              </a:rPr>
              <a:t>H </a:t>
            </a:r>
          </a:p>
        </p:txBody>
      </p:sp>
    </p:spTree>
    <p:extLst>
      <p:ext uri="{BB962C8B-B14F-4D97-AF65-F5344CB8AC3E}">
        <p14:creationId xmlns:p14="http://schemas.microsoft.com/office/powerpoint/2010/main" val="555037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bldLvl="2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循环群：一个人的世界！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40" y="2204864"/>
            <a:ext cx="12084732" cy="1728192"/>
          </a:xfrm>
        </p:spPr>
      </p:pic>
    </p:spTree>
    <p:extLst>
      <p:ext uri="{BB962C8B-B14F-4D97-AF65-F5344CB8AC3E}">
        <p14:creationId xmlns:p14="http://schemas.microsoft.com/office/powerpoint/2010/main" val="160123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95401" y="548680"/>
            <a:ext cx="9145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问题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：如果说下图反映了群的“对称性”，那么一个有界循环群，你该用什么图示来表达？</a:t>
            </a:r>
            <a:endParaRPr lang="zh-CN" altLang="en-US" sz="2400" dirty="0"/>
          </a:p>
        </p:txBody>
      </p:sp>
      <p:sp>
        <p:nvSpPr>
          <p:cNvPr id="4" name="椭圆 3"/>
          <p:cNvSpPr/>
          <p:nvPr/>
        </p:nvSpPr>
        <p:spPr>
          <a:xfrm>
            <a:off x="1559496" y="2348880"/>
            <a:ext cx="3312368" cy="309634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143672" y="378904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210909" y="35637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e</a:t>
            </a:r>
            <a:endParaRPr lang="zh-CN" altLang="en-US" dirty="0"/>
          </a:p>
        </p:txBody>
      </p:sp>
      <p:sp>
        <p:nvSpPr>
          <p:cNvPr id="8" name="椭圆 7"/>
          <p:cNvSpPr/>
          <p:nvPr/>
        </p:nvSpPr>
        <p:spPr>
          <a:xfrm>
            <a:off x="1991544" y="270892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295800" y="48691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725472" y="24836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cxnSp>
        <p:nvCxnSpPr>
          <p:cNvPr id="13" name="直接连接符 12"/>
          <p:cNvCxnSpPr>
            <a:stCxn id="8" idx="5"/>
            <a:endCxn id="9" idx="1"/>
          </p:cNvCxnSpPr>
          <p:nvPr/>
        </p:nvCxnSpPr>
        <p:spPr>
          <a:xfrm>
            <a:off x="2114469" y="2831845"/>
            <a:ext cx="2202422" cy="205840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4411464" y="4756502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</a:t>
            </a:r>
            <a:r>
              <a:rPr lang="en-US" altLang="zh-CN" baseline="30000" dirty="0" smtClean="0"/>
              <a:t>-1</a:t>
            </a:r>
            <a:endParaRPr lang="zh-CN" altLang="en-US" baseline="30000" dirty="0"/>
          </a:p>
        </p:txBody>
      </p:sp>
      <p:grpSp>
        <p:nvGrpSpPr>
          <p:cNvPr id="36" name="组合 35"/>
          <p:cNvGrpSpPr/>
          <p:nvPr/>
        </p:nvGrpSpPr>
        <p:grpSpPr>
          <a:xfrm>
            <a:off x="6346063" y="2025527"/>
            <a:ext cx="3717520" cy="3419697"/>
            <a:chOff x="6554944" y="2025527"/>
            <a:chExt cx="3717520" cy="3419697"/>
          </a:xfrm>
        </p:grpSpPr>
        <p:sp>
          <p:nvSpPr>
            <p:cNvPr id="15" name="椭圆 14"/>
            <p:cNvSpPr/>
            <p:nvPr/>
          </p:nvSpPr>
          <p:spPr>
            <a:xfrm>
              <a:off x="6960096" y="2348880"/>
              <a:ext cx="3312368" cy="309634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8544272" y="378904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8611509" y="35637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e</a:t>
              </a:r>
              <a:endParaRPr lang="zh-CN" altLang="en-US" dirty="0"/>
            </a:p>
          </p:txBody>
        </p:sp>
        <p:sp>
          <p:nvSpPr>
            <p:cNvPr id="18" name="椭圆 17"/>
            <p:cNvSpPr/>
            <p:nvPr/>
          </p:nvSpPr>
          <p:spPr>
            <a:xfrm>
              <a:off x="7392144" y="2708920"/>
              <a:ext cx="144016" cy="14401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7126072" y="248360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a</a:t>
              </a:r>
              <a:endParaRPr lang="zh-CN" altLang="en-US" dirty="0"/>
            </a:p>
          </p:txBody>
        </p:sp>
        <p:grpSp>
          <p:nvGrpSpPr>
            <p:cNvPr id="25" name="组合 24"/>
            <p:cNvGrpSpPr/>
            <p:nvPr/>
          </p:nvGrpSpPr>
          <p:grpSpPr>
            <a:xfrm>
              <a:off x="8181740" y="2025527"/>
              <a:ext cx="397866" cy="458077"/>
              <a:chOff x="8181740" y="2025527"/>
              <a:chExt cx="397866" cy="458077"/>
            </a:xfrm>
          </p:grpSpPr>
          <p:sp>
            <p:nvSpPr>
              <p:cNvPr id="19" name="椭圆 18"/>
              <p:cNvSpPr/>
              <p:nvPr/>
            </p:nvSpPr>
            <p:spPr>
              <a:xfrm>
                <a:off x="8184232" y="233958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8181740" y="2025527"/>
                <a:ext cx="397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a</a:t>
                </a:r>
                <a:r>
                  <a:rPr lang="en-US" altLang="zh-CN" baseline="30000" dirty="0" smtClean="0"/>
                  <a:t>2</a:t>
                </a:r>
                <a:endParaRPr lang="zh-CN" altLang="en-US" baseline="30000" dirty="0"/>
              </a:p>
            </p:txBody>
          </p:sp>
        </p:grpSp>
        <p:sp>
          <p:nvSpPr>
            <p:cNvPr id="24" name="矩形 23"/>
            <p:cNvSpPr/>
            <p:nvPr/>
          </p:nvSpPr>
          <p:spPr>
            <a:xfrm>
              <a:off x="6888088" y="2831845"/>
              <a:ext cx="504056" cy="7318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6554944" y="3227321"/>
              <a:ext cx="534121" cy="402260"/>
              <a:chOff x="7835957" y="2081344"/>
              <a:chExt cx="534121" cy="402260"/>
            </a:xfrm>
          </p:grpSpPr>
          <p:sp>
            <p:nvSpPr>
              <p:cNvPr id="27" name="椭圆 26"/>
              <p:cNvSpPr/>
              <p:nvPr/>
            </p:nvSpPr>
            <p:spPr>
              <a:xfrm>
                <a:off x="8184232" y="2339588"/>
                <a:ext cx="144016" cy="144016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文本框 27"/>
              <p:cNvSpPr txBox="1"/>
              <p:nvPr/>
            </p:nvSpPr>
            <p:spPr>
              <a:xfrm>
                <a:off x="7835957" y="2081344"/>
                <a:ext cx="5341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a</a:t>
                </a:r>
                <a:r>
                  <a:rPr lang="en-US" altLang="zh-CN" baseline="30000" dirty="0" smtClean="0"/>
                  <a:t>n-1</a:t>
                </a:r>
                <a:endParaRPr lang="zh-CN" altLang="en-US" baseline="30000" dirty="0"/>
              </a:p>
            </p:txBody>
          </p:sp>
        </p:grpSp>
        <p:cxnSp>
          <p:nvCxnSpPr>
            <p:cNvPr id="29" name="直接连接符 28"/>
            <p:cNvCxnSpPr>
              <a:stCxn id="18" idx="5"/>
              <a:endCxn id="16" idx="1"/>
            </p:cNvCxnSpPr>
            <p:nvPr/>
          </p:nvCxnSpPr>
          <p:spPr>
            <a:xfrm>
              <a:off x="7515069" y="2831845"/>
              <a:ext cx="1050294" cy="97828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>
              <a:endCxn id="16" idx="2"/>
            </p:cNvCxnSpPr>
            <p:nvPr/>
          </p:nvCxnSpPr>
          <p:spPr>
            <a:xfrm>
              <a:off x="7062366" y="3596653"/>
              <a:ext cx="1481906" cy="264395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组合 44"/>
          <p:cNvGrpSpPr/>
          <p:nvPr/>
        </p:nvGrpSpPr>
        <p:grpSpPr>
          <a:xfrm>
            <a:off x="6260119" y="1912186"/>
            <a:ext cx="3764150" cy="3533038"/>
            <a:chOff x="4871864" y="908720"/>
            <a:chExt cx="3764150" cy="3533038"/>
          </a:xfrm>
          <a:solidFill>
            <a:schemeClr val="bg1"/>
          </a:solidFill>
        </p:grpSpPr>
        <p:grpSp>
          <p:nvGrpSpPr>
            <p:cNvPr id="43" name="组合 42"/>
            <p:cNvGrpSpPr/>
            <p:nvPr/>
          </p:nvGrpSpPr>
          <p:grpSpPr>
            <a:xfrm>
              <a:off x="4871864" y="908720"/>
              <a:ext cx="3764150" cy="3533038"/>
              <a:chOff x="3435387" y="19507"/>
              <a:chExt cx="3764150" cy="3533038"/>
            </a:xfrm>
            <a:grpFill/>
          </p:grpSpPr>
          <p:sp>
            <p:nvSpPr>
              <p:cNvPr id="35" name="椭圆 34"/>
              <p:cNvSpPr/>
              <p:nvPr/>
            </p:nvSpPr>
            <p:spPr>
              <a:xfrm>
                <a:off x="3887169" y="456201"/>
                <a:ext cx="3312368" cy="3096344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zh-CN" altLang="en-US" sz="3600" b="1" dirty="0" smtClean="0">
                    <a:solidFill>
                      <a:schemeClr val="tx1"/>
                    </a:solidFill>
                  </a:rPr>
                  <a:t>有界循环群</a:t>
                </a:r>
                <a:endParaRPr lang="zh-CN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7" name="椭圆 36"/>
              <p:cNvSpPr/>
              <p:nvPr/>
            </p:nvSpPr>
            <p:spPr>
              <a:xfrm>
                <a:off x="3950854" y="1397243"/>
                <a:ext cx="144016" cy="1440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8" name="椭圆 37"/>
              <p:cNvSpPr/>
              <p:nvPr/>
            </p:nvSpPr>
            <p:spPr>
              <a:xfrm>
                <a:off x="4373654" y="770262"/>
                <a:ext cx="144016" cy="1440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9" name="文本框 38"/>
              <p:cNvSpPr txBox="1"/>
              <p:nvPr/>
            </p:nvSpPr>
            <p:spPr>
              <a:xfrm>
                <a:off x="4011451" y="514271"/>
                <a:ext cx="3129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e</a:t>
                </a:r>
                <a:endParaRPr lang="zh-CN" altLang="en-US" dirty="0"/>
              </a:p>
            </p:txBody>
          </p:sp>
          <p:sp>
            <p:nvSpPr>
              <p:cNvPr id="40" name="椭圆 39"/>
              <p:cNvSpPr/>
              <p:nvPr/>
            </p:nvSpPr>
            <p:spPr>
              <a:xfrm>
                <a:off x="5165742" y="400930"/>
                <a:ext cx="144016" cy="144016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41" name="文本框 40"/>
              <p:cNvSpPr txBox="1"/>
              <p:nvPr/>
            </p:nvSpPr>
            <p:spPr>
              <a:xfrm>
                <a:off x="5163250" y="19507"/>
                <a:ext cx="312906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a</a:t>
                </a:r>
                <a:endParaRPr lang="zh-CN" altLang="en-US" baseline="30000" dirty="0"/>
              </a:p>
            </p:txBody>
          </p:sp>
          <p:sp>
            <p:nvSpPr>
              <p:cNvPr id="42" name="文本框 41"/>
              <p:cNvSpPr txBox="1"/>
              <p:nvPr/>
            </p:nvSpPr>
            <p:spPr>
              <a:xfrm>
                <a:off x="3435387" y="1032265"/>
                <a:ext cx="534121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dirty="0" smtClean="0"/>
                  <a:t>a</a:t>
                </a:r>
                <a:r>
                  <a:rPr lang="en-US" altLang="zh-CN" baseline="30000" dirty="0" smtClean="0"/>
                  <a:t>n-1</a:t>
                </a:r>
                <a:endParaRPr lang="zh-CN" altLang="en-US" baseline="30000" dirty="0"/>
              </a:p>
            </p:txBody>
          </p:sp>
        </p:grpSp>
        <p:sp>
          <p:nvSpPr>
            <p:cNvPr id="44" name="任意多边形 43"/>
            <p:cNvSpPr/>
            <p:nvPr/>
          </p:nvSpPr>
          <p:spPr>
            <a:xfrm>
              <a:off x="5464098" y="1449659"/>
              <a:ext cx="1170878" cy="959004"/>
            </a:xfrm>
            <a:custGeom>
              <a:avLst/>
              <a:gdLst>
                <a:gd name="connsiteX0" fmla="*/ 1170878 w 1170878"/>
                <a:gd name="connsiteY0" fmla="*/ 0 h 959004"/>
                <a:gd name="connsiteX1" fmla="*/ 713678 w 1170878"/>
                <a:gd name="connsiteY1" fmla="*/ 657921 h 959004"/>
                <a:gd name="connsiteX2" fmla="*/ 0 w 1170878"/>
                <a:gd name="connsiteY2" fmla="*/ 959004 h 959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0878" h="959004">
                  <a:moveTo>
                    <a:pt x="1170878" y="0"/>
                  </a:moveTo>
                  <a:cubicBezTo>
                    <a:pt x="1039851" y="249043"/>
                    <a:pt x="908824" y="498087"/>
                    <a:pt x="713678" y="657921"/>
                  </a:cubicBezTo>
                  <a:cubicBezTo>
                    <a:pt x="518532" y="817755"/>
                    <a:pt x="259266" y="888379"/>
                    <a:pt x="0" y="959004"/>
                  </a:cubicBezTo>
                </a:path>
              </a:pathLst>
            </a:custGeom>
            <a:grp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6" name="文本框 45"/>
          <p:cNvSpPr txBox="1"/>
          <p:nvPr/>
        </p:nvSpPr>
        <p:spPr>
          <a:xfrm>
            <a:off x="2351584" y="5954218"/>
            <a:ext cx="75713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/>
              <a:t>循环群的非单位元元素，都是生产元吗？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46550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288" y="2401162"/>
            <a:ext cx="8789563" cy="4264758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12" y="61156"/>
            <a:ext cx="11398178" cy="1008112"/>
          </a:xfrm>
          <a:prstGeom prst="rect">
            <a:avLst/>
          </a:prstGeom>
        </p:spPr>
      </p:pic>
      <p:grpSp>
        <p:nvGrpSpPr>
          <p:cNvPr id="32" name="组合 31"/>
          <p:cNvGrpSpPr/>
          <p:nvPr/>
        </p:nvGrpSpPr>
        <p:grpSpPr>
          <a:xfrm>
            <a:off x="623392" y="3323038"/>
            <a:ext cx="9433048" cy="1815882"/>
            <a:chOff x="623392" y="3323038"/>
            <a:chExt cx="9433048" cy="1815882"/>
          </a:xfrm>
        </p:grpSpPr>
        <p:sp>
          <p:nvSpPr>
            <p:cNvPr id="27" name="文本框 26"/>
            <p:cNvSpPr txBox="1"/>
            <p:nvPr/>
          </p:nvSpPr>
          <p:spPr>
            <a:xfrm>
              <a:off x="623392" y="3323038"/>
              <a:ext cx="592463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/>
                <a:t>良序公理</a:t>
              </a:r>
              <a:endParaRPr lang="zh-CN" altLang="en-US" sz="2800" b="1" dirty="0"/>
            </a:p>
          </p:txBody>
        </p:sp>
        <p:cxnSp>
          <p:nvCxnSpPr>
            <p:cNvPr id="29" name="直接连接符 28"/>
            <p:cNvCxnSpPr/>
            <p:nvPr/>
          </p:nvCxnSpPr>
          <p:spPr>
            <a:xfrm>
              <a:off x="7752184" y="3429000"/>
              <a:ext cx="230425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5327941" y="3789040"/>
              <a:ext cx="2304256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组合 34"/>
          <p:cNvGrpSpPr/>
          <p:nvPr/>
        </p:nvGrpSpPr>
        <p:grpSpPr>
          <a:xfrm>
            <a:off x="623392" y="784156"/>
            <a:ext cx="10500258" cy="1996772"/>
            <a:chOff x="623392" y="784156"/>
            <a:chExt cx="10500258" cy="1996772"/>
          </a:xfrm>
        </p:grpSpPr>
        <p:sp>
          <p:nvSpPr>
            <p:cNvPr id="23" name="文本框 22"/>
            <p:cNvSpPr txBox="1"/>
            <p:nvPr/>
          </p:nvSpPr>
          <p:spPr>
            <a:xfrm>
              <a:off x="623392" y="784156"/>
              <a:ext cx="592463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 smtClean="0"/>
                <a:t>良序公理</a:t>
              </a:r>
              <a:endParaRPr lang="zh-CN" altLang="en-US" sz="2800" b="1" dirty="0"/>
            </a:p>
          </p:txBody>
        </p:sp>
        <p:sp>
          <p:nvSpPr>
            <p:cNvPr id="24" name="右箭头 23"/>
            <p:cNvSpPr/>
            <p:nvPr/>
          </p:nvSpPr>
          <p:spPr>
            <a:xfrm>
              <a:off x="1369795" y="1476073"/>
              <a:ext cx="715493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2093614" y="1399710"/>
              <a:ext cx="903003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/>
                <a:t>子群中一定能够找到循环群生成元的最小正幂元</a:t>
              </a:r>
              <a:r>
                <a:rPr lang="en-US" altLang="zh-CN" sz="3200" dirty="0" smtClean="0"/>
                <a:t>h</a:t>
              </a:r>
              <a:endParaRPr lang="zh-CN" altLang="en-US" sz="3200" dirty="0"/>
            </a:p>
          </p:txBody>
        </p:sp>
        <p:cxnSp>
          <p:nvCxnSpPr>
            <p:cNvPr id="34" name="直接连接符 33"/>
            <p:cNvCxnSpPr/>
            <p:nvPr/>
          </p:nvCxnSpPr>
          <p:spPr>
            <a:xfrm>
              <a:off x="4223792" y="2780928"/>
              <a:ext cx="1080120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62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回到循环群，这些结论是否显而易见？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44" y="1988840"/>
            <a:ext cx="11377264" cy="1025818"/>
          </a:xfrm>
        </p:spPr>
      </p:pic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60" y="3861048"/>
            <a:ext cx="11177616" cy="92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34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背后是什么？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754" y="2708920"/>
            <a:ext cx="11526491" cy="936104"/>
          </a:xfrm>
        </p:spPr>
      </p:pic>
      <p:sp>
        <p:nvSpPr>
          <p:cNvPr id="5" name="文本框 4"/>
          <p:cNvSpPr txBox="1"/>
          <p:nvPr/>
        </p:nvSpPr>
        <p:spPr>
          <a:xfrm>
            <a:off x="2783632" y="4016925"/>
            <a:ext cx="5981125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3600" dirty="0"/>
              <a:t>和</a:t>
            </a:r>
            <a:r>
              <a:rPr lang="en-US" altLang="zh-CN" sz="3600" dirty="0"/>
              <a:t>n</a:t>
            </a:r>
            <a:r>
              <a:rPr lang="zh-CN" altLang="en-US" sz="3600" dirty="0"/>
              <a:t>互素的元素，都是</a:t>
            </a:r>
            <a:r>
              <a:rPr lang="zh-CN" altLang="en-US" sz="3600" dirty="0" smtClean="0"/>
              <a:t>生成元</a:t>
            </a:r>
            <a:endParaRPr lang="en-US" altLang="zh-CN" sz="3600" dirty="0"/>
          </a:p>
        </p:txBody>
      </p:sp>
      <p:sp>
        <p:nvSpPr>
          <p:cNvPr id="6" name="文本框 5"/>
          <p:cNvSpPr txBox="1"/>
          <p:nvPr/>
        </p:nvSpPr>
        <p:spPr>
          <a:xfrm>
            <a:off x="4066034" y="5229200"/>
            <a:ext cx="3416320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其它的元素呢？</a:t>
            </a:r>
            <a:endParaRPr lang="en-US" altLang="zh-CN" sz="3600" dirty="0"/>
          </a:p>
        </p:txBody>
      </p:sp>
    </p:spTree>
    <p:extLst>
      <p:ext uri="{BB962C8B-B14F-4D97-AF65-F5344CB8AC3E}">
        <p14:creationId xmlns:p14="http://schemas.microsoft.com/office/powerpoint/2010/main" val="31525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有限循环群的生成元的数量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CN" altLang="en-US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阶循环群</a:t>
            </a:r>
            <a:r>
              <a:rPr lang="en-US" altLang="zh-CN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G</a:t>
            </a:r>
            <a:r>
              <a:rPr lang="zh-CN" altLang="en-US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的生成元的个数恰好等于不大于</a:t>
            </a:r>
            <a:r>
              <a:rPr lang="en-US" altLang="zh-CN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CN" altLang="en-US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的与</a:t>
            </a:r>
            <a:r>
              <a:rPr lang="en-US" altLang="zh-CN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CN" altLang="en-US" sz="3600" dirty="0">
                <a:latin typeface="Times New Roman" panose="02020603050405020304" pitchFamily="18" charset="0"/>
                <a:sym typeface="Symbol" panose="05050102010706020507" pitchFamily="18" charset="2"/>
              </a:rPr>
              <a:t>互质的正整数的个数。</a:t>
            </a:r>
          </a:p>
          <a:p>
            <a:pPr lvl="1">
              <a:spcBef>
                <a:spcPct val="60000"/>
              </a:spcBef>
            </a:pPr>
            <a:r>
              <a:rPr lang="zh-CN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这个量是</a:t>
            </a:r>
            <a:r>
              <a:rPr lang="en-US" altLang="zh-CN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CN" altLang="en-US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的函数：欧拉函数</a:t>
            </a:r>
            <a:r>
              <a:rPr lang="en-US" altLang="zh-CN" sz="3200" dirty="0">
                <a:latin typeface="Times New Roman" panose="02020603050405020304" pitchFamily="18" charset="0"/>
                <a:sym typeface="Symbol" panose="05050102010706020507" pitchFamily="18" charset="2"/>
              </a:rPr>
              <a:t>(n)</a:t>
            </a:r>
          </a:p>
          <a:p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3994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79576" y="1052737"/>
            <a:ext cx="7560840" cy="329320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11:</a:t>
            </a:r>
            <a:endParaRPr lang="en-US" altLang="zh-CN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如果我们并不关心集合中究竟是什么东西</a:t>
            </a:r>
            <a:r>
              <a:rPr lang="en-US" altLang="zh-CN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,</a:t>
            </a:r>
            <a:r>
              <a:rPr lang="zh-CN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charset="0"/>
                <a:ea typeface="宋体" charset="-122"/>
              </a:rPr>
              <a:t> 那么所谓“结构”中最关键的是什么？</a:t>
            </a:r>
            <a:endParaRPr lang="en-US" altLang="zh-CN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charset="0"/>
              <a:ea typeface="宋体" charset="-122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6027739" y="4868863"/>
            <a:ext cx="28082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二元运算及其性质</a:t>
            </a:r>
          </a:p>
        </p:txBody>
      </p:sp>
    </p:spTree>
    <p:extLst>
      <p:ext uri="{BB962C8B-B14F-4D97-AF65-F5344CB8AC3E}">
        <p14:creationId xmlns:p14="http://schemas.microsoft.com/office/powerpoint/2010/main" val="134839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00376" y="89006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运算及其性质</a:t>
            </a:r>
            <a:endParaRPr lang="zh-CN" altLang="en-US" dirty="0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1363193"/>
            <a:ext cx="9030533" cy="1359711"/>
          </a:xfrm>
        </p:spPr>
      </p:pic>
      <p:grpSp>
        <p:nvGrpSpPr>
          <p:cNvPr id="12" name="组合 11"/>
          <p:cNvGrpSpPr/>
          <p:nvPr/>
        </p:nvGrpSpPr>
        <p:grpSpPr>
          <a:xfrm>
            <a:off x="1055440" y="2738888"/>
            <a:ext cx="7388516" cy="3556446"/>
            <a:chOff x="1083748" y="2752874"/>
            <a:chExt cx="6533515" cy="2793569"/>
          </a:xfrm>
        </p:grpSpPr>
        <p:pic>
          <p:nvPicPr>
            <p:cNvPr id="5" name="图片 4" descr="屏幕剪辑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3748" y="2752874"/>
              <a:ext cx="4220164" cy="409632"/>
            </a:xfrm>
            <a:prstGeom prst="rect">
              <a:avLst/>
            </a:prstGeom>
          </p:spPr>
        </p:pic>
        <p:grpSp>
          <p:nvGrpSpPr>
            <p:cNvPr id="11" name="组合 10"/>
            <p:cNvGrpSpPr/>
            <p:nvPr/>
          </p:nvGrpSpPr>
          <p:grpSpPr>
            <a:xfrm>
              <a:off x="1083748" y="3209588"/>
              <a:ext cx="6533515" cy="2336855"/>
              <a:chOff x="1083748" y="3209588"/>
              <a:chExt cx="6533515" cy="2336855"/>
            </a:xfrm>
          </p:grpSpPr>
          <p:pic>
            <p:nvPicPr>
              <p:cNvPr id="6" name="图片 5" descr="屏幕剪辑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3748" y="3209588"/>
                <a:ext cx="5372850" cy="409632"/>
              </a:xfrm>
              <a:prstGeom prst="rect">
                <a:avLst/>
              </a:prstGeom>
            </p:spPr>
          </p:pic>
          <p:pic>
            <p:nvPicPr>
              <p:cNvPr id="7" name="图片 6" descr="屏幕剪辑"/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03532" y="3578305"/>
                <a:ext cx="3972479" cy="447737"/>
              </a:xfrm>
              <a:prstGeom prst="rect">
                <a:avLst/>
              </a:prstGeom>
            </p:spPr>
          </p:pic>
          <p:grpSp>
            <p:nvGrpSpPr>
              <p:cNvPr id="10" name="组合 9"/>
              <p:cNvGrpSpPr/>
              <p:nvPr/>
            </p:nvGrpSpPr>
            <p:grpSpPr>
              <a:xfrm>
                <a:off x="1103532" y="4026042"/>
                <a:ext cx="6513731" cy="1520401"/>
                <a:chOff x="1103532" y="4026042"/>
                <a:chExt cx="6513731" cy="1520401"/>
              </a:xfrm>
            </p:grpSpPr>
            <p:pic>
              <p:nvPicPr>
                <p:cNvPr id="8" name="图片 7" descr="屏幕剪辑"/>
                <p:cNvPicPr>
                  <a:picLocks noChangeAspect="1"/>
                </p:cNvPicPr>
                <p:nvPr/>
              </p:nvPicPr>
              <p:blipFill>
                <a:blip r:embed="rId7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03532" y="4026042"/>
                  <a:ext cx="5010849" cy="419158"/>
                </a:xfrm>
                <a:prstGeom prst="rect">
                  <a:avLst/>
                </a:prstGeom>
              </p:spPr>
            </p:pic>
            <p:pic>
              <p:nvPicPr>
                <p:cNvPr id="9" name="图片 8" descr="屏幕剪辑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110780" y="4460441"/>
                  <a:ext cx="6506483" cy="1086002"/>
                </a:xfrm>
                <a:prstGeom prst="rect">
                  <a:avLst/>
                </a:prstGeom>
              </p:spPr>
            </p:pic>
          </p:grpSp>
        </p:grpSp>
      </p:grpSp>
    </p:spTree>
    <p:extLst>
      <p:ext uri="{BB962C8B-B14F-4D97-AF65-F5344CB8AC3E}">
        <p14:creationId xmlns:p14="http://schemas.microsoft.com/office/powerpoint/2010/main" val="273008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1544" y="2060849"/>
            <a:ext cx="8352927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12</a:t>
            </a:r>
            <a:r>
              <a:rPr lang="zh-CN" altLang="en-US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Arial" charset="0"/>
                <a:ea typeface="宋体" charset="-122"/>
              </a:rPr>
              <a:t>你能理解为什么“结构”由运算确定吗？</a:t>
            </a:r>
            <a:endParaRPr lang="en-US" altLang="zh-CN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19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54" y="1071120"/>
            <a:ext cx="5300663" cy="249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1424" y="4293096"/>
            <a:ext cx="10002786" cy="215443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defRPr/>
            </a:pPr>
            <a:r>
              <a:rPr lang="zh-CN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13</a:t>
            </a:r>
            <a:r>
              <a:rPr lang="zh-CN" altLang="en-US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：</a:t>
            </a:r>
            <a:endParaRPr lang="en-US" altLang="zh-CN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你能说说这个计算背后的理论根据吗</a:t>
            </a:r>
            <a:r>
              <a:rPr lang="zh-CN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？它和群</a:t>
            </a:r>
            <a:r>
              <a:rPr lang="en-US" altLang="zh-CN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/</a:t>
            </a:r>
            <a:r>
              <a:rPr lang="zh-CN" altLang="en-US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  <a:ea typeface="宋体" charset="-122"/>
              </a:rPr>
              <a:t>循环群有什么关系？</a:t>
            </a:r>
            <a:endParaRPr lang="en-US" altLang="zh-CN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6568" y="3575273"/>
            <a:ext cx="5392874" cy="717823"/>
          </a:xfrm>
          <a:prstGeom prst="rect">
            <a:avLst/>
          </a:prstGeom>
        </p:spPr>
      </p:pic>
      <p:pic>
        <p:nvPicPr>
          <p:cNvPr id="4" name="图片 3" descr="屏幕剪辑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8048" y="908720"/>
            <a:ext cx="5083395" cy="701696"/>
          </a:xfrm>
          <a:prstGeom prst="rect">
            <a:avLst/>
          </a:prstGeo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0056" y="1561226"/>
            <a:ext cx="4170138" cy="2002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59496" y="1556792"/>
            <a:ext cx="9289032" cy="35702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问题</a:t>
            </a:r>
            <a:r>
              <a:rPr lang="en-US" altLang="zh-CN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14: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  <a:p>
            <a:pPr>
              <a:spcBef>
                <a:spcPts val="1200"/>
              </a:spcBef>
              <a:defRPr/>
            </a:pPr>
            <a:r>
              <a:rPr lang="zh-CN" alt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谈到代数系统，</a:t>
            </a:r>
            <a:r>
              <a:rPr lang="zh-CN" alt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Arial" charset="0"/>
                <a:ea typeface="宋体" charset="-122"/>
              </a:rPr>
              <a:t>你会联想到程序设计语言中“数据类型”的概念吗？</a:t>
            </a:r>
            <a:endParaRPr lang="en-US" altLang="zh-CN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Arial" charset="0"/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3119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Open Topics :</a:t>
            </a:r>
            <a:endParaRPr lang="zh-CN" altLang="en-US" dirty="0" smtClean="0"/>
          </a:p>
        </p:txBody>
      </p:sp>
      <p:sp>
        <p:nvSpPr>
          <p:cNvPr id="28675" name="Content Placeholder 1"/>
          <p:cNvSpPr>
            <a:spLocks noGrp="1"/>
          </p:cNvSpPr>
          <p:nvPr>
            <p:ph idx="1"/>
          </p:nvPr>
        </p:nvSpPr>
        <p:spPr>
          <a:xfrm>
            <a:off x="838200" y="1735456"/>
            <a:ext cx="10298360" cy="4392613"/>
          </a:xfrm>
        </p:spPr>
        <p:txBody>
          <a:bodyPr>
            <a:normAutofit/>
          </a:bodyPr>
          <a:lstStyle/>
          <a:p>
            <a:endParaRPr lang="en-US" altLang="zh-CN" sz="4000" dirty="0"/>
          </a:p>
          <a:p>
            <a:endParaRPr lang="en-US" altLang="zh-CN" sz="4000" dirty="0"/>
          </a:p>
          <a:p>
            <a:endParaRPr lang="en-US" altLang="zh-CN" sz="4000" dirty="0" smtClean="0"/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485866"/>
            <a:ext cx="9073008" cy="5346198"/>
          </a:xfrm>
          <a:prstGeom prst="rect">
            <a:avLst/>
          </a:prstGeom>
        </p:spPr>
      </p:pic>
      <p:sp>
        <p:nvSpPr>
          <p:cNvPr id="3" name="左大括号 2"/>
          <p:cNvSpPr/>
          <p:nvPr/>
        </p:nvSpPr>
        <p:spPr>
          <a:xfrm>
            <a:off x="1343472" y="2636912"/>
            <a:ext cx="288032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98140" y="3306179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问题</a:t>
            </a:r>
            <a:r>
              <a:rPr lang="en-US" altLang="zh-CN" sz="2400" dirty="0" smtClean="0"/>
              <a:t>1</a:t>
            </a:r>
            <a:endParaRPr lang="zh-CN" altLang="en-US" sz="2400" dirty="0"/>
          </a:p>
        </p:txBody>
      </p:sp>
      <p:sp>
        <p:nvSpPr>
          <p:cNvPr id="7" name="左大括号 6"/>
          <p:cNvSpPr/>
          <p:nvPr/>
        </p:nvSpPr>
        <p:spPr>
          <a:xfrm>
            <a:off x="1343472" y="4997136"/>
            <a:ext cx="288032" cy="1800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298140" y="5666403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问题</a:t>
            </a:r>
            <a:r>
              <a:rPr lang="en-US" altLang="zh-CN" sz="2400" dirty="0" smtClean="0"/>
              <a:t>2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009" y="188640"/>
            <a:ext cx="4176463" cy="6139314"/>
          </a:xfrm>
        </p:spPr>
      </p:pic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10" y="1361380"/>
            <a:ext cx="5730999" cy="2735531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63352" y="174576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/>
              <a:t>第二例：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23392" y="4665756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等边三角形的对称变换</a:t>
            </a:r>
            <a:r>
              <a:rPr lang="en-US" altLang="zh-CN" sz="2800" dirty="0" smtClean="0"/>
              <a:t>(</a:t>
            </a:r>
            <a:r>
              <a:rPr lang="zh-CN" altLang="en-US" sz="2800" dirty="0" smtClean="0"/>
              <a:t>函数</a:t>
            </a:r>
            <a:r>
              <a:rPr lang="en-US" altLang="zh-CN" sz="2800" dirty="0" smtClean="0"/>
              <a:t>)</a:t>
            </a:r>
            <a:r>
              <a:rPr lang="zh-CN" altLang="en-US" sz="2800" dirty="0" smtClean="0"/>
              <a:t>在函数复合运算上构成的代数系统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27062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5" y="130567"/>
            <a:ext cx="6402866" cy="2674416"/>
          </a:xfrm>
        </p:spPr>
      </p:pic>
      <p:sp>
        <p:nvSpPr>
          <p:cNvPr id="3" name="文本框 2"/>
          <p:cNvSpPr txBox="1"/>
          <p:nvPr/>
        </p:nvSpPr>
        <p:spPr>
          <a:xfrm>
            <a:off x="341434" y="2857230"/>
            <a:ext cx="11162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U(8)</a:t>
            </a:r>
            <a:r>
              <a:rPr lang="zh-CN" altLang="en-US" sz="2800" dirty="0" smtClean="0"/>
              <a:t>系统中，我们看到了结合律、单位元、看到了逆元，看到了群</a:t>
            </a:r>
            <a:endParaRPr lang="zh-CN" altLang="en-US" sz="2800" dirty="0"/>
          </a:p>
        </p:txBody>
      </p:sp>
      <p:sp>
        <p:nvSpPr>
          <p:cNvPr id="14" name="文本框 13"/>
          <p:cNvSpPr txBox="1"/>
          <p:nvPr/>
        </p:nvSpPr>
        <p:spPr>
          <a:xfrm>
            <a:off x="374266" y="4797152"/>
            <a:ext cx="223651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代数系统</a:t>
            </a:r>
            <a:endParaRPr lang="zh-CN" altLang="en-US" sz="4000" dirty="0"/>
          </a:p>
        </p:txBody>
      </p:sp>
      <p:grpSp>
        <p:nvGrpSpPr>
          <p:cNvPr id="22" name="组合 21"/>
          <p:cNvGrpSpPr/>
          <p:nvPr/>
        </p:nvGrpSpPr>
        <p:grpSpPr>
          <a:xfrm>
            <a:off x="2927648" y="3333314"/>
            <a:ext cx="2290708" cy="2171724"/>
            <a:chOff x="2927648" y="3333314"/>
            <a:chExt cx="2290708" cy="2171724"/>
          </a:xfrm>
        </p:grpSpPr>
        <p:sp>
          <p:nvSpPr>
            <p:cNvPr id="19" name="文本框 18"/>
            <p:cNvSpPr txBox="1"/>
            <p:nvPr/>
          </p:nvSpPr>
          <p:spPr>
            <a:xfrm>
              <a:off x="4007768" y="4797152"/>
              <a:ext cx="1210588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rtlCol="0">
              <a:spAutoFit/>
            </a:bodyPr>
            <a:lstStyle/>
            <a:p>
              <a:r>
                <a:rPr lang="zh-CN" altLang="en-US" sz="4000" dirty="0" smtClean="0"/>
                <a:t>半群</a:t>
              </a:r>
              <a:endParaRPr lang="zh-CN" altLang="en-US" sz="4000" dirty="0"/>
            </a:p>
          </p:txBody>
        </p:sp>
        <p:sp>
          <p:nvSpPr>
            <p:cNvPr id="17" name="右箭头 16"/>
            <p:cNvSpPr/>
            <p:nvPr/>
          </p:nvSpPr>
          <p:spPr>
            <a:xfrm>
              <a:off x="2927648" y="4941168"/>
              <a:ext cx="784250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1" name="直接箭头连接符 20"/>
            <p:cNvCxnSpPr/>
            <p:nvPr/>
          </p:nvCxnSpPr>
          <p:spPr>
            <a:xfrm flipH="1">
              <a:off x="3319773" y="3333314"/>
              <a:ext cx="1696107" cy="1463838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组合 22"/>
          <p:cNvGrpSpPr/>
          <p:nvPr/>
        </p:nvGrpSpPr>
        <p:grpSpPr>
          <a:xfrm>
            <a:off x="5447928" y="3356882"/>
            <a:ext cx="2803669" cy="2148156"/>
            <a:chOff x="2927648" y="3356882"/>
            <a:chExt cx="2803669" cy="2148156"/>
          </a:xfrm>
        </p:grpSpPr>
        <p:sp>
          <p:nvSpPr>
            <p:cNvPr id="24" name="文本框 23"/>
            <p:cNvSpPr txBox="1"/>
            <p:nvPr/>
          </p:nvSpPr>
          <p:spPr>
            <a:xfrm>
              <a:off x="4007768" y="4797152"/>
              <a:ext cx="1723549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rtlCol="0">
              <a:spAutoFit/>
            </a:bodyPr>
            <a:lstStyle/>
            <a:p>
              <a:r>
                <a:rPr lang="zh-CN" altLang="en-US" sz="4000" dirty="0"/>
                <a:t>独异点</a:t>
              </a:r>
            </a:p>
          </p:txBody>
        </p:sp>
        <p:sp>
          <p:nvSpPr>
            <p:cNvPr id="25" name="右箭头 24"/>
            <p:cNvSpPr/>
            <p:nvPr/>
          </p:nvSpPr>
          <p:spPr>
            <a:xfrm>
              <a:off x="2927648" y="4941168"/>
              <a:ext cx="784250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6" name="直接箭头连接符 25"/>
            <p:cNvCxnSpPr/>
            <p:nvPr/>
          </p:nvCxnSpPr>
          <p:spPr>
            <a:xfrm flipH="1">
              <a:off x="3319774" y="3356882"/>
              <a:ext cx="572818" cy="144027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组合 27"/>
          <p:cNvGrpSpPr/>
          <p:nvPr/>
        </p:nvGrpSpPr>
        <p:grpSpPr>
          <a:xfrm>
            <a:off x="8366773" y="3356882"/>
            <a:ext cx="2111195" cy="2148156"/>
            <a:chOff x="2594200" y="3356882"/>
            <a:chExt cx="2111195" cy="2148156"/>
          </a:xfrm>
        </p:grpSpPr>
        <p:sp>
          <p:nvSpPr>
            <p:cNvPr id="29" name="文本框 28"/>
            <p:cNvSpPr txBox="1"/>
            <p:nvPr/>
          </p:nvSpPr>
          <p:spPr>
            <a:xfrm>
              <a:off x="4007768" y="4797152"/>
              <a:ext cx="697627" cy="70788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txBody>
            <a:bodyPr wrap="none" rtlCol="0">
              <a:spAutoFit/>
            </a:bodyPr>
            <a:lstStyle/>
            <a:p>
              <a:r>
                <a:rPr lang="zh-CN" altLang="en-US" sz="4000" dirty="0" smtClean="0"/>
                <a:t>群</a:t>
              </a:r>
              <a:endParaRPr lang="zh-CN" altLang="en-US" sz="4000" dirty="0"/>
            </a:p>
          </p:txBody>
        </p:sp>
        <p:sp>
          <p:nvSpPr>
            <p:cNvPr id="30" name="右箭头 29"/>
            <p:cNvSpPr/>
            <p:nvPr/>
          </p:nvSpPr>
          <p:spPr>
            <a:xfrm>
              <a:off x="2927648" y="4941168"/>
              <a:ext cx="784250" cy="36004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1" name="直接箭头连接符 30"/>
            <p:cNvCxnSpPr/>
            <p:nvPr/>
          </p:nvCxnSpPr>
          <p:spPr>
            <a:xfrm>
              <a:off x="2594200" y="3356882"/>
              <a:ext cx="725574" cy="144027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7016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屏幕剪辑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465" y="130567"/>
            <a:ext cx="6402866" cy="2674416"/>
          </a:xfrm>
        </p:spPr>
      </p:pic>
      <p:sp>
        <p:nvSpPr>
          <p:cNvPr id="3" name="文本框 2"/>
          <p:cNvSpPr txBox="1"/>
          <p:nvPr/>
        </p:nvSpPr>
        <p:spPr>
          <a:xfrm>
            <a:off x="1472333" y="2930715"/>
            <a:ext cx="82748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在</a:t>
            </a:r>
            <a:r>
              <a:rPr lang="en-US" altLang="zh-CN" sz="2800" dirty="0" smtClean="0"/>
              <a:t>U(8)</a:t>
            </a:r>
            <a:r>
              <a:rPr lang="zh-CN" altLang="en-US" sz="2800" dirty="0" smtClean="0"/>
              <a:t>系统中，我们看到了群，看到了这样的结构：</a:t>
            </a:r>
            <a:endParaRPr lang="zh-CN" altLang="en-US" sz="2800" dirty="0"/>
          </a:p>
        </p:txBody>
      </p:sp>
      <p:grpSp>
        <p:nvGrpSpPr>
          <p:cNvPr id="14" name="组合 13"/>
          <p:cNvGrpSpPr/>
          <p:nvPr/>
        </p:nvGrpSpPr>
        <p:grpSpPr>
          <a:xfrm>
            <a:off x="4270926" y="3706953"/>
            <a:ext cx="3439499" cy="2676304"/>
            <a:chOff x="4270926" y="3706953"/>
            <a:chExt cx="3439499" cy="2676304"/>
          </a:xfrm>
        </p:grpSpPr>
        <p:sp>
          <p:nvSpPr>
            <p:cNvPr id="5" name="椭圆 4"/>
            <p:cNvSpPr/>
            <p:nvPr/>
          </p:nvSpPr>
          <p:spPr>
            <a:xfrm>
              <a:off x="4427379" y="3706953"/>
              <a:ext cx="2970140" cy="2621754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椭圆 5"/>
            <p:cNvSpPr/>
            <p:nvPr/>
          </p:nvSpPr>
          <p:spPr>
            <a:xfrm>
              <a:off x="5807968" y="4785611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椭圆 6"/>
            <p:cNvSpPr/>
            <p:nvPr/>
          </p:nvSpPr>
          <p:spPr>
            <a:xfrm>
              <a:off x="4609376" y="4443356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椭圆 7"/>
            <p:cNvSpPr/>
            <p:nvPr/>
          </p:nvSpPr>
          <p:spPr>
            <a:xfrm>
              <a:off x="6953034" y="4443356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/>
          </p:nvSpPr>
          <p:spPr>
            <a:xfrm>
              <a:off x="5807968" y="5938470"/>
              <a:ext cx="288032" cy="28949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5997704" y="4952789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4270926" y="421877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3</a:t>
              </a:r>
              <a:endParaRPr lang="zh-CN" altLang="en-US" dirty="0"/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7397519" y="407402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5</a:t>
              </a:r>
              <a:endParaRPr lang="zh-CN" altLang="en-US" dirty="0"/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6036429" y="6013925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7</a:t>
              </a:r>
              <a:endParaRPr lang="zh-CN" altLang="en-US" dirty="0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4754880" y="4277866"/>
              <a:ext cx="1062402" cy="969385"/>
            </a:xfrm>
            <a:custGeom>
              <a:avLst/>
              <a:gdLst>
                <a:gd name="connsiteX0" fmla="*/ 0 w 1062402"/>
                <a:gd name="connsiteY0" fmla="*/ 442175 h 969385"/>
                <a:gd name="connsiteX1" fmla="*/ 365760 w 1062402"/>
                <a:gd name="connsiteY1" fmla="*/ 960335 h 969385"/>
                <a:gd name="connsiteX2" fmla="*/ 1051560 w 1062402"/>
                <a:gd name="connsiteY2" fmla="*/ 716495 h 969385"/>
                <a:gd name="connsiteX3" fmla="*/ 731520 w 1062402"/>
                <a:gd name="connsiteY3" fmla="*/ 30695 h 969385"/>
                <a:gd name="connsiteX4" fmla="*/ 15240 w 1062402"/>
                <a:gd name="connsiteY4" fmla="*/ 183095 h 96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2402" h="969385">
                  <a:moveTo>
                    <a:pt x="0" y="442175"/>
                  </a:moveTo>
                  <a:cubicBezTo>
                    <a:pt x="95250" y="678395"/>
                    <a:pt x="190500" y="914615"/>
                    <a:pt x="365760" y="960335"/>
                  </a:cubicBezTo>
                  <a:cubicBezTo>
                    <a:pt x="541020" y="1006055"/>
                    <a:pt x="990600" y="871435"/>
                    <a:pt x="1051560" y="716495"/>
                  </a:cubicBezTo>
                  <a:cubicBezTo>
                    <a:pt x="1112520" y="561555"/>
                    <a:pt x="904240" y="119595"/>
                    <a:pt x="731520" y="30695"/>
                  </a:cubicBezTo>
                  <a:cubicBezTo>
                    <a:pt x="558800" y="-58205"/>
                    <a:pt x="287020" y="62445"/>
                    <a:pt x="15240" y="18309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5499661" y="4952789"/>
              <a:ext cx="855663" cy="1138865"/>
            </a:xfrm>
            <a:custGeom>
              <a:avLst/>
              <a:gdLst>
                <a:gd name="connsiteX0" fmla="*/ 337259 w 855663"/>
                <a:gd name="connsiteY0" fmla="*/ 91440 h 1143013"/>
                <a:gd name="connsiteX1" fmla="*/ 1979 w 855663"/>
                <a:gd name="connsiteY1" fmla="*/ 609600 h 1143013"/>
                <a:gd name="connsiteX2" fmla="*/ 474419 w 855663"/>
                <a:gd name="connsiteY2" fmla="*/ 1143000 h 1143013"/>
                <a:gd name="connsiteX3" fmla="*/ 855419 w 855663"/>
                <a:gd name="connsiteY3" fmla="*/ 594360 h 1143013"/>
                <a:gd name="connsiteX4" fmla="*/ 520139 w 855663"/>
                <a:gd name="connsiteY4" fmla="*/ 0 h 1143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55663" h="1143013">
                  <a:moveTo>
                    <a:pt x="337259" y="91440"/>
                  </a:moveTo>
                  <a:cubicBezTo>
                    <a:pt x="158189" y="262890"/>
                    <a:pt x="-20881" y="434340"/>
                    <a:pt x="1979" y="609600"/>
                  </a:cubicBezTo>
                  <a:cubicBezTo>
                    <a:pt x="24839" y="784860"/>
                    <a:pt x="332179" y="1145540"/>
                    <a:pt x="474419" y="1143000"/>
                  </a:cubicBezTo>
                  <a:cubicBezTo>
                    <a:pt x="616659" y="1140460"/>
                    <a:pt x="847799" y="784860"/>
                    <a:pt x="855419" y="594360"/>
                  </a:cubicBezTo>
                  <a:cubicBezTo>
                    <a:pt x="863039" y="403860"/>
                    <a:pt x="691589" y="201930"/>
                    <a:pt x="520139" y="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任意多边形 17"/>
            <p:cNvSpPr/>
            <p:nvPr/>
          </p:nvSpPr>
          <p:spPr>
            <a:xfrm>
              <a:off x="6096000" y="4262445"/>
              <a:ext cx="990600" cy="863034"/>
            </a:xfrm>
            <a:custGeom>
              <a:avLst/>
              <a:gdLst>
                <a:gd name="connsiteX0" fmla="*/ 1147323 w 1147323"/>
                <a:gd name="connsiteY0" fmla="*/ 259476 h 863034"/>
                <a:gd name="connsiteX1" fmla="*/ 476763 w 1147323"/>
                <a:gd name="connsiteY1" fmla="*/ 15636 h 863034"/>
                <a:gd name="connsiteX2" fmla="*/ 4323 w 1147323"/>
                <a:gd name="connsiteY2" fmla="*/ 655716 h 863034"/>
                <a:gd name="connsiteX3" fmla="*/ 751083 w 1147323"/>
                <a:gd name="connsiteY3" fmla="*/ 853836 h 863034"/>
                <a:gd name="connsiteX4" fmla="*/ 1116843 w 1147323"/>
                <a:gd name="connsiteY4" fmla="*/ 411876 h 863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47323" h="863034">
                  <a:moveTo>
                    <a:pt x="1147323" y="259476"/>
                  </a:moveTo>
                  <a:cubicBezTo>
                    <a:pt x="907293" y="104536"/>
                    <a:pt x="667263" y="-50404"/>
                    <a:pt x="476763" y="15636"/>
                  </a:cubicBezTo>
                  <a:cubicBezTo>
                    <a:pt x="286263" y="81676"/>
                    <a:pt x="-41397" y="516016"/>
                    <a:pt x="4323" y="655716"/>
                  </a:cubicBezTo>
                  <a:cubicBezTo>
                    <a:pt x="50043" y="795416"/>
                    <a:pt x="565663" y="894476"/>
                    <a:pt x="751083" y="853836"/>
                  </a:cubicBezTo>
                  <a:cubicBezTo>
                    <a:pt x="936503" y="813196"/>
                    <a:pt x="1026673" y="612536"/>
                    <a:pt x="1116843" y="411876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5463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再看等边三角形变换系统</a:t>
            </a:r>
            <a:endParaRPr lang="zh-CN" altLang="en-US" dirty="0"/>
          </a:p>
        </p:txBody>
      </p:sp>
      <p:sp>
        <p:nvSpPr>
          <p:cNvPr id="6" name="椭圆 5"/>
          <p:cNvSpPr/>
          <p:nvPr/>
        </p:nvSpPr>
        <p:spPr>
          <a:xfrm>
            <a:off x="2873513" y="371054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图片 6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844" y="1920464"/>
            <a:ext cx="6584073" cy="3142722"/>
          </a:xfrm>
          <a:prstGeom prst="rect">
            <a:avLst/>
          </a:prstGeom>
        </p:spPr>
      </p:pic>
      <p:sp>
        <p:nvSpPr>
          <p:cNvPr id="8" name="椭圆 7"/>
          <p:cNvSpPr/>
          <p:nvPr/>
        </p:nvSpPr>
        <p:spPr>
          <a:xfrm>
            <a:off x="2044462" y="2758904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3483113" y="2564584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1776313" y="4533860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3702044" y="4596694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4146986" y="3710548"/>
            <a:ext cx="194320" cy="194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2788572" y="39048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i="1" dirty="0" smtClean="0"/>
              <a:t>id</a:t>
            </a:r>
            <a:endParaRPr lang="zh-CN" altLang="en-US" i="1" dirty="0"/>
          </a:p>
        </p:txBody>
      </p:sp>
      <p:sp>
        <p:nvSpPr>
          <p:cNvPr id="14" name="文本框 13"/>
          <p:cNvSpPr txBox="1"/>
          <p:nvPr/>
        </p:nvSpPr>
        <p:spPr>
          <a:xfrm>
            <a:off x="1748457" y="2329396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i="1" dirty="0" smtClean="0"/>
              <a:t>ρ</a:t>
            </a:r>
            <a:r>
              <a:rPr lang="en-US" altLang="zh-CN" i="1" dirty="0" smtClean="0"/>
              <a:t>1</a:t>
            </a:r>
            <a:endParaRPr lang="zh-CN" altLang="en-US" i="1" dirty="0"/>
          </a:p>
        </p:txBody>
      </p:sp>
      <p:sp>
        <p:nvSpPr>
          <p:cNvPr id="15" name="文本框 14"/>
          <p:cNvSpPr txBox="1"/>
          <p:nvPr/>
        </p:nvSpPr>
        <p:spPr>
          <a:xfrm>
            <a:off x="3849870" y="4693854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i="1" dirty="0" smtClean="0"/>
              <a:t>ρ</a:t>
            </a:r>
            <a:r>
              <a:rPr lang="en-US" altLang="zh-CN" i="1" dirty="0" smtClean="0"/>
              <a:t>2</a:t>
            </a:r>
            <a:endParaRPr lang="zh-CN" altLang="en-US" i="1" dirty="0"/>
          </a:p>
        </p:txBody>
      </p:sp>
      <p:cxnSp>
        <p:nvCxnSpPr>
          <p:cNvPr id="17" name="直接连接符 16"/>
          <p:cNvCxnSpPr>
            <a:stCxn id="8" idx="5"/>
            <a:endCxn id="6" idx="1"/>
          </p:cNvCxnSpPr>
          <p:nvPr/>
        </p:nvCxnSpPr>
        <p:spPr>
          <a:xfrm>
            <a:off x="2210324" y="2924766"/>
            <a:ext cx="691647" cy="814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>
            <a:stCxn id="6" idx="5"/>
            <a:endCxn id="11" idx="1"/>
          </p:cNvCxnSpPr>
          <p:nvPr/>
        </p:nvCxnSpPr>
        <p:spPr>
          <a:xfrm>
            <a:off x="3039375" y="3876410"/>
            <a:ext cx="691127" cy="748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3532829" y="2153866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i="1" dirty="0" smtClean="0"/>
              <a:t>μ</a:t>
            </a:r>
            <a:r>
              <a:rPr lang="en-US" altLang="zh-CN" i="1" dirty="0" smtClean="0"/>
              <a:t>1</a:t>
            </a:r>
            <a:endParaRPr lang="zh-CN" altLang="en-US" i="1" dirty="0"/>
          </a:p>
        </p:txBody>
      </p:sp>
      <p:sp>
        <p:nvSpPr>
          <p:cNvPr id="21" name="任意多边形 20"/>
          <p:cNvSpPr/>
          <p:nvPr/>
        </p:nvSpPr>
        <p:spPr>
          <a:xfrm>
            <a:off x="2855640" y="2627778"/>
            <a:ext cx="846404" cy="1121956"/>
          </a:xfrm>
          <a:custGeom>
            <a:avLst/>
            <a:gdLst>
              <a:gd name="connsiteX0" fmla="*/ 637940 w 906825"/>
              <a:gd name="connsiteY0" fmla="*/ 0 h 1121956"/>
              <a:gd name="connsiteX1" fmla="*/ 43580 w 906825"/>
              <a:gd name="connsiteY1" fmla="*/ 518160 h 1121956"/>
              <a:gd name="connsiteX2" fmla="*/ 135020 w 906825"/>
              <a:gd name="connsiteY2" fmla="*/ 1112520 h 1121956"/>
              <a:gd name="connsiteX3" fmla="*/ 851300 w 906825"/>
              <a:gd name="connsiteY3" fmla="*/ 822960 h 1121956"/>
              <a:gd name="connsiteX4" fmla="*/ 805580 w 906825"/>
              <a:gd name="connsiteY4" fmla="*/ 45720 h 1121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06825" h="1121956">
                <a:moveTo>
                  <a:pt x="637940" y="0"/>
                </a:moveTo>
                <a:cubicBezTo>
                  <a:pt x="382670" y="166370"/>
                  <a:pt x="127400" y="332740"/>
                  <a:pt x="43580" y="518160"/>
                </a:cubicBezTo>
                <a:cubicBezTo>
                  <a:pt x="-40240" y="703580"/>
                  <a:pt x="400" y="1061720"/>
                  <a:pt x="135020" y="1112520"/>
                </a:cubicBezTo>
                <a:cubicBezTo>
                  <a:pt x="269640" y="1163320"/>
                  <a:pt x="739540" y="1000760"/>
                  <a:pt x="851300" y="822960"/>
                </a:cubicBezTo>
                <a:cubicBezTo>
                  <a:pt x="963060" y="645160"/>
                  <a:pt x="884320" y="345440"/>
                  <a:pt x="805580" y="4572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441581" y="4728180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i="1" dirty="0" smtClean="0"/>
              <a:t>μ</a:t>
            </a:r>
            <a:r>
              <a:rPr lang="en-US" altLang="zh-CN" i="1" dirty="0" smtClean="0"/>
              <a:t>2</a:t>
            </a:r>
            <a:endParaRPr lang="zh-CN" altLang="en-US" i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4382595" y="3691744"/>
            <a:ext cx="44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altLang="zh-CN" i="1" dirty="0" smtClean="0"/>
              <a:t>μ</a:t>
            </a:r>
            <a:r>
              <a:rPr lang="en-US" altLang="zh-CN" i="1" dirty="0" smtClean="0"/>
              <a:t>3</a:t>
            </a:r>
            <a:endParaRPr lang="zh-CN" altLang="en-US" i="1" dirty="0"/>
          </a:p>
        </p:txBody>
      </p:sp>
      <p:sp>
        <p:nvSpPr>
          <p:cNvPr id="25" name="任意多边形 24"/>
          <p:cNvSpPr/>
          <p:nvPr/>
        </p:nvSpPr>
        <p:spPr>
          <a:xfrm>
            <a:off x="3026719" y="3659796"/>
            <a:ext cx="1204250" cy="460684"/>
          </a:xfrm>
          <a:custGeom>
            <a:avLst/>
            <a:gdLst>
              <a:gd name="connsiteX0" fmla="*/ 1204250 w 1204250"/>
              <a:gd name="connsiteY0" fmla="*/ 276688 h 460684"/>
              <a:gd name="connsiteX1" fmla="*/ 594650 w 1204250"/>
              <a:gd name="connsiteY1" fmla="*/ 459568 h 460684"/>
              <a:gd name="connsiteX2" fmla="*/ 290 w 1204250"/>
              <a:gd name="connsiteY2" fmla="*/ 200488 h 460684"/>
              <a:gd name="connsiteX3" fmla="*/ 670850 w 1204250"/>
              <a:gd name="connsiteY3" fmla="*/ 2368 h 460684"/>
              <a:gd name="connsiteX4" fmla="*/ 1158530 w 1204250"/>
              <a:gd name="connsiteY4" fmla="*/ 109048 h 460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04250" h="460684">
                <a:moveTo>
                  <a:pt x="1204250" y="276688"/>
                </a:moveTo>
                <a:cubicBezTo>
                  <a:pt x="999780" y="374478"/>
                  <a:pt x="795310" y="472268"/>
                  <a:pt x="594650" y="459568"/>
                </a:cubicBezTo>
                <a:cubicBezTo>
                  <a:pt x="393990" y="446868"/>
                  <a:pt x="-12410" y="276688"/>
                  <a:pt x="290" y="200488"/>
                </a:cubicBezTo>
                <a:cubicBezTo>
                  <a:pt x="12990" y="124288"/>
                  <a:pt x="477810" y="17608"/>
                  <a:pt x="670850" y="2368"/>
                </a:cubicBezTo>
                <a:cubicBezTo>
                  <a:pt x="863890" y="-12872"/>
                  <a:pt x="1011210" y="48088"/>
                  <a:pt x="1158530" y="10904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任意多边形 25"/>
          <p:cNvSpPr/>
          <p:nvPr/>
        </p:nvSpPr>
        <p:spPr>
          <a:xfrm>
            <a:off x="1846038" y="3798364"/>
            <a:ext cx="1150034" cy="869640"/>
          </a:xfrm>
          <a:custGeom>
            <a:avLst/>
            <a:gdLst>
              <a:gd name="connsiteX0" fmla="*/ 7491 w 1150034"/>
              <a:gd name="connsiteY0" fmla="*/ 732480 h 869640"/>
              <a:gd name="connsiteX1" fmla="*/ 159891 w 1150034"/>
              <a:gd name="connsiteY1" fmla="*/ 168600 h 869640"/>
              <a:gd name="connsiteX2" fmla="*/ 1089531 w 1150034"/>
              <a:gd name="connsiteY2" fmla="*/ 31440 h 869640"/>
              <a:gd name="connsiteX3" fmla="*/ 952371 w 1150034"/>
              <a:gd name="connsiteY3" fmla="*/ 686760 h 869640"/>
              <a:gd name="connsiteX4" fmla="*/ 83691 w 1150034"/>
              <a:gd name="connsiteY4" fmla="*/ 869640 h 869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0034" h="869640">
                <a:moveTo>
                  <a:pt x="7491" y="732480"/>
                </a:moveTo>
                <a:cubicBezTo>
                  <a:pt x="-6479" y="508960"/>
                  <a:pt x="-20449" y="285440"/>
                  <a:pt x="159891" y="168600"/>
                </a:cubicBezTo>
                <a:cubicBezTo>
                  <a:pt x="340231" y="51760"/>
                  <a:pt x="957451" y="-54920"/>
                  <a:pt x="1089531" y="31440"/>
                </a:cubicBezTo>
                <a:cubicBezTo>
                  <a:pt x="1221611" y="117800"/>
                  <a:pt x="1120011" y="547060"/>
                  <a:pt x="952371" y="686760"/>
                </a:cubicBezTo>
                <a:cubicBezTo>
                  <a:pt x="784731" y="826460"/>
                  <a:pt x="434211" y="848050"/>
                  <a:pt x="83691" y="8696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771123" y="1729981"/>
            <a:ext cx="4536504" cy="415545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7464152" y="5097512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/>
              <a:t>也是一个群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50990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群 </a:t>
            </a:r>
            <a:r>
              <a:rPr lang="en-US" altLang="zh-CN" dirty="0" smtClean="0"/>
              <a:t>–</a:t>
            </a:r>
            <a:r>
              <a:rPr lang="zh-CN" altLang="en-US" dirty="0" smtClean="0"/>
              <a:t> 一种“公理化”定义的代数系统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919063" y="6093296"/>
            <a:ext cx="75612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注意：对于</a:t>
            </a:r>
            <a:r>
              <a:rPr lang="en-US" altLang="zh-CN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the integers mod </a:t>
            </a:r>
            <a:r>
              <a:rPr lang="en-US" altLang="zh-CN" sz="2000" i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n</a:t>
            </a:r>
            <a:r>
              <a:rPr lang="zh-CN" altLang="en-US" sz="20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，加法一定构成群，乘法则未必。</a:t>
            </a:r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259" y="1532191"/>
            <a:ext cx="7848872" cy="4372113"/>
          </a:xfrm>
          <a:prstGeom prst="rect">
            <a:avLst/>
          </a:prstGeom>
        </p:spPr>
      </p:pic>
      <p:sp>
        <p:nvSpPr>
          <p:cNvPr id="4" name="椭圆形标注 3"/>
          <p:cNvSpPr/>
          <p:nvPr/>
        </p:nvSpPr>
        <p:spPr>
          <a:xfrm>
            <a:off x="8040216" y="1700600"/>
            <a:ext cx="3816424" cy="1464761"/>
          </a:xfrm>
          <a:prstGeom prst="wedgeEllipseCallout">
            <a:avLst>
              <a:gd name="adj1" fmla="val -89443"/>
              <a:gd name="adj2" fmla="val -353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800" b="1" dirty="0" smtClean="0"/>
              <a:t>问题</a:t>
            </a:r>
            <a:r>
              <a:rPr lang="en-US" altLang="zh-CN" sz="2800" b="1" dirty="0" smtClean="0"/>
              <a:t>2</a:t>
            </a:r>
            <a:r>
              <a:rPr lang="zh-CN" altLang="en-US" sz="2800" b="1" dirty="0" smtClean="0"/>
              <a:t>：结合律为什么会被放进群公理中？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结合律的作用</a:t>
            </a:r>
            <a:endParaRPr lang="zh-CN" altLang="en-US" dirty="0"/>
          </a:p>
        </p:txBody>
      </p:sp>
      <p:pic>
        <p:nvPicPr>
          <p:cNvPr id="3" name="图片 2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02" y="2636912"/>
            <a:ext cx="11650396" cy="165618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4079776" y="3212976"/>
            <a:ext cx="2520280" cy="57606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8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6166</TotalTime>
  <Pages>0</Pages>
  <Words>1557</Words>
  <Characters>0</Characters>
  <Application>Microsoft Office PowerPoint</Application>
  <DocSecurity>0</DocSecurity>
  <PresentationFormat>宽屏</PresentationFormat>
  <Lines>0</Lines>
  <Paragraphs>196</Paragraphs>
  <Slides>33</Slides>
  <Notes>19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33</vt:i4>
      </vt:variant>
    </vt:vector>
  </HeadingPairs>
  <TitlesOfParts>
    <vt:vector size="46" baseType="lpstr">
      <vt:lpstr>Arial Unicode MS</vt:lpstr>
      <vt:lpstr>华文行楷</vt:lpstr>
      <vt:lpstr>楷体</vt:lpstr>
      <vt:lpstr>宋体</vt:lpstr>
      <vt:lpstr>微软雅黑</vt:lpstr>
      <vt:lpstr>Arial</vt:lpstr>
      <vt:lpstr>Calibri</vt:lpstr>
      <vt:lpstr>Calibri Light</vt:lpstr>
      <vt:lpstr>Symbol</vt:lpstr>
      <vt:lpstr>Tahoma</vt:lpstr>
      <vt:lpstr>Times New Roman</vt:lpstr>
      <vt:lpstr>Wingdings</vt:lpstr>
      <vt:lpstr>Office 主题</vt:lpstr>
      <vt:lpstr>计算机问题求解 – 论题4-1     - 群与循环群</vt:lpstr>
      <vt:lpstr>问题1：什么是一个algebraic structures？</vt:lpstr>
      <vt:lpstr>运算及其性质</vt:lpstr>
      <vt:lpstr>PowerPoint 演示文稿</vt:lpstr>
      <vt:lpstr>PowerPoint 演示文稿</vt:lpstr>
      <vt:lpstr>PowerPoint 演示文稿</vt:lpstr>
      <vt:lpstr>再看等边三角形变换系统</vt:lpstr>
      <vt:lpstr>群 – 一种“公理化”定义的代数系统</vt:lpstr>
      <vt:lpstr>结合律的作用</vt:lpstr>
      <vt:lpstr>一元一次方程的解</vt:lpstr>
      <vt:lpstr>PowerPoint 演示文稿</vt:lpstr>
      <vt:lpstr>PowerPoint 演示文稿</vt:lpstr>
      <vt:lpstr>PowerPoint 演示文稿</vt:lpstr>
      <vt:lpstr>群方程和消去律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子群的判定</vt:lpstr>
      <vt:lpstr>子群的判定 – 有限子群</vt:lpstr>
      <vt:lpstr>循环群：一个人的世界！</vt:lpstr>
      <vt:lpstr>PowerPoint 演示文稿</vt:lpstr>
      <vt:lpstr>PowerPoint 演示文稿</vt:lpstr>
      <vt:lpstr>回到循环群，这些结论是否显而易见？</vt:lpstr>
      <vt:lpstr>背后是什么？</vt:lpstr>
      <vt:lpstr>有限循环群的生成元的数量</vt:lpstr>
      <vt:lpstr>PowerPoint 演示文稿</vt:lpstr>
      <vt:lpstr>PowerPoint 演示文稿</vt:lpstr>
      <vt:lpstr>PowerPoint 演示文稿</vt:lpstr>
      <vt:lpstr>PowerPoint 演示文稿</vt:lpstr>
      <vt:lpstr>Open Topics :</vt:lpstr>
    </vt:vector>
  </TitlesOfParts>
  <Company>Nanjing University</Company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计算机问题求解     -  算法在计算机科学中的地位</dc:title>
  <dc:creator>Chen Daoxu</dc:creator>
  <cp:lastModifiedBy>wei hengxin</cp:lastModifiedBy>
  <cp:revision>129</cp:revision>
  <cp:lastPrinted>1601-01-01T00:00:00Z</cp:lastPrinted>
  <dcterms:created xsi:type="dcterms:W3CDTF">2010-10-07T02:50:25Z</dcterms:created>
  <dcterms:modified xsi:type="dcterms:W3CDTF">2019-03-06T07:13:00Z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3</vt:r8>
  </property>
  <property fmtid="{D5CDD505-2E9C-101B-9397-08002B2CF9AE}" pid="3" name="KSOProductBuildVer">
    <vt:lpwstr>2052-6.6.0.2461</vt:lpwstr>
  </property>
</Properties>
</file>