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272" r:id="rId3"/>
    <p:sldId id="258" r:id="rId4"/>
    <p:sldId id="282" r:id="rId5"/>
    <p:sldId id="283" r:id="rId6"/>
    <p:sldId id="273" r:id="rId7"/>
    <p:sldId id="286" r:id="rId8"/>
    <p:sldId id="288" r:id="rId9"/>
    <p:sldId id="274" r:id="rId10"/>
    <p:sldId id="289" r:id="rId11"/>
    <p:sldId id="287" r:id="rId12"/>
    <p:sldId id="285" r:id="rId13"/>
    <p:sldId id="297" r:id="rId14"/>
    <p:sldId id="301" r:id="rId15"/>
    <p:sldId id="302" r:id="rId16"/>
    <p:sldId id="303" r:id="rId17"/>
    <p:sldId id="290" r:id="rId18"/>
    <p:sldId id="291" r:id="rId19"/>
    <p:sldId id="292" r:id="rId20"/>
    <p:sldId id="304" r:id="rId21"/>
    <p:sldId id="305" r:id="rId22"/>
    <p:sldId id="275" r:id="rId23"/>
    <p:sldId id="294" r:id="rId24"/>
    <p:sldId id="299" r:id="rId25"/>
    <p:sldId id="300" r:id="rId26"/>
    <p:sldId id="295" r:id="rId27"/>
    <p:sldId id="296" r:id="rId28"/>
    <p:sldId id="261" r:id="rId29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4A4A"/>
    <a:srgbClr val="EAE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980" autoAdjust="0"/>
  </p:normalViewPr>
  <p:slideViewPr>
    <p:cSldViewPr snapToGrid="0">
      <p:cViewPr varScale="1">
        <p:scale>
          <a:sx n="63" d="100"/>
          <a:sy n="63" d="100"/>
        </p:scale>
        <p:origin x="485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13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06CF4-FA77-4E71-BDBB-B62F97D48318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EA511-84E0-4AE0-9842-AB0E10994B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011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090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最后一次递增最多移动</a:t>
            </a:r>
            <a:r>
              <a:rPr lang="en-US" altLang="zh-CN" dirty="0" err="1"/>
              <a:t>ti</a:t>
            </a:r>
            <a:r>
              <a:rPr lang="zh-CN" altLang="en-US" dirty="0"/>
              <a:t>位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2619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9628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因为这样的元素是对称的</a:t>
            </a:r>
            <a:endParaRPr lang="en-US" altLang="zh-CN" dirty="0"/>
          </a:p>
          <a:p>
            <a:r>
              <a:rPr lang="zh-CN" altLang="en-US" dirty="0"/>
              <a:t>需要找到只调用常数次或者不依赖</a:t>
            </a:r>
            <a:r>
              <a:rPr lang="en-US" altLang="zh-CN" dirty="0"/>
              <a:t>rev</a:t>
            </a:r>
            <a:r>
              <a:rPr lang="zh-CN" altLang="en-US" dirty="0"/>
              <a:t>的方法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6970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7885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根据书上的二进制计数器很容易写出相应的代码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1004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CN" altLang="en-US" sz="1200"/>
                  <a:t>显然</a:t>
                </a:r>
                <a:r>
                  <a:rPr lang="zh-CN" altLang="en-US" sz="1200" dirty="0"/>
                  <a:t>不能直接用取反操作来实现，因为会影响高位的数据，还有一个可以起到类似取反作用的位操作就是异或，单次异或只需要</a:t>
                </a:r>
                <a14:m>
                  <m:oMath xmlns:m="http://schemas.openxmlformats.org/officeDocument/2006/math"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zh-CN" altLang="en-US" sz="1200" dirty="0"/>
                  <a:t>时间</a:t>
                </a:r>
                <a:endParaRPr lang="en-US" altLang="zh-CN" sz="1200" dirty="0"/>
              </a:p>
              <a:p>
                <a:endParaRPr lang="en-US" altLang="zh-CN" sz="1200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CN" altLang="en-US" sz="1200" dirty="0"/>
                  <a:t>显然不能直接用取反操作来实现，因为会影响高位的数据，还有一个可以起到类似取反作用的位操作就是异或，单次异或只需要</a:t>
                </a:r>
                <a:r>
                  <a:rPr lang="en-US" altLang="zh-CN" sz="1200" b="0" i="0">
                    <a:latin typeface="Cambria Math" panose="02040503050406030204" pitchFamily="18" charset="0"/>
                  </a:rPr>
                  <a:t>𝑂(1)</a:t>
                </a:r>
                <a:r>
                  <a:rPr lang="zh-CN" altLang="en-US" sz="1200" dirty="0"/>
                  <a:t>时间</a:t>
                </a:r>
                <a:endParaRPr lang="en-US" altLang="zh-CN" sz="1200" dirty="0"/>
              </a:p>
              <a:p>
                <a:endParaRPr lang="en-US" altLang="zh-CN" sz="1200" dirty="0"/>
              </a:p>
              <a:p>
                <a:endParaRPr lang="zh-CN" altLang="en-US" dirty="0"/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0973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因为需要最低位的</a:t>
            </a:r>
            <a:r>
              <a:rPr lang="en-US" altLang="zh-CN" dirty="0"/>
              <a:t>0</a:t>
            </a:r>
            <a:r>
              <a:rPr lang="zh-CN" altLang="en-US" dirty="0"/>
              <a:t>的位置才能知道掩码是怎么样的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0540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这个算法比之前那个直接一位一位翻转麻烦，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2575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2149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2" name="图片 1101">
            <a:extLst>
              <a:ext uri="{FF2B5EF4-FFF2-40B4-BE49-F238E27FC236}">
                <a16:creationId xmlns:a16="http://schemas.microsoft.com/office/drawing/2014/main" id="{F6B81E82-77CD-42EE-BB96-8BC6A54400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037350"/>
            <a:ext cx="7930836" cy="3820649"/>
          </a:xfrm>
          <a:prstGeom prst="rect">
            <a:avLst/>
          </a:prstGeom>
        </p:spPr>
      </p:pic>
      <p:sp>
        <p:nvSpPr>
          <p:cNvPr id="9801" name="副标题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669925" y="3079043"/>
            <a:ext cx="10850563" cy="475132"/>
          </a:xfrm>
        </p:spPr>
        <p:txBody>
          <a:bodyPr anchor="ctr">
            <a:normAutofit/>
          </a:bodyPr>
          <a:lstStyle>
            <a:lvl1pPr marL="0" marR="0" indent="0" algn="r" defTabSz="91435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pPr marL="0" marR="0" lvl="0" indent="0" algn="r" defTabSz="91435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dirty="0"/>
              <a:t>Click to edit Master subtitle style</a:t>
            </a:r>
          </a:p>
        </p:txBody>
      </p:sp>
      <p:sp>
        <p:nvSpPr>
          <p:cNvPr id="9802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669926" y="2321170"/>
            <a:ext cx="10850562" cy="749082"/>
          </a:xfrm>
        </p:spPr>
        <p:txBody>
          <a:bodyPr anchor="ctr">
            <a:normAutofit/>
          </a:bodyPr>
          <a:lstStyle>
            <a:lvl1pPr algn="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B1E475EF-3918-4C37-977A-956EB9D76F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495" y="0"/>
            <a:ext cx="11473992" cy="2693989"/>
          </a:xfrm>
          <a:prstGeom prst="rect">
            <a:avLst/>
          </a:prstGeom>
        </p:spPr>
      </p:pic>
      <p:sp>
        <p:nvSpPr>
          <p:cNvPr id="20" name="标题 1"/>
          <p:cNvSpPr>
            <a:spLocks noGrp="1"/>
          </p:cNvSpPr>
          <p:nvPr userDrawn="1">
            <p:ph type="title" hasCustomPrompt="1"/>
          </p:nvPr>
        </p:nvSpPr>
        <p:spPr>
          <a:xfrm>
            <a:off x="669924" y="2927838"/>
            <a:ext cx="10850564" cy="501162"/>
          </a:xfrm>
          <a:noFill/>
        </p:spPr>
        <p:txBody>
          <a:bodyPr anchor="ctr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"/>
          <p:cNvSpPr>
            <a:spLocks noGrp="1"/>
          </p:cNvSpPr>
          <p:nvPr userDrawn="1">
            <p:ph type="body" idx="1" hasCustomPrompt="1"/>
          </p:nvPr>
        </p:nvSpPr>
        <p:spPr>
          <a:xfrm>
            <a:off x="669924" y="3472000"/>
            <a:ext cx="10850564" cy="1082874"/>
          </a:xfrm>
          <a:noFill/>
        </p:spPr>
        <p:txBody>
          <a:bodyPr anchor="t"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200">
                <a:solidFill>
                  <a:schemeClr val="tx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Edit Master text styles</a:t>
            </a:r>
          </a:p>
        </p:txBody>
      </p:sp>
      <p:cxnSp>
        <p:nvCxnSpPr>
          <p:cNvPr id="3" name="直接连接符 2"/>
          <p:cNvCxnSpPr/>
          <p:nvPr userDrawn="1"/>
        </p:nvCxnSpPr>
        <p:spPr>
          <a:xfrm>
            <a:off x="669925" y="3471306"/>
            <a:ext cx="1085056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9088FBD-8B5D-4818-BBCF-F951CB446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  <a:pPr/>
              <a:t>2020/9/30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D9F09E7-6842-4F67-8517-7C97FF60B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F1B22B6-C597-48AF-B31A-DADEBFD7E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98F3095-932C-4CF3-A176-654E9A54D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  <a:pPr/>
              <a:t>2020/9/30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DAEAB60-ACC6-46CE-8F2C-4439B9D91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40481FA-EBA9-489B-A17C-6BC258C4A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896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69924" y="1"/>
            <a:ext cx="10850563" cy="1028699"/>
          </a:xfrm>
        </p:spPr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84CBCC54-3B90-45FE-9E7D-A2FA7EC95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  <a:pPr/>
              <a:t>2020/9/30</a:t>
            </a:fld>
            <a:endParaRPr lang="zh-CN" altLang="en-US"/>
          </a:p>
        </p:txBody>
      </p:sp>
      <p:sp>
        <p:nvSpPr>
          <p:cNvPr id="7" name="页脚占位符 6">
            <a:extLst>
              <a:ext uri="{FF2B5EF4-FFF2-40B4-BE49-F238E27FC236}">
                <a16:creationId xmlns:a16="http://schemas.microsoft.com/office/drawing/2014/main" id="{81AF554F-2FBD-4018-B9C5-DBA95222D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C5AD0406-CEC2-4D1E-AED4-75C9B4ACF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817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9" name="图片 1128">
            <a:extLst>
              <a:ext uri="{FF2B5EF4-FFF2-40B4-BE49-F238E27FC236}">
                <a16:creationId xmlns:a16="http://schemas.microsoft.com/office/drawing/2014/main" id="{21B0AEAA-D567-4486-80E1-08E446705B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037350"/>
            <a:ext cx="7930836" cy="3820649"/>
          </a:xfrm>
          <a:prstGeom prst="rect">
            <a:avLst/>
          </a:prstGeom>
        </p:spPr>
      </p:pic>
      <p:sp>
        <p:nvSpPr>
          <p:cNvPr id="13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6207126" y="2235084"/>
            <a:ext cx="4482645" cy="973538"/>
          </a:xfr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4" name="文本占位符 62"/>
          <p:cNvSpPr>
            <a:spLocks noGrp="1"/>
          </p:cNvSpPr>
          <p:nvPr>
            <p:ph type="body" sz="quarter" idx="17" hasCustomPrompt="1"/>
          </p:nvPr>
        </p:nvSpPr>
        <p:spPr>
          <a:xfrm>
            <a:off x="6207126" y="3486125"/>
            <a:ext cx="4482645" cy="310871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l">
              <a:buNone/>
              <a:defRPr lang="zh-CN" altLang="en-US" sz="1400" smtClean="0">
                <a:solidFill>
                  <a:schemeClr val="tx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5" name="文本占位符 62"/>
          <p:cNvSpPr>
            <a:spLocks noGrp="1"/>
          </p:cNvSpPr>
          <p:nvPr>
            <p:ph type="body" sz="quarter" idx="18" hasCustomPrompt="1"/>
          </p:nvPr>
        </p:nvSpPr>
        <p:spPr>
          <a:xfrm>
            <a:off x="6207126" y="3801759"/>
            <a:ext cx="4482645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400" smtClean="0">
                <a:solidFill>
                  <a:schemeClr val="tx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401732" y="6235700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89D9C7-5DC6-4263-87FF-7C99F6FB63C3}" type="datetime1">
              <a:rPr lang="zh-CN" altLang="en-US" smtClean="0"/>
              <a:pPr/>
              <a:t>2020/9/30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69924" y="6235700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599" y="6235700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669924" y="6240463"/>
            <a:ext cx="1085056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 userDrawn="1"/>
        </p:nvSpPr>
        <p:spPr>
          <a:xfrm>
            <a:off x="669923" y="1028700"/>
            <a:ext cx="10850563" cy="72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50" r:id="rId3"/>
    <p:sldLayoutId id="2147483654" r:id="rId4"/>
    <p:sldLayoutId id="2147483655" r:id="rId5"/>
    <p:sldLayoutId id="2147483661" r:id="rId6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08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7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副标题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TC problem 17-1</a:t>
            </a:r>
          </a:p>
        </p:txBody>
      </p:sp>
      <p:sp>
        <p:nvSpPr>
          <p:cNvPr id="18" name="标题 17"/>
          <p:cNvSpPr>
            <a:spLocks noGrp="1"/>
          </p:cNvSpPr>
          <p:nvPr>
            <p:ph type="ctrTitle"/>
          </p:nvPr>
        </p:nvSpPr>
        <p:spPr>
          <a:xfrm>
            <a:off x="669926" y="2321170"/>
            <a:ext cx="10850562" cy="749082"/>
          </a:xfrm>
        </p:spPr>
        <p:txBody>
          <a:bodyPr/>
          <a:lstStyle/>
          <a:p>
            <a:r>
              <a:rPr lang="en-US" altLang="zh-CN" dirty="0"/>
              <a:t>Bit-reversed binary counter</a:t>
            </a:r>
            <a:endParaRPr lang="zh-CN" altLang="en-US" dirty="0"/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C95079F2-B06A-45E0-8EEE-BC48961EB9C1}"/>
              </a:ext>
            </a:extLst>
          </p:cNvPr>
          <p:cNvCxnSpPr>
            <a:cxnSpLocks/>
          </p:cNvCxnSpPr>
          <p:nvPr/>
        </p:nvCxnSpPr>
        <p:spPr>
          <a:xfrm>
            <a:off x="5353235" y="2383326"/>
            <a:ext cx="61672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副标题 18">
            <a:extLst>
              <a:ext uri="{FF2B5EF4-FFF2-40B4-BE49-F238E27FC236}">
                <a16:creationId xmlns:a16="http://schemas.microsoft.com/office/drawing/2014/main" id="{ECF4374B-A7E5-46A6-923D-F2736EE2168A}"/>
              </a:ext>
            </a:extLst>
          </p:cNvPr>
          <p:cNvSpPr txBox="1">
            <a:spLocks/>
          </p:cNvSpPr>
          <p:nvPr/>
        </p:nvSpPr>
        <p:spPr>
          <a:xfrm>
            <a:off x="669925" y="3562966"/>
            <a:ext cx="10850563" cy="475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r" defTabSz="91435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191240012 </a:t>
            </a:r>
            <a:r>
              <a:rPr lang="zh-CN" altLang="en-US" dirty="0"/>
              <a:t>方宇航 匡亚明学院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71741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57D0C4B-EE15-4D51-BD0D-D117D11CD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10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AC9768B-FD76-4C4A-88AA-B7C874F3D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87" y="1250240"/>
            <a:ext cx="11325225" cy="257175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20E2D2B1-82E0-47EA-9ABB-1CFB27CC53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387" y="4249188"/>
            <a:ext cx="1134427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065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AC1D123-7152-4351-98ED-8705F5ED7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11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5B7B7C4B-C673-4E24-ACE5-9BC7E6FA7F7E}"/>
                  </a:ext>
                </a:extLst>
              </p:cNvPr>
              <p:cNvSpPr txBox="1"/>
              <p:nvPr/>
            </p:nvSpPr>
            <p:spPr>
              <a:xfrm>
                <a:off x="1035003" y="1284833"/>
                <a:ext cx="101219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/>
                  <a:t>单次调用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 i="1">
                            <a:latin typeface="Cambria Math" panose="02040503050406030204" pitchFamily="18" charset="0"/>
                          </a:rPr>
                          <m:t>rev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zh-CN" altLang="en-US" sz="2000" dirty="0"/>
                  <a:t>函数需要</a:t>
                </a:r>
                <a14:m>
                  <m:oMath xmlns:m="http://schemas.openxmlformats.org/officeDocument/2006/math">
                    <m:r>
                      <a:rPr lang="zh-CN" altLang="en-US" sz="200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sz="2000" dirty="0"/>
                  <a:t>时间，如果对每个元素都调用一次，时间复杂度必然为</a:t>
                </a:r>
                <a14:m>
                  <m:oMath xmlns:m="http://schemas.openxmlformats.org/officeDocument/2006/math">
                    <m:r>
                      <a:rPr lang="zh-CN" altLang="en-US" sz="200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𝑛𝑘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2000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5B7B7C4B-C673-4E24-ACE5-9BC7E6FA7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003" y="1284833"/>
                <a:ext cx="10121993" cy="400110"/>
              </a:xfrm>
              <a:prstGeom prst="rect">
                <a:avLst/>
              </a:prstGeom>
              <a:blipFill>
                <a:blip r:embed="rId3"/>
                <a:stretch>
                  <a:fillRect l="-663" t="-9231" b="-276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84136000-ECB0-477B-9AEB-748D4D35EE2D}"/>
                  </a:ext>
                </a:extLst>
              </p:cNvPr>
              <p:cNvSpPr txBox="1"/>
              <p:nvPr/>
            </p:nvSpPr>
            <p:spPr>
              <a:xfrm>
                <a:off x="3610982" y="2212399"/>
                <a:ext cx="4970033" cy="1685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400" dirty="0"/>
                  <a:t>for </a:t>
                </a:r>
                <a:r>
                  <a:rPr lang="en-US" altLang="zh-CN" sz="2400" dirty="0" err="1"/>
                  <a:t>i</a:t>
                </a:r>
                <a:r>
                  <a:rPr lang="en-US" altLang="zh-CN" sz="2400" dirty="0"/>
                  <a:t>=0 to n-1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400" dirty="0"/>
                  <a:t>	if </a:t>
                </a:r>
                <a:r>
                  <a:rPr lang="en-US" altLang="zh-CN" sz="2400" dirty="0" err="1"/>
                  <a:t>i</a:t>
                </a:r>
                <a:r>
                  <a:rPr lang="en-US" altLang="zh-CN" sz="2400" dirty="0"/>
                  <a:t> 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𝑟𝑒𝑣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2400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sz="2400" dirty="0"/>
                  <a:t>		swap(a[</a:t>
                </a:r>
                <a:r>
                  <a:rPr lang="en-US" altLang="zh-CN" sz="2400" dirty="0" err="1"/>
                  <a:t>i</a:t>
                </a:r>
                <a:r>
                  <a:rPr lang="en-US" altLang="zh-CN" sz="2400" dirty="0"/>
                  <a:t>], a[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𝑟𝑒𝑣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zh-CN" sz="2400" dirty="0"/>
                  <a:t>(</a:t>
                </a:r>
                <a:r>
                  <a:rPr lang="en-US" altLang="zh-CN" sz="2400" dirty="0" err="1"/>
                  <a:t>i</a:t>
                </a:r>
                <a:r>
                  <a:rPr lang="en-US" altLang="zh-CN" sz="2400" dirty="0"/>
                  <a:t>)]);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84136000-ECB0-477B-9AEB-748D4D35EE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982" y="2212399"/>
                <a:ext cx="4970033" cy="1685846"/>
              </a:xfrm>
              <a:prstGeom prst="rect">
                <a:avLst/>
              </a:prstGeom>
              <a:blipFill>
                <a:blip r:embed="rId4"/>
                <a:stretch>
                  <a:fillRect l="-1838" b="-79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C090C276-00D3-43D1-A3A3-2C1C5423ADF9}"/>
                  </a:ext>
                </a:extLst>
              </p:cNvPr>
              <p:cNvSpPr txBox="1"/>
              <p:nvPr/>
            </p:nvSpPr>
            <p:spPr>
              <a:xfrm>
                <a:off x="2151530" y="4161484"/>
                <a:ext cx="8218842" cy="1034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/>
                  <a:t>比较容易想到的是先排除那些下标逆位序等于自身的元素。</a:t>
                </a:r>
                <a:endParaRPr lang="en-US" altLang="zh-CN" sz="2000" dirty="0"/>
              </a:p>
              <a:p>
                <a:endParaRPr lang="en-US" altLang="zh-CN" sz="2000" dirty="0"/>
              </a:p>
              <a:p>
                <a:r>
                  <a:rPr lang="zh-CN" altLang="en-US" sz="2000" dirty="0"/>
                  <a:t>但这样的元素只有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d>
                          <m:dPr>
                            <m:begChr m:val="⌈"/>
                            <m:endChr m:val=""/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"/>
                                <m:endChr m:val="⌉"/>
                                <m:ctrlPr>
                                  <a:rPr lang="en-US" altLang="zh-CN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/2</m:t>
                                </m:r>
                              </m:e>
                            </m:d>
                          </m:e>
                        </m:d>
                      </m:sup>
                    </m:sSup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sz="2000" dirty="0"/>
                  <a:t>，仍有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sz="2000" dirty="0"/>
                  <a:t>个元素需要调用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𝑟𝑒𝑣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zh-CN" altLang="en-US" sz="2000" dirty="0"/>
                  <a:t>函数</a:t>
                </a: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C090C276-00D3-43D1-A3A3-2C1C5423AD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530" y="4161484"/>
                <a:ext cx="8218842" cy="1034899"/>
              </a:xfrm>
              <a:prstGeom prst="rect">
                <a:avLst/>
              </a:prstGeom>
              <a:blipFill>
                <a:blip r:embed="rId5"/>
                <a:stretch>
                  <a:fillRect l="-816" t="-3550" b="-4437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864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1DF4D63-7F22-4FF4-A189-E385F30DD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12</a:t>
            </a:fld>
            <a:endParaRPr lang="zh-CN" altLang="en-US"/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D5C196B1-1345-4D3A-A591-731EC1430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717" y="232569"/>
            <a:ext cx="10850563" cy="1028699"/>
          </a:xfrm>
        </p:spPr>
        <p:txBody>
          <a:bodyPr/>
          <a:lstStyle/>
          <a:p>
            <a:r>
              <a:rPr lang="en-US" altLang="zh-CN" dirty="0"/>
              <a:t>Hint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DBF1D70-3A37-45AC-9EB6-4EADED756F32}"/>
              </a:ext>
            </a:extLst>
          </p:cNvPr>
          <p:cNvSpPr txBox="1"/>
          <p:nvPr/>
        </p:nvSpPr>
        <p:spPr>
          <a:xfrm>
            <a:off x="294779" y="4505820"/>
            <a:ext cx="11602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/>
              <a:t>本质就是以左边为最低位开始递增的一个计数器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7098901C-3E4B-4F14-B63D-146B8424F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59" y="1804511"/>
            <a:ext cx="100488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18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E189056-7C67-4E77-941E-C05E77109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13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3654B12-3CE4-44E1-8905-EDA1DB2FF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12" y="1124964"/>
            <a:ext cx="5200650" cy="2905125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78E85BDA-DDBC-4BB4-86A2-66F2C8893F24}"/>
              </a:ext>
            </a:extLst>
          </p:cNvPr>
          <p:cNvSpPr txBox="1"/>
          <p:nvPr/>
        </p:nvSpPr>
        <p:spPr>
          <a:xfrm>
            <a:off x="6890142" y="839376"/>
            <a:ext cx="5083448" cy="326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/>
              <a:t>REVERSED-INCREMENT(A)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	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= </a:t>
            </a:r>
            <a:r>
              <a:rPr lang="en-US" altLang="zh-CN" sz="2000" dirty="0" err="1"/>
              <a:t>A.length</a:t>
            </a:r>
            <a:r>
              <a:rPr lang="en-US" altLang="zh-CN" sz="2000" dirty="0"/>
              <a:t> -1 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	while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&gt;= 0 and A[</a:t>
            </a:r>
            <a:r>
              <a:rPr lang="en-US" altLang="zh-CN" sz="2000" dirty="0" err="1"/>
              <a:t>i</a:t>
            </a:r>
            <a:r>
              <a:rPr lang="en-US" altLang="zh-CN" sz="2000" dirty="0"/>
              <a:t>]==1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		A[</a:t>
            </a:r>
            <a:r>
              <a:rPr lang="en-US" altLang="zh-CN" sz="2000" dirty="0" err="1"/>
              <a:t>i</a:t>
            </a:r>
            <a:r>
              <a:rPr lang="en-US" altLang="zh-CN" sz="2000" dirty="0"/>
              <a:t>] = 0;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		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=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– 1;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	if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&gt;= 0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		A[</a:t>
            </a:r>
            <a:r>
              <a:rPr lang="en-US" altLang="zh-CN" sz="2000" dirty="0" err="1"/>
              <a:t>i</a:t>
            </a:r>
            <a:r>
              <a:rPr lang="en-US" altLang="zh-CN" sz="2000" dirty="0"/>
              <a:t>] = 1;</a:t>
            </a:r>
            <a:endParaRPr lang="zh-CN" altLang="en-US" sz="20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BDB02C0-5169-40FB-B67F-952AEEEFBC51}"/>
              </a:ext>
            </a:extLst>
          </p:cNvPr>
          <p:cNvSpPr txBox="1"/>
          <p:nvPr/>
        </p:nvSpPr>
        <p:spPr>
          <a:xfrm>
            <a:off x="913604" y="602405"/>
            <a:ext cx="4745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// A</a:t>
            </a:r>
            <a:r>
              <a:rPr lang="zh-CN" altLang="en-US" sz="2000" dirty="0"/>
              <a:t>初始化为一个全</a:t>
            </a:r>
            <a:r>
              <a:rPr lang="en-US" altLang="zh-CN" sz="2000" dirty="0"/>
              <a:t>0</a:t>
            </a:r>
            <a:r>
              <a:rPr lang="zh-CN" altLang="en-US" sz="2000" dirty="0"/>
              <a:t>的</a:t>
            </a:r>
            <a:r>
              <a:rPr lang="en-US" altLang="zh-CN" sz="2000" dirty="0"/>
              <a:t>k</a:t>
            </a:r>
            <a:r>
              <a:rPr lang="zh-CN" altLang="en-US" sz="2000" dirty="0"/>
              <a:t>位数组</a:t>
            </a:r>
          </a:p>
        </p:txBody>
      </p:sp>
      <p:sp>
        <p:nvSpPr>
          <p:cNvPr id="9" name="箭头: 右 8">
            <a:extLst>
              <a:ext uri="{FF2B5EF4-FFF2-40B4-BE49-F238E27FC236}">
                <a16:creationId xmlns:a16="http://schemas.microsoft.com/office/drawing/2014/main" id="{9143BA1F-BC4E-4D6C-85C6-8E6380DC73AD}"/>
              </a:ext>
            </a:extLst>
          </p:cNvPr>
          <p:cNvSpPr/>
          <p:nvPr/>
        </p:nvSpPr>
        <p:spPr>
          <a:xfrm>
            <a:off x="5754962" y="1956391"/>
            <a:ext cx="1017978" cy="66985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356F6520-AD88-4959-B552-F812BAC0A317}"/>
              </a:ext>
            </a:extLst>
          </p:cNvPr>
          <p:cNvSpPr txBox="1"/>
          <p:nvPr/>
        </p:nvSpPr>
        <p:spPr>
          <a:xfrm>
            <a:off x="1257299" y="4861516"/>
            <a:ext cx="96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类比书上的摊还分析可以知道调用</a:t>
            </a:r>
            <a:r>
              <a:rPr lang="en-US" altLang="zh-CN" sz="2000" dirty="0"/>
              <a:t>n</a:t>
            </a:r>
            <a:r>
              <a:rPr lang="zh-CN" altLang="en-US" sz="2000" dirty="0"/>
              <a:t>次</a:t>
            </a:r>
            <a:r>
              <a:rPr lang="en-US" altLang="zh-CN" sz="2000" dirty="0"/>
              <a:t>REVERSED-INCREMENT</a:t>
            </a:r>
            <a:r>
              <a:rPr lang="zh-CN" altLang="en-US" sz="2000" dirty="0"/>
              <a:t>的总代价为 </a:t>
            </a:r>
            <a:r>
              <a:rPr lang="en-US" altLang="zh-CN" sz="2000" dirty="0"/>
              <a:t>O(n)</a:t>
            </a:r>
          </a:p>
        </p:txBody>
      </p:sp>
    </p:spTree>
    <p:extLst>
      <p:ext uri="{BB962C8B-B14F-4D97-AF65-F5344CB8AC3E}">
        <p14:creationId xmlns:p14="http://schemas.microsoft.com/office/powerpoint/2010/main" val="344504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232F2B-6B58-45A1-9057-C4C886CEF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一点小问题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4A392F7-5E8A-490B-A181-4482777F5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14</a:t>
            </a:fld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702AC0C-DCD4-4DF9-B4F2-6B5322495DE6}"/>
              </a:ext>
            </a:extLst>
          </p:cNvPr>
          <p:cNvSpPr/>
          <p:nvPr/>
        </p:nvSpPr>
        <p:spPr>
          <a:xfrm>
            <a:off x="5424487" y="2209758"/>
            <a:ext cx="6096000" cy="14224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/>
              <a:t>我们需要的是数组</a:t>
            </a:r>
            <a:r>
              <a:rPr lang="en-US" altLang="zh-CN" sz="2000" dirty="0"/>
              <a:t>A</a:t>
            </a:r>
            <a:r>
              <a:rPr lang="zh-CN" altLang="en-US" sz="2000" dirty="0"/>
              <a:t>实际对应的数从而进行交换，而将数组</a:t>
            </a:r>
            <a:r>
              <a:rPr lang="en-US" altLang="zh-CN" sz="2000" dirty="0"/>
              <a:t>A</a:t>
            </a:r>
            <a:r>
              <a:rPr lang="zh-CN" altLang="en-US" sz="2000" dirty="0"/>
              <a:t>还原成一个数需要 </a:t>
            </a:r>
            <a:r>
              <a:rPr lang="en-US" altLang="zh-CN" sz="2000" dirty="0"/>
              <a:t>O(k) </a:t>
            </a:r>
            <a:r>
              <a:rPr lang="zh-CN" altLang="en-US" sz="2000" dirty="0"/>
              <a:t>时间，总共还原</a:t>
            </a:r>
            <a:r>
              <a:rPr lang="en-US" altLang="zh-CN" sz="2000" dirty="0"/>
              <a:t>n</a:t>
            </a:r>
            <a:r>
              <a:rPr lang="zh-CN" altLang="en-US" sz="2000" dirty="0"/>
              <a:t>次，需要 </a:t>
            </a:r>
            <a:r>
              <a:rPr lang="en-US" altLang="zh-CN" sz="2000" b="1" dirty="0">
                <a:solidFill>
                  <a:srgbClr val="FF0000"/>
                </a:solidFill>
              </a:rPr>
              <a:t>O(</a:t>
            </a:r>
            <a:r>
              <a:rPr lang="en-US" altLang="zh-CN" sz="2000" b="1" dirty="0" err="1">
                <a:solidFill>
                  <a:srgbClr val="FF0000"/>
                </a:solidFill>
              </a:rPr>
              <a:t>nk</a:t>
            </a:r>
            <a:r>
              <a:rPr lang="en-US" altLang="zh-CN" sz="2000" b="1" dirty="0">
                <a:solidFill>
                  <a:srgbClr val="FF0000"/>
                </a:solidFill>
              </a:rPr>
              <a:t>) </a:t>
            </a:r>
            <a:r>
              <a:rPr lang="zh-CN" altLang="en-US" sz="2000" b="1" dirty="0">
                <a:solidFill>
                  <a:srgbClr val="FF0000"/>
                </a:solidFill>
              </a:rPr>
              <a:t>？</a:t>
            </a:r>
            <a:r>
              <a:rPr lang="zh-CN" altLang="en-US" sz="2000" dirty="0"/>
              <a:t>的时间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5585DB7-1702-410F-946C-3766272AA17E}"/>
              </a:ext>
            </a:extLst>
          </p:cNvPr>
          <p:cNvSpPr txBox="1"/>
          <p:nvPr/>
        </p:nvSpPr>
        <p:spPr>
          <a:xfrm>
            <a:off x="669924" y="1307209"/>
            <a:ext cx="5083448" cy="326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/>
              <a:t>REVERSED-INCREMENT(A)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	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= </a:t>
            </a:r>
            <a:r>
              <a:rPr lang="en-US" altLang="zh-CN" sz="2000" dirty="0" err="1"/>
              <a:t>A.length</a:t>
            </a:r>
            <a:r>
              <a:rPr lang="en-US" altLang="zh-CN" sz="2000" dirty="0"/>
              <a:t> -1 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	while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&gt;= 0 and A[</a:t>
            </a:r>
            <a:r>
              <a:rPr lang="en-US" altLang="zh-CN" sz="2000" dirty="0" err="1"/>
              <a:t>i</a:t>
            </a:r>
            <a:r>
              <a:rPr lang="en-US" altLang="zh-CN" sz="2000" dirty="0"/>
              <a:t>]==1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		A[</a:t>
            </a:r>
            <a:r>
              <a:rPr lang="en-US" altLang="zh-CN" sz="2000" dirty="0" err="1"/>
              <a:t>i</a:t>
            </a:r>
            <a:r>
              <a:rPr lang="en-US" altLang="zh-CN" sz="2000" dirty="0"/>
              <a:t>] = 0;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		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=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– 1;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	if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&gt;= 0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		A[</a:t>
            </a:r>
            <a:r>
              <a:rPr lang="en-US" altLang="zh-CN" sz="2000" dirty="0" err="1"/>
              <a:t>i</a:t>
            </a:r>
            <a:r>
              <a:rPr lang="en-US" altLang="zh-CN" sz="2000" dirty="0"/>
              <a:t>] = 1;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9946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232F2B-6B58-45A1-9057-C4C886CEF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解决方案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4A392F7-5E8A-490B-A181-4482777F5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15</a:t>
            </a:fld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7C84B06-E9DA-4A70-B3F2-E8117D24B58B}"/>
              </a:ext>
            </a:extLst>
          </p:cNvPr>
          <p:cNvSpPr txBox="1"/>
          <p:nvPr/>
        </p:nvSpPr>
        <p:spPr>
          <a:xfrm>
            <a:off x="669924" y="1306210"/>
            <a:ext cx="9016166" cy="4651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/>
              <a:t>FIXED-REVERSED-INCREMENT(A, </a:t>
            </a:r>
            <a:r>
              <a:rPr lang="en-US" altLang="zh-CN" sz="2000" dirty="0" err="1"/>
              <a:t>val</a:t>
            </a:r>
            <a:r>
              <a:rPr lang="en-US" altLang="zh-CN" sz="2000" dirty="0"/>
              <a:t>)  	// </a:t>
            </a:r>
            <a:r>
              <a:rPr lang="en-US" altLang="zh-CN" sz="2000" dirty="0" err="1"/>
              <a:t>val</a:t>
            </a:r>
            <a:r>
              <a:rPr lang="zh-CN" altLang="en-US" sz="2000" dirty="0"/>
              <a:t>为数组</a:t>
            </a:r>
            <a:r>
              <a:rPr lang="en-US" altLang="zh-CN" sz="2000" dirty="0"/>
              <a:t>A</a:t>
            </a:r>
            <a:r>
              <a:rPr lang="zh-CN" altLang="en-US" sz="2000" dirty="0"/>
              <a:t>对应的值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en-US" altLang="zh-CN" sz="2000" dirty="0"/>
              <a:t>	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= </a:t>
            </a:r>
            <a:r>
              <a:rPr lang="en-US" altLang="zh-CN" sz="2000" dirty="0" err="1"/>
              <a:t>A.length</a:t>
            </a:r>
            <a:r>
              <a:rPr lang="en-US" altLang="zh-CN" sz="2000" dirty="0"/>
              <a:t> -1 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	while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&gt;= 0 and A[</a:t>
            </a:r>
            <a:r>
              <a:rPr lang="en-US" altLang="zh-CN" sz="2000" dirty="0" err="1"/>
              <a:t>i</a:t>
            </a:r>
            <a:r>
              <a:rPr lang="en-US" altLang="zh-CN" sz="2000" dirty="0"/>
              <a:t>]==1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		A[</a:t>
            </a:r>
            <a:r>
              <a:rPr lang="en-US" altLang="zh-CN" sz="2000" dirty="0" err="1"/>
              <a:t>i</a:t>
            </a:r>
            <a:r>
              <a:rPr lang="en-US" altLang="zh-CN" sz="2000" dirty="0"/>
              <a:t>] = 0;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		</a:t>
            </a:r>
            <a:r>
              <a:rPr lang="en-US" altLang="zh-CN" sz="2000" dirty="0" err="1"/>
              <a:t>val</a:t>
            </a:r>
            <a:r>
              <a:rPr lang="en-US" altLang="zh-CN" sz="2000" dirty="0"/>
              <a:t> -= 1 &lt;&lt;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		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=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– 1;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	if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&gt;= 0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		A[</a:t>
            </a:r>
            <a:r>
              <a:rPr lang="en-US" altLang="zh-CN" sz="2000" dirty="0" err="1"/>
              <a:t>i</a:t>
            </a:r>
            <a:r>
              <a:rPr lang="en-US" altLang="zh-CN" sz="2000" dirty="0"/>
              <a:t>] = 1;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		</a:t>
            </a:r>
            <a:r>
              <a:rPr lang="en-US" altLang="zh-CN" sz="2000" dirty="0" err="1"/>
              <a:t>val</a:t>
            </a:r>
            <a:r>
              <a:rPr lang="en-US" altLang="zh-CN" sz="2000" dirty="0"/>
              <a:t> +=1 &lt;&lt;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	return </a:t>
            </a:r>
            <a:r>
              <a:rPr lang="en-US" altLang="zh-CN" sz="2000" dirty="0" err="1"/>
              <a:t>val</a:t>
            </a:r>
            <a:r>
              <a:rPr lang="en-US" altLang="zh-CN" sz="2000" dirty="0"/>
              <a:t>;</a:t>
            </a:r>
            <a:endParaRPr lang="zh-CN" altLang="en-US" sz="2000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1A63D90-E878-49F2-A56A-E78C4C6DC99F}"/>
              </a:ext>
            </a:extLst>
          </p:cNvPr>
          <p:cNvSpPr txBox="1"/>
          <p:nvPr/>
        </p:nvSpPr>
        <p:spPr>
          <a:xfrm>
            <a:off x="7105298" y="2987696"/>
            <a:ext cx="3818860" cy="1884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/>
              <a:t>显然每次操作的代价翻倍了，但每次递增的</a:t>
            </a:r>
            <a:r>
              <a:rPr lang="zh-CN" altLang="en-US" sz="2000" dirty="0">
                <a:solidFill>
                  <a:srgbClr val="FF0000"/>
                </a:solidFill>
              </a:rPr>
              <a:t>摊还代价</a:t>
            </a:r>
            <a:r>
              <a:rPr lang="zh-CN" altLang="en-US" sz="2000" dirty="0"/>
              <a:t>仍为</a:t>
            </a:r>
            <a:r>
              <a:rPr lang="en-US" altLang="zh-CN" sz="2000" dirty="0"/>
              <a:t>O(1)</a:t>
            </a:r>
          </a:p>
          <a:p>
            <a:pPr>
              <a:lnSpc>
                <a:spcPct val="150000"/>
              </a:lnSpc>
            </a:pP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en-US" altLang="zh-CN" sz="2000" dirty="0"/>
              <a:t>n</a:t>
            </a:r>
            <a:r>
              <a:rPr lang="zh-CN" altLang="en-US" sz="2000" dirty="0"/>
              <a:t>次递增的总代价为 </a:t>
            </a:r>
            <a:r>
              <a:rPr lang="en-US" altLang="zh-CN" sz="2000" dirty="0"/>
              <a:t>O(n)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4917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B12EC83-0BCA-4619-BCC7-D82E6A13C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16</a:t>
            </a:fld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A75C3CC-783A-4899-9149-3CDC7017ABD4}"/>
              </a:ext>
            </a:extLst>
          </p:cNvPr>
          <p:cNvSpPr txBox="1"/>
          <p:nvPr/>
        </p:nvSpPr>
        <p:spPr>
          <a:xfrm>
            <a:off x="913316" y="1128300"/>
            <a:ext cx="7943605" cy="279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// </a:t>
            </a:r>
            <a:r>
              <a:rPr lang="en-US" altLang="zh-CN" sz="2400" dirty="0" err="1"/>
              <a:t>val</a:t>
            </a:r>
            <a:r>
              <a:rPr lang="en-US" altLang="zh-CN" sz="2400" dirty="0"/>
              <a:t> = 0, A[k-1..0] = 00..0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for </a:t>
            </a:r>
            <a:r>
              <a:rPr lang="en-US" altLang="zh-CN" sz="2400" dirty="0" err="1"/>
              <a:t>i</a:t>
            </a:r>
            <a:r>
              <a:rPr lang="en-US" altLang="zh-CN" sz="2400" dirty="0"/>
              <a:t>=0 to n-1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	if </a:t>
            </a:r>
            <a:r>
              <a:rPr lang="en-US" altLang="zh-CN" sz="2400" dirty="0" err="1"/>
              <a:t>i</a:t>
            </a:r>
            <a:r>
              <a:rPr lang="en-US" altLang="zh-CN" sz="2400" dirty="0"/>
              <a:t> &lt; </a:t>
            </a:r>
            <a:r>
              <a:rPr lang="en-US" altLang="zh-CN" sz="2400" dirty="0" err="1"/>
              <a:t>val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en-US" altLang="zh-CN" sz="2400" dirty="0"/>
              <a:t>		swap(a[</a:t>
            </a:r>
            <a:r>
              <a:rPr lang="en-US" altLang="zh-CN" sz="2400" dirty="0" err="1"/>
              <a:t>i</a:t>
            </a:r>
            <a:r>
              <a:rPr lang="en-US" altLang="zh-CN" sz="2400" dirty="0"/>
              <a:t>], a[</a:t>
            </a:r>
            <a:r>
              <a:rPr lang="en-US" altLang="zh-CN" sz="2400" dirty="0" err="1"/>
              <a:t>val</a:t>
            </a:r>
            <a:r>
              <a:rPr lang="en-US" altLang="zh-CN" sz="2400" dirty="0"/>
              <a:t>]);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	</a:t>
            </a:r>
            <a:r>
              <a:rPr lang="en-US" altLang="zh-CN" sz="2400" dirty="0" err="1"/>
              <a:t>val</a:t>
            </a:r>
            <a:r>
              <a:rPr lang="en-US" altLang="zh-CN" sz="2400" dirty="0"/>
              <a:t> =  </a:t>
            </a:r>
            <a:r>
              <a:rPr lang="en-US" altLang="zh-CN" sz="2000" dirty="0"/>
              <a:t>FIXED-REVERSED-INCREMENT</a:t>
            </a:r>
            <a:r>
              <a:rPr lang="en-US" altLang="zh-CN" sz="2400" dirty="0"/>
              <a:t>(A, </a:t>
            </a:r>
            <a:r>
              <a:rPr lang="en-US" altLang="zh-CN" sz="2400" dirty="0" err="1"/>
              <a:t>val</a:t>
            </a:r>
            <a:r>
              <a:rPr lang="en-US" altLang="zh-CN" sz="2400" dirty="0"/>
              <a:t>) 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5006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02FCE8-EB26-4F66-BD63-2C371EEE5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</p:spPr>
        <p:txBody>
          <a:bodyPr/>
          <a:lstStyle/>
          <a:p>
            <a:r>
              <a:rPr lang="zh-CN" altLang="en-US" dirty="0"/>
              <a:t>使用位运算实现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5301E79-7157-4757-BB9B-47B50AF27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17</a:t>
            </a:fld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27D7C15-819A-4F98-BD0E-5DCAE067D224}"/>
              </a:ext>
            </a:extLst>
          </p:cNvPr>
          <p:cNvSpPr txBox="1"/>
          <p:nvPr/>
        </p:nvSpPr>
        <p:spPr>
          <a:xfrm>
            <a:off x="669924" y="1753798"/>
            <a:ext cx="11157293" cy="4192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/>
              <a:t>先考虑一般的计数器，</a:t>
            </a:r>
            <a:r>
              <a:rPr lang="en-US" altLang="zh-CN" sz="2000" dirty="0"/>
              <a:t>k=4</a:t>
            </a:r>
            <a:r>
              <a:rPr lang="zh-CN" altLang="en-US" sz="2000" dirty="0"/>
              <a:t>时，</a:t>
            </a:r>
            <a:r>
              <a:rPr lang="en-US" altLang="zh-CN" sz="2000" dirty="0"/>
              <a:t>0000,</a:t>
            </a:r>
            <a:r>
              <a:rPr lang="zh-CN" altLang="en-US" sz="2000" dirty="0"/>
              <a:t> </a:t>
            </a:r>
            <a:r>
              <a:rPr lang="en-US" altLang="zh-CN" sz="2000" dirty="0"/>
              <a:t>0001,</a:t>
            </a:r>
            <a:r>
              <a:rPr lang="zh-CN" altLang="en-US" sz="2000" dirty="0"/>
              <a:t> </a:t>
            </a:r>
            <a:r>
              <a:rPr lang="en-US" altLang="zh-CN" sz="2000" dirty="0"/>
              <a:t>0010,</a:t>
            </a:r>
            <a:r>
              <a:rPr lang="zh-CN" altLang="en-US" sz="2000" dirty="0"/>
              <a:t> </a:t>
            </a:r>
            <a:r>
              <a:rPr lang="en-US" altLang="zh-CN" sz="2000" dirty="0"/>
              <a:t>0011,</a:t>
            </a:r>
            <a:r>
              <a:rPr lang="zh-CN" altLang="en-US" sz="2000" dirty="0"/>
              <a:t> </a:t>
            </a:r>
            <a:r>
              <a:rPr lang="en-US" altLang="zh-CN" sz="2000" dirty="0"/>
              <a:t>0100,</a:t>
            </a:r>
            <a:r>
              <a:rPr lang="zh-CN" altLang="en-US" sz="2000" dirty="0"/>
              <a:t> </a:t>
            </a:r>
            <a:r>
              <a:rPr lang="en-US" altLang="zh-CN" sz="2000" dirty="0"/>
              <a:t>0101…</a:t>
            </a:r>
          </a:p>
          <a:p>
            <a:pPr>
              <a:lnSpc>
                <a:spcPct val="150000"/>
              </a:lnSpc>
            </a:pP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zh-CN" altLang="en-US" sz="2000" dirty="0"/>
              <a:t>只需要每次找到最低位的</a:t>
            </a:r>
            <a:r>
              <a:rPr lang="en-US" altLang="zh-CN" sz="2000" dirty="0"/>
              <a:t>0</a:t>
            </a:r>
            <a:r>
              <a:rPr lang="zh-CN" altLang="en-US" sz="2000" dirty="0"/>
              <a:t>，把更低位的</a:t>
            </a:r>
            <a:r>
              <a:rPr lang="en-US" altLang="zh-CN" sz="2000" dirty="0"/>
              <a:t>1</a:t>
            </a:r>
            <a:r>
              <a:rPr lang="zh-CN" altLang="en-US" sz="2000" dirty="0"/>
              <a:t>全部置</a:t>
            </a:r>
            <a:r>
              <a:rPr lang="en-US" altLang="zh-CN" sz="2000" dirty="0"/>
              <a:t>0</a:t>
            </a:r>
            <a:r>
              <a:rPr lang="zh-CN" altLang="en-US" sz="2000" dirty="0"/>
              <a:t>，再把这个</a:t>
            </a:r>
            <a:r>
              <a:rPr lang="en-US" altLang="zh-CN" sz="2000" dirty="0"/>
              <a:t>0</a:t>
            </a:r>
            <a:r>
              <a:rPr lang="zh-CN" altLang="en-US" sz="2000" dirty="0"/>
              <a:t>置为</a:t>
            </a:r>
            <a:r>
              <a:rPr lang="en-US" altLang="zh-CN" sz="2000" dirty="0"/>
              <a:t>1</a:t>
            </a:r>
          </a:p>
          <a:p>
            <a:pPr>
              <a:lnSpc>
                <a:spcPct val="150000"/>
              </a:lnSpc>
            </a:pP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zh-CN" altLang="en-US" sz="2000" dirty="0"/>
              <a:t>通过与掩码进行</a:t>
            </a:r>
            <a:r>
              <a:rPr lang="zh-CN" altLang="en-US" sz="2000" dirty="0">
                <a:solidFill>
                  <a:srgbClr val="FF0000"/>
                </a:solidFill>
              </a:rPr>
              <a:t>异或</a:t>
            </a:r>
            <a:r>
              <a:rPr lang="zh-CN" altLang="en-US" sz="2000" dirty="0"/>
              <a:t>运算即可实现递增，掩码高位全为</a:t>
            </a:r>
            <a:r>
              <a:rPr lang="en-US" altLang="zh-CN" sz="2000" dirty="0"/>
              <a:t>0</a:t>
            </a:r>
            <a:r>
              <a:rPr lang="zh-CN" altLang="en-US" sz="2000" dirty="0"/>
              <a:t>，从最低位的</a:t>
            </a:r>
            <a:r>
              <a:rPr lang="en-US" altLang="zh-CN" sz="2000" dirty="0"/>
              <a:t>0</a:t>
            </a:r>
            <a:r>
              <a:rPr lang="zh-CN" altLang="en-US" sz="2000" dirty="0"/>
              <a:t>开始到实际的最低为全为</a:t>
            </a:r>
            <a:r>
              <a:rPr lang="en-US" altLang="zh-CN" sz="2000" dirty="0"/>
              <a:t>1</a:t>
            </a:r>
          </a:p>
          <a:p>
            <a:pPr>
              <a:lnSpc>
                <a:spcPct val="150000"/>
              </a:lnSpc>
            </a:pP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zh-CN" altLang="en-US" sz="2000" dirty="0"/>
              <a:t>比如对于</a:t>
            </a:r>
            <a:r>
              <a:rPr lang="en-US" altLang="zh-CN" sz="2000" dirty="0"/>
              <a:t>1001</a:t>
            </a:r>
            <a:r>
              <a:rPr lang="zh-CN" altLang="en-US" sz="2000" dirty="0"/>
              <a:t>，只需要异或</a:t>
            </a:r>
            <a:r>
              <a:rPr lang="en-US" altLang="zh-CN" sz="2000" dirty="0"/>
              <a:t>0011</a:t>
            </a:r>
            <a:r>
              <a:rPr lang="zh-CN" altLang="en-US" sz="2000" dirty="0"/>
              <a:t>就可以得到</a:t>
            </a:r>
            <a:r>
              <a:rPr lang="en-US" altLang="zh-CN" sz="2000" dirty="0"/>
              <a:t>1010</a:t>
            </a:r>
            <a:r>
              <a:rPr lang="zh-CN" altLang="en-US" sz="2000" dirty="0"/>
              <a:t>，也就是递增的下一个数据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zh-CN" altLang="en-US" sz="2000" dirty="0"/>
              <a:t>对于逆位序也是同理，</a:t>
            </a:r>
            <a:r>
              <a:rPr lang="en-US" altLang="zh-CN" sz="2000" dirty="0"/>
              <a:t>1001</a:t>
            </a:r>
            <a:r>
              <a:rPr lang="zh-CN" altLang="en-US" sz="2000" dirty="0"/>
              <a:t>异或</a:t>
            </a:r>
            <a:r>
              <a:rPr lang="en-US" altLang="zh-CN" sz="2000" dirty="0"/>
              <a:t>1100</a:t>
            </a:r>
            <a:r>
              <a:rPr lang="zh-CN" altLang="en-US" sz="2000" dirty="0"/>
              <a:t>即可得到</a:t>
            </a:r>
            <a:r>
              <a:rPr lang="en-US" altLang="zh-CN" sz="2000" dirty="0"/>
              <a:t>0101</a:t>
            </a:r>
            <a:r>
              <a:rPr lang="zh-CN" altLang="en-US" sz="2000" dirty="0"/>
              <a:t>，即逆位序下的递增</a:t>
            </a:r>
          </a:p>
        </p:txBody>
      </p:sp>
    </p:spTree>
    <p:extLst>
      <p:ext uri="{BB962C8B-B14F-4D97-AF65-F5344CB8AC3E}">
        <p14:creationId xmlns:p14="http://schemas.microsoft.com/office/powerpoint/2010/main" val="94455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034173-310F-4C6A-80C9-E132E0F86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如何得到对应的掩码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2EC65EA-0EC9-4E6C-ADF4-DB69312B6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18</a:t>
            </a:fld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C622295-ACC2-4AD7-B0DD-DDD3E26C1F0F}"/>
              </a:ext>
            </a:extLst>
          </p:cNvPr>
          <p:cNvSpPr txBox="1"/>
          <p:nvPr/>
        </p:nvSpPr>
        <p:spPr>
          <a:xfrm>
            <a:off x="839096" y="1796527"/>
            <a:ext cx="1068139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先找到最低位的</a:t>
            </a:r>
            <a:r>
              <a:rPr lang="en-US" altLang="zh-CN" sz="2000" dirty="0"/>
              <a:t>0</a:t>
            </a:r>
            <a:r>
              <a:rPr lang="zh-CN" altLang="en-US" sz="2000" dirty="0"/>
              <a:t>，考虑正常顺序的计数器，最低位的</a:t>
            </a:r>
            <a:r>
              <a:rPr lang="en-US" altLang="zh-CN" sz="2000" dirty="0"/>
              <a:t>0</a:t>
            </a:r>
            <a:r>
              <a:rPr lang="zh-CN" altLang="en-US" sz="2000" dirty="0"/>
              <a:t>所在位置为：</a:t>
            </a:r>
            <a:r>
              <a:rPr lang="en-US" altLang="zh-CN" sz="2000" dirty="0">
                <a:solidFill>
                  <a:srgbClr val="FF0000"/>
                </a:solidFill>
              </a:rPr>
              <a:t>~ </a:t>
            </a:r>
            <a:r>
              <a:rPr lang="en-US" altLang="zh-CN" sz="2000" dirty="0" err="1">
                <a:solidFill>
                  <a:srgbClr val="FF0000"/>
                </a:solidFill>
              </a:rPr>
              <a:t>i</a:t>
            </a:r>
            <a:r>
              <a:rPr lang="en-US" altLang="zh-CN" sz="2000" dirty="0">
                <a:solidFill>
                  <a:srgbClr val="FF0000"/>
                </a:solidFill>
              </a:rPr>
              <a:t> &amp; (</a:t>
            </a:r>
            <a:r>
              <a:rPr lang="en-US" altLang="zh-CN" sz="2000" dirty="0" err="1">
                <a:solidFill>
                  <a:srgbClr val="FF0000"/>
                </a:solidFill>
              </a:rPr>
              <a:t>i</a:t>
            </a:r>
            <a:r>
              <a:rPr lang="en-US" altLang="zh-CN" sz="2000" dirty="0">
                <a:solidFill>
                  <a:srgbClr val="FF0000"/>
                </a:solidFill>
              </a:rPr>
              <a:t> + 1)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r>
              <a:rPr lang="zh-CN" altLang="en-US" sz="2000" dirty="0"/>
              <a:t>比如</a:t>
            </a:r>
            <a:r>
              <a:rPr lang="en-US" altLang="zh-CN" sz="2000" dirty="0"/>
              <a:t>01010011</a:t>
            </a:r>
            <a:r>
              <a:rPr lang="zh-CN" altLang="en-US" sz="2000" dirty="0"/>
              <a:t>，最低位为</a:t>
            </a:r>
            <a:r>
              <a:rPr lang="en-US" altLang="zh-CN" sz="2000" dirty="0"/>
              <a:t>10101100 &amp; 01010100 = 00000100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r>
              <a:rPr lang="zh-CN" altLang="en-US" sz="2000" dirty="0"/>
              <a:t>则逆序后最左边的</a:t>
            </a:r>
            <a:r>
              <a:rPr lang="en-US" altLang="zh-CN" sz="2000" dirty="0"/>
              <a:t>0</a:t>
            </a:r>
            <a:r>
              <a:rPr lang="zh-CN" altLang="en-US" sz="2000" dirty="0"/>
              <a:t>的位置为</a:t>
            </a:r>
            <a:r>
              <a:rPr lang="zh-CN" altLang="en-US" sz="2000" dirty="0">
                <a:sym typeface="Wingdings" panose="05000000000000000000" pitchFamily="2" charset="2"/>
              </a:rPr>
              <a:t> </a:t>
            </a:r>
            <a:r>
              <a:rPr lang="en-US" altLang="zh-CN" sz="2000" dirty="0">
                <a:sym typeface="Wingdings" panose="05000000000000000000" pitchFamily="2" charset="2"/>
              </a:rPr>
              <a:t>( </a:t>
            </a:r>
            <a:r>
              <a:rPr lang="en-US" altLang="zh-CN" sz="2000" dirty="0"/>
              <a:t>1 &lt;&lt; (k – 1) ) / ( ~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&amp; (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+ 1 ) ) </a:t>
            </a:r>
            <a:r>
              <a:rPr lang="zh-CN" altLang="en-US" sz="2000" dirty="0"/>
              <a:t>（有点像对称）</a:t>
            </a:r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r>
              <a:rPr lang="zh-CN" altLang="en-US" sz="2000" dirty="0"/>
              <a:t>比如</a:t>
            </a:r>
            <a:r>
              <a:rPr lang="en-US" altLang="zh-CN" sz="2000" dirty="0"/>
              <a:t>0</a:t>
            </a:r>
            <a:r>
              <a:rPr lang="zh-CN" altLang="en-US" sz="2000" dirty="0"/>
              <a:t>的位置在</a:t>
            </a:r>
            <a:r>
              <a:rPr lang="en-US" altLang="zh-CN" sz="2000" dirty="0"/>
              <a:t>x=00100000</a:t>
            </a:r>
            <a:r>
              <a:rPr lang="zh-CN" altLang="en-US" sz="2000" dirty="0"/>
              <a:t>，则需要的掩码为</a:t>
            </a:r>
            <a:r>
              <a:rPr lang="en-US" altLang="zh-CN" sz="2000" dirty="0"/>
              <a:t>mask=11100000</a:t>
            </a:r>
            <a:r>
              <a:rPr lang="zh-CN" altLang="en-US" sz="2000" dirty="0"/>
              <a:t>，容易得到</a:t>
            </a:r>
            <a:r>
              <a:rPr lang="en-US" altLang="zh-CN" sz="2000" dirty="0"/>
              <a:t>mask= ~ ( x – 1 )</a:t>
            </a:r>
          </a:p>
        </p:txBody>
      </p:sp>
    </p:spTree>
    <p:extLst>
      <p:ext uri="{BB962C8B-B14F-4D97-AF65-F5344CB8AC3E}">
        <p14:creationId xmlns:p14="http://schemas.microsoft.com/office/powerpoint/2010/main" val="390749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228A7D-FDA0-4B78-A20B-3D6078924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逆位序计数实现逆位序下标的交换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60A9FAC-7760-4F10-BBAB-0D6E17DC0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19</a:t>
            </a:fld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B210737-8FD6-44E8-97BA-F2DA7E1F02F8}"/>
              </a:ext>
            </a:extLst>
          </p:cNvPr>
          <p:cNvSpPr txBox="1"/>
          <p:nvPr/>
        </p:nvSpPr>
        <p:spPr>
          <a:xfrm>
            <a:off x="1204856" y="1275838"/>
            <a:ext cx="9294607" cy="3901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j = 0; 	// j </a:t>
            </a:r>
            <a:r>
              <a:rPr lang="zh-CN" altLang="en-US" sz="2400" dirty="0"/>
              <a:t>表示 </a:t>
            </a:r>
            <a:r>
              <a:rPr lang="en-US" altLang="zh-CN" sz="2400" dirty="0" err="1"/>
              <a:t>i</a:t>
            </a:r>
            <a:r>
              <a:rPr lang="en-US" altLang="zh-CN" sz="2400" dirty="0"/>
              <a:t> </a:t>
            </a:r>
            <a:r>
              <a:rPr lang="zh-CN" altLang="en-US" sz="2400" dirty="0"/>
              <a:t>对应的逆位序数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en-US" altLang="zh-CN" sz="2400" dirty="0"/>
              <a:t>for </a:t>
            </a:r>
            <a:r>
              <a:rPr lang="en-US" altLang="zh-CN" sz="2400" dirty="0" err="1"/>
              <a:t>i</a:t>
            </a:r>
            <a:r>
              <a:rPr lang="en-US" altLang="zh-CN" sz="2400" dirty="0"/>
              <a:t> = 0 to n - 1 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	if (</a:t>
            </a:r>
            <a:r>
              <a:rPr lang="en-US" altLang="zh-CN" sz="2400" dirty="0" err="1"/>
              <a:t>i</a:t>
            </a:r>
            <a:r>
              <a:rPr lang="en-US" altLang="zh-CN" sz="2400" dirty="0"/>
              <a:t> &lt; j) swap(a[</a:t>
            </a:r>
            <a:r>
              <a:rPr lang="en-US" altLang="zh-CN" sz="2400" dirty="0" err="1"/>
              <a:t>i</a:t>
            </a:r>
            <a:r>
              <a:rPr lang="en-US" altLang="zh-CN" sz="2400" dirty="0"/>
              <a:t>], a[j]);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	x= ~ </a:t>
            </a:r>
            <a:r>
              <a:rPr lang="en-US" altLang="zh-CN" sz="2400" dirty="0" err="1"/>
              <a:t>i</a:t>
            </a:r>
            <a:r>
              <a:rPr lang="en-US" altLang="zh-CN" sz="2400" dirty="0"/>
              <a:t> &amp; ( </a:t>
            </a:r>
            <a:r>
              <a:rPr lang="en-US" altLang="zh-CN" sz="2400" dirty="0" err="1"/>
              <a:t>i</a:t>
            </a:r>
            <a:r>
              <a:rPr lang="en-US" altLang="zh-CN" sz="2400" dirty="0"/>
              <a:t> + 1 );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	mask = ( n &gt;&gt; 1 ) / x - 1;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	j ^=  ~ mask;</a:t>
            </a:r>
          </a:p>
          <a:p>
            <a:pPr>
              <a:lnSpc>
                <a:spcPct val="150000"/>
              </a:lnSpc>
            </a:pPr>
            <a:endParaRPr lang="zh-CN" altLang="en-US" sz="24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8A0EB2-4D54-46E4-910D-9258C00242BF}"/>
              </a:ext>
            </a:extLst>
          </p:cNvPr>
          <p:cNvSpPr txBox="1"/>
          <p:nvPr/>
        </p:nvSpPr>
        <p:spPr>
          <a:xfrm>
            <a:off x="1204856" y="5177675"/>
            <a:ext cx="11554214" cy="960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/>
              <a:t>每次递增的时间取决于</a:t>
            </a:r>
            <a:r>
              <a:rPr lang="en-US" altLang="zh-CN" sz="2000" dirty="0"/>
              <a:t>mask</a:t>
            </a:r>
            <a:r>
              <a:rPr lang="zh-CN" altLang="en-US" sz="2000" dirty="0"/>
              <a:t>的除法运算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zh-CN" altLang="en-US" sz="2000" dirty="0"/>
              <a:t>而实际上</a:t>
            </a:r>
            <a:r>
              <a:rPr lang="en-US" altLang="zh-CN" sz="2000" dirty="0"/>
              <a:t>~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&amp; (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+ 1 ) </a:t>
            </a:r>
            <a:r>
              <a:rPr lang="zh-CN" altLang="en-US" sz="2000" dirty="0"/>
              <a:t>（最左边的</a:t>
            </a:r>
            <a:r>
              <a:rPr lang="en-US" altLang="zh-CN" sz="2000" dirty="0"/>
              <a:t>0</a:t>
            </a:r>
            <a:r>
              <a:rPr lang="zh-CN" altLang="en-US" sz="2000" dirty="0"/>
              <a:t>的位置）一定是</a:t>
            </a:r>
            <a:r>
              <a:rPr lang="en-US" altLang="zh-CN" sz="2000" dirty="0"/>
              <a:t>2</a:t>
            </a:r>
            <a:r>
              <a:rPr lang="zh-CN" altLang="en-US" sz="2000" dirty="0"/>
              <a:t>的幂次，可以通过移位来实现除法。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80645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0fb470e5-1029-42ce-833c-e9373f9ba9bf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A642C52E-6E86-4BBE-ACE6-CA73E3718488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-930109" y="1051361"/>
            <a:ext cx="12450597" cy="4778319"/>
            <a:chOff x="-930109" y="1051361"/>
            <a:chExt cx="12450597" cy="4778319"/>
          </a:xfrm>
        </p:grpSpPr>
        <p:grpSp>
          <p:nvGrpSpPr>
            <p:cNvPr id="6" name="ïṣľîde">
              <a:extLst>
                <a:ext uri="{FF2B5EF4-FFF2-40B4-BE49-F238E27FC236}">
                  <a16:creationId xmlns:a16="http://schemas.microsoft.com/office/drawing/2014/main" id="{933B65FF-A272-4A69-9A01-92D7C77CF829}"/>
                </a:ext>
              </a:extLst>
            </p:cNvPr>
            <p:cNvGrpSpPr/>
            <p:nvPr/>
          </p:nvGrpSpPr>
          <p:grpSpPr>
            <a:xfrm>
              <a:off x="-930109" y="1051361"/>
              <a:ext cx="2490640" cy="4778319"/>
              <a:chOff x="-930109" y="1051361"/>
              <a:chExt cx="2490640" cy="4778319"/>
            </a:xfrm>
          </p:grpSpPr>
          <p:sp>
            <p:nvSpPr>
              <p:cNvPr id="27" name="îSľïďe">
                <a:extLst>
                  <a:ext uri="{FF2B5EF4-FFF2-40B4-BE49-F238E27FC236}">
                    <a16:creationId xmlns:a16="http://schemas.microsoft.com/office/drawing/2014/main" id="{B19D50FC-1125-4ED9-B7D8-78BCBCE8C008}"/>
                  </a:ext>
                </a:extLst>
              </p:cNvPr>
              <p:cNvSpPr/>
              <p:nvPr/>
            </p:nvSpPr>
            <p:spPr bwMode="auto">
              <a:xfrm rot="13500000">
                <a:off x="-930105" y="3969472"/>
                <a:ext cx="1860208" cy="1860208"/>
              </a:xfrm>
              <a:custGeom>
                <a:avLst/>
                <a:gdLst>
                  <a:gd name="connsiteX0" fmla="*/ 0 w 2304255"/>
                  <a:gd name="connsiteY0" fmla="*/ 0 h 2304255"/>
                  <a:gd name="connsiteX1" fmla="*/ 2304255 w 2304255"/>
                  <a:gd name="connsiteY1" fmla="*/ 2304255 h 2304255"/>
                  <a:gd name="connsiteX2" fmla="*/ 0 w 2304255"/>
                  <a:gd name="connsiteY2" fmla="*/ 2304255 h 2304255"/>
                  <a:gd name="connsiteX3" fmla="*/ 0 w 2304255"/>
                  <a:gd name="connsiteY3" fmla="*/ 0 h 2304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04255" h="2304255">
                    <a:moveTo>
                      <a:pt x="0" y="0"/>
                    </a:moveTo>
                    <a:lnTo>
                      <a:pt x="2304255" y="2304255"/>
                    </a:lnTo>
                    <a:lnTo>
                      <a:pt x="0" y="23042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íṡļîḍe">
                <a:extLst>
                  <a:ext uri="{FF2B5EF4-FFF2-40B4-BE49-F238E27FC236}">
                    <a16:creationId xmlns:a16="http://schemas.microsoft.com/office/drawing/2014/main" id="{9361AAF3-CAD5-4F13-928C-BFE011AA4BDD}"/>
                  </a:ext>
                </a:extLst>
              </p:cNvPr>
              <p:cNvSpPr/>
              <p:nvPr/>
            </p:nvSpPr>
            <p:spPr bwMode="auto">
              <a:xfrm rot="2700000">
                <a:off x="-930109" y="1051361"/>
                <a:ext cx="1860208" cy="1860208"/>
              </a:xfrm>
              <a:custGeom>
                <a:avLst/>
                <a:gdLst>
                  <a:gd name="connsiteX0" fmla="*/ 0 w 1860208"/>
                  <a:gd name="connsiteY0" fmla="*/ 0 h 1860208"/>
                  <a:gd name="connsiteX1" fmla="*/ 1860208 w 1860208"/>
                  <a:gd name="connsiteY1" fmla="*/ 0 h 1860208"/>
                  <a:gd name="connsiteX2" fmla="*/ 1860208 w 1860208"/>
                  <a:gd name="connsiteY2" fmla="*/ 1860208 h 1860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60208" h="1860208">
                    <a:moveTo>
                      <a:pt x="0" y="0"/>
                    </a:moveTo>
                    <a:lnTo>
                      <a:pt x="1860208" y="0"/>
                    </a:lnTo>
                    <a:lnTo>
                      <a:pt x="1860208" y="1860208"/>
                    </a:lnTo>
                    <a:close/>
                  </a:path>
                </a:pathLst>
              </a:custGeom>
              <a:solidFill>
                <a:schemeClr val="accent1">
                  <a:lumMod val="100000"/>
                </a:schemeClr>
              </a:solidFill>
              <a:ln w="19050">
                <a:noFill/>
                <a:round/>
                <a:headEnd/>
                <a:tailEnd/>
              </a:ln>
            </p:spPr>
            <p:txBody>
              <a:bodyPr wrap="square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29" name="ïŝ1ïḋe">
                <a:extLst>
                  <a:ext uri="{FF2B5EF4-FFF2-40B4-BE49-F238E27FC236}">
                    <a16:creationId xmlns:a16="http://schemas.microsoft.com/office/drawing/2014/main" id="{97F43942-06F9-42D1-A7B5-43B69347F1AE}"/>
                  </a:ext>
                </a:extLst>
              </p:cNvPr>
              <p:cNvSpPr/>
              <p:nvPr/>
            </p:nvSpPr>
            <p:spPr bwMode="auto">
              <a:xfrm rot="5400000">
                <a:off x="-780266" y="2648735"/>
                <a:ext cx="3121063" cy="1560531"/>
              </a:xfrm>
              <a:custGeom>
                <a:avLst/>
                <a:gdLst>
                  <a:gd name="connsiteX0" fmla="*/ 2367656 w 4735313"/>
                  <a:gd name="connsiteY0" fmla="*/ 0 h 2367656"/>
                  <a:gd name="connsiteX1" fmla="*/ 4735313 w 4735313"/>
                  <a:gd name="connsiteY1" fmla="*/ 2367656 h 2367656"/>
                  <a:gd name="connsiteX2" fmla="*/ 3847062 w 4735313"/>
                  <a:gd name="connsiteY2" fmla="*/ 2367656 h 2367656"/>
                  <a:gd name="connsiteX3" fmla="*/ 2367656 w 4735313"/>
                  <a:gd name="connsiteY3" fmla="*/ 888250 h 2367656"/>
                  <a:gd name="connsiteX4" fmla="*/ 888250 w 4735313"/>
                  <a:gd name="connsiteY4" fmla="*/ 2367656 h 2367656"/>
                  <a:gd name="connsiteX5" fmla="*/ 0 w 4735313"/>
                  <a:gd name="connsiteY5" fmla="*/ 2367656 h 2367656"/>
                  <a:gd name="connsiteX6" fmla="*/ 2367656 w 4735313"/>
                  <a:gd name="connsiteY6" fmla="*/ 0 h 2367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35313" h="2367656">
                    <a:moveTo>
                      <a:pt x="2367656" y="0"/>
                    </a:moveTo>
                    <a:lnTo>
                      <a:pt x="4735313" y="2367656"/>
                    </a:lnTo>
                    <a:lnTo>
                      <a:pt x="3847062" y="2367656"/>
                    </a:lnTo>
                    <a:lnTo>
                      <a:pt x="2367656" y="888250"/>
                    </a:lnTo>
                    <a:lnTo>
                      <a:pt x="888250" y="2367656"/>
                    </a:lnTo>
                    <a:lnTo>
                      <a:pt x="0" y="2367656"/>
                    </a:lnTo>
                    <a:lnTo>
                      <a:pt x="2367656" y="0"/>
                    </a:lnTo>
                    <a:close/>
                  </a:path>
                </a:pathLst>
              </a:custGeom>
              <a:solidFill>
                <a:schemeClr val="tx2">
                  <a:alpha val="77000"/>
                </a:schemeClr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7" name="ïsḷíḑè">
              <a:extLst>
                <a:ext uri="{FF2B5EF4-FFF2-40B4-BE49-F238E27FC236}">
                  <a16:creationId xmlns:a16="http://schemas.microsoft.com/office/drawing/2014/main" id="{4F1A39D8-7570-4901-A3E5-473DAAB733E1}"/>
                </a:ext>
              </a:extLst>
            </p:cNvPr>
            <p:cNvSpPr/>
            <p:nvPr/>
          </p:nvSpPr>
          <p:spPr>
            <a:xfrm>
              <a:off x="1543012" y="2978855"/>
              <a:ext cx="3742988" cy="923330"/>
            </a:xfrm>
            <a:prstGeom prst="rect">
              <a:avLst/>
            </a:prstGeom>
          </p:spPr>
          <p:txBody>
            <a:bodyPr wrap="square" anchor="ctr" anchorCtr="1">
              <a:normAutofit fontScale="85000" lnSpcReduction="10000"/>
            </a:bodyPr>
            <a:lstStyle/>
            <a:p>
              <a:pPr algn="r"/>
              <a:r>
                <a:rPr lang="en-US" altLang="zh-CN" sz="5400" b="1" spc="300" dirty="0">
                  <a:solidFill>
                    <a:schemeClr val="tx2"/>
                  </a:solidFill>
                </a:rPr>
                <a:t>CONTENTS</a:t>
              </a:r>
            </a:p>
          </p:txBody>
        </p:sp>
        <p:sp>
          <p:nvSpPr>
            <p:cNvPr id="8" name="i$ļïďe">
              <a:extLst>
                <a:ext uri="{FF2B5EF4-FFF2-40B4-BE49-F238E27FC236}">
                  <a16:creationId xmlns:a16="http://schemas.microsoft.com/office/drawing/2014/main" id="{A25DF563-5684-4357-AF66-64EBE7A7028F}"/>
                </a:ext>
              </a:extLst>
            </p:cNvPr>
            <p:cNvSpPr/>
            <p:nvPr/>
          </p:nvSpPr>
          <p:spPr>
            <a:xfrm>
              <a:off x="6276018" y="4545319"/>
              <a:ext cx="624349" cy="624349"/>
            </a:xfrm>
            <a:prstGeom prst="diamond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0000" tIns="46800" rIns="90000" bIns="46800" anchor="ctr">
              <a:normAutofit fontScale="92500" lnSpcReduction="20000"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</a:p>
          </p:txBody>
        </p:sp>
        <p:sp>
          <p:nvSpPr>
            <p:cNvPr id="10" name="íśľíḍé">
              <a:extLst>
                <a:ext uri="{FF2B5EF4-FFF2-40B4-BE49-F238E27FC236}">
                  <a16:creationId xmlns:a16="http://schemas.microsoft.com/office/drawing/2014/main" id="{1AB55A3F-C86D-41AF-8780-3FA466C759D8}"/>
                </a:ext>
              </a:extLst>
            </p:cNvPr>
            <p:cNvSpPr/>
            <p:nvPr/>
          </p:nvSpPr>
          <p:spPr>
            <a:xfrm>
              <a:off x="6276019" y="3538928"/>
              <a:ext cx="624349" cy="624349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0000" tIns="46800" rIns="90000" bIns="46800" anchor="ctr">
              <a:normAutofit fontScale="92500" lnSpcReduction="20000"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</a:p>
          </p:txBody>
        </p:sp>
        <p:sp>
          <p:nvSpPr>
            <p:cNvPr id="11" name="ïşḻíḋê">
              <a:extLst>
                <a:ext uri="{FF2B5EF4-FFF2-40B4-BE49-F238E27FC236}">
                  <a16:creationId xmlns:a16="http://schemas.microsoft.com/office/drawing/2014/main" id="{F0E5BC8E-4AA2-4FC6-AEDE-48B8FAA4B9AC}"/>
                </a:ext>
              </a:extLst>
            </p:cNvPr>
            <p:cNvSpPr/>
            <p:nvPr/>
          </p:nvSpPr>
          <p:spPr>
            <a:xfrm>
              <a:off x="6276020" y="2527165"/>
              <a:ext cx="624349" cy="624349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0000" tIns="46800" rIns="90000" bIns="46800" anchor="ctr">
              <a:normAutofit fontScale="92500" lnSpcReduction="20000"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</a:p>
          </p:txBody>
        </p:sp>
        <p:sp>
          <p:nvSpPr>
            <p:cNvPr id="12" name="isḻïḋé">
              <a:extLst>
                <a:ext uri="{FF2B5EF4-FFF2-40B4-BE49-F238E27FC236}">
                  <a16:creationId xmlns:a16="http://schemas.microsoft.com/office/drawing/2014/main" id="{C0451A36-F8F9-4E68-9C14-18681989F54C}"/>
                </a:ext>
              </a:extLst>
            </p:cNvPr>
            <p:cNvSpPr/>
            <p:nvPr/>
          </p:nvSpPr>
          <p:spPr>
            <a:xfrm>
              <a:off x="6281461" y="1514883"/>
              <a:ext cx="624349" cy="624349"/>
            </a:xfrm>
            <a:prstGeom prst="diamond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0000" tIns="46800" rIns="90000" bIns="46800" anchor="ctr">
              <a:normAutofit fontScale="92500" lnSpcReduction="20000"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</a:p>
          </p:txBody>
        </p:sp>
        <p:sp>
          <p:nvSpPr>
            <p:cNvPr id="13" name="isļiḓé">
              <a:extLst>
                <a:ext uri="{FF2B5EF4-FFF2-40B4-BE49-F238E27FC236}">
                  <a16:creationId xmlns:a16="http://schemas.microsoft.com/office/drawing/2014/main" id="{14BE8420-7381-470B-AC29-3CB82B49C2D2}"/>
                </a:ext>
              </a:extLst>
            </p:cNvPr>
            <p:cNvSpPr txBox="1"/>
            <p:nvPr/>
          </p:nvSpPr>
          <p:spPr>
            <a:xfrm>
              <a:off x="6951000" y="4545318"/>
              <a:ext cx="4013207" cy="506247"/>
            </a:xfrm>
            <a:prstGeom prst="rect">
              <a:avLst/>
            </a:prstGeom>
            <a:noFill/>
          </p:spPr>
          <p:txBody>
            <a:bodyPr wrap="none" lIns="90000" tIns="46800" rIns="90000" bIns="46800" anchor="b" anchorCtr="0">
              <a:normAutofit/>
            </a:bodyPr>
            <a:lstStyle/>
            <a:p>
              <a:r>
                <a:rPr lang="zh-CN" altLang="en-US" sz="2000" b="1" dirty="0"/>
                <a:t>摊还分析</a:t>
              </a:r>
            </a:p>
          </p:txBody>
        </p:sp>
        <p:sp>
          <p:nvSpPr>
            <p:cNvPr id="15" name="iṡ1íḑê">
              <a:extLst>
                <a:ext uri="{FF2B5EF4-FFF2-40B4-BE49-F238E27FC236}">
                  <a16:creationId xmlns:a16="http://schemas.microsoft.com/office/drawing/2014/main" id="{05F8F47E-A116-4434-A57F-D953A941B808}"/>
                </a:ext>
              </a:extLst>
            </p:cNvPr>
            <p:cNvSpPr txBox="1"/>
            <p:nvPr/>
          </p:nvSpPr>
          <p:spPr>
            <a:xfrm>
              <a:off x="6951000" y="3377282"/>
              <a:ext cx="3962574" cy="624349"/>
            </a:xfrm>
            <a:prstGeom prst="rect">
              <a:avLst/>
            </a:prstGeom>
            <a:noFill/>
          </p:spPr>
          <p:txBody>
            <a:bodyPr wrap="none" lIns="90000" tIns="46800" rIns="90000" bIns="46800" anchor="b" anchorCtr="0">
              <a:normAutofit/>
            </a:bodyPr>
            <a:lstStyle/>
            <a:p>
              <a:r>
                <a:rPr lang="zh-CN" altLang="en-US" sz="2000" b="1" dirty="0"/>
                <a:t>算法优化</a:t>
              </a:r>
            </a:p>
          </p:txBody>
        </p:sp>
        <p:sp>
          <p:nvSpPr>
            <p:cNvPr id="19" name="iśļîďe">
              <a:extLst>
                <a:ext uri="{FF2B5EF4-FFF2-40B4-BE49-F238E27FC236}">
                  <a16:creationId xmlns:a16="http://schemas.microsoft.com/office/drawing/2014/main" id="{176089DB-693D-4D37-A433-1F6BA8DEFCFF}"/>
                </a:ext>
              </a:extLst>
            </p:cNvPr>
            <p:cNvSpPr txBox="1"/>
            <p:nvPr/>
          </p:nvSpPr>
          <p:spPr>
            <a:xfrm>
              <a:off x="6951000" y="2435519"/>
              <a:ext cx="3962574" cy="559721"/>
            </a:xfrm>
            <a:prstGeom prst="rect">
              <a:avLst/>
            </a:prstGeom>
            <a:noFill/>
          </p:spPr>
          <p:txBody>
            <a:bodyPr wrap="none" lIns="90000" tIns="46800" rIns="90000" bIns="46800" anchor="b" anchorCtr="0">
              <a:normAutofit/>
            </a:bodyPr>
            <a:lstStyle/>
            <a:p>
              <a:r>
                <a:rPr lang="zh-CN" altLang="en-US" sz="2000" b="1" dirty="0"/>
                <a:t>简单实现</a:t>
              </a:r>
            </a:p>
          </p:txBody>
        </p:sp>
        <p:sp>
          <p:nvSpPr>
            <p:cNvPr id="21" name="îṧļïďé">
              <a:extLst>
                <a:ext uri="{FF2B5EF4-FFF2-40B4-BE49-F238E27FC236}">
                  <a16:creationId xmlns:a16="http://schemas.microsoft.com/office/drawing/2014/main" id="{6C45C575-63D3-4FAE-AD19-9A503AADE65D}"/>
                </a:ext>
              </a:extLst>
            </p:cNvPr>
            <p:cNvSpPr txBox="1"/>
            <p:nvPr/>
          </p:nvSpPr>
          <p:spPr>
            <a:xfrm>
              <a:off x="6951000" y="1509791"/>
              <a:ext cx="3962574" cy="513594"/>
            </a:xfrm>
            <a:prstGeom prst="rect">
              <a:avLst/>
            </a:prstGeom>
            <a:noFill/>
          </p:spPr>
          <p:txBody>
            <a:bodyPr wrap="none" lIns="90000" tIns="46800" rIns="90000" bIns="46800" anchor="b" anchorCtr="0">
              <a:normAutofit/>
            </a:bodyPr>
            <a:lstStyle/>
            <a:p>
              <a:r>
                <a:rPr lang="zh-CN" altLang="en-US" sz="2000" b="1" dirty="0"/>
                <a:t>题目概述</a:t>
              </a:r>
            </a:p>
          </p:txBody>
        </p: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id="{0E32E640-B6ED-4EFE-957A-AAD95DCF3AAB}"/>
                </a:ext>
              </a:extLst>
            </p:cNvPr>
            <p:cNvCxnSpPr/>
            <p:nvPr/>
          </p:nvCxnSpPr>
          <p:spPr>
            <a:xfrm>
              <a:off x="6951000" y="2053477"/>
              <a:ext cx="456948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id="{E9E2D5EA-51F3-4E72-84C3-3CE94BF2E84E}"/>
                </a:ext>
              </a:extLst>
            </p:cNvPr>
            <p:cNvCxnSpPr/>
            <p:nvPr/>
          </p:nvCxnSpPr>
          <p:spPr>
            <a:xfrm>
              <a:off x="6951000" y="2995240"/>
              <a:ext cx="456948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7836C54C-28CC-4860-AF9D-44ABB7440248}"/>
                </a:ext>
              </a:extLst>
            </p:cNvPr>
            <p:cNvCxnSpPr/>
            <p:nvPr/>
          </p:nvCxnSpPr>
          <p:spPr>
            <a:xfrm>
              <a:off x="6951000" y="4001631"/>
              <a:ext cx="456948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C5F81125-8A12-4887-9236-8B5ADD3E6237}"/>
                </a:ext>
              </a:extLst>
            </p:cNvPr>
            <p:cNvCxnSpPr/>
            <p:nvPr/>
          </p:nvCxnSpPr>
          <p:spPr>
            <a:xfrm>
              <a:off x="6951000" y="5051566"/>
              <a:ext cx="456948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2781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375088-8933-4FB6-A0D7-FA005490B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( n &gt;&gt; 1 ) / x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5F9987D-5A22-4ADB-BBF6-FD49358A2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20</a:t>
            </a:fld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1273B6F-3693-46F0-9195-811334D45CA5}"/>
              </a:ext>
            </a:extLst>
          </p:cNvPr>
          <p:cNvSpPr txBox="1"/>
          <p:nvPr/>
        </p:nvSpPr>
        <p:spPr>
          <a:xfrm>
            <a:off x="1204856" y="1254573"/>
            <a:ext cx="9294607" cy="4651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/>
              <a:t>先求出</a:t>
            </a:r>
            <a:r>
              <a:rPr lang="en-US" altLang="zh-CN" sz="2000" dirty="0"/>
              <a:t>x</a:t>
            </a:r>
            <a:r>
              <a:rPr lang="zh-CN" altLang="en-US" sz="2000" dirty="0"/>
              <a:t>中的那一位</a:t>
            </a:r>
            <a:r>
              <a:rPr lang="en-US" altLang="zh-CN" sz="2000" dirty="0"/>
              <a:t>1</a:t>
            </a:r>
            <a:r>
              <a:rPr lang="zh-CN" altLang="en-US" sz="2000" dirty="0"/>
              <a:t>（也就是</a:t>
            </a:r>
            <a:r>
              <a:rPr lang="en-US" altLang="zh-CN" sz="2000" dirty="0"/>
              <a:t>0</a:t>
            </a:r>
            <a:r>
              <a:rPr lang="zh-CN" altLang="en-US" sz="2000" dirty="0"/>
              <a:t>的位置）离最左边的距离</a:t>
            </a:r>
            <a:r>
              <a:rPr lang="en-US" altLang="zh-CN" sz="2000" dirty="0"/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sz="2000" dirty="0" err="1"/>
              <a:t>i</a:t>
            </a:r>
            <a:r>
              <a:rPr lang="en-US" altLang="zh-CN" sz="2000" dirty="0"/>
              <a:t> =0;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while x != 0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	x &lt;&lt;= 1;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	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++;</a:t>
            </a:r>
          </a:p>
          <a:p>
            <a:pPr>
              <a:lnSpc>
                <a:spcPct val="150000"/>
              </a:lnSpc>
            </a:pPr>
            <a:r>
              <a:rPr lang="zh-CN" altLang="en-US" sz="2000" dirty="0"/>
              <a:t>则 </a:t>
            </a:r>
            <a:r>
              <a:rPr lang="en-US" altLang="zh-CN" sz="2000" dirty="0"/>
              <a:t>( n &gt;&gt; 1 ) / x == ( n &gt;&gt; 1 ) &gt;&gt; ( k –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)</a:t>
            </a:r>
          </a:p>
          <a:p>
            <a:pPr>
              <a:lnSpc>
                <a:spcPct val="150000"/>
              </a:lnSpc>
            </a:pP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zh-CN" altLang="en-US" sz="2000" dirty="0"/>
              <a:t>求幂次和移位需要的时间都是</a:t>
            </a:r>
            <a:r>
              <a:rPr lang="en-US" altLang="zh-CN" sz="2000" dirty="0"/>
              <a:t>0</a:t>
            </a:r>
            <a:r>
              <a:rPr lang="zh-CN" altLang="en-US" sz="2000" dirty="0"/>
              <a:t>离最左边距离的常数倍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zh-CN" altLang="en-US" sz="2000" dirty="0"/>
              <a:t>而实际上</a:t>
            </a:r>
            <a:r>
              <a:rPr lang="en-US" altLang="zh-CN" sz="2000" dirty="0"/>
              <a:t>0</a:t>
            </a:r>
            <a:r>
              <a:rPr lang="zh-CN" altLang="en-US" sz="2000" dirty="0"/>
              <a:t>离最左边的距离恰好等于书</a:t>
            </a:r>
            <a:r>
              <a:rPr lang="zh-CN" altLang="en-US" sz="2000"/>
              <a:t>上二进制计数器</a:t>
            </a:r>
            <a:r>
              <a:rPr lang="zh-CN" altLang="en-US" sz="2000" dirty="0"/>
              <a:t>每次翻转的位数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zh-CN" altLang="en-US" sz="2000" dirty="0"/>
              <a:t>因此每次递增操作的摊还代价为</a:t>
            </a:r>
            <a:r>
              <a:rPr lang="en-US" altLang="zh-CN" sz="2000" dirty="0"/>
              <a:t>O(1)</a:t>
            </a:r>
          </a:p>
        </p:txBody>
      </p:sp>
    </p:spTree>
    <p:extLst>
      <p:ext uri="{BB962C8B-B14F-4D97-AF65-F5344CB8AC3E}">
        <p14:creationId xmlns:p14="http://schemas.microsoft.com/office/powerpoint/2010/main" val="189965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7075DE8-6E4E-46A3-9BAB-63AFA396E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21</a:t>
            </a:fld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34C3344-AC5C-4863-A92B-AEE50B06CF05}"/>
              </a:ext>
            </a:extLst>
          </p:cNvPr>
          <p:cNvSpPr txBox="1"/>
          <p:nvPr/>
        </p:nvSpPr>
        <p:spPr>
          <a:xfrm>
            <a:off x="1172959" y="797373"/>
            <a:ext cx="9294607" cy="4455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j = 0; 	// j </a:t>
            </a:r>
            <a:r>
              <a:rPr lang="zh-CN" altLang="en-US" sz="2400" dirty="0"/>
              <a:t>表示 </a:t>
            </a:r>
            <a:r>
              <a:rPr lang="en-US" altLang="zh-CN" sz="2400" dirty="0" err="1"/>
              <a:t>i</a:t>
            </a:r>
            <a:r>
              <a:rPr lang="en-US" altLang="zh-CN" sz="2400" dirty="0"/>
              <a:t> </a:t>
            </a:r>
            <a:r>
              <a:rPr lang="zh-CN" altLang="en-US" sz="2400" dirty="0"/>
              <a:t>对应的逆位序数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en-US" altLang="zh-CN" sz="2400" dirty="0"/>
              <a:t>for </a:t>
            </a:r>
            <a:r>
              <a:rPr lang="en-US" altLang="zh-CN" sz="2400" dirty="0" err="1"/>
              <a:t>i</a:t>
            </a:r>
            <a:r>
              <a:rPr lang="en-US" altLang="zh-CN" sz="2400" dirty="0"/>
              <a:t> = 0 to n - 1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	if (</a:t>
            </a:r>
            <a:r>
              <a:rPr lang="en-US" altLang="zh-CN" sz="2400" dirty="0" err="1"/>
              <a:t>i</a:t>
            </a:r>
            <a:r>
              <a:rPr lang="en-US" altLang="zh-CN" sz="2400" dirty="0"/>
              <a:t> &lt; j) swap(a[</a:t>
            </a:r>
            <a:r>
              <a:rPr lang="en-US" altLang="zh-CN" sz="2400" dirty="0" err="1"/>
              <a:t>i</a:t>
            </a:r>
            <a:r>
              <a:rPr lang="en-US" altLang="zh-CN" sz="2400" dirty="0"/>
              <a:t>], a[j]);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	x= ~ </a:t>
            </a:r>
            <a:r>
              <a:rPr lang="en-US" altLang="zh-CN" sz="2400" dirty="0" err="1"/>
              <a:t>i</a:t>
            </a:r>
            <a:r>
              <a:rPr lang="en-US" altLang="zh-CN" sz="2400" dirty="0"/>
              <a:t> &amp; ( </a:t>
            </a:r>
            <a:r>
              <a:rPr lang="en-US" altLang="zh-CN" sz="2400" dirty="0" err="1"/>
              <a:t>i</a:t>
            </a:r>
            <a:r>
              <a:rPr lang="en-US" altLang="zh-CN" sz="2400" dirty="0"/>
              <a:t> + 1 );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	mask = ( n &gt;&gt; 1 ) / x - 1;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	j ^=  ~ mask;</a:t>
            </a:r>
          </a:p>
          <a:p>
            <a:pPr>
              <a:lnSpc>
                <a:spcPct val="150000"/>
              </a:lnSpc>
            </a:pP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zh-CN" altLang="en-US" sz="2400" dirty="0"/>
              <a:t>每次循环（递增操作）的摊还代价为</a:t>
            </a:r>
            <a:r>
              <a:rPr lang="en-US" altLang="zh-CN" sz="2400" dirty="0"/>
              <a:t>O(1)</a:t>
            </a:r>
            <a:r>
              <a:rPr lang="zh-CN" altLang="en-US" sz="2400" dirty="0"/>
              <a:t>，故算法总代价为</a:t>
            </a:r>
            <a:r>
              <a:rPr lang="en-US" altLang="zh-CN" sz="2400" dirty="0"/>
              <a:t>O(n)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6053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摊还分析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01E9CF6-0F70-4054-9DFD-318CB5370761}"/>
              </a:ext>
            </a:extLst>
          </p:cNvPr>
          <p:cNvSpPr txBox="1"/>
          <p:nvPr/>
        </p:nvSpPr>
        <p:spPr>
          <a:xfrm>
            <a:off x="10429874" y="2252306"/>
            <a:ext cx="886883" cy="1176694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b="1" dirty="0">
                <a:solidFill>
                  <a:schemeClr val="accent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04</a:t>
            </a:r>
            <a:endParaRPr lang="zh-CN" altLang="en-US" b="1" dirty="0">
              <a:solidFill>
                <a:schemeClr val="accent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53670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3D2470-CF7E-44A5-939B-C5FF4F527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Aggregate analysis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664D369-E68B-4F2D-A6BA-F8C76E37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23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BF5A58E-7361-44AD-AC34-1971058EFE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924" y="1146181"/>
            <a:ext cx="4076700" cy="52959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3135FFE4-20E4-45A0-A63C-0D5B38B6625F}"/>
                  </a:ext>
                </a:extLst>
              </p:cNvPr>
              <p:cNvSpPr txBox="1"/>
              <p:nvPr/>
            </p:nvSpPr>
            <p:spPr>
              <a:xfrm>
                <a:off x="5402038" y="2400823"/>
                <a:ext cx="5294315" cy="17120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/>
                  <a:t>第 </a:t>
                </a:r>
                <a:r>
                  <a:rPr lang="en-US" altLang="zh-CN" sz="2000" dirty="0" err="1"/>
                  <a:t>i</a:t>
                </a:r>
                <a:r>
                  <a:rPr lang="en-US" altLang="zh-CN" sz="2000" dirty="0"/>
                  <a:t> </a:t>
                </a:r>
                <a:r>
                  <a:rPr lang="zh-CN" altLang="en-US" sz="2000" dirty="0"/>
                  <a:t>位翻转次数：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/</m:t>
                        </m:r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d>
                  </m:oMath>
                </a14:m>
                <a:endParaRPr lang="en-US" altLang="zh-CN" sz="2000" dirty="0"/>
              </a:p>
              <a:p>
                <a:endParaRPr lang="en-US" altLang="zh-CN" sz="2000" dirty="0"/>
              </a:p>
              <a:p>
                <a:r>
                  <a:rPr lang="zh-CN" altLang="en-US" sz="2000" dirty="0"/>
                  <a:t>因此遍历</a:t>
                </a:r>
                <a:r>
                  <a:rPr lang="en-US" altLang="zh-CN" sz="2000" dirty="0"/>
                  <a:t>n</a:t>
                </a:r>
                <a:r>
                  <a:rPr lang="zh-CN" altLang="en-US" sz="2000" dirty="0"/>
                  <a:t>个数总共需要：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zh-CN" altLang="en-US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3"/>
                          </m:rPr>
                          <a:rPr lang="en-US" altLang="zh-CN" sz="2000" i="1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d>
                          <m:dPr>
                            <m:begChr m:val="⌊"/>
                            <m:endChr m:val="⌋"/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/</m:t>
                            </m:r>
                            <m:sSup>
                              <m:sSupPr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p>
                          </m:e>
                        </m:d>
                      </m:e>
                    </m:nary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&lt;2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altLang="zh-CN" sz="2000" dirty="0"/>
              </a:p>
              <a:p>
                <a:endParaRPr lang="en-US" altLang="zh-CN" sz="2000" dirty="0"/>
              </a:p>
              <a:p>
                <a:r>
                  <a:rPr lang="zh-CN" altLang="en-US" sz="2000" dirty="0"/>
                  <a:t>故算法时间复杂度为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3135FFE4-20E4-45A0-A63C-0D5B38B662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2038" y="2400823"/>
                <a:ext cx="5294315" cy="1712072"/>
              </a:xfrm>
              <a:prstGeom prst="rect">
                <a:avLst/>
              </a:prstGeom>
              <a:blipFill>
                <a:blip r:embed="rId3"/>
                <a:stretch>
                  <a:fillRect l="-1151" t="-1068" b="-56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408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B1D29DA-0E26-42A7-9A82-0F6E7DD7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24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EABE2DB-2431-4776-9EE9-602CB14918F7}"/>
                  </a:ext>
                </a:extLst>
              </p:cNvPr>
              <p:cNvSpPr txBox="1"/>
              <p:nvPr/>
            </p:nvSpPr>
            <p:spPr>
              <a:xfrm>
                <a:off x="964706" y="1396666"/>
                <a:ext cx="10262587" cy="3381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400" dirty="0"/>
                  <a:t>先考虑</a:t>
                </a:r>
                <a:r>
                  <a:rPr lang="en-US" altLang="zh-CN" sz="2400" dirty="0"/>
                  <a:t>k=1</a:t>
                </a:r>
                <a:r>
                  <a:rPr lang="zh-CN" altLang="en-US" sz="2400" dirty="0"/>
                  <a:t>：</a:t>
                </a:r>
                <a:r>
                  <a:rPr lang="en-US" altLang="zh-CN" sz="2400" dirty="0"/>
                  <a:t>0</a:t>
                </a:r>
                <a:r>
                  <a:rPr lang="zh-CN" altLang="en-US" sz="2400" dirty="0"/>
                  <a:t>和</a:t>
                </a:r>
                <a:r>
                  <a:rPr lang="en-US" altLang="zh-CN" sz="2400" dirty="0"/>
                  <a:t>1</a:t>
                </a:r>
                <a:r>
                  <a:rPr lang="zh-CN" altLang="en-US" sz="2400" dirty="0"/>
                  <a:t>，都只需要</a:t>
                </a:r>
                <a:r>
                  <a:rPr lang="en-US" altLang="zh-CN" sz="2400" dirty="0"/>
                  <a:t>1</a:t>
                </a:r>
                <a:r>
                  <a:rPr lang="zh-CN" altLang="en-US" sz="2400" dirty="0"/>
                  <a:t>次，共</a:t>
                </a:r>
                <a:r>
                  <a:rPr lang="en-US" altLang="zh-CN" sz="2400" dirty="0"/>
                  <a:t>2</a:t>
                </a:r>
                <a:r>
                  <a:rPr lang="zh-CN" altLang="en-US" sz="2400" dirty="0"/>
                  <a:t>次</a:t>
                </a:r>
                <a:endParaRPr lang="en-US" altLang="zh-CN" sz="2400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sz="2400" dirty="0"/>
                  <a:t>	k=2</a:t>
                </a:r>
                <a:r>
                  <a:rPr lang="zh-CN" altLang="en-US" sz="2400" dirty="0"/>
                  <a:t>：</a:t>
                </a:r>
                <a:r>
                  <a:rPr lang="en-US" altLang="zh-CN" sz="2400" dirty="0"/>
                  <a:t>00</a:t>
                </a:r>
                <a:r>
                  <a:rPr lang="zh-CN" altLang="en-US" sz="2400" dirty="0"/>
                  <a:t>、</a:t>
                </a:r>
                <a:r>
                  <a:rPr lang="en-US" altLang="zh-CN" sz="2400" dirty="0"/>
                  <a:t>01</a:t>
                </a:r>
                <a:r>
                  <a:rPr lang="zh-CN" altLang="en-US" sz="2400" dirty="0"/>
                  <a:t>、</a:t>
                </a:r>
                <a:r>
                  <a:rPr lang="en-US" altLang="zh-CN" sz="2400" dirty="0"/>
                  <a:t>10</a:t>
                </a:r>
                <a:r>
                  <a:rPr lang="zh-CN" altLang="en-US" sz="2400" dirty="0"/>
                  <a:t>、</a:t>
                </a:r>
                <a:r>
                  <a:rPr lang="en-US" altLang="zh-CN" sz="2400" dirty="0"/>
                  <a:t>11</a:t>
                </a:r>
                <a:r>
                  <a:rPr lang="zh-CN" altLang="en-US" sz="2400" dirty="0"/>
                  <a:t>，需要</a:t>
                </a:r>
                <a:r>
                  <a:rPr lang="en-US" altLang="zh-CN" sz="2400" dirty="0"/>
                  <a:t>1+1+2+2=6</a:t>
                </a:r>
                <a:r>
                  <a:rPr lang="zh-CN" altLang="en-US" sz="2400" dirty="0"/>
                  <a:t>次</a:t>
                </a:r>
                <a:endParaRPr lang="en-US" altLang="zh-CN" sz="2400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sz="2400" dirty="0"/>
                  <a:t>	……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400" dirty="0"/>
                  <a:t>	k=i+1</a:t>
                </a:r>
                <a:r>
                  <a:rPr lang="zh-CN" altLang="en-US" sz="2400" dirty="0"/>
                  <a:t>时，相当于在</a:t>
                </a:r>
                <a:r>
                  <a:rPr lang="en-US" altLang="zh-CN" sz="2400" dirty="0"/>
                  <a:t>k=</a:t>
                </a:r>
                <a:r>
                  <a:rPr lang="en-US" altLang="zh-CN" sz="2400" dirty="0" err="1"/>
                  <a:t>i</a:t>
                </a:r>
                <a:r>
                  <a:rPr lang="zh-CN" altLang="en-US" sz="2400" dirty="0"/>
                  <a:t>的所有情况前加上</a:t>
                </a:r>
                <a:r>
                  <a:rPr lang="en-US" altLang="zh-CN" sz="2400" dirty="0"/>
                  <a:t>0</a:t>
                </a:r>
                <a:r>
                  <a:rPr lang="zh-CN" altLang="en-US" sz="2400" dirty="0"/>
                  <a:t>或</a:t>
                </a:r>
                <a:r>
                  <a:rPr lang="en-US" altLang="zh-CN" sz="2400" dirty="0"/>
                  <a:t>1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400" dirty="0"/>
                  <a:t>	</a:t>
                </a:r>
                <a:r>
                  <a:rPr lang="zh-CN" altLang="en-US" sz="2400" dirty="0"/>
                  <a:t>加</a:t>
                </a:r>
                <a:r>
                  <a:rPr lang="en-US" altLang="zh-CN" sz="2400" dirty="0"/>
                  <a:t>0</a:t>
                </a:r>
                <a:r>
                  <a:rPr lang="zh-CN" altLang="en-US" sz="2400" dirty="0"/>
                  <a:t>时，只需要</a:t>
                </a:r>
                <a:r>
                  <a:rPr lang="en-US" altLang="zh-CN" sz="2400" dirty="0"/>
                  <a:t>1</a:t>
                </a:r>
                <a:r>
                  <a:rPr lang="zh-CN" altLang="en-US" sz="2400" dirty="0"/>
                  <a:t>次，共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i</m:t>
                        </m:r>
                      </m:sup>
                    </m:sSup>
                  </m:oMath>
                </a14:m>
                <a:r>
                  <a:rPr lang="zh-CN" altLang="en-US" sz="2400" dirty="0"/>
                  <a:t>次</a:t>
                </a:r>
                <a:endParaRPr lang="en-US" altLang="zh-CN" sz="2400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sz="2400" dirty="0"/>
                  <a:t>	</a:t>
                </a:r>
                <a:r>
                  <a:rPr lang="zh-CN" altLang="en-US" sz="2400" dirty="0"/>
                  <a:t>加</a:t>
                </a:r>
                <a:r>
                  <a:rPr lang="en-US" altLang="zh-CN" sz="2400" dirty="0"/>
                  <a:t>1</a:t>
                </a:r>
                <a:r>
                  <a:rPr lang="zh-CN" altLang="en-US" sz="2400" dirty="0"/>
                  <a:t>时，相当于</a:t>
                </a:r>
                <a:r>
                  <a:rPr lang="en-US" altLang="zh-CN" sz="2400" dirty="0"/>
                  <a:t>k=</a:t>
                </a:r>
                <a:r>
                  <a:rPr lang="en-US" altLang="zh-CN" sz="2400" dirty="0" err="1"/>
                  <a:t>i</a:t>
                </a:r>
                <a:r>
                  <a:rPr lang="zh-CN" altLang="en-US" sz="2400" dirty="0"/>
                  <a:t>每种情况都需要加</a:t>
                </a:r>
                <a:r>
                  <a:rPr lang="en-US" altLang="zh-CN" sz="2400" dirty="0"/>
                  <a:t>1</a:t>
                </a:r>
                <a:r>
                  <a:rPr lang="zh-CN" altLang="en-US" sz="2400" dirty="0"/>
                  <a:t>次，共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i</m:t>
                        </m:r>
                      </m:sup>
                    </m:sSup>
                  </m:oMath>
                </a14:m>
                <a:r>
                  <a:rPr lang="zh-CN" altLang="en-US" sz="2400" dirty="0"/>
                  <a:t>次加上</a:t>
                </a:r>
                <a:r>
                  <a:rPr lang="en-US" altLang="zh-CN" sz="2400" dirty="0"/>
                  <a:t>k=</a:t>
                </a:r>
                <a:r>
                  <a:rPr lang="en-US" altLang="zh-CN" sz="2400" dirty="0" err="1"/>
                  <a:t>i</a:t>
                </a:r>
                <a:r>
                  <a:rPr lang="zh-CN" altLang="en-US" sz="2400" dirty="0"/>
                  <a:t>时的总次数</a:t>
                </a:r>
                <a:endParaRPr lang="en-US" altLang="zh-CN" sz="2400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EABE2DB-2431-4776-9EE9-602CB1491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706" y="1396666"/>
                <a:ext cx="10262587" cy="3381503"/>
              </a:xfrm>
              <a:prstGeom prst="rect">
                <a:avLst/>
              </a:prstGeom>
              <a:blipFill>
                <a:blip r:embed="rId2"/>
                <a:stretch>
                  <a:fillRect l="-891" b="-32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标题 1">
            <a:extLst>
              <a:ext uri="{FF2B5EF4-FFF2-40B4-BE49-F238E27FC236}">
                <a16:creationId xmlns:a16="http://schemas.microsoft.com/office/drawing/2014/main" id="{D71073F7-B9BB-4937-BBAE-AD8B3C7A8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</p:spPr>
        <p:txBody>
          <a:bodyPr/>
          <a:lstStyle/>
          <a:p>
            <a:r>
              <a:rPr lang="zh-CN" altLang="en-US" dirty="0"/>
              <a:t>另一个思路</a:t>
            </a:r>
          </a:p>
        </p:txBody>
      </p:sp>
    </p:spTree>
    <p:extLst>
      <p:ext uri="{BB962C8B-B14F-4D97-AF65-F5344CB8AC3E}">
        <p14:creationId xmlns:p14="http://schemas.microsoft.com/office/powerpoint/2010/main" val="376330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B1D29DA-0E26-42A7-9A82-0F6E7DD7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25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EABE2DB-2431-4776-9EE9-602CB14918F7}"/>
                  </a:ext>
                </a:extLst>
              </p:cNvPr>
              <p:cNvSpPr txBox="1"/>
              <p:nvPr/>
            </p:nvSpPr>
            <p:spPr>
              <a:xfrm>
                <a:off x="3264996" y="4189328"/>
                <a:ext cx="5662005" cy="1213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dirty="0"/>
                  <a:t>T(k+1)=T(k)+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endParaRPr lang="en-US" altLang="zh-CN" sz="2400" dirty="0"/>
              </a:p>
              <a:p>
                <a:pPr algn="ctr"/>
                <a:endParaRPr lang="en-US" altLang="zh-CN" sz="2400" dirty="0"/>
              </a:p>
              <a:p>
                <a:pPr algn="ctr"/>
                <a:r>
                  <a:rPr lang="zh-CN" altLang="en-US" sz="2400" dirty="0"/>
                  <a:t>易解得</a:t>
                </a:r>
                <a:r>
                  <a:rPr lang="en-US" altLang="zh-CN" sz="2400" dirty="0"/>
                  <a:t>T(k)=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−2=2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−2=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400" dirty="0"/>
                  <a:t> </a:t>
                </a: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EABE2DB-2431-4776-9EE9-602CB1491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4996" y="4189328"/>
                <a:ext cx="5662005" cy="1213409"/>
              </a:xfrm>
              <a:prstGeom prst="rect">
                <a:avLst/>
              </a:prstGeom>
              <a:blipFill>
                <a:blip r:embed="rId2"/>
                <a:stretch>
                  <a:fillRect t="-3015" b="-105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D2FF3658-51E0-40AA-BB80-B4DBB2CD480A}"/>
                  </a:ext>
                </a:extLst>
              </p:cNvPr>
              <p:cNvSpPr/>
              <p:nvPr/>
            </p:nvSpPr>
            <p:spPr>
              <a:xfrm>
                <a:off x="1652194" y="415919"/>
                <a:ext cx="8887610" cy="14484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000" dirty="0"/>
                  <a:t>k=i+1</a:t>
                </a:r>
                <a:r>
                  <a:rPr lang="zh-CN" altLang="en-US" sz="2000" dirty="0"/>
                  <a:t>时，相当于在</a:t>
                </a:r>
                <a:r>
                  <a:rPr lang="en-US" altLang="zh-CN" sz="2000" dirty="0"/>
                  <a:t>k=</a:t>
                </a:r>
                <a:r>
                  <a:rPr lang="en-US" altLang="zh-CN" sz="2000" dirty="0" err="1"/>
                  <a:t>i</a:t>
                </a:r>
                <a:r>
                  <a:rPr lang="zh-CN" altLang="en-US" sz="2000" dirty="0"/>
                  <a:t>的所有情况前加上</a:t>
                </a:r>
                <a:r>
                  <a:rPr lang="en-US" altLang="zh-CN" sz="2000" dirty="0"/>
                  <a:t>0</a:t>
                </a:r>
                <a:r>
                  <a:rPr lang="zh-CN" altLang="en-US" sz="2000" dirty="0"/>
                  <a:t>或</a:t>
                </a:r>
                <a:r>
                  <a:rPr lang="en-US" altLang="zh-CN" sz="2000" dirty="0"/>
                  <a:t>1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000" dirty="0"/>
                  <a:t>	</a:t>
                </a:r>
                <a:r>
                  <a:rPr lang="zh-CN" altLang="en-US" sz="2000" dirty="0"/>
                  <a:t>加</a:t>
                </a:r>
                <a:r>
                  <a:rPr lang="en-US" altLang="zh-CN" sz="2000" dirty="0"/>
                  <a:t>0</a:t>
                </a:r>
                <a:r>
                  <a:rPr lang="zh-CN" altLang="en-US" sz="2000" dirty="0"/>
                  <a:t>时，只需要</a:t>
                </a:r>
                <a:r>
                  <a:rPr lang="en-US" altLang="zh-CN" sz="2000" dirty="0"/>
                  <a:t>1</a:t>
                </a:r>
                <a:r>
                  <a:rPr lang="zh-CN" altLang="en-US" sz="2000" dirty="0"/>
                  <a:t>次，共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zh-CN" sz="2000" i="1">
                            <a:latin typeface="Cambria Math" panose="02040503050406030204" pitchFamily="18" charset="0"/>
                          </a:rPr>
                          <m:t>i</m:t>
                        </m:r>
                      </m:sup>
                    </m:sSup>
                  </m:oMath>
                </a14:m>
                <a:r>
                  <a:rPr lang="zh-CN" altLang="en-US" sz="2000" dirty="0"/>
                  <a:t>次</a:t>
                </a:r>
                <a:endParaRPr lang="en-US" altLang="zh-CN" sz="2000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sz="2000" dirty="0"/>
                  <a:t>	</a:t>
                </a:r>
                <a:r>
                  <a:rPr lang="zh-CN" altLang="en-US" sz="2000" dirty="0"/>
                  <a:t>加</a:t>
                </a:r>
                <a:r>
                  <a:rPr lang="en-US" altLang="zh-CN" sz="2000" dirty="0"/>
                  <a:t>1</a:t>
                </a:r>
                <a:r>
                  <a:rPr lang="zh-CN" altLang="en-US" sz="2000" dirty="0"/>
                  <a:t>时，相当于</a:t>
                </a:r>
                <a:r>
                  <a:rPr lang="en-US" altLang="zh-CN" sz="2000" dirty="0"/>
                  <a:t>k=</a:t>
                </a:r>
                <a:r>
                  <a:rPr lang="en-US" altLang="zh-CN" sz="2000" dirty="0" err="1"/>
                  <a:t>i</a:t>
                </a:r>
                <a:r>
                  <a:rPr lang="zh-CN" altLang="en-US" sz="2000" dirty="0"/>
                  <a:t>每种情况都需要加</a:t>
                </a:r>
                <a:r>
                  <a:rPr lang="en-US" altLang="zh-CN" sz="2000" dirty="0"/>
                  <a:t>1</a:t>
                </a:r>
                <a:r>
                  <a:rPr lang="zh-CN" altLang="en-US" sz="2000" dirty="0"/>
                  <a:t>次，共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zh-CN" sz="2000" i="1">
                            <a:latin typeface="Cambria Math" panose="02040503050406030204" pitchFamily="18" charset="0"/>
                          </a:rPr>
                          <m:t>i</m:t>
                        </m:r>
                      </m:sup>
                    </m:sSup>
                  </m:oMath>
                </a14:m>
                <a:r>
                  <a:rPr lang="zh-CN" altLang="en-US" sz="2000" dirty="0"/>
                  <a:t>次加上</a:t>
                </a:r>
                <a:r>
                  <a:rPr lang="en-US" altLang="zh-CN" sz="2000" dirty="0"/>
                  <a:t>k=</a:t>
                </a:r>
                <a:r>
                  <a:rPr lang="en-US" altLang="zh-CN" sz="2000" dirty="0" err="1"/>
                  <a:t>i</a:t>
                </a:r>
                <a:r>
                  <a:rPr lang="zh-CN" altLang="en-US" sz="2000" dirty="0"/>
                  <a:t>时的总次数</a:t>
                </a:r>
                <a:endParaRPr lang="en-US" altLang="zh-CN" sz="2000" dirty="0"/>
              </a:p>
            </p:txBody>
          </p:sp>
        </mc:Choice>
        <mc:Fallback xmlns="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D2FF3658-51E0-40AA-BB80-B4DBB2CD48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2194" y="415919"/>
                <a:ext cx="8887610" cy="1448473"/>
              </a:xfrm>
              <a:prstGeom prst="rect">
                <a:avLst/>
              </a:prstGeom>
              <a:blipFill>
                <a:blip r:embed="rId3"/>
                <a:stretch>
                  <a:fillRect l="-686" b="-67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框 2">
            <a:extLst>
              <a:ext uri="{FF2B5EF4-FFF2-40B4-BE49-F238E27FC236}">
                <a16:creationId xmlns:a16="http://schemas.microsoft.com/office/drawing/2014/main" id="{CF1A8AFF-9199-4E6F-B8F6-D5E6A7C3AAAC}"/>
              </a:ext>
            </a:extLst>
          </p:cNvPr>
          <p:cNvSpPr txBox="1"/>
          <p:nvPr/>
        </p:nvSpPr>
        <p:spPr>
          <a:xfrm>
            <a:off x="3458633" y="2366681"/>
            <a:ext cx="12478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00----- 1</a:t>
            </a:r>
          </a:p>
          <a:p>
            <a:r>
              <a:rPr lang="en-US" altLang="zh-CN" sz="2000" dirty="0"/>
              <a:t>01----- 1</a:t>
            </a:r>
          </a:p>
          <a:p>
            <a:r>
              <a:rPr lang="en-US" altLang="zh-CN" sz="2000" dirty="0"/>
              <a:t>10----- 2</a:t>
            </a:r>
          </a:p>
          <a:p>
            <a:r>
              <a:rPr lang="en-US" altLang="zh-CN" sz="2000" dirty="0"/>
              <a:t>11----- 2</a:t>
            </a:r>
            <a:endParaRPr lang="zh-CN" altLang="en-US" sz="20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D6B2A15-6A2C-4A89-8A25-C6AFC9692857}"/>
              </a:ext>
            </a:extLst>
          </p:cNvPr>
          <p:cNvSpPr txBox="1"/>
          <p:nvPr/>
        </p:nvSpPr>
        <p:spPr>
          <a:xfrm>
            <a:off x="7362712" y="2366682"/>
            <a:ext cx="12478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00------1</a:t>
            </a:r>
          </a:p>
          <a:p>
            <a:r>
              <a:rPr lang="en-US" altLang="zh-CN" sz="2000" dirty="0"/>
              <a:t>01------1</a:t>
            </a:r>
          </a:p>
          <a:p>
            <a:r>
              <a:rPr lang="en-US" altLang="zh-CN" sz="2000" dirty="0"/>
              <a:t>10------2</a:t>
            </a:r>
          </a:p>
          <a:p>
            <a:r>
              <a:rPr lang="en-US" altLang="zh-CN" sz="2000" dirty="0"/>
              <a:t>11------2</a:t>
            </a:r>
            <a:endParaRPr lang="zh-CN" altLang="en-US" sz="2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AA6403E-C85B-498D-9696-65A9FF9F0706}"/>
              </a:ext>
            </a:extLst>
          </p:cNvPr>
          <p:cNvSpPr txBox="1"/>
          <p:nvPr/>
        </p:nvSpPr>
        <p:spPr>
          <a:xfrm>
            <a:off x="3108960" y="2366681"/>
            <a:ext cx="3496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0</a:t>
            </a:r>
          </a:p>
          <a:p>
            <a:r>
              <a:rPr lang="en-US" altLang="zh-CN" sz="2000" dirty="0">
                <a:solidFill>
                  <a:srgbClr val="FF0000"/>
                </a:solidFill>
              </a:rPr>
              <a:t>0</a:t>
            </a:r>
          </a:p>
          <a:p>
            <a:r>
              <a:rPr lang="en-US" altLang="zh-CN" sz="2000" dirty="0">
                <a:solidFill>
                  <a:srgbClr val="FF0000"/>
                </a:solidFill>
              </a:rPr>
              <a:t>0</a:t>
            </a:r>
          </a:p>
          <a:p>
            <a:r>
              <a:rPr lang="en-US" altLang="zh-CN" sz="2000" dirty="0">
                <a:solidFill>
                  <a:srgbClr val="FF0000"/>
                </a:solidFill>
              </a:rPr>
              <a:t>0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EB4B213-9420-4B60-8166-2899F4F09D3D}"/>
              </a:ext>
            </a:extLst>
          </p:cNvPr>
          <p:cNvSpPr txBox="1"/>
          <p:nvPr/>
        </p:nvSpPr>
        <p:spPr>
          <a:xfrm>
            <a:off x="4706520" y="2366680"/>
            <a:ext cx="349673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11</a:t>
            </a:r>
          </a:p>
          <a:p>
            <a:r>
              <a:rPr lang="en-US" altLang="zh-CN" sz="2000" dirty="0">
                <a:solidFill>
                  <a:srgbClr val="FF0000"/>
                </a:solidFill>
              </a:rPr>
              <a:t>1</a:t>
            </a:r>
          </a:p>
          <a:p>
            <a:r>
              <a:rPr lang="en-US" altLang="zh-CN" sz="2000" dirty="0">
                <a:solidFill>
                  <a:srgbClr val="FF0000"/>
                </a:solidFill>
              </a:rPr>
              <a:t>1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CB3FECE-E3F5-4980-85D5-13AF44513DD1}"/>
              </a:ext>
            </a:extLst>
          </p:cNvPr>
          <p:cNvSpPr txBox="1"/>
          <p:nvPr/>
        </p:nvSpPr>
        <p:spPr>
          <a:xfrm>
            <a:off x="7013039" y="2366680"/>
            <a:ext cx="349673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11</a:t>
            </a:r>
          </a:p>
          <a:p>
            <a:r>
              <a:rPr lang="en-US" altLang="zh-CN" sz="2000" dirty="0">
                <a:solidFill>
                  <a:srgbClr val="FF0000"/>
                </a:solidFill>
              </a:rPr>
              <a:t>1</a:t>
            </a:r>
          </a:p>
          <a:p>
            <a:r>
              <a:rPr lang="en-US" altLang="zh-CN" sz="2000" dirty="0">
                <a:solidFill>
                  <a:srgbClr val="FF0000"/>
                </a:solidFill>
              </a:rPr>
              <a:t>1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931AA79-7592-49F0-B6C5-DA02FA2FC761}"/>
              </a:ext>
            </a:extLst>
          </p:cNvPr>
          <p:cNvSpPr txBox="1"/>
          <p:nvPr/>
        </p:nvSpPr>
        <p:spPr>
          <a:xfrm>
            <a:off x="8610599" y="2366679"/>
            <a:ext cx="349673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2233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78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  <p:bldP spid="6" grpId="0"/>
      <p:bldP spid="7" grpId="0"/>
      <p:bldP spid="8" grpId="0" animBg="1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4964EF-6D5C-4A09-B712-EA18E4D3C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Accounting method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B7A1C9D-249B-4DBE-A59A-57541538B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26</a:t>
            </a:fld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F8C50EC-236B-4629-A07A-1D05ACF21257}"/>
              </a:ext>
            </a:extLst>
          </p:cNvPr>
          <p:cNvSpPr txBox="1"/>
          <p:nvPr/>
        </p:nvSpPr>
        <p:spPr>
          <a:xfrm>
            <a:off x="760298" y="1924040"/>
            <a:ext cx="108505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在每次递增的过程中，最多把</a:t>
            </a:r>
            <a:r>
              <a:rPr lang="en-US" altLang="zh-CN" sz="2400" dirty="0"/>
              <a:t>k</a:t>
            </a:r>
            <a:r>
              <a:rPr lang="zh-CN" altLang="en-US" sz="2400" dirty="0"/>
              <a:t>位中的</a:t>
            </a:r>
            <a:r>
              <a:rPr lang="en-US" altLang="zh-CN" sz="2400" dirty="0"/>
              <a:t>1</a:t>
            </a:r>
            <a:r>
              <a:rPr lang="zh-CN" altLang="en-US" sz="2400" dirty="0"/>
              <a:t>位（第一个</a:t>
            </a:r>
            <a:r>
              <a:rPr lang="en-US" altLang="zh-CN" sz="2400" dirty="0"/>
              <a:t>0</a:t>
            </a:r>
            <a:r>
              <a:rPr lang="zh-CN" altLang="en-US" sz="2400" dirty="0"/>
              <a:t>）设置为</a:t>
            </a:r>
            <a:r>
              <a:rPr lang="en-US" altLang="zh-CN" sz="2400" dirty="0"/>
              <a:t>1</a:t>
            </a:r>
            <a:r>
              <a:rPr lang="zh-CN" altLang="en-US" sz="2400" dirty="0"/>
              <a:t>，而在这一位前的所有</a:t>
            </a:r>
            <a:r>
              <a:rPr lang="en-US" altLang="zh-CN" sz="2400" dirty="0"/>
              <a:t>1</a:t>
            </a:r>
            <a:r>
              <a:rPr lang="zh-CN" altLang="en-US" sz="2400" dirty="0"/>
              <a:t>变为</a:t>
            </a:r>
            <a:r>
              <a:rPr lang="en-US" altLang="zh-CN" sz="2400" dirty="0"/>
              <a:t>0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/>
              <a:t>假设把</a:t>
            </a:r>
            <a:r>
              <a:rPr lang="en-US" altLang="zh-CN" sz="2400" dirty="0"/>
              <a:t>0</a:t>
            </a:r>
            <a:r>
              <a:rPr lang="zh-CN" altLang="en-US" sz="2400" dirty="0"/>
              <a:t>设置为</a:t>
            </a:r>
            <a:r>
              <a:rPr lang="en-US" altLang="zh-CN" sz="2400" dirty="0"/>
              <a:t>1</a:t>
            </a:r>
            <a:r>
              <a:rPr lang="zh-CN" altLang="en-US" sz="2400" dirty="0"/>
              <a:t>的均摊代价为</a:t>
            </a:r>
            <a:r>
              <a:rPr lang="en-US" altLang="zh-CN" sz="2400" dirty="0"/>
              <a:t>2</a:t>
            </a:r>
            <a:r>
              <a:rPr lang="zh-CN" altLang="en-US" sz="2400" dirty="0"/>
              <a:t>，而把</a:t>
            </a:r>
            <a:r>
              <a:rPr lang="en-US" altLang="zh-CN" sz="2400" dirty="0"/>
              <a:t>1</a:t>
            </a:r>
            <a:r>
              <a:rPr lang="zh-CN" altLang="en-US" sz="2400" dirty="0"/>
              <a:t>还原为</a:t>
            </a:r>
            <a:r>
              <a:rPr lang="en-US" altLang="zh-CN" sz="2400" dirty="0"/>
              <a:t>0</a:t>
            </a:r>
            <a:r>
              <a:rPr lang="zh-CN" altLang="en-US" sz="2400" dirty="0"/>
              <a:t>的均摊代价为</a:t>
            </a:r>
            <a:r>
              <a:rPr lang="en-US" altLang="zh-CN" sz="2400" dirty="0"/>
              <a:t>0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/>
              <a:t>而把</a:t>
            </a:r>
            <a:r>
              <a:rPr lang="en-US" altLang="zh-CN" sz="2400" dirty="0"/>
              <a:t>0</a:t>
            </a:r>
            <a:r>
              <a:rPr lang="zh-CN" altLang="en-US" sz="2400" dirty="0"/>
              <a:t>设置为</a:t>
            </a:r>
            <a:r>
              <a:rPr lang="en-US" altLang="zh-CN" sz="2400" dirty="0"/>
              <a:t>1</a:t>
            </a:r>
            <a:r>
              <a:rPr lang="zh-CN" altLang="en-US" sz="2400" dirty="0"/>
              <a:t>的实际代价只为</a:t>
            </a:r>
            <a:r>
              <a:rPr lang="en-US" altLang="zh-CN" sz="2400" dirty="0"/>
              <a:t>1</a:t>
            </a:r>
            <a:r>
              <a:rPr lang="zh-CN" altLang="en-US" sz="2400" dirty="0"/>
              <a:t>，也就是说每一位</a:t>
            </a:r>
            <a:r>
              <a:rPr lang="en-US" altLang="zh-CN" sz="2400" dirty="0"/>
              <a:t>1</a:t>
            </a:r>
            <a:r>
              <a:rPr lang="zh-CN" altLang="en-US" sz="2400" dirty="0"/>
              <a:t>中都储存了</a:t>
            </a:r>
            <a:r>
              <a:rPr lang="en-US" altLang="zh-CN" sz="2400" dirty="0"/>
              <a:t>1</a:t>
            </a:r>
            <a:r>
              <a:rPr lang="zh-CN" altLang="en-US" sz="2400" dirty="0"/>
              <a:t>点信用，用于补偿把</a:t>
            </a:r>
            <a:r>
              <a:rPr lang="en-US" altLang="zh-CN" sz="2400" dirty="0"/>
              <a:t>1</a:t>
            </a:r>
            <a:r>
              <a:rPr lang="zh-CN" altLang="en-US" sz="2400" dirty="0"/>
              <a:t>还原为</a:t>
            </a:r>
            <a:r>
              <a:rPr lang="en-US" altLang="zh-CN" sz="2400" dirty="0"/>
              <a:t>0</a:t>
            </a:r>
            <a:r>
              <a:rPr lang="zh-CN" altLang="en-US" sz="2400" dirty="0"/>
              <a:t>实际需要的</a:t>
            </a:r>
            <a:r>
              <a:rPr lang="en-US" altLang="zh-CN" sz="2400" dirty="0"/>
              <a:t>1</a:t>
            </a:r>
            <a:r>
              <a:rPr lang="zh-CN" altLang="en-US" sz="2400" dirty="0"/>
              <a:t>点代价，因此任何时候总的信用都不会为负值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/>
              <a:t>最多递增</a:t>
            </a:r>
            <a:r>
              <a:rPr lang="en-US" altLang="zh-CN" sz="2400" dirty="0"/>
              <a:t>n</a:t>
            </a:r>
            <a:r>
              <a:rPr lang="zh-CN" altLang="en-US" sz="2400" dirty="0"/>
              <a:t>次，故总代价不超过</a:t>
            </a:r>
            <a:r>
              <a:rPr lang="en-US" altLang="zh-CN" sz="2400" dirty="0"/>
              <a:t>2n</a:t>
            </a:r>
          </a:p>
        </p:txBody>
      </p:sp>
    </p:spTree>
    <p:extLst>
      <p:ext uri="{BB962C8B-B14F-4D97-AF65-F5344CB8AC3E}">
        <p14:creationId xmlns:p14="http://schemas.microsoft.com/office/powerpoint/2010/main" val="107514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09FA09-AB3B-4EC1-955E-8954ADE9A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Potential method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50F32C1-4713-4058-9981-D51D8DA29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27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71BAC07D-3FD5-4BD3-A0DB-050EFC945BB1}"/>
                  </a:ext>
                </a:extLst>
              </p:cNvPr>
              <p:cNvSpPr txBox="1"/>
              <p:nvPr/>
            </p:nvSpPr>
            <p:spPr>
              <a:xfrm>
                <a:off x="797442" y="1414130"/>
                <a:ext cx="10723045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dirty="0"/>
                  <a:t>记计数器执行 </a:t>
                </a:r>
                <a:r>
                  <a:rPr lang="en-US" altLang="zh-CN" sz="2400" dirty="0"/>
                  <a:t>i </a:t>
                </a:r>
                <a:r>
                  <a:rPr lang="zh-CN" altLang="en-US" sz="2400" dirty="0"/>
                  <a:t>次递增后的势为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sz="2400" dirty="0"/>
                  <a:t>，表示计数器执行完 </a:t>
                </a:r>
                <a:r>
                  <a:rPr lang="en-US" altLang="zh-CN" sz="2400" dirty="0"/>
                  <a:t>i </a:t>
                </a:r>
                <a:r>
                  <a:rPr lang="zh-CN" altLang="en-US" sz="2400" dirty="0"/>
                  <a:t>次递增后</a:t>
                </a:r>
                <a:r>
                  <a:rPr lang="en-US" altLang="zh-CN" sz="2400" dirty="0"/>
                  <a:t>1</a:t>
                </a:r>
                <a:r>
                  <a:rPr lang="zh-CN" altLang="en-US" sz="2400" dirty="0"/>
                  <a:t>的个数</a:t>
                </a:r>
                <a:endParaRPr lang="en-US" altLang="zh-CN" sz="2400" dirty="0"/>
              </a:p>
              <a:p>
                <a:endParaRPr lang="en-US" altLang="zh-CN" sz="2400" dirty="0"/>
              </a:p>
              <a:p>
                <a:r>
                  <a:rPr lang="zh-CN" altLang="en-US" sz="2400" dirty="0"/>
                  <a:t>设第</a:t>
                </a:r>
                <a:r>
                  <a:rPr lang="en-US" altLang="zh-CN" sz="2400" dirty="0"/>
                  <a:t> </a:t>
                </a:r>
                <a:r>
                  <a:rPr lang="en-US" altLang="zh-CN" sz="2400" dirty="0" err="1"/>
                  <a:t>i</a:t>
                </a:r>
                <a:r>
                  <a:rPr lang="en-US" altLang="zh-CN" sz="2400" dirty="0"/>
                  <a:t> </a:t>
                </a:r>
                <a:r>
                  <a:rPr lang="zh-CN" altLang="en-US" sz="2400" dirty="0"/>
                  <a:t>次递增翻转了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24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sz="2400" dirty="0"/>
                  <a:t>位。（最后一次递增最多翻转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sz="2400" dirty="0"/>
                  <a:t>位）</a:t>
                </a:r>
                <a:r>
                  <a:rPr lang="en-US" altLang="zh-CN" sz="2400" dirty="0"/>
                  <a:t>(</a:t>
                </a:r>
                <a:r>
                  <a:rPr lang="zh-CN" altLang="en-US" sz="2400" dirty="0"/>
                  <a:t>实际代价</a:t>
                </a:r>
                <a:r>
                  <a:rPr lang="en-US" altLang="zh-CN" sz="2400" dirty="0"/>
                  <a:t>)</a:t>
                </a:r>
              </a:p>
              <a:p>
                <a:endParaRPr lang="en-US" altLang="zh-CN" sz="2400" dirty="0"/>
              </a:p>
              <a:p>
                <a:r>
                  <a:rPr lang="zh-CN" altLang="en-US" sz="2400" dirty="0"/>
                  <a:t>如果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zh-CN" altLang="en-US" sz="2400" dirty="0"/>
                  <a:t>，说明 </a:t>
                </a:r>
                <a:r>
                  <a:rPr lang="en-US" altLang="zh-CN" sz="2400" dirty="0" err="1"/>
                  <a:t>i</a:t>
                </a:r>
                <a:r>
                  <a:rPr lang="en-US" altLang="zh-CN" sz="2400" dirty="0"/>
                  <a:t>= n</a:t>
                </a:r>
                <a:r>
                  <a:rPr lang="zh-CN" altLang="en-US" sz="2400" dirty="0"/>
                  <a:t>，则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40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CN" altLang="en-US" sz="2400" dirty="0"/>
                  <a:t>。如果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zh-CN" altLang="en-US" sz="2400" dirty="0"/>
                  <a:t>，则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+1</m:t>
                    </m:r>
                    <m:r>
                      <a:rPr lang="zh-CN" altLang="en-US" sz="2400" i="1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en-US" altLang="zh-CN" sz="2400" dirty="0"/>
              </a:p>
              <a:p>
                <a:endParaRPr lang="en-US" altLang="zh-CN" sz="2400" dirty="0"/>
              </a:p>
              <a:p>
                <a:r>
                  <a:rPr lang="zh-CN" altLang="en-US" sz="2400" dirty="0"/>
                  <a:t>势差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𝛷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𝛷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=1−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zh-CN" sz="2400" dirty="0"/>
              </a:p>
              <a:p>
                <a:endParaRPr lang="en-US" altLang="zh-CN" sz="2400" dirty="0"/>
              </a:p>
              <a:p>
                <a:r>
                  <a:rPr lang="zh-CN" altLang="en-US" sz="2400" dirty="0"/>
                  <a:t>故摊还代价为：</a:t>
                </a:r>
                <a:r>
                  <a:rPr lang="en-US" altLang="zh-CN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𝛷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𝛷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altLang="zh-CN" sz="2400" dirty="0"/>
              </a:p>
              <a:p>
                <a:endParaRPr lang="en-US" altLang="zh-CN" sz="2400" dirty="0"/>
              </a:p>
              <a:p>
                <a:r>
                  <a:rPr lang="zh-CN" altLang="en-US" sz="2400" dirty="0"/>
                  <a:t>总代价为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2400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71BAC07D-3FD5-4BD3-A0DB-050EFC945B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442" y="1414130"/>
                <a:ext cx="10723045" cy="4154984"/>
              </a:xfrm>
              <a:prstGeom prst="rect">
                <a:avLst/>
              </a:prstGeom>
              <a:blipFill>
                <a:blip r:embed="rId3"/>
                <a:stretch>
                  <a:fillRect l="-910" t="-1173" b="-23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413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0946A5F7-F537-4434-9DF0-6849E234EDA4}"/>
              </a:ext>
            </a:extLst>
          </p:cNvPr>
          <p:cNvCxnSpPr>
            <a:cxnSpLocks/>
          </p:cNvCxnSpPr>
          <p:nvPr/>
        </p:nvCxnSpPr>
        <p:spPr>
          <a:xfrm>
            <a:off x="6207126" y="2127252"/>
            <a:ext cx="531336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1F408655-7B16-4C36-8089-D73A62DE8A3B}"/>
              </a:ext>
            </a:extLst>
          </p:cNvPr>
          <p:cNvCxnSpPr>
            <a:cxnSpLocks/>
          </p:cNvCxnSpPr>
          <p:nvPr/>
        </p:nvCxnSpPr>
        <p:spPr>
          <a:xfrm>
            <a:off x="6207126" y="4112630"/>
            <a:ext cx="531336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标题 3">
            <a:extLst>
              <a:ext uri="{FF2B5EF4-FFF2-40B4-BE49-F238E27FC236}">
                <a16:creationId xmlns:a16="http://schemas.microsoft.com/office/drawing/2014/main" id="{110E832D-2334-4069-B32E-D7018EF591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2484" y="2292270"/>
            <a:ext cx="4499172" cy="125899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dirty="0"/>
              <a:t>谢谢大家</a:t>
            </a:r>
            <a:br>
              <a:rPr lang="en-US" altLang="zh-CN" sz="2800" dirty="0"/>
            </a:br>
            <a:r>
              <a:rPr lang="zh-CN" altLang="en-US" sz="2800" dirty="0"/>
              <a:t>感谢马骏老师的帮助</a:t>
            </a:r>
          </a:p>
        </p:txBody>
      </p:sp>
    </p:spTree>
    <p:extLst>
      <p:ext uri="{BB962C8B-B14F-4D97-AF65-F5344CB8AC3E}">
        <p14:creationId xmlns:p14="http://schemas.microsoft.com/office/powerpoint/2010/main" val="1259043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题目概述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01E9CF6-0F70-4054-9DFD-318CB5370761}"/>
              </a:ext>
            </a:extLst>
          </p:cNvPr>
          <p:cNvSpPr txBox="1"/>
          <p:nvPr/>
        </p:nvSpPr>
        <p:spPr>
          <a:xfrm>
            <a:off x="10429874" y="2252306"/>
            <a:ext cx="886883" cy="1176694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b="1" dirty="0">
                <a:solidFill>
                  <a:schemeClr val="accent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</a:t>
            </a:r>
            <a:endParaRPr lang="zh-CN" altLang="en-US" b="1" dirty="0">
              <a:solidFill>
                <a:schemeClr val="accent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159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EE03BF-5D8E-4E46-BF6E-66C6A5CAE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《</a:t>
            </a:r>
            <a:r>
              <a:rPr lang="zh-CN" altLang="en-US" dirty="0"/>
              <a:t>算法导论</a:t>
            </a:r>
            <a:r>
              <a:rPr lang="en-US" altLang="zh-CN" dirty="0"/>
              <a:t>》</a:t>
            </a:r>
            <a:r>
              <a:rPr lang="zh-CN" altLang="en-US" dirty="0"/>
              <a:t>上的描述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88A4F48-93A3-4CB5-BCB1-92D9ADB1C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4</a:t>
            </a:fld>
            <a:endParaRPr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A402D765-6A6F-4A37-9BB8-B073978403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799" y="2120376"/>
            <a:ext cx="11534775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077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60DC21-1B97-423D-A09E-30732327E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基本定义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6BA3FD6-DAAD-40F1-9D19-C0267779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5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A199657-3189-426C-A618-E73AFC087E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92" y="1838325"/>
            <a:ext cx="11249025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652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简单实现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01E9CF6-0F70-4054-9DFD-318CB5370761}"/>
              </a:ext>
            </a:extLst>
          </p:cNvPr>
          <p:cNvSpPr txBox="1"/>
          <p:nvPr/>
        </p:nvSpPr>
        <p:spPr>
          <a:xfrm>
            <a:off x="10429874" y="2252306"/>
            <a:ext cx="886883" cy="1176694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b="1" dirty="0">
                <a:solidFill>
                  <a:schemeClr val="accent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</a:t>
            </a:r>
            <a:endParaRPr lang="zh-CN" altLang="en-US" b="1" dirty="0">
              <a:solidFill>
                <a:schemeClr val="accent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977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23213AA-D4C3-4FA1-AF01-BAEFF9523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7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365CCA4-66CA-4958-91B6-25BEDC3B0F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087" y="797881"/>
            <a:ext cx="11553825" cy="10001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986D1D31-594B-421D-A655-F698BBDC17DD}"/>
                  </a:ext>
                </a:extLst>
              </p:cNvPr>
              <p:cNvSpPr txBox="1"/>
              <p:nvPr/>
            </p:nvSpPr>
            <p:spPr>
              <a:xfrm>
                <a:off x="844857" y="2530137"/>
                <a:ext cx="10502284" cy="458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dirty="0"/>
                  <a:t>对于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𝑟𝑒𝑣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zh-CN" altLang="en-US" dirty="0"/>
                  <a:t>函数，一个很直观的实现就是直接将每一对高低位交换，时间复杂度显然是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986D1D31-594B-421D-A655-F698BBDC17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857" y="2530137"/>
                <a:ext cx="10502284" cy="458459"/>
              </a:xfrm>
              <a:prstGeom prst="rect">
                <a:avLst/>
              </a:prstGeom>
              <a:blipFill>
                <a:blip r:embed="rId4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本框 1">
            <a:extLst>
              <a:ext uri="{FF2B5EF4-FFF2-40B4-BE49-F238E27FC236}">
                <a16:creationId xmlns:a16="http://schemas.microsoft.com/office/drawing/2014/main" id="{E2E6CB8C-122C-4802-BDCF-9FE61FD34DA8}"/>
              </a:ext>
            </a:extLst>
          </p:cNvPr>
          <p:cNvSpPr txBox="1"/>
          <p:nvPr/>
        </p:nvSpPr>
        <p:spPr>
          <a:xfrm>
            <a:off x="3236975" y="3457986"/>
            <a:ext cx="57180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//input x, output rev</a:t>
            </a:r>
          </a:p>
          <a:p>
            <a:r>
              <a:rPr lang="en-US" altLang="zh-CN" sz="2400" dirty="0"/>
              <a:t>int rev = 0;</a:t>
            </a:r>
          </a:p>
          <a:p>
            <a:r>
              <a:rPr lang="en-US" altLang="zh-CN" sz="2400" dirty="0"/>
              <a:t>while x != 0</a:t>
            </a:r>
          </a:p>
          <a:p>
            <a:r>
              <a:rPr lang="en-US" altLang="zh-CN" sz="2400" dirty="0"/>
              <a:t>	rev = (rev&lt;&lt;1) | (x &amp; 1);</a:t>
            </a:r>
          </a:p>
          <a:p>
            <a:r>
              <a:rPr lang="en-US" altLang="zh-CN" sz="2400" dirty="0"/>
              <a:t>	x &gt;&gt;= 1;</a:t>
            </a:r>
          </a:p>
          <a:p>
            <a:r>
              <a:rPr lang="en-US" altLang="zh-CN" sz="2400" dirty="0"/>
              <a:t>return rev;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5153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23213AA-D4C3-4FA1-AF01-BAEFF9523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8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365CCA4-66CA-4958-91B6-25BEDC3B0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87" y="797881"/>
            <a:ext cx="11553825" cy="1000125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986D1D31-594B-421D-A655-F698BBDC17DD}"/>
              </a:ext>
            </a:extLst>
          </p:cNvPr>
          <p:cNvSpPr txBox="1"/>
          <p:nvPr/>
        </p:nvSpPr>
        <p:spPr>
          <a:xfrm>
            <a:off x="844857" y="2405326"/>
            <a:ext cx="10502284" cy="458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/>
              <a:t>交换下标的二进制表示互为逆序的两个数，显然不能直接对每个数都交换一次，否则最终等价于没换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523CA183-DB60-432F-874D-FA47E0E738EA}"/>
                  </a:ext>
                </a:extLst>
              </p:cNvPr>
              <p:cNvSpPr txBox="1"/>
              <p:nvPr/>
            </p:nvSpPr>
            <p:spPr>
              <a:xfrm>
                <a:off x="1366221" y="3429000"/>
                <a:ext cx="9499003" cy="1685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400" dirty="0"/>
                  <a:t>for </a:t>
                </a:r>
                <a:r>
                  <a:rPr lang="en-US" altLang="zh-CN" sz="2400" dirty="0" err="1"/>
                  <a:t>i</a:t>
                </a:r>
                <a:r>
                  <a:rPr lang="en-US" altLang="zh-CN" sz="2400" dirty="0"/>
                  <a:t>=0 to n-1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400" dirty="0"/>
                  <a:t>	</a:t>
                </a:r>
                <a:r>
                  <a:rPr lang="en-US" altLang="zh-CN" sz="2400" dirty="0">
                    <a:solidFill>
                      <a:srgbClr val="FF0000"/>
                    </a:solidFill>
                  </a:rPr>
                  <a:t>if </a:t>
                </a:r>
                <a:r>
                  <a:rPr lang="en-US" altLang="zh-CN" sz="2400" dirty="0" err="1">
                    <a:solidFill>
                      <a:srgbClr val="FF0000"/>
                    </a:solidFill>
                  </a:rPr>
                  <a:t>i</a:t>
                </a:r>
                <a:r>
                  <a:rPr lang="en-US" altLang="zh-CN" sz="2400" dirty="0">
                    <a:solidFill>
                      <a:srgbClr val="FF0000"/>
                    </a:solidFill>
                  </a:rPr>
                  <a:t> 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𝑟𝑒𝑣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</a:rPr>
                  <a:t>(</a:t>
                </a:r>
                <a:r>
                  <a:rPr lang="en-US" altLang="zh-CN" sz="2400" dirty="0" err="1">
                    <a:solidFill>
                      <a:srgbClr val="FF0000"/>
                    </a:solidFill>
                  </a:rPr>
                  <a:t>i</a:t>
                </a:r>
                <a:r>
                  <a:rPr lang="en-US" altLang="zh-CN" sz="2400" dirty="0">
                    <a:solidFill>
                      <a:srgbClr val="FF0000"/>
                    </a:solidFill>
                  </a:rPr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400" dirty="0"/>
                  <a:t>		swap(a[</a:t>
                </a:r>
                <a:r>
                  <a:rPr lang="en-US" altLang="zh-CN" sz="2400" dirty="0" err="1"/>
                  <a:t>i</a:t>
                </a:r>
                <a:r>
                  <a:rPr lang="en-US" altLang="zh-CN" sz="2400" dirty="0"/>
                  <a:t>], a[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𝑟𝑒𝑣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zh-CN" sz="2400" dirty="0"/>
                  <a:t>(</a:t>
                </a:r>
                <a:r>
                  <a:rPr lang="en-US" altLang="zh-CN" sz="2400" dirty="0" err="1"/>
                  <a:t>i</a:t>
                </a:r>
                <a:r>
                  <a:rPr lang="en-US" altLang="zh-CN" sz="2400" dirty="0"/>
                  <a:t>)]);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523CA183-DB60-432F-874D-FA47E0E738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221" y="3429000"/>
                <a:ext cx="9499003" cy="1685846"/>
              </a:xfrm>
              <a:prstGeom prst="rect">
                <a:avLst/>
              </a:prstGeom>
              <a:blipFill>
                <a:blip r:embed="rId3"/>
                <a:stretch>
                  <a:fillRect l="-963" b="-76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108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算法优化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01E9CF6-0F70-4054-9DFD-318CB5370761}"/>
              </a:ext>
            </a:extLst>
          </p:cNvPr>
          <p:cNvSpPr txBox="1"/>
          <p:nvPr/>
        </p:nvSpPr>
        <p:spPr>
          <a:xfrm>
            <a:off x="10429874" y="2252306"/>
            <a:ext cx="886883" cy="1176694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b="1" dirty="0">
                <a:solidFill>
                  <a:schemeClr val="accent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</a:t>
            </a:r>
            <a:endParaRPr lang="zh-CN" altLang="en-US" b="1" dirty="0">
              <a:solidFill>
                <a:schemeClr val="accent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94776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 TOOLS.GUIDESSETTING" val="{&quot;Id&quot;:&quot;2d4375ee-8516-45e0-8956-45702a61a9b6&quot;,&quot;Name&quot;:&quot;iSlide&quot;,&quot;HeaderHeight&quot;:15.0,&quot;FooterHeight&quot;:9.0000000000000036,&quot;SideMargin&quot;:5.4999999999999982,&quot;TopMargin&quot;:0.0,&quot;BottomMargin&quot;:0.0,&quot;IntervalMargin&quot;:1.3999999999999997}"/>
  <p:tag name="ISLIDE.THEME" val="a18adb86-5929-4bf5-a1c6-bcf101f860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0fb470e5-1029-42ce-833c-e9373f9ba9bf"/>
</p:tagLst>
</file>

<file path=ppt/theme/theme1.xml><?xml version="1.0" encoding="utf-8"?>
<a:theme xmlns:a="http://schemas.openxmlformats.org/drawingml/2006/main" name="主题5">
  <a:themeElements>
    <a:clrScheme name="自定义 26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698FCE"/>
      </a:accent1>
      <a:accent2>
        <a:srgbClr val="969EC2"/>
      </a:accent2>
      <a:accent3>
        <a:srgbClr val="85C2BC"/>
      </a:accent3>
      <a:accent4>
        <a:srgbClr val="FAD25F"/>
      </a:accent4>
      <a:accent5>
        <a:srgbClr val="99CAE6"/>
      </a:accent5>
      <a:accent6>
        <a:srgbClr val="8491CB"/>
      </a:accent6>
      <a:hlink>
        <a:srgbClr val="7DC8EB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26">
    <a:dk1>
      <a:srgbClr val="000000"/>
    </a:dk1>
    <a:lt1>
      <a:srgbClr val="FFFFFF"/>
    </a:lt1>
    <a:dk2>
      <a:srgbClr val="778495"/>
    </a:dk2>
    <a:lt2>
      <a:srgbClr val="F0F0F0"/>
    </a:lt2>
    <a:accent1>
      <a:srgbClr val="698FCE"/>
    </a:accent1>
    <a:accent2>
      <a:srgbClr val="969EC2"/>
    </a:accent2>
    <a:accent3>
      <a:srgbClr val="85C2BC"/>
    </a:accent3>
    <a:accent4>
      <a:srgbClr val="FAD25F"/>
    </a:accent4>
    <a:accent5>
      <a:srgbClr val="99CAE6"/>
    </a:accent5>
    <a:accent6>
      <a:srgbClr val="8491CB"/>
    </a:accent6>
    <a:hlink>
      <a:srgbClr val="7DC8EB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自定义 26">
    <a:dk1>
      <a:srgbClr val="000000"/>
    </a:dk1>
    <a:lt1>
      <a:srgbClr val="FFFFFF"/>
    </a:lt1>
    <a:dk2>
      <a:srgbClr val="778495"/>
    </a:dk2>
    <a:lt2>
      <a:srgbClr val="F0F0F0"/>
    </a:lt2>
    <a:accent1>
      <a:srgbClr val="698FCE"/>
    </a:accent1>
    <a:accent2>
      <a:srgbClr val="969EC2"/>
    </a:accent2>
    <a:accent3>
      <a:srgbClr val="85C2BC"/>
    </a:accent3>
    <a:accent4>
      <a:srgbClr val="FAD25F"/>
    </a:accent4>
    <a:accent5>
      <a:srgbClr val="99CAE6"/>
    </a:accent5>
    <a:accent6>
      <a:srgbClr val="8491CB"/>
    </a:accent6>
    <a:hlink>
      <a:srgbClr val="7DC8EB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自定义 26">
    <a:dk1>
      <a:srgbClr val="000000"/>
    </a:dk1>
    <a:lt1>
      <a:srgbClr val="FFFFFF"/>
    </a:lt1>
    <a:dk2>
      <a:srgbClr val="778495"/>
    </a:dk2>
    <a:lt2>
      <a:srgbClr val="F0F0F0"/>
    </a:lt2>
    <a:accent1>
      <a:srgbClr val="698FCE"/>
    </a:accent1>
    <a:accent2>
      <a:srgbClr val="969EC2"/>
    </a:accent2>
    <a:accent3>
      <a:srgbClr val="85C2BC"/>
    </a:accent3>
    <a:accent4>
      <a:srgbClr val="FAD25F"/>
    </a:accent4>
    <a:accent5>
      <a:srgbClr val="99CAE6"/>
    </a:accent5>
    <a:accent6>
      <a:srgbClr val="8491CB"/>
    </a:accent6>
    <a:hlink>
      <a:srgbClr val="7DC8EB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自定义 26">
    <a:dk1>
      <a:srgbClr val="000000"/>
    </a:dk1>
    <a:lt1>
      <a:srgbClr val="FFFFFF"/>
    </a:lt1>
    <a:dk2>
      <a:srgbClr val="778495"/>
    </a:dk2>
    <a:lt2>
      <a:srgbClr val="F0F0F0"/>
    </a:lt2>
    <a:accent1>
      <a:srgbClr val="698FCE"/>
    </a:accent1>
    <a:accent2>
      <a:srgbClr val="969EC2"/>
    </a:accent2>
    <a:accent3>
      <a:srgbClr val="85C2BC"/>
    </a:accent3>
    <a:accent4>
      <a:srgbClr val="FAD25F"/>
    </a:accent4>
    <a:accent5>
      <a:srgbClr val="99CAE6"/>
    </a:accent5>
    <a:accent6>
      <a:srgbClr val="8491CB"/>
    </a:accent6>
    <a:hlink>
      <a:srgbClr val="7DC8EB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自定义 26">
    <a:dk1>
      <a:srgbClr val="000000"/>
    </a:dk1>
    <a:lt1>
      <a:srgbClr val="FFFFFF"/>
    </a:lt1>
    <a:dk2>
      <a:srgbClr val="778495"/>
    </a:dk2>
    <a:lt2>
      <a:srgbClr val="F0F0F0"/>
    </a:lt2>
    <a:accent1>
      <a:srgbClr val="698FCE"/>
    </a:accent1>
    <a:accent2>
      <a:srgbClr val="969EC2"/>
    </a:accent2>
    <a:accent3>
      <a:srgbClr val="85C2BC"/>
    </a:accent3>
    <a:accent4>
      <a:srgbClr val="FAD25F"/>
    </a:accent4>
    <a:accent5>
      <a:srgbClr val="99CAE6"/>
    </a:accent5>
    <a:accent6>
      <a:srgbClr val="8491CB"/>
    </a:accent6>
    <a:hlink>
      <a:srgbClr val="7DC8EB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自定义 26">
    <a:dk1>
      <a:srgbClr val="000000"/>
    </a:dk1>
    <a:lt1>
      <a:srgbClr val="FFFFFF"/>
    </a:lt1>
    <a:dk2>
      <a:srgbClr val="778495"/>
    </a:dk2>
    <a:lt2>
      <a:srgbClr val="F0F0F0"/>
    </a:lt2>
    <a:accent1>
      <a:srgbClr val="698FCE"/>
    </a:accent1>
    <a:accent2>
      <a:srgbClr val="969EC2"/>
    </a:accent2>
    <a:accent3>
      <a:srgbClr val="85C2BC"/>
    </a:accent3>
    <a:accent4>
      <a:srgbClr val="FAD25F"/>
    </a:accent4>
    <a:accent5>
      <a:srgbClr val="99CAE6"/>
    </a:accent5>
    <a:accent6>
      <a:srgbClr val="8491CB"/>
    </a:accent6>
    <a:hlink>
      <a:srgbClr val="7DC8EB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3323</TotalTime>
  <Words>1210</Words>
  <Application>Microsoft Office PowerPoint</Application>
  <PresentationFormat>宽屏</PresentationFormat>
  <Paragraphs>225</Paragraphs>
  <Slides>28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3" baseType="lpstr">
      <vt:lpstr>Arial</vt:lpstr>
      <vt:lpstr>Calibri</vt:lpstr>
      <vt:lpstr>Cambria Math</vt:lpstr>
      <vt:lpstr>Impact</vt:lpstr>
      <vt:lpstr>主题5</vt:lpstr>
      <vt:lpstr>Bit-reversed binary counter</vt:lpstr>
      <vt:lpstr>PowerPoint 演示文稿</vt:lpstr>
      <vt:lpstr>题目概述</vt:lpstr>
      <vt:lpstr>《算法导论》上的描述</vt:lpstr>
      <vt:lpstr>基本定义</vt:lpstr>
      <vt:lpstr>简单实现</vt:lpstr>
      <vt:lpstr>PowerPoint 演示文稿</vt:lpstr>
      <vt:lpstr>PowerPoint 演示文稿</vt:lpstr>
      <vt:lpstr>算法优化</vt:lpstr>
      <vt:lpstr>PowerPoint 演示文稿</vt:lpstr>
      <vt:lpstr>PowerPoint 演示文稿</vt:lpstr>
      <vt:lpstr>Hint</vt:lpstr>
      <vt:lpstr>PowerPoint 演示文稿</vt:lpstr>
      <vt:lpstr>一点小问题</vt:lpstr>
      <vt:lpstr>解决方案</vt:lpstr>
      <vt:lpstr>PowerPoint 演示文稿</vt:lpstr>
      <vt:lpstr>使用位运算实现</vt:lpstr>
      <vt:lpstr>如何得到对应的掩码</vt:lpstr>
      <vt:lpstr>逆位序计数实现逆位序下标的交换</vt:lpstr>
      <vt:lpstr>( n &gt;&gt; 1 ) / x</vt:lpstr>
      <vt:lpstr>PowerPoint 演示文稿</vt:lpstr>
      <vt:lpstr>摊还分析</vt:lpstr>
      <vt:lpstr>Aggregate analysis</vt:lpstr>
      <vt:lpstr>另一个思路</vt:lpstr>
      <vt:lpstr>PowerPoint 演示文稿</vt:lpstr>
      <vt:lpstr>Accounting method</vt:lpstr>
      <vt:lpstr>Potential method</vt:lpstr>
      <vt:lpstr>谢谢大家 感谢马骏老师的帮助</vt:lpstr>
    </vt:vector>
  </TitlesOfParts>
  <Manager>iSlide</Manager>
  <Company>iSlide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lastModifiedBy>A X</cp:lastModifiedBy>
  <cp:revision>107</cp:revision>
  <cp:lastPrinted>2018-02-05T16:00:00Z</cp:lastPrinted>
  <dcterms:created xsi:type="dcterms:W3CDTF">2018-02-05T16:00:00Z</dcterms:created>
  <dcterms:modified xsi:type="dcterms:W3CDTF">2020-09-30T02:36:22Z</dcterms:modified>
  <cp:category>business proposal;oral defense;training courseware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a18adb86-5929-4bf5-a1c6-bcf101f86030</vt:lpwstr>
  </property>
  <property fmtid="{D5CDD505-2E9C-101B-9397-08002B2CF9AE}" pid="3" name="MSIP_Label_f42aa342-8706-4288-bd11-ebb85995028c_Enabled">
    <vt:lpwstr>True</vt:lpwstr>
  </property>
  <property fmtid="{D5CDD505-2E9C-101B-9397-08002B2CF9AE}" pid="4" name="MSIP_Label_f42aa342-8706-4288-bd11-ebb85995028c_SiteId">
    <vt:lpwstr>72f988bf-86f1-41af-91ab-2d7cd011db47</vt:lpwstr>
  </property>
  <property fmtid="{D5CDD505-2E9C-101B-9397-08002B2CF9AE}" pid="5" name="MSIP_Label_f42aa342-8706-4288-bd11-ebb85995028c_Owner">
    <vt:lpwstr>t-shyu@microsoft.com</vt:lpwstr>
  </property>
  <property fmtid="{D5CDD505-2E9C-101B-9397-08002B2CF9AE}" pid="6" name="MSIP_Label_f42aa342-8706-4288-bd11-ebb85995028c_SetDate">
    <vt:lpwstr>2018-08-30T08:24:10.9447553Z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