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9" r:id="rId1"/>
  </p:sldMasterIdLst>
  <p:notesMasterIdLst>
    <p:notesMasterId r:id="rId26"/>
  </p:notesMasterIdLst>
  <p:sldIdLst>
    <p:sldId id="256" r:id="rId2"/>
    <p:sldId id="294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95" r:id="rId13"/>
    <p:sldId id="283" r:id="rId14"/>
    <p:sldId id="284" r:id="rId15"/>
    <p:sldId id="285" r:id="rId16"/>
    <p:sldId id="286" r:id="rId17"/>
    <p:sldId id="289" r:id="rId18"/>
    <p:sldId id="287" r:id="rId19"/>
    <p:sldId id="288" r:id="rId20"/>
    <p:sldId id="290" r:id="rId21"/>
    <p:sldId id="291" r:id="rId22"/>
    <p:sldId id="293" r:id="rId23"/>
    <p:sldId id="292" r:id="rId24"/>
    <p:sldId id="273" r:id="rId2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27652" name="Rectangle 4"/>
          <p:cNvSpPr>
            <a:spLocks noGrp="1" noRo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077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noProof="0" smtClean="0"/>
              <a:t>Click to edit Master text styles</a:t>
            </a:r>
          </a:p>
          <a:p>
            <a:pPr lvl="1"/>
            <a:r>
              <a:rPr lang="zh-CN" altLang="zh-CN" noProof="0" smtClean="0"/>
              <a:t>Second level</a:t>
            </a:r>
          </a:p>
          <a:p>
            <a:pPr lvl="2"/>
            <a:r>
              <a:rPr lang="zh-CN" altLang="zh-CN" noProof="0" smtClean="0"/>
              <a:t>Third level</a:t>
            </a:r>
          </a:p>
          <a:p>
            <a:pPr lvl="3"/>
            <a:r>
              <a:rPr lang="zh-CN" altLang="zh-CN" noProof="0" smtClean="0"/>
              <a:t>Fourth level</a:t>
            </a:r>
          </a:p>
          <a:p>
            <a:pPr lvl="4"/>
            <a:r>
              <a:rPr lang="zh-CN" altLang="zh-CN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544662FC-4E7D-495B-874E-C36AC34DED6A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2646731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>
              <a:latin typeface="Arial" charset="0"/>
              <a:ea typeface="宋体" charset="-122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spcBef>
                <a:spcPct val="0"/>
              </a:spcBef>
            </a:pPr>
            <a:fld id="{26BF5BAF-4D66-44D2-A320-D0EDB4210470}" type="slidenum">
              <a:rPr lang="zh-CN" altLang="zh-CN" smtClean="0"/>
              <a:pPr eaLnBrk="1" hangingPunct="1">
                <a:spcBef>
                  <a:spcPct val="0"/>
                </a:spcBef>
              </a:pPr>
              <a:t>3</a:t>
            </a:fld>
            <a:endParaRPr lang="zh-CN" altLang="zh-C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>
              <a:latin typeface="Arial" charset="0"/>
              <a:ea typeface="宋体" charset="-122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spcBef>
                <a:spcPct val="0"/>
              </a:spcBef>
            </a:pPr>
            <a:fld id="{12DFD1BB-A508-45D2-B812-A697F203109D}" type="slidenum">
              <a:rPr lang="zh-CN" altLang="zh-CN" smtClean="0"/>
              <a:pPr eaLnBrk="1" hangingPunct="1">
                <a:spcBef>
                  <a:spcPct val="0"/>
                </a:spcBef>
              </a:pPr>
              <a:t>7</a:t>
            </a:fld>
            <a:endParaRPr lang="zh-CN" altLang="zh-CN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spcBef>
                <a:spcPct val="0"/>
              </a:spcBef>
            </a:pPr>
            <a:fld id="{4AD9C29A-21BB-4853-B169-5453C6D46C68}" type="slidenum">
              <a:rPr lang="zh-CN" altLang="en-US" smtClean="0"/>
              <a:pPr eaLnBrk="1" hangingPunct="1">
                <a:spcBef>
                  <a:spcPct val="0"/>
                </a:spcBef>
              </a:pPr>
              <a:t>19</a:t>
            </a:fld>
            <a:endParaRPr lang="en-US" altLang="zh-CN" smtClean="0"/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/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>
              <a:latin typeface="Arial" charset="0"/>
              <a:ea typeface="宋体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2625" y="4222750"/>
            <a:ext cx="7772400" cy="890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5302250"/>
            <a:ext cx="6400800" cy="62547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noProof="0" smtClean="0"/>
          </a:p>
        </p:txBody>
      </p:sp>
    </p:spTree>
    <p:extLst>
      <p:ext uri="{BB962C8B-B14F-4D97-AF65-F5344CB8AC3E}">
        <p14:creationId xmlns:p14="http://schemas.microsoft.com/office/powerpoint/2010/main" val="1038702878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419159-A77E-434C-ACFE-A43661E5AC67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102330386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C44179-A446-45D2-BA35-2CEB471A5726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027800202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81843-DDB8-49C8-BA35-0E8A8EDE5891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993433047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7E895-26AE-4168-BA23-9AAF188E9D4A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723139471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C03BAF-DAE0-456B-ABB7-EA105498C7C7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578586122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4F152-1E26-4AB6-B750-925F89384FF2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671862440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F4DD6-189F-4911-A84E-156172790791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884172132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66543-D33C-426D-A3B8-CFA90C808F33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591993269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3F45D-3CB0-4F20-B3B0-F8A5674B8E88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908910179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2BC2D0-C709-4185-B33E-66FAF1EF90E5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465146953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smtClean="0"/>
              <a:t>单击此处编辑母版文本样式</a:t>
            </a:r>
          </a:p>
          <a:p>
            <a:pPr lvl="1"/>
            <a:r>
              <a:rPr lang="zh-CN" altLang="zh-CN" smtClean="0"/>
              <a:t>第二级</a:t>
            </a:r>
          </a:p>
          <a:p>
            <a:pPr lvl="2"/>
            <a:r>
              <a:rPr lang="zh-CN" altLang="zh-CN" smtClean="0"/>
              <a:t>第三级</a:t>
            </a:r>
          </a:p>
          <a:p>
            <a:pPr lvl="3"/>
            <a:r>
              <a:rPr lang="zh-CN" altLang="zh-CN" smtClean="0"/>
              <a:t>第四级</a:t>
            </a:r>
          </a:p>
          <a:p>
            <a:pPr lvl="4"/>
            <a:r>
              <a:rPr lang="zh-CN" altLang="zh-CN" smtClean="0"/>
              <a:t>第五级</a:t>
            </a: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C941355-6E3B-4CAB-8231-3BDC57289158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8" r:id="rId1"/>
    <p:sldLayoutId id="2147483968" r:id="rId2"/>
    <p:sldLayoutId id="2147483969" r:id="rId3"/>
    <p:sldLayoutId id="2147483970" r:id="rId4"/>
    <p:sldLayoutId id="2147483971" r:id="rId5"/>
    <p:sldLayoutId id="2147483972" r:id="rId6"/>
    <p:sldLayoutId id="2147483973" r:id="rId7"/>
    <p:sldLayoutId id="2147483974" r:id="rId8"/>
    <p:sldLayoutId id="2147483975" r:id="rId9"/>
    <p:sldLayoutId id="2147483976" r:id="rId10"/>
    <p:sldLayoutId id="2147483977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微软雅黑" pitchFamily="34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微软雅黑" pitchFamily="34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微软雅黑" pitchFamily="34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微软雅黑" pitchFamily="34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微软雅黑" pitchFamily="34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微软雅黑" pitchFamily="34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微软雅黑" pitchFamily="34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微软雅黑" pitchFamily="34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550" y="4437063"/>
            <a:ext cx="7488238" cy="890587"/>
          </a:xfrm>
        </p:spPr>
        <p:txBody>
          <a:bodyPr/>
          <a:lstStyle/>
          <a:p>
            <a:pPr eaLnBrk="1" hangingPunct="1"/>
            <a:r>
              <a:rPr lang="zh-CN" altLang="zh-CN" sz="3200" b="0" smtClean="0">
                <a:solidFill>
                  <a:srgbClr val="FFFF00"/>
                </a:solidFill>
                <a:latin typeface="华文行楷" pitchFamily="2" charset="-122"/>
                <a:ea typeface="华文行楷" pitchFamily="2" charset="-122"/>
              </a:rPr>
              <a:t>计算机问题求解</a:t>
            </a:r>
            <a:r>
              <a:rPr lang="zh-CN" altLang="en-US" sz="3200" smtClean="0"/>
              <a:t> </a:t>
            </a:r>
            <a:r>
              <a:rPr lang="en-US" altLang="zh-CN" sz="3200" smtClean="0"/>
              <a:t>–</a:t>
            </a:r>
            <a:r>
              <a:rPr lang="zh-CN" altLang="en-US" sz="3200" smtClean="0"/>
              <a:t> </a:t>
            </a:r>
            <a:r>
              <a:rPr lang="zh-CN" altLang="en-US" sz="3200" smtClean="0">
                <a:latin typeface="楷体" pitchFamily="49" charset="-122"/>
                <a:ea typeface="楷体" pitchFamily="49" charset="-122"/>
              </a:rPr>
              <a:t>论题</a:t>
            </a:r>
            <a:r>
              <a:rPr lang="en-US" altLang="zh-CN" sz="3200" smtClean="0">
                <a:latin typeface="楷体" pitchFamily="49" charset="-122"/>
                <a:ea typeface="楷体" pitchFamily="49" charset="-122"/>
              </a:rPr>
              <a:t>2-1</a:t>
            </a:r>
            <a:br>
              <a:rPr lang="en-US" altLang="zh-CN" sz="3200" smtClean="0">
                <a:latin typeface="楷体" pitchFamily="49" charset="-122"/>
                <a:ea typeface="楷体" pitchFamily="49" charset="-122"/>
              </a:rPr>
            </a:br>
            <a:r>
              <a:rPr lang="en-US" altLang="zh-CN" sz="3200" smtClean="0">
                <a:latin typeface="楷体" pitchFamily="49" charset="-122"/>
                <a:ea typeface="楷体" pitchFamily="49" charset="-122"/>
              </a:rPr>
              <a:t>	-</a:t>
            </a:r>
            <a:r>
              <a:rPr lang="zh-CN" altLang="en-US" sz="3200" smtClean="0">
                <a:latin typeface="楷体" pitchFamily="49" charset="-122"/>
                <a:ea typeface="楷体" pitchFamily="49" charset="-122"/>
              </a:rPr>
              <a:t> 算法问题与解题的算法</a:t>
            </a:r>
            <a:r>
              <a:rPr lang="zh-CN" altLang="zh-CN" sz="3200" smtClean="0"/>
              <a:t> </a:t>
            </a:r>
            <a:endParaRPr lang="zh-CN" altLang="zh-CN" sz="3200" smtClean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19250" y="5445125"/>
            <a:ext cx="6400800" cy="625475"/>
          </a:xfrm>
        </p:spPr>
        <p:txBody>
          <a:bodyPr/>
          <a:lstStyle/>
          <a:p>
            <a:pPr eaLnBrk="1" hangingPunct="1"/>
            <a:r>
              <a:rPr lang="zh-CN" altLang="zh-CN" sz="2400" smtClean="0"/>
              <a:t>20</a:t>
            </a:r>
            <a:r>
              <a:rPr lang="en-US" altLang="zh-CN" sz="2400" smtClean="0"/>
              <a:t>21</a:t>
            </a:r>
            <a:r>
              <a:rPr lang="zh-CN" altLang="zh-CN" sz="2400" smtClean="0"/>
              <a:t>年</a:t>
            </a:r>
            <a:r>
              <a:rPr lang="en-US" altLang="zh-CN" sz="2400" smtClean="0"/>
              <a:t>03</a:t>
            </a:r>
            <a:r>
              <a:rPr lang="zh-CN" altLang="en-US" sz="2400" smtClean="0"/>
              <a:t>月</a:t>
            </a:r>
            <a:r>
              <a:rPr lang="en-US" altLang="zh-CN" sz="2400" smtClean="0"/>
              <a:t>01</a:t>
            </a:r>
            <a:r>
              <a:rPr lang="zh-CN" altLang="zh-CN" sz="2400" smtClean="0"/>
              <a:t>日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42913" y="300038"/>
            <a:ext cx="8229600" cy="1139825"/>
          </a:xfrm>
        </p:spPr>
        <p:txBody>
          <a:bodyPr/>
          <a:lstStyle/>
          <a:p>
            <a:pPr eaLnBrk="1" hangingPunct="1"/>
            <a:r>
              <a:rPr lang="zh-CN" altLang="en-US" smtClean="0"/>
              <a:t>为什么插入排序算法是正确的？</a:t>
            </a:r>
          </a:p>
        </p:txBody>
      </p:sp>
      <p:sp>
        <p:nvSpPr>
          <p:cNvPr id="12291" name="TextBox 2"/>
          <p:cNvSpPr txBox="1">
            <a:spLocks noChangeArrowheads="1"/>
          </p:cNvSpPr>
          <p:nvPr/>
        </p:nvSpPr>
        <p:spPr bwMode="auto">
          <a:xfrm>
            <a:off x="468313" y="1209675"/>
            <a:ext cx="59753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400">
                <a:latin typeface="华文楷体" pitchFamily="2" charset="-122"/>
                <a:ea typeface="华文楷体" pitchFamily="2" charset="-122"/>
              </a:rPr>
              <a:t>可以借助于循环不变量来证明：</a:t>
            </a:r>
          </a:p>
        </p:txBody>
      </p:sp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538" y="1671638"/>
            <a:ext cx="7705725" cy="215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61890" y="4005064"/>
            <a:ext cx="4925690" cy="196977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4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8000"/>
                </a:solidFill>
              </a:rPr>
              <a:t>问题</a:t>
            </a:r>
            <a:r>
              <a:rPr lang="en-US" altLang="zh-CN" sz="4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8000"/>
                </a:solidFill>
              </a:rPr>
              <a:t>6</a:t>
            </a:r>
            <a:r>
              <a:rPr lang="zh-CN" altLang="en-US" sz="4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8000"/>
                </a:solidFill>
              </a:rPr>
              <a:t>：</a:t>
            </a:r>
            <a:endParaRPr lang="en-US" altLang="zh-CN" sz="4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008000"/>
              </a:solidFill>
            </a:endParaRPr>
          </a:p>
          <a:p>
            <a:pPr>
              <a:spcBef>
                <a:spcPts val="1200"/>
              </a:spcBef>
              <a:defRPr/>
            </a:pPr>
            <a:r>
              <a:rPr lang="zh-CN" altLang="en-US" sz="36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8000"/>
                </a:solidFill>
              </a:rPr>
              <a:t>你能否针对插入排序给出具体的描述？</a:t>
            </a:r>
            <a:endParaRPr lang="en-US" altLang="zh-CN" sz="36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0080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27096" y="1844824"/>
            <a:ext cx="7200800" cy="310854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问题</a:t>
            </a:r>
            <a:r>
              <a:rPr lang="en-US" altLang="zh-CN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7</a:t>
            </a:r>
            <a:r>
              <a:rPr lang="zh-CN" altLang="en-US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：</a:t>
            </a:r>
            <a:endParaRPr lang="en-US" altLang="zh-CN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pPr>
              <a:spcBef>
                <a:spcPts val="1200"/>
              </a:spcBef>
              <a:defRPr/>
            </a:pPr>
            <a:r>
              <a:rPr lang="zh-CN" altLang="en-US" sz="4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利用</a:t>
            </a:r>
            <a:r>
              <a:rPr lang="en-US" altLang="zh-CN" sz="4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loop invariant</a:t>
            </a:r>
            <a:r>
              <a:rPr lang="zh-CN" altLang="en-US" sz="4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证明算法正确与用数学归纳法证明数学命题正确有什么异同？</a:t>
            </a:r>
            <a:endParaRPr lang="en-US" altLang="zh-CN" sz="4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47664" y="2276872"/>
            <a:ext cx="6408712" cy="16004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99CC"/>
                </a:solidFill>
              </a:rPr>
              <a:t>Part I</a:t>
            </a:r>
          </a:p>
          <a:p>
            <a:pPr algn="ctr">
              <a:defRPr/>
            </a:pPr>
            <a:r>
              <a:rPr lang="zh-CN" alt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99CC"/>
                </a:solidFill>
              </a:rPr>
              <a:t>算法的时间代价分析</a:t>
            </a:r>
            <a:endParaRPr lang="en-US" altLang="zh-CN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99CC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用于算法分析的算法实现模型</a:t>
            </a:r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341438"/>
            <a:ext cx="8064500" cy="266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4292600"/>
            <a:ext cx="6769100" cy="129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2051050" y="4292600"/>
            <a:ext cx="649288" cy="288925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250825" y="1700213"/>
            <a:ext cx="7921625" cy="360362"/>
            <a:chOff x="251520" y="1700808"/>
            <a:chExt cx="7920880" cy="360040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4067511" y="1700808"/>
              <a:ext cx="4104889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251520" y="2060848"/>
              <a:ext cx="180005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Rectangle 7"/>
          <p:cNvSpPr/>
          <p:nvPr/>
        </p:nvSpPr>
        <p:spPr>
          <a:xfrm>
            <a:off x="462114" y="4535561"/>
            <a:ext cx="1583506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2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问题</a:t>
            </a:r>
            <a:r>
              <a:rPr lang="en-US" altLang="zh-CN" sz="32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8</a:t>
            </a:r>
            <a:r>
              <a:rPr lang="zh-CN" altLang="en-US" sz="32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：</a:t>
            </a:r>
            <a:endParaRPr lang="en-US" altLang="zh-CN" sz="32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pPr>
              <a:defRPr/>
            </a:pPr>
            <a:r>
              <a:rPr lang="zh-CN" altLang="en-US" sz="2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为什么“必须”？</a:t>
            </a:r>
            <a:endParaRPr lang="en-US" altLang="zh-CN" sz="2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600" y="1124744"/>
            <a:ext cx="7272808" cy="329320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问题</a:t>
            </a:r>
            <a:r>
              <a:rPr lang="en-US" altLang="zh-CN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9</a:t>
            </a:r>
            <a:r>
              <a:rPr lang="zh-CN" altLang="en-US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：</a:t>
            </a:r>
            <a:endParaRPr lang="en-US" altLang="zh-CN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  <a:p>
            <a:pPr>
              <a:spcBef>
                <a:spcPts val="1200"/>
              </a:spcBef>
              <a:defRPr/>
            </a:pPr>
            <a:r>
              <a:rPr lang="zh-CN" altLang="en-US" sz="48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关于上述模型中的操作和数据，有什么限制吗？限制的原则是什么</a:t>
            </a:r>
            <a:r>
              <a:rPr lang="en-US" altLang="zh-CN" sz="48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?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908175" y="4868863"/>
            <a:ext cx="52562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00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操作必须是</a:t>
            </a:r>
            <a:r>
              <a:rPr lang="en-US" altLang="zh-CN" sz="200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”</a:t>
            </a:r>
            <a:r>
              <a:rPr lang="zh-CN" altLang="en-US" sz="200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常量时间</a:t>
            </a:r>
            <a:r>
              <a:rPr lang="en-US" altLang="zh-CN" sz="200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“</a:t>
            </a:r>
            <a:r>
              <a:rPr lang="zh-CN" altLang="en-US" sz="200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内完成</a:t>
            </a:r>
            <a:r>
              <a:rPr lang="en-US" altLang="zh-CN" sz="200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 什么意思</a:t>
            </a:r>
            <a:r>
              <a:rPr lang="en-US" altLang="zh-CN" sz="200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?</a:t>
            </a:r>
            <a:endParaRPr lang="zh-CN" altLang="en-US" sz="2000">
              <a:solidFill>
                <a:srgbClr val="C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692150"/>
            <a:ext cx="6840537" cy="345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ounded Rectangle 1"/>
          <p:cNvSpPr/>
          <p:nvPr/>
        </p:nvSpPr>
        <p:spPr>
          <a:xfrm>
            <a:off x="611188" y="549275"/>
            <a:ext cx="7056437" cy="3600450"/>
          </a:xfrm>
          <a:prstGeom prst="roundRect">
            <a:avLst/>
          </a:prstGeom>
          <a:noFill/>
          <a:ln cmpd="thinThick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pic>
        <p:nvPicPr>
          <p:cNvPr id="1741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4311650"/>
            <a:ext cx="7632700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940425" y="5445125"/>
            <a:ext cx="28797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 b="1">
                <a:solidFill>
                  <a:srgbClr val="C00000"/>
                </a:solidFill>
                <a:latin typeface="Arial" charset="0"/>
              </a:rPr>
              <a:t>可是 </a:t>
            </a:r>
            <a:r>
              <a:rPr lang="en-US" altLang="zh-CN" sz="2800" b="1" i="1">
                <a:solidFill>
                  <a:srgbClr val="C00000"/>
                </a:solidFill>
                <a:latin typeface="Arial" charset="0"/>
              </a:rPr>
              <a:t>t</a:t>
            </a:r>
            <a:r>
              <a:rPr lang="en-US" altLang="zh-CN" sz="2800" b="1" i="1" baseline="-25000">
                <a:solidFill>
                  <a:srgbClr val="C00000"/>
                </a:solidFill>
                <a:latin typeface="Arial" charset="0"/>
              </a:rPr>
              <a:t>j</a:t>
            </a:r>
            <a:r>
              <a:rPr lang="zh-CN" altLang="en-US" sz="2800" b="1">
                <a:solidFill>
                  <a:srgbClr val="C00000"/>
                </a:solidFill>
                <a:latin typeface="Arial" charset="0"/>
              </a:rPr>
              <a:t> 是多少？</a:t>
            </a:r>
            <a:endParaRPr lang="zh-CN" altLang="en-US" sz="2800" b="1" i="1" baseline="-25000">
              <a:solidFill>
                <a:srgbClr val="C00000"/>
              </a:solidFill>
              <a:latin typeface="Arial" charset="0"/>
            </a:endParaRP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6396038" y="1157288"/>
            <a:ext cx="2424112" cy="922337"/>
            <a:chOff x="6396707" y="1156929"/>
            <a:chExt cx="2423442" cy="923330"/>
          </a:xfrm>
        </p:grpSpPr>
        <p:sp>
          <p:nvSpPr>
            <p:cNvPr id="4" name="TextBox 3"/>
            <p:cNvSpPr txBox="1"/>
            <p:nvPr/>
          </p:nvSpPr>
          <p:spPr>
            <a:xfrm>
              <a:off x="7380685" y="1156929"/>
              <a:ext cx="1439464" cy="92333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zh-CN" altLang="en-US" dirty="0">
                  <a:solidFill>
                    <a:srgbClr val="C00000"/>
                  </a:solidFill>
                  <a:latin typeface="+mj-ea"/>
                  <a:ea typeface="+mj-ea"/>
                </a:rPr>
                <a:t>顺便问一句：为什么是</a:t>
              </a:r>
              <a:r>
                <a:rPr lang="en-US" altLang="zh-CN" i="1" dirty="0">
                  <a:solidFill>
                    <a:srgbClr val="C00000"/>
                  </a:solidFill>
                  <a:latin typeface="+mn-lt"/>
                  <a:ea typeface="+mj-ea"/>
                </a:rPr>
                <a:t>n</a:t>
              </a:r>
              <a:r>
                <a:rPr lang="zh-CN" altLang="en-US" dirty="0">
                  <a:solidFill>
                    <a:srgbClr val="C00000"/>
                  </a:solidFill>
                  <a:latin typeface="+mj-ea"/>
                  <a:ea typeface="+mj-ea"/>
                </a:rPr>
                <a:t>，而不是</a:t>
              </a:r>
              <a:r>
                <a:rPr lang="en-US" altLang="zh-CN" i="1" dirty="0">
                  <a:solidFill>
                    <a:srgbClr val="C00000"/>
                  </a:solidFill>
                  <a:latin typeface="+mn-lt"/>
                  <a:ea typeface="+mj-ea"/>
                </a:rPr>
                <a:t>n</a:t>
              </a:r>
              <a:r>
                <a:rPr lang="en-US" altLang="zh-CN" dirty="0">
                  <a:solidFill>
                    <a:srgbClr val="C00000"/>
                  </a:solidFill>
                  <a:latin typeface="+mn-lt"/>
                  <a:ea typeface="+mj-ea"/>
                </a:rPr>
                <a:t>-1</a:t>
              </a:r>
              <a:r>
                <a:rPr lang="en-US" altLang="zh-CN" dirty="0">
                  <a:solidFill>
                    <a:srgbClr val="C00000"/>
                  </a:solidFill>
                  <a:latin typeface="+mj-ea"/>
                  <a:ea typeface="+mj-ea"/>
                </a:rPr>
                <a:t>?</a:t>
              </a:r>
              <a:endParaRPr lang="zh-CN" altLang="en-US" dirty="0">
                <a:solidFill>
                  <a:srgbClr val="C00000"/>
                </a:solidFill>
                <a:latin typeface="+mj-ea"/>
                <a:ea typeface="+mj-ea"/>
              </a:endParaRPr>
            </a:p>
          </p:txBody>
        </p:sp>
        <p:cxnSp>
          <p:nvCxnSpPr>
            <p:cNvPr id="6" name="Straight Arrow Connector 5"/>
            <p:cNvCxnSpPr/>
            <p:nvPr/>
          </p:nvCxnSpPr>
          <p:spPr>
            <a:xfrm>
              <a:off x="6396707" y="1268174"/>
              <a:ext cx="1007783" cy="462459"/>
            </a:xfrm>
            <a:prstGeom prst="straightConnector1">
              <a:avLst/>
            </a:prstGeom>
            <a:ln>
              <a:solidFill>
                <a:srgbClr val="C00000"/>
              </a:solidFill>
              <a:prstDash val="lg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55513" y="1628800"/>
            <a:ext cx="6192688" cy="329320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zh-CN" altLang="en-US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问题</a:t>
            </a:r>
            <a:r>
              <a:rPr lang="en-US" altLang="zh-CN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10</a:t>
            </a:r>
            <a:r>
              <a:rPr lang="zh-CN" altLang="en-US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：</a:t>
            </a:r>
            <a:endParaRPr lang="en-US" altLang="zh-CN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>
              <a:spcBef>
                <a:spcPts val="1200"/>
              </a:spcBef>
              <a:defRPr/>
            </a:pPr>
            <a:r>
              <a:rPr lang="zh-CN" altLang="en-US" sz="4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你能解释</a:t>
            </a:r>
            <a:r>
              <a:rPr lang="en-US" altLang="zh-CN" sz="4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worst-case</a:t>
            </a:r>
            <a:r>
              <a:rPr lang="zh-CN" altLang="en-US" sz="4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和</a:t>
            </a:r>
            <a:r>
              <a:rPr lang="en-US" altLang="zh-CN" sz="4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average-case</a:t>
            </a:r>
            <a:r>
              <a:rPr lang="zh-CN" altLang="en-US" sz="4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吗？它们是问题固有的吗？</a:t>
            </a:r>
            <a:endParaRPr lang="en-US" altLang="zh-CN" sz="4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941388"/>
          </a:xfrm>
        </p:spPr>
        <p:txBody>
          <a:bodyPr/>
          <a:lstStyle/>
          <a:p>
            <a:pPr eaLnBrk="1" hangingPunct="1"/>
            <a:r>
              <a:rPr lang="zh-CN" altLang="en-US" smtClean="0"/>
              <a:t>没有必要算这么复杂</a:t>
            </a:r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268413"/>
            <a:ext cx="7991475" cy="338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3419475" y="4027488"/>
            <a:ext cx="3313113" cy="1292225"/>
            <a:chOff x="3419872" y="4027620"/>
            <a:chExt cx="3312368" cy="1292752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5076849" y="4027620"/>
              <a:ext cx="1439539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flipH="1">
              <a:off x="4140435" y="4027620"/>
              <a:ext cx="1152266" cy="77025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463" name="TextBox 6"/>
            <p:cNvSpPr txBox="1">
              <a:spLocks noChangeArrowheads="1"/>
            </p:cNvSpPr>
            <p:nvPr/>
          </p:nvSpPr>
          <p:spPr bwMode="auto">
            <a:xfrm>
              <a:off x="3419872" y="4797152"/>
              <a:ext cx="331236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2800" b="1">
                  <a:solidFill>
                    <a:srgbClr val="C00000"/>
                  </a:solidFill>
                  <a:latin typeface="华文新魏" pitchFamily="2" charset="-122"/>
                  <a:ea typeface="华文新魏" pitchFamily="2" charset="-122"/>
                </a:rPr>
                <a:t>更进一步：</a:t>
              </a:r>
              <a:r>
                <a:rPr lang="en-US" altLang="zh-CN" sz="2800" b="1" i="1">
                  <a:solidFill>
                    <a:srgbClr val="C00000"/>
                  </a:solidFill>
                  <a:latin typeface="华文新魏" pitchFamily="2" charset="-122"/>
                  <a:ea typeface="华文新魏" pitchFamily="2" charset="-122"/>
                </a:rPr>
                <a:t>O</a:t>
              </a:r>
              <a:r>
                <a:rPr lang="en-US" altLang="zh-CN" sz="2800" b="1">
                  <a:solidFill>
                    <a:srgbClr val="C00000"/>
                  </a:solidFill>
                  <a:latin typeface="华文新魏" pitchFamily="2" charset="-122"/>
                  <a:ea typeface="华文新魏" pitchFamily="2" charset="-122"/>
                </a:rPr>
                <a:t>(</a:t>
              </a:r>
              <a:r>
                <a:rPr lang="en-US" altLang="zh-CN" sz="2800" b="1" i="1">
                  <a:solidFill>
                    <a:srgbClr val="C00000"/>
                  </a:solidFill>
                  <a:latin typeface="华文新魏" pitchFamily="2" charset="-122"/>
                  <a:ea typeface="华文新魏" pitchFamily="2" charset="-122"/>
                </a:rPr>
                <a:t>n</a:t>
              </a:r>
              <a:r>
                <a:rPr lang="en-US" altLang="zh-CN" sz="2800" b="1" baseline="30000">
                  <a:solidFill>
                    <a:srgbClr val="C00000"/>
                  </a:solidFill>
                  <a:latin typeface="华文新魏" pitchFamily="2" charset="-122"/>
                  <a:ea typeface="华文新魏" pitchFamily="2" charset="-122"/>
                </a:rPr>
                <a:t>2</a:t>
              </a:r>
              <a:r>
                <a:rPr lang="en-US" altLang="zh-CN" sz="2800" b="1">
                  <a:solidFill>
                    <a:srgbClr val="C00000"/>
                  </a:solidFill>
                  <a:latin typeface="华文新魏" pitchFamily="2" charset="-122"/>
                  <a:ea typeface="华文新魏" pitchFamily="2" charset="-122"/>
                </a:rPr>
                <a:t>)</a:t>
              </a:r>
              <a:endParaRPr lang="zh-CN" altLang="en-US" sz="2800" b="1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</a:endParaRPr>
            </a:p>
          </p:txBody>
        </p: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4303" y="1916832"/>
            <a:ext cx="7524328" cy="243143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问题</a:t>
            </a:r>
            <a:r>
              <a:rPr lang="en-US" altLang="zh-CN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11</a:t>
            </a:r>
            <a:r>
              <a:rPr lang="zh-CN" alt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：</a:t>
            </a:r>
            <a:endParaRPr lang="en-US" altLang="zh-CN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>
              <a:spcBef>
                <a:spcPts val="1200"/>
              </a:spcBef>
              <a:defRPr/>
            </a:pPr>
            <a:r>
              <a:rPr lang="zh-CN" altLang="en-US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你能理解为什么插入排序算法的复杂度必然是平方量级的吗？</a:t>
            </a:r>
            <a:endParaRPr lang="en-US" altLang="zh-CN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“逆序”</a:t>
            </a:r>
            <a:endParaRPr lang="en-US" altLang="zh-CN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125538"/>
            <a:ext cx="8208962" cy="4967287"/>
          </a:xfrm>
        </p:spPr>
        <p:txBody>
          <a:bodyPr/>
          <a:lstStyle/>
          <a:p>
            <a:pPr eaLnBrk="1" hangingPunct="1"/>
            <a:r>
              <a:rPr lang="zh-CN" altLang="en-US" sz="2800" smtClean="0"/>
              <a:t>如果输入序列没有重复元素，不妨假设输入就是</a:t>
            </a:r>
            <a:r>
              <a:rPr lang="en-US" altLang="zh-CN" sz="2800" smtClean="0"/>
              <a:t>{1,2</a:t>
            </a:r>
            <a:r>
              <a:rPr lang="en-US" altLang="zh-CN" sz="2800" i="1" smtClean="0"/>
              <a:t>,…,n</a:t>
            </a:r>
            <a:r>
              <a:rPr lang="en-US" altLang="zh-CN" sz="2800" smtClean="0"/>
              <a:t>} </a:t>
            </a:r>
            <a:r>
              <a:rPr lang="zh-CN" altLang="en-US" sz="2800" smtClean="0"/>
              <a:t>的某种排列</a:t>
            </a:r>
            <a:r>
              <a:rPr lang="en-US" altLang="zh-CN" sz="2800" smtClean="0"/>
              <a:t>;</a:t>
            </a:r>
          </a:p>
          <a:p>
            <a:pPr eaLnBrk="1" hangingPunct="1"/>
            <a:r>
              <a:rPr lang="zh-CN" altLang="en-US" sz="2800" smtClean="0"/>
              <a:t>所谓“逆序”是指在输入序列中存在一对元素（不一定相邻）：</a:t>
            </a:r>
            <a:r>
              <a:rPr lang="en-US" altLang="zh-CN" sz="2800" smtClean="0"/>
              <a:t> &lt;x</a:t>
            </a:r>
            <a:r>
              <a:rPr lang="en-US" altLang="zh-CN" sz="2800" baseline="-25000" smtClean="0"/>
              <a:t>i</a:t>
            </a:r>
            <a:r>
              <a:rPr lang="en-US" altLang="zh-CN" sz="2800" smtClean="0"/>
              <a:t>, x</a:t>
            </a:r>
            <a:r>
              <a:rPr lang="en-US" altLang="zh-CN" sz="2800" baseline="-25000" smtClean="0"/>
              <a:t>j</a:t>
            </a:r>
            <a:r>
              <a:rPr lang="en-US" altLang="zh-CN" sz="2800" smtClean="0"/>
              <a:t>&gt; </a:t>
            </a:r>
            <a:r>
              <a:rPr lang="zh-CN" altLang="en-US" sz="2800" smtClean="0"/>
              <a:t>满足</a:t>
            </a:r>
            <a:r>
              <a:rPr lang="en-US" altLang="zh-CN" sz="2800" smtClean="0"/>
              <a:t> x</a:t>
            </a:r>
            <a:r>
              <a:rPr lang="en-US" altLang="zh-CN" sz="2800" baseline="-25000" smtClean="0"/>
              <a:t>i</a:t>
            </a:r>
            <a:r>
              <a:rPr lang="en-US" altLang="zh-CN" sz="2800" smtClean="0"/>
              <a:t>&gt;x</a:t>
            </a:r>
            <a:r>
              <a:rPr lang="en-US" altLang="zh-CN" sz="2800" baseline="-25000" smtClean="0"/>
              <a:t>j</a:t>
            </a:r>
            <a:r>
              <a:rPr lang="en-US" altLang="zh-CN" sz="2800" smtClean="0"/>
              <a:t>, but i&lt;j</a:t>
            </a:r>
            <a:r>
              <a:rPr lang="zh-CN" altLang="en-US" sz="2800" smtClean="0"/>
              <a:t>；</a:t>
            </a:r>
            <a:r>
              <a:rPr lang="en-US" altLang="zh-CN" sz="2800" smtClean="0"/>
              <a:t> </a:t>
            </a:r>
          </a:p>
          <a:p>
            <a:pPr eaLnBrk="1" hangingPunct="1"/>
            <a:r>
              <a:rPr lang="zh-CN" altLang="en-US" sz="2800" smtClean="0"/>
              <a:t>显然，排序的任务就是消除所有的“逆序”。</a:t>
            </a:r>
            <a:endParaRPr lang="en-US" altLang="zh-CN" sz="2800" smtClean="0"/>
          </a:p>
          <a:p>
            <a:pPr eaLnBrk="1" hangingPunct="1"/>
            <a:endParaRPr lang="en-US" altLang="zh-CN" sz="2800" smtClean="0"/>
          </a:p>
          <a:p>
            <a:pPr eaLnBrk="1" hangingPunct="1"/>
            <a:r>
              <a:rPr lang="zh-CN" altLang="en-US" sz="2800" smtClean="0"/>
              <a:t>两个相关的问题：</a:t>
            </a:r>
            <a:endParaRPr lang="en-US" altLang="zh-CN" sz="2800" smtClean="0"/>
          </a:p>
          <a:p>
            <a:pPr lvl="1" eaLnBrk="1" hangingPunct="1"/>
            <a:r>
              <a:rPr lang="zh-CN" altLang="en-US" sz="2400" smtClean="0"/>
              <a:t>输入中最多可能有多少个“逆序”？</a:t>
            </a:r>
            <a:endParaRPr lang="en-US" altLang="zh-CN" sz="2400" smtClean="0"/>
          </a:p>
          <a:p>
            <a:pPr lvl="1" eaLnBrk="1" hangingPunct="1"/>
            <a:r>
              <a:rPr lang="zh-CN" altLang="en-US" sz="2400" smtClean="0"/>
              <a:t>算法中关键运算（比如：比较运算）次数与逆序消除的个数是什么关系？</a:t>
            </a:r>
            <a:endParaRPr lang="en-US" altLang="zh-CN" sz="240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03738" y="2204864"/>
            <a:ext cx="5735865" cy="16004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99CC"/>
                </a:solidFill>
              </a:rPr>
              <a:t>Part I</a:t>
            </a:r>
          </a:p>
          <a:p>
            <a:pPr algn="ctr">
              <a:defRPr/>
            </a:pPr>
            <a:r>
              <a:rPr lang="en-US" altLang="zh-CN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99CC"/>
                </a:solidFill>
              </a:rPr>
              <a:t>Algorithmic Problem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同样的问题</a:t>
            </a:r>
            <a:r>
              <a:rPr lang="en-US" altLang="zh-CN" smtClean="0"/>
              <a:t>,</a:t>
            </a:r>
            <a:r>
              <a:rPr lang="zh-CN" altLang="en-US" smtClean="0"/>
              <a:t> 不同的方法</a:t>
            </a:r>
          </a:p>
        </p:txBody>
      </p:sp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268413"/>
            <a:ext cx="7488238" cy="289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6948488" y="3860800"/>
            <a:ext cx="1152525" cy="30003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5" name="Rounded Rectangle 4"/>
          <p:cNvSpPr/>
          <p:nvPr/>
        </p:nvSpPr>
        <p:spPr>
          <a:xfrm>
            <a:off x="1547813" y="2349500"/>
            <a:ext cx="2736850" cy="6477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4284663" y="1628775"/>
            <a:ext cx="3816350" cy="863600"/>
            <a:chOff x="4283968" y="1628800"/>
            <a:chExt cx="3816424" cy="864096"/>
          </a:xfrm>
        </p:grpSpPr>
        <p:sp>
          <p:nvSpPr>
            <p:cNvPr id="22536" name="TextBox 5"/>
            <p:cNvSpPr txBox="1">
              <a:spLocks noChangeArrowheads="1"/>
            </p:cNvSpPr>
            <p:nvPr/>
          </p:nvSpPr>
          <p:spPr bwMode="auto">
            <a:xfrm>
              <a:off x="5076056" y="1628800"/>
              <a:ext cx="3024336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800">
                  <a:solidFill>
                    <a:srgbClr val="C00000"/>
                  </a:solidFill>
                  <a:latin typeface="华文新魏" pitchFamily="2" charset="-122"/>
                  <a:ea typeface="华文新魏" pitchFamily="2" charset="-122"/>
                </a:rPr>
                <a:t>Divide-and-Conquer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800">
                  <a:solidFill>
                    <a:srgbClr val="C00000"/>
                  </a:solidFill>
                  <a:latin typeface="华文新魏" pitchFamily="2" charset="-122"/>
                  <a:ea typeface="华文新魏" pitchFamily="2" charset="-122"/>
                </a:rPr>
                <a:t>Recursion</a:t>
              </a:r>
              <a:endParaRPr lang="zh-CN" altLang="en-US" sz="1800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</a:endParaRPr>
            </a:p>
          </p:txBody>
        </p:sp>
        <p:cxnSp>
          <p:nvCxnSpPr>
            <p:cNvPr id="8" name="Straight Arrow Connector 7"/>
            <p:cNvCxnSpPr>
              <a:stCxn id="22536" idx="1"/>
            </p:cNvCxnSpPr>
            <p:nvPr/>
          </p:nvCxnSpPr>
          <p:spPr>
            <a:xfrm flipH="1">
              <a:off x="4283968" y="1951248"/>
              <a:ext cx="792177" cy="54164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ectangle 10"/>
          <p:cNvSpPr/>
          <p:nvPr/>
        </p:nvSpPr>
        <p:spPr>
          <a:xfrm>
            <a:off x="1935828" y="4380946"/>
            <a:ext cx="5128327" cy="12926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问题</a:t>
            </a:r>
            <a:r>
              <a:rPr lang="en-US" altLang="zh-CN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12</a:t>
            </a:r>
            <a:r>
              <a:rPr lang="zh-CN" altLang="en-US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：</a:t>
            </a:r>
            <a:endParaRPr lang="en-US" altLang="zh-CN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spcBef>
                <a:spcPts val="1200"/>
              </a:spcBef>
              <a:defRPr/>
            </a:pPr>
            <a:r>
              <a:rPr lang="zh-CN" alt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为什么这个算法是正确的？</a:t>
            </a:r>
            <a:endParaRPr lang="en-US" altLang="zh-CN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575" y="703263"/>
            <a:ext cx="4608513" cy="288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1074738"/>
            <a:ext cx="3384550" cy="2138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5364163" y="981075"/>
            <a:ext cx="0" cy="2376488"/>
          </a:xfrm>
          <a:prstGeom prst="line">
            <a:avLst/>
          </a:prstGeom>
          <a:ln w="19050">
            <a:solidFill>
              <a:srgbClr val="C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50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775" y="4740275"/>
            <a:ext cx="6340475" cy="136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3036025" y="3513638"/>
            <a:ext cx="5234125" cy="109260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问题</a:t>
            </a:r>
            <a:r>
              <a:rPr lang="en-US" altLang="zh-CN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13</a:t>
            </a:r>
            <a:r>
              <a:rPr lang="zh-CN" alt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：</a:t>
            </a:r>
            <a:endParaRPr lang="en-US" altLang="zh-CN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>
              <a:spcBef>
                <a:spcPts val="600"/>
              </a:spcBef>
              <a:defRPr/>
            </a:pPr>
            <a:r>
              <a:rPr lang="zh-CN" alt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循环部分的循环不变量是什么？</a:t>
            </a:r>
            <a:endParaRPr lang="en-US" altLang="zh-CN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8225" y="2428875"/>
            <a:ext cx="1584325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1600" dirty="0">
                <a:solidFill>
                  <a:srgbClr val="C00000"/>
                </a:solidFill>
                <a:latin typeface="+mj-ea"/>
                <a:ea typeface="+mj-ea"/>
              </a:rPr>
              <a:t>将递归得到的两部分放入两个新数组。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86550" y="565150"/>
            <a:ext cx="1584325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1600" dirty="0">
                <a:solidFill>
                  <a:srgbClr val="C00000"/>
                </a:solidFill>
                <a:latin typeface="+mj-ea"/>
                <a:ea typeface="+mj-ea"/>
              </a:rPr>
              <a:t>将两个新数组的内容按照大小放入原数组。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3800" y="3584575"/>
            <a:ext cx="3744913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1600" dirty="0">
                <a:solidFill>
                  <a:srgbClr val="C00000"/>
                </a:solidFill>
                <a:latin typeface="+mj-ea"/>
                <a:ea typeface="+mj-ea"/>
              </a:rPr>
              <a:t>你能否先解释</a:t>
            </a:r>
            <a:r>
              <a:rPr lang="en-US" altLang="zh-CN" sz="1600" i="1" dirty="0" err="1">
                <a:solidFill>
                  <a:srgbClr val="C00000"/>
                </a:solidFill>
                <a:latin typeface="+mn-lt"/>
                <a:ea typeface="+mj-ea"/>
              </a:rPr>
              <a:t>p,q,r</a:t>
            </a:r>
            <a:r>
              <a:rPr lang="zh-CN" altLang="en-US" sz="1600" dirty="0">
                <a:solidFill>
                  <a:srgbClr val="C00000"/>
                </a:solidFill>
                <a:latin typeface="+mj-ea"/>
                <a:ea typeface="+mj-ea"/>
              </a:rPr>
              <a:t>和循环变量</a:t>
            </a:r>
            <a:r>
              <a:rPr lang="en-US" altLang="zh-CN" sz="1600" i="1" dirty="0">
                <a:solidFill>
                  <a:srgbClr val="C00000"/>
                </a:solidFill>
                <a:latin typeface="+mn-lt"/>
                <a:ea typeface="+mj-ea"/>
              </a:rPr>
              <a:t>k</a:t>
            </a:r>
            <a:r>
              <a:rPr lang="en-US" altLang="zh-CN" sz="1600" dirty="0">
                <a:solidFill>
                  <a:srgbClr val="C00000"/>
                </a:solidFill>
                <a:latin typeface="+mj-ea"/>
                <a:ea typeface="+mj-ea"/>
              </a:rPr>
              <a:t>?</a:t>
            </a:r>
            <a:endParaRPr lang="zh-CN" altLang="en-US" sz="1600" dirty="0">
              <a:solidFill>
                <a:srgbClr val="C00000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941388"/>
          </a:xfrm>
        </p:spPr>
        <p:txBody>
          <a:bodyPr/>
          <a:lstStyle/>
          <a:p>
            <a:pPr eaLnBrk="1" hangingPunct="1"/>
            <a:r>
              <a:rPr lang="en-US" altLang="zh-CN" smtClean="0"/>
              <a:t>Mergesort</a:t>
            </a:r>
            <a:r>
              <a:rPr lang="zh-CN" altLang="en-US" smtClean="0"/>
              <a:t>的代价：递归式</a:t>
            </a:r>
          </a:p>
        </p:txBody>
      </p:sp>
      <p:pic>
        <p:nvPicPr>
          <p:cNvPr id="2457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412875"/>
            <a:ext cx="7818437" cy="208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8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3933825"/>
            <a:ext cx="5461000" cy="1150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1139825"/>
          </a:xfrm>
        </p:spPr>
        <p:txBody>
          <a:bodyPr/>
          <a:lstStyle/>
          <a:p>
            <a:pPr eaLnBrk="1" hangingPunct="1"/>
            <a:r>
              <a:rPr lang="zh-CN" altLang="en-US" smtClean="0"/>
              <a:t>合并排序效率比插入排序高</a:t>
            </a:r>
          </a:p>
        </p:txBody>
      </p:sp>
      <p:pic>
        <p:nvPicPr>
          <p:cNvPr id="2560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1341438"/>
            <a:ext cx="7054850" cy="4976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3851275" y="5229225"/>
            <a:ext cx="792163" cy="36036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476375" y="5678488"/>
            <a:ext cx="1800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i="1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</a:rPr>
              <a:t>O</a:t>
            </a:r>
            <a:r>
              <a:rPr lang="en-US" altLang="zh-CN" sz="2400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</a:rPr>
              <a:t>(</a:t>
            </a:r>
            <a:r>
              <a:rPr lang="en-US" altLang="zh-CN" sz="2400" i="1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</a:rPr>
              <a:t>n</a:t>
            </a:r>
            <a:r>
              <a:rPr lang="en-US" altLang="zh-CN" sz="2400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</a:rPr>
              <a:t>log</a:t>
            </a:r>
            <a:r>
              <a:rPr lang="en-US" altLang="zh-CN" sz="2400" i="1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</a:rPr>
              <a:t>n</a:t>
            </a:r>
            <a:r>
              <a:rPr lang="en-US" altLang="zh-CN" sz="2400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</a:rPr>
              <a:t>)</a:t>
            </a:r>
            <a:endParaRPr lang="zh-CN" altLang="en-US" sz="2400" i="1">
              <a:solidFill>
                <a:srgbClr val="C00000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3850" y="4994275"/>
            <a:ext cx="1584325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1600" dirty="0">
                <a:solidFill>
                  <a:srgbClr val="C00000"/>
                </a:solidFill>
                <a:latin typeface="+mj-ea"/>
                <a:ea typeface="+mj-ea"/>
              </a:rPr>
              <a:t>为简单起见，不妨假设</a:t>
            </a:r>
            <a:r>
              <a:rPr lang="en-US" altLang="zh-CN" sz="1600" i="1" dirty="0">
                <a:solidFill>
                  <a:srgbClr val="C00000"/>
                </a:solidFill>
                <a:latin typeface="+mn-lt"/>
                <a:ea typeface="+mj-ea"/>
              </a:rPr>
              <a:t>n</a:t>
            </a:r>
            <a:r>
              <a:rPr lang="zh-CN" altLang="en-US" sz="1600" dirty="0">
                <a:solidFill>
                  <a:srgbClr val="C00000"/>
                </a:solidFill>
                <a:latin typeface="+mj-ea"/>
                <a:ea typeface="+mj-ea"/>
              </a:rPr>
              <a:t>是</a:t>
            </a:r>
            <a:r>
              <a:rPr lang="en-US" altLang="zh-CN" sz="1600" dirty="0">
                <a:solidFill>
                  <a:srgbClr val="C00000"/>
                </a:solidFill>
                <a:latin typeface="+mn-lt"/>
                <a:ea typeface="+mj-ea"/>
              </a:rPr>
              <a:t>2</a:t>
            </a:r>
            <a:r>
              <a:rPr lang="zh-CN" altLang="en-US" sz="1600" dirty="0">
                <a:solidFill>
                  <a:srgbClr val="C00000"/>
                </a:solidFill>
                <a:latin typeface="+mj-ea"/>
                <a:ea typeface="+mj-ea"/>
              </a:rPr>
              <a:t>的整次幂。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941388"/>
          </a:xfrm>
        </p:spPr>
        <p:txBody>
          <a:bodyPr/>
          <a:lstStyle/>
          <a:p>
            <a:pPr eaLnBrk="1" hangingPunct="1"/>
            <a:r>
              <a:rPr lang="zh-CN" altLang="en-US" smtClean="0"/>
              <a:t>课外作业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684213" y="1435100"/>
            <a:ext cx="8229600" cy="4243388"/>
          </a:xfrm>
        </p:spPr>
        <p:txBody>
          <a:bodyPr/>
          <a:lstStyle/>
          <a:p>
            <a:pPr eaLnBrk="1" hangingPunct="1"/>
            <a:r>
              <a:rPr lang="en-US" altLang="zh-CN" smtClean="0"/>
              <a:t>TC prob.2-1 – 2-4;</a:t>
            </a:r>
          </a:p>
          <a:p>
            <a:pPr eaLnBrk="1" hangingPunct="1"/>
            <a:r>
              <a:rPr lang="en-US" altLang="zh-CN" smtClean="0"/>
              <a:t>TC prob.3-2 – 3-4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30869" y="3140968"/>
            <a:ext cx="3240360" cy="830997"/>
          </a:xfrm>
          <a:prstGeom prst="rect">
            <a:avLst/>
          </a:prstGeom>
          <a:noFill/>
          <a:ln w="57150" cmpd="tri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400" dirty="0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</a:rPr>
              <a:t>你应该理解下堂课我们为什么该讨论计数了？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9434" y="1484784"/>
            <a:ext cx="7763006" cy="255454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zh-CN" alt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问题</a:t>
            </a:r>
            <a:r>
              <a:rPr lang="en-US" altLang="zh-CN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1:</a:t>
            </a:r>
          </a:p>
          <a:p>
            <a:pPr>
              <a:spcBef>
                <a:spcPts val="1200"/>
              </a:spcBef>
              <a:defRPr/>
            </a:pPr>
            <a:r>
              <a:rPr lang="zh-CN" altLang="en-US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什么是</a:t>
            </a:r>
            <a:r>
              <a:rPr lang="en-US" altLang="zh-CN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 well-specified computational problem?</a:t>
            </a:r>
          </a:p>
        </p:txBody>
      </p:sp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1547813" y="4541838"/>
            <a:ext cx="64801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Arial" charset="0"/>
              </a:rPr>
              <a:t>具体地说，就“解一元二次方程”而言，我们这里的“求解”与你中学学的“求解”有什么不同吗？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1139825"/>
          </a:xfrm>
        </p:spPr>
        <p:txBody>
          <a:bodyPr/>
          <a:lstStyle/>
          <a:p>
            <a:pPr eaLnBrk="1" hangingPunct="1"/>
            <a:r>
              <a:rPr lang="zh-CN" altLang="en-US" smtClean="0"/>
              <a:t>排序问题</a:t>
            </a:r>
          </a:p>
        </p:txBody>
      </p:sp>
      <p:pic>
        <p:nvPicPr>
          <p:cNvPr id="614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412875"/>
            <a:ext cx="7777162" cy="143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1254490" y="3212976"/>
            <a:ext cx="7128792" cy="227754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问题</a:t>
            </a:r>
            <a:r>
              <a:rPr lang="en-US" altLang="zh-CN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2:</a:t>
            </a:r>
          </a:p>
          <a:p>
            <a:pPr>
              <a:spcBef>
                <a:spcPts val="1200"/>
              </a:spcBef>
              <a:defRPr/>
            </a:pPr>
            <a:r>
              <a:rPr lang="zh-CN" altLang="en-US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有多少个不同的</a:t>
            </a:r>
            <a:r>
              <a:rPr lang="en-US" altLang="zh-CN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instances, </a:t>
            </a:r>
            <a:r>
              <a:rPr lang="zh-CN" altLang="en-US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它们有好坏之分吗</a:t>
            </a:r>
            <a:r>
              <a:rPr lang="en-US" altLang="zh-CN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?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1139825"/>
          </a:xfrm>
        </p:spPr>
        <p:txBody>
          <a:bodyPr/>
          <a:lstStyle/>
          <a:p>
            <a:pPr eaLnBrk="1" hangingPunct="1"/>
            <a:r>
              <a:rPr lang="zh-CN" altLang="en-US" smtClean="0"/>
              <a:t>算法</a:t>
            </a:r>
            <a:r>
              <a:rPr lang="en-US" altLang="zh-CN" smtClean="0"/>
              <a:t>“</a:t>
            </a:r>
            <a:r>
              <a:rPr lang="zh-CN" altLang="en-US" smtClean="0"/>
              <a:t>实现</a:t>
            </a:r>
            <a:r>
              <a:rPr lang="en-US" altLang="zh-CN" smtClean="0"/>
              <a:t>”</a:t>
            </a:r>
            <a:r>
              <a:rPr lang="zh-CN" altLang="en-US" smtClean="0"/>
              <a:t>输入</a:t>
            </a:r>
            <a:r>
              <a:rPr lang="en-US" altLang="zh-CN" smtClean="0"/>
              <a:t>/</a:t>
            </a:r>
            <a:r>
              <a:rPr lang="zh-CN" altLang="en-US" smtClean="0"/>
              <a:t>输出之间的关系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2665412"/>
          </a:xfrm>
        </p:spPr>
        <p:txBody>
          <a:bodyPr/>
          <a:lstStyle/>
          <a:p>
            <a:pPr eaLnBrk="1" hangingPunct="1"/>
            <a:r>
              <a:rPr lang="zh-CN" altLang="en-US" smtClean="0"/>
              <a:t>给定一个问题，我们如何讨论一个算法</a:t>
            </a:r>
            <a:r>
              <a:rPr lang="en-US" altLang="zh-CN" smtClean="0"/>
              <a:t>:</a:t>
            </a:r>
          </a:p>
          <a:p>
            <a:pPr lvl="1" eaLnBrk="1" hangingPunct="1"/>
            <a:r>
              <a:rPr lang="zh-CN" altLang="en-US" smtClean="0"/>
              <a:t>基本思路</a:t>
            </a:r>
            <a:endParaRPr lang="en-US" altLang="zh-CN" smtClean="0"/>
          </a:p>
          <a:p>
            <a:pPr lvl="1" eaLnBrk="1" hangingPunct="1"/>
            <a:r>
              <a:rPr lang="zh-CN" altLang="en-US" smtClean="0"/>
              <a:t>过程描述</a:t>
            </a:r>
            <a:endParaRPr lang="en-US" altLang="zh-CN" smtClean="0"/>
          </a:p>
          <a:p>
            <a:pPr lvl="1" eaLnBrk="1" hangingPunct="1"/>
            <a:r>
              <a:rPr lang="zh-CN" altLang="en-US" smtClean="0"/>
              <a:t>证明其正确</a:t>
            </a:r>
            <a:endParaRPr lang="en-US" altLang="zh-CN" smtClean="0"/>
          </a:p>
          <a:p>
            <a:pPr lvl="1" eaLnBrk="1" hangingPunct="1"/>
            <a:r>
              <a:rPr lang="zh-CN" altLang="en-US" smtClean="0"/>
              <a:t>讨论其效率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26006" y="3140968"/>
            <a:ext cx="4752528" cy="1569660"/>
          </a:xfrm>
          <a:prstGeom prst="rect">
            <a:avLst/>
          </a:prstGeom>
          <a:noFill/>
          <a:ln cmpd="tri">
            <a:gradFill>
              <a:gsLst>
                <a:gs pos="0">
                  <a:srgbClr val="00B0F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400" b="1" dirty="0">
                <a:solidFill>
                  <a:srgbClr val="002060"/>
                </a:solidFill>
                <a:latin typeface="华文新魏" pitchFamily="2" charset="-122"/>
                <a:ea typeface="华文新魏" pitchFamily="2" charset="-122"/>
              </a:rPr>
              <a:t>This is the framework  used throughout the courses to think about the design and analysis of algorithms.</a:t>
            </a:r>
            <a:endParaRPr lang="zh-CN" altLang="en-US" sz="2400" b="1" dirty="0">
              <a:solidFill>
                <a:srgbClr val="002060"/>
              </a:solidFill>
              <a:latin typeface="华文新魏" pitchFamily="2" charset="-122"/>
              <a:ea typeface="华文新魏" pitchFamily="2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1139825"/>
          </a:xfrm>
        </p:spPr>
        <p:txBody>
          <a:bodyPr/>
          <a:lstStyle/>
          <a:p>
            <a:pPr eaLnBrk="1" hangingPunct="1"/>
            <a:r>
              <a:rPr lang="zh-CN" altLang="en-US" smtClean="0"/>
              <a:t>基本思路 </a:t>
            </a:r>
            <a:r>
              <a:rPr lang="en-US" altLang="zh-CN" smtClean="0"/>
              <a:t>–</a:t>
            </a:r>
            <a:r>
              <a:rPr lang="zh-CN" altLang="en-US" smtClean="0"/>
              <a:t> 有时非常简单！</a:t>
            </a:r>
          </a:p>
        </p:txBody>
      </p:sp>
      <p:pic>
        <p:nvPicPr>
          <p:cNvPr id="819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484313"/>
            <a:ext cx="3852863" cy="323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4124672" y="1988840"/>
            <a:ext cx="4140125" cy="3785652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zh-CN" altLang="en-US" sz="4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问题</a:t>
            </a:r>
            <a:r>
              <a:rPr lang="en-US" altLang="zh-CN" sz="4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3</a:t>
            </a:r>
            <a:r>
              <a:rPr lang="zh-CN" altLang="en-US" sz="4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：</a:t>
            </a:r>
            <a:endParaRPr lang="en-US" altLang="zh-CN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>
              <a:defRPr/>
            </a:pPr>
            <a:r>
              <a:rPr lang="zh-CN" altLang="en-US" sz="4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你能否描述一下“插入排序”的基本思路与很多人玩牌时的习惯做法之间的关联？</a:t>
            </a:r>
            <a:endParaRPr lang="en-US" altLang="zh-CN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Procedure in Pseudocode </a:t>
            </a:r>
            <a:endParaRPr lang="zh-CN" altLang="en-US" smtClean="0"/>
          </a:p>
        </p:txBody>
      </p:sp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119188"/>
            <a:ext cx="7993062" cy="3313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1692275" y="2349500"/>
            <a:ext cx="6911975" cy="2232025"/>
            <a:chOff x="1691680" y="2348880"/>
            <a:chExt cx="6912943" cy="2232248"/>
          </a:xfrm>
        </p:grpSpPr>
        <p:sp>
          <p:nvSpPr>
            <p:cNvPr id="2" name="Rounded Rectangle 1"/>
            <p:cNvSpPr/>
            <p:nvPr/>
          </p:nvSpPr>
          <p:spPr>
            <a:xfrm>
              <a:off x="1691680" y="2348880"/>
              <a:ext cx="6912943" cy="223224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23540" y="2780723"/>
              <a:ext cx="612067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>
            <a:grpSpLocks/>
          </p:cNvGrpSpPr>
          <p:nvPr/>
        </p:nvGrpSpPr>
        <p:grpSpPr bwMode="auto">
          <a:xfrm>
            <a:off x="3455988" y="4830763"/>
            <a:ext cx="5184775" cy="1058862"/>
            <a:chOff x="2483768" y="5085184"/>
            <a:chExt cx="5184576" cy="1058635"/>
          </a:xfrm>
        </p:grpSpPr>
        <p:sp>
          <p:nvSpPr>
            <p:cNvPr id="10" name="Rectangle 9"/>
            <p:cNvSpPr/>
            <p:nvPr/>
          </p:nvSpPr>
          <p:spPr>
            <a:xfrm>
              <a:off x="2628224" y="5085184"/>
              <a:ext cx="2231939" cy="287275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5004621" y="5085184"/>
              <a:ext cx="287326" cy="287275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4607761" y="5085184"/>
              <a:ext cx="0" cy="287275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5436405" y="5085184"/>
              <a:ext cx="2231939" cy="287275"/>
            </a:xfrm>
            <a:prstGeom prst="rect">
              <a:avLst/>
            </a:prstGeom>
            <a:pattFill prst="wdUpDiag">
              <a:fgClr>
                <a:srgbClr val="92D050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cxnSp>
          <p:nvCxnSpPr>
            <p:cNvPr id="17" name="Straight Arrow Connector 16"/>
            <p:cNvCxnSpPr>
              <a:endCxn id="13" idx="4"/>
            </p:cNvCxnSpPr>
            <p:nvPr/>
          </p:nvCxnSpPr>
          <p:spPr>
            <a:xfrm flipH="1" flipV="1">
              <a:off x="5147491" y="5372459"/>
              <a:ext cx="19049" cy="64914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28" name="TextBox 20"/>
            <p:cNvSpPr txBox="1">
              <a:spLocks noChangeArrowheads="1"/>
            </p:cNvSpPr>
            <p:nvPr/>
          </p:nvSpPr>
          <p:spPr bwMode="auto">
            <a:xfrm>
              <a:off x="5256119" y="5723964"/>
              <a:ext cx="126009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800" i="1">
                  <a:cs typeface="Times New Roman" pitchFamily="18" charset="0"/>
                </a:rPr>
                <a:t>Key </a:t>
              </a:r>
              <a:r>
                <a:rPr lang="en-US" altLang="zh-CN" sz="1800">
                  <a:latin typeface="Arial" charset="0"/>
                </a:rPr>
                <a:t>= </a:t>
              </a:r>
              <a:r>
                <a:rPr lang="en-US" altLang="zh-CN" sz="1800" i="1">
                  <a:cs typeface="Times New Roman" pitchFamily="18" charset="0"/>
                </a:rPr>
                <a:t>j</a:t>
              </a:r>
              <a:endParaRPr lang="zh-CN" altLang="en-US" sz="1800" i="1">
                <a:cs typeface="Times New Roman" pitchFamily="18" charset="0"/>
              </a:endParaRPr>
            </a:p>
          </p:txBody>
        </p:sp>
        <p:sp>
          <p:nvSpPr>
            <p:cNvPr id="22" name="Right Arrow 21"/>
            <p:cNvSpPr/>
            <p:nvPr/>
          </p:nvSpPr>
          <p:spPr>
            <a:xfrm rot="10800000">
              <a:off x="3420357" y="5589901"/>
              <a:ext cx="935001" cy="21585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 flipV="1">
              <a:off x="4715707" y="5372459"/>
              <a:ext cx="0" cy="43329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31" name="TextBox 24"/>
            <p:cNvSpPr txBox="1">
              <a:spLocks noChangeArrowheads="1"/>
            </p:cNvSpPr>
            <p:nvPr/>
          </p:nvSpPr>
          <p:spPr bwMode="auto">
            <a:xfrm>
              <a:off x="2483768" y="5805265"/>
              <a:ext cx="212432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1600">
                  <a:latin typeface="楷体" pitchFamily="49" charset="-122"/>
                  <a:ea typeface="楷体" pitchFamily="49" charset="-122"/>
                </a:rPr>
                <a:t>可以看作空格在移动</a:t>
              </a:r>
              <a:r>
                <a:rPr lang="en-US" altLang="zh-CN" sz="1600">
                  <a:latin typeface="楷体" pitchFamily="49" charset="-122"/>
                  <a:ea typeface="楷体" pitchFamily="49" charset="-122"/>
                </a:rPr>
                <a:t>.</a:t>
              </a:r>
              <a:endParaRPr lang="zh-CN" altLang="en-US" sz="1600">
                <a:latin typeface="楷体" pitchFamily="49" charset="-122"/>
                <a:ea typeface="楷体" pitchFamily="49" charset="-122"/>
              </a:endParaRPr>
            </a:p>
          </p:txBody>
        </p:sp>
      </p:grpSp>
      <p:sp>
        <p:nvSpPr>
          <p:cNvPr id="8193" name="Rectangle 8192"/>
          <p:cNvSpPr/>
          <p:nvPr/>
        </p:nvSpPr>
        <p:spPr>
          <a:xfrm>
            <a:off x="443490" y="4595467"/>
            <a:ext cx="2904373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问题</a:t>
            </a:r>
            <a:r>
              <a:rPr lang="en-US" altLang="zh-CN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4:</a:t>
            </a:r>
          </a:p>
          <a:p>
            <a:pPr>
              <a:defRPr/>
            </a:pPr>
            <a:r>
              <a:rPr lang="zh-CN" alt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你能解释一下</a:t>
            </a:r>
            <a:r>
              <a:rPr lang="en-US" altLang="zh-CN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</a:t>
            </a:r>
            <a:r>
              <a:rPr lang="zh-CN" alt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，</a:t>
            </a:r>
            <a:r>
              <a:rPr lang="en-US" altLang="zh-CN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8</a:t>
            </a:r>
            <a:r>
              <a:rPr lang="zh-CN" alt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两行的</a:t>
            </a:r>
            <a:r>
              <a:rPr lang="en-US" altLang="zh-CN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A[</a:t>
            </a:r>
            <a:r>
              <a:rPr lang="en-US" altLang="zh-CN" sz="28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</a:t>
            </a:r>
            <a:r>
              <a:rPr lang="en-US" altLang="zh-CN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+1]</a:t>
            </a:r>
            <a:r>
              <a:rPr lang="zh-CN" alt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吗？</a:t>
            </a:r>
            <a:endParaRPr lang="en-US" altLang="zh-CN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75656" y="2060848"/>
            <a:ext cx="6624736" cy="255454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问题</a:t>
            </a:r>
            <a:r>
              <a:rPr lang="en-US" altLang="zh-CN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5</a:t>
            </a:r>
            <a:r>
              <a:rPr lang="zh-CN" altLang="en-US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：</a:t>
            </a:r>
            <a:endParaRPr lang="en-US" altLang="zh-CN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pPr>
              <a:spcBef>
                <a:spcPts val="1200"/>
              </a:spcBef>
              <a:defRPr/>
            </a:pPr>
            <a:r>
              <a:rPr lang="zh-CN" altLang="en-US" sz="48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什么是</a:t>
            </a:r>
            <a:r>
              <a:rPr lang="en-US" altLang="zh-CN" sz="48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loop invariant, </a:t>
            </a:r>
            <a:r>
              <a:rPr lang="zh-CN" altLang="en-US" sz="48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它有什么作用？</a:t>
            </a:r>
            <a:endParaRPr lang="en-US" altLang="zh-CN" sz="48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1139825"/>
          </a:xfrm>
        </p:spPr>
        <p:txBody>
          <a:bodyPr/>
          <a:lstStyle/>
          <a:p>
            <a:pPr eaLnBrk="1" hangingPunct="1"/>
            <a:r>
              <a:rPr lang="zh-CN" altLang="en-US" smtClean="0"/>
              <a:t>插入排序过程中的循环不变量</a:t>
            </a:r>
          </a:p>
        </p:txBody>
      </p:sp>
      <p:pic>
        <p:nvPicPr>
          <p:cNvPr id="1126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484313"/>
            <a:ext cx="7561263" cy="1081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755650" y="1844675"/>
            <a:ext cx="6048375" cy="2408238"/>
            <a:chOff x="755576" y="1844824"/>
            <a:chExt cx="6048672" cy="2407715"/>
          </a:xfrm>
        </p:grpSpPr>
        <p:sp>
          <p:nvSpPr>
            <p:cNvPr id="3" name="TextBox 2"/>
            <p:cNvSpPr txBox="1"/>
            <p:nvPr/>
          </p:nvSpPr>
          <p:spPr>
            <a:xfrm>
              <a:off x="2483768" y="3175321"/>
              <a:ext cx="4320480" cy="1077218"/>
            </a:xfrm>
            <a:prstGeom prst="rect">
              <a:avLst/>
            </a:prstGeom>
            <a:noFill/>
            <a:ln cmpd="tri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zh-CN" altLang="en-US" sz="3200" dirty="0">
                  <a:latin typeface="华文新魏" pitchFamily="2" charset="-122"/>
                  <a:ea typeface="华文新魏" pitchFamily="2" charset="-122"/>
                </a:rPr>
                <a:t>不变是相对于“变”而言的，变的是什么呢？</a:t>
              </a: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755576" y="1844824"/>
              <a:ext cx="2952895" cy="0"/>
            </a:xfrm>
            <a:prstGeom prst="line">
              <a:avLst/>
            </a:prstGeom>
            <a:ln w="444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flipH="1" flipV="1">
              <a:off x="2232023" y="1844824"/>
              <a:ext cx="1044626" cy="1330036"/>
            </a:xfrm>
            <a:prstGeom prst="straightConnector1">
              <a:avLst/>
            </a:prstGeom>
            <a:ln>
              <a:prstDash val="lg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eme1">
  <a:themeElements>
    <a:clrScheme name="海上日出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海上日出">
      <a:majorFont>
        <a:latin typeface="Impact"/>
        <a:ea typeface="微软雅黑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海上日出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825</TotalTime>
  <Pages>0</Pages>
  <Words>901</Words>
  <Characters>0</Characters>
  <Application>Microsoft Office PowerPoint</Application>
  <DocSecurity>0</DocSecurity>
  <PresentationFormat>On-screen Show (4:3)</PresentationFormat>
  <Lines>0</Lines>
  <Paragraphs>80</Paragraphs>
  <Slides>24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5" baseType="lpstr">
      <vt:lpstr>Arial</vt:lpstr>
      <vt:lpstr>宋体</vt:lpstr>
      <vt:lpstr>Impact</vt:lpstr>
      <vt:lpstr>微软雅黑</vt:lpstr>
      <vt:lpstr>Times New Roman</vt:lpstr>
      <vt:lpstr>Wingdings</vt:lpstr>
      <vt:lpstr>华文行楷</vt:lpstr>
      <vt:lpstr>楷体</vt:lpstr>
      <vt:lpstr>华文新魏</vt:lpstr>
      <vt:lpstr>华文楷体</vt:lpstr>
      <vt:lpstr>Theme1</vt:lpstr>
      <vt:lpstr>计算机问题求解 – 论题2-1  - 算法问题与解题的算法 </vt:lpstr>
      <vt:lpstr>PowerPoint Presentation</vt:lpstr>
      <vt:lpstr>PowerPoint Presentation</vt:lpstr>
      <vt:lpstr>排序问题</vt:lpstr>
      <vt:lpstr>算法“实现”输入/输出之间的关系</vt:lpstr>
      <vt:lpstr>基本思路 – 有时非常简单！</vt:lpstr>
      <vt:lpstr>Procedure in Pseudocode </vt:lpstr>
      <vt:lpstr>PowerPoint Presentation</vt:lpstr>
      <vt:lpstr>插入排序过程中的循环不变量</vt:lpstr>
      <vt:lpstr>为什么插入排序算法是正确的？</vt:lpstr>
      <vt:lpstr>PowerPoint Presentation</vt:lpstr>
      <vt:lpstr>PowerPoint Presentation</vt:lpstr>
      <vt:lpstr>用于算法分析的算法实现模型</vt:lpstr>
      <vt:lpstr>PowerPoint Presentation</vt:lpstr>
      <vt:lpstr>PowerPoint Presentation</vt:lpstr>
      <vt:lpstr>PowerPoint Presentation</vt:lpstr>
      <vt:lpstr>没有必要算这么复杂</vt:lpstr>
      <vt:lpstr>PowerPoint Presentation</vt:lpstr>
      <vt:lpstr>“逆序”</vt:lpstr>
      <vt:lpstr>同样的问题, 不同的方法</vt:lpstr>
      <vt:lpstr>PowerPoint Presentation</vt:lpstr>
      <vt:lpstr>Mergesort的代价：递归式</vt:lpstr>
      <vt:lpstr>合并排序效率比插入排序高</vt:lpstr>
      <vt:lpstr>课外作业</vt:lpstr>
    </vt:vector>
  </TitlesOfParts>
  <Company>Nanjing University</Company>
  <LinksUpToDate>false</LinksUpToDate>
  <CharactersWithSpaces>0</CharactersWithSpaces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计算机问题求解     -  算法在计算机科学中的地位</dc:title>
  <dc:creator>Chen Daoxu</dc:creator>
  <cp:lastModifiedBy>ChenDaoxu</cp:lastModifiedBy>
  <cp:revision>74</cp:revision>
  <cp:lastPrinted>1601-01-01T00:00:00Z</cp:lastPrinted>
  <dcterms:created xsi:type="dcterms:W3CDTF">2010-10-07T02:50:25Z</dcterms:created>
  <dcterms:modified xsi:type="dcterms:W3CDTF">2021-03-04T09:50:59Z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3</vt:r8>
  </property>
  <property fmtid="{D5CDD505-2E9C-101B-9397-08002B2CF9AE}" pid="3" name="KSOProductBuildVer">
    <vt:lpwstr>2052-6.6.0.2461</vt:lpwstr>
  </property>
</Properties>
</file>