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97" r:id="rId4"/>
    <p:sldId id="265" r:id="rId5"/>
    <p:sldId id="298" r:id="rId6"/>
    <p:sldId id="270" r:id="rId7"/>
    <p:sldId id="299" r:id="rId8"/>
    <p:sldId id="300" r:id="rId9"/>
    <p:sldId id="283" r:id="rId10"/>
    <p:sldId id="296" r:id="rId11"/>
  </p:sldIdLst>
  <p:sldSz cx="12192000" cy="6858000"/>
  <p:notesSz cx="6858000" cy="9144000"/>
  <p:custDataLst>
    <p:tags r:id="rId13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4F8A"/>
    <a:srgbClr val="394659"/>
    <a:srgbClr val="595959"/>
    <a:srgbClr val="4B5C75"/>
    <a:srgbClr val="E9E9E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069" autoAdjust="0"/>
    <p:restoredTop sz="94660"/>
  </p:normalViewPr>
  <p:slideViewPr>
    <p:cSldViewPr snapToGrid="0">
      <p:cViewPr varScale="1">
        <p:scale>
          <a:sx n="74" d="100"/>
          <a:sy n="74" d="100"/>
        </p:scale>
        <p:origin x="538" y="6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CBE8EA-59C2-484C-BAFE-1336E8AEA6DC}" type="datetimeFigureOut">
              <a:rPr lang="zh-CN" altLang="en-US" smtClean="0"/>
              <a:t>2018/9/23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2F5750-D1BB-487B-94FA-EAAA1421A8E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25928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2F5750-D1BB-487B-94FA-EAAA1421A8EE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906370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2F5750-D1BB-487B-94FA-EAAA1421A8EE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149152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6F28C-6EAF-4EAF-9D75-5A3494FFCEEE}" type="datetimeFigureOut">
              <a:rPr lang="zh-CN" altLang="en-US" smtClean="0"/>
              <a:t>2018/9/23</a:t>
            </a:fld>
            <a:endParaRPr lang="zh-CN" altLang="en-US"/>
          </a:p>
        </p:txBody>
      </p:sp>
      <p:pic>
        <p:nvPicPr>
          <p:cNvPr id="7" name="图片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30903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18727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6F28C-6EAF-4EAF-9D75-5A3494FFCEEE}" type="datetimeFigureOut">
              <a:rPr lang="zh-CN" altLang="en-US" smtClean="0"/>
              <a:t>2018/9/23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F2483-FC78-4540-8F5D-FF944A83C00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881062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6F28C-6EAF-4EAF-9D75-5A3494FFCEEE}" type="datetimeFigureOut">
              <a:rPr lang="zh-CN" altLang="en-US" smtClean="0"/>
              <a:t>2018/9/23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F2483-FC78-4540-8F5D-FF944A83C00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908172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图片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309035" cy="6858000"/>
          </a:xfrm>
          <a:prstGeom prst="rect">
            <a:avLst/>
          </a:prstGeom>
        </p:spPr>
      </p:pic>
      <p:sp>
        <p:nvSpPr>
          <p:cNvPr id="7" name="矩形 6"/>
          <p:cNvSpPr/>
          <p:nvPr userDrawn="1"/>
        </p:nvSpPr>
        <p:spPr>
          <a:xfrm>
            <a:off x="0" y="1055076"/>
            <a:ext cx="1775791" cy="5802924"/>
          </a:xfrm>
          <a:prstGeom prst="rect">
            <a:avLst/>
          </a:prstGeom>
          <a:solidFill>
            <a:srgbClr val="4B5C75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矩形 7"/>
          <p:cNvSpPr/>
          <p:nvPr userDrawn="1"/>
        </p:nvSpPr>
        <p:spPr>
          <a:xfrm>
            <a:off x="0" y="-1"/>
            <a:ext cx="1775791" cy="1055077"/>
          </a:xfrm>
          <a:prstGeom prst="rect">
            <a:avLst/>
          </a:prstGeom>
          <a:solidFill>
            <a:srgbClr val="394659"/>
          </a:solidFill>
          <a:ln>
            <a:noFill/>
          </a:ln>
          <a:effectLst>
            <a:reflection stA="80000" endPos="59000" dist="381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483447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6F28C-6EAF-4EAF-9D75-5A3494FFCEEE}" type="datetimeFigureOut">
              <a:rPr lang="zh-CN" altLang="en-US" smtClean="0"/>
              <a:t>2018/9/23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F2483-FC78-4540-8F5D-FF944A83C00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567998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6F28C-6EAF-4EAF-9D75-5A3494FFCEEE}" type="datetimeFigureOut">
              <a:rPr lang="zh-CN" altLang="en-US" smtClean="0"/>
              <a:t>2018/9/23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F2483-FC78-4540-8F5D-FF944A83C00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538216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6F28C-6EAF-4EAF-9D75-5A3494FFCEEE}" type="datetimeFigureOut">
              <a:rPr lang="zh-CN" altLang="en-US" smtClean="0"/>
              <a:t>2018/9/23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F2483-FC78-4540-8F5D-FF944A83C00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051933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6F28C-6EAF-4EAF-9D75-5A3494FFCEEE}" type="datetimeFigureOut">
              <a:rPr lang="zh-CN" altLang="en-US" smtClean="0"/>
              <a:t>2018/9/23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F2483-FC78-4540-8F5D-FF944A83C00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417456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6F28C-6EAF-4EAF-9D75-5A3494FFCEEE}" type="datetimeFigureOut">
              <a:rPr lang="zh-CN" altLang="en-US" smtClean="0"/>
              <a:t>2018/9/23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F2483-FC78-4540-8F5D-FF944A83C00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256271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6F28C-6EAF-4EAF-9D75-5A3494FFCEEE}" type="datetimeFigureOut">
              <a:rPr lang="zh-CN" altLang="en-US" smtClean="0"/>
              <a:t>2018/9/23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F2483-FC78-4540-8F5D-FF944A83C00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699259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6F28C-6EAF-4EAF-9D75-5A3494FFCEEE}" type="datetimeFigureOut">
              <a:rPr lang="zh-CN" altLang="en-US" smtClean="0"/>
              <a:t>2018/9/23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F2483-FC78-4540-8F5D-FF944A83C00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951287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96F28C-6EAF-4EAF-9D75-5A3494FFCEEE}" type="datetimeFigureOut">
              <a:rPr lang="zh-CN" altLang="en-US" smtClean="0"/>
              <a:t>2018/9/23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FF2483-FC78-4540-8F5D-FF944A83C00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377124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tmp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直接连接符 7"/>
          <p:cNvCxnSpPr/>
          <p:nvPr/>
        </p:nvCxnSpPr>
        <p:spPr>
          <a:xfrm>
            <a:off x="3591857" y="4201145"/>
            <a:ext cx="6913798" cy="0"/>
          </a:xfrm>
          <a:prstGeom prst="line">
            <a:avLst/>
          </a:prstGeom>
          <a:ln>
            <a:solidFill>
              <a:srgbClr val="004F8A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8" name="组合 17"/>
          <p:cNvGrpSpPr/>
          <p:nvPr/>
        </p:nvGrpSpPr>
        <p:grpSpPr>
          <a:xfrm>
            <a:off x="3115882" y="4497118"/>
            <a:ext cx="2415965" cy="505770"/>
            <a:chOff x="3414279" y="3942615"/>
            <a:chExt cx="2415965" cy="505770"/>
          </a:xfrm>
        </p:grpSpPr>
        <p:sp>
          <p:nvSpPr>
            <p:cNvPr id="9" name="文本框 8"/>
            <p:cNvSpPr txBox="1"/>
            <p:nvPr/>
          </p:nvSpPr>
          <p:spPr>
            <a:xfrm>
              <a:off x="3765255" y="3942615"/>
              <a:ext cx="2064989" cy="41819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zh-CN" sz="16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171240524   </a:t>
              </a:r>
              <a:r>
                <a:rPr lang="zh-CN" altLang="en-US" sz="16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张灵毓</a:t>
              </a:r>
              <a:endPara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0" name="KSO_Shape"/>
            <p:cNvSpPr>
              <a:spLocks/>
            </p:cNvSpPr>
            <p:nvPr/>
          </p:nvSpPr>
          <p:spPr bwMode="auto">
            <a:xfrm>
              <a:off x="3414279" y="3944675"/>
              <a:ext cx="397931" cy="503710"/>
            </a:xfrm>
            <a:custGeom>
              <a:avLst/>
              <a:gdLst>
                <a:gd name="T0" fmla="*/ 508479 w 1679575"/>
                <a:gd name="T1" fmla="*/ 933537 h 2125662"/>
                <a:gd name="T2" fmla="*/ 645344 w 1679575"/>
                <a:gd name="T3" fmla="*/ 1004349 h 2125662"/>
                <a:gd name="T4" fmla="*/ 637947 w 1679575"/>
                <a:gd name="T5" fmla="*/ 1045870 h 2125662"/>
                <a:gd name="T6" fmla="*/ 629410 w 1679575"/>
                <a:gd name="T7" fmla="*/ 1095637 h 2125662"/>
                <a:gd name="T8" fmla="*/ 645913 w 1679575"/>
                <a:gd name="T9" fmla="*/ 1148533 h 2125662"/>
                <a:gd name="T10" fmla="*/ 923628 w 1679575"/>
                <a:gd name="T11" fmla="*/ 1679766 h 2125662"/>
                <a:gd name="T12" fmla="*/ 886068 w 1679575"/>
                <a:gd name="T13" fmla="*/ 1137442 h 2125662"/>
                <a:gd name="T14" fmla="*/ 896597 w 1679575"/>
                <a:gd name="T15" fmla="*/ 1083408 h 2125662"/>
                <a:gd name="T16" fmla="*/ 885214 w 1679575"/>
                <a:gd name="T17" fmla="*/ 1039044 h 2125662"/>
                <a:gd name="T18" fmla="*/ 917083 w 1679575"/>
                <a:gd name="T19" fmla="*/ 999799 h 2125662"/>
                <a:gd name="T20" fmla="*/ 1048543 w 1679575"/>
                <a:gd name="T21" fmla="*/ 927280 h 2125662"/>
                <a:gd name="T22" fmla="*/ 1168905 w 1679575"/>
                <a:gd name="T23" fmla="*/ 933822 h 2125662"/>
                <a:gd name="T24" fmla="*/ 1257397 w 1679575"/>
                <a:gd name="T25" fmla="*/ 1021128 h 2125662"/>
                <a:gd name="T26" fmla="*/ 1333655 w 1679575"/>
                <a:gd name="T27" fmla="*/ 1118957 h 2125662"/>
                <a:gd name="T28" fmla="*/ 1397392 w 1679575"/>
                <a:gd name="T29" fmla="*/ 1227592 h 2125662"/>
                <a:gd name="T30" fmla="*/ 1446903 w 1679575"/>
                <a:gd name="T31" fmla="*/ 1349025 h 2125662"/>
                <a:gd name="T32" fmla="*/ 1482186 w 1679575"/>
                <a:gd name="T33" fmla="*/ 1483540 h 2125662"/>
                <a:gd name="T34" fmla="*/ 1501820 w 1679575"/>
                <a:gd name="T35" fmla="*/ 1632274 h 2125662"/>
                <a:gd name="T36" fmla="*/ 1439790 w 1679575"/>
                <a:gd name="T37" fmla="*/ 1742331 h 2125662"/>
                <a:gd name="T38" fmla="*/ 1242601 w 1679575"/>
                <a:gd name="T39" fmla="*/ 1826794 h 2125662"/>
                <a:gd name="T40" fmla="*/ 1035738 w 1679575"/>
                <a:gd name="T41" fmla="*/ 1881112 h 2125662"/>
                <a:gd name="T42" fmla="*/ 822331 w 1679575"/>
                <a:gd name="T43" fmla="*/ 1904432 h 2125662"/>
                <a:gd name="T44" fmla="*/ 596403 w 1679575"/>
                <a:gd name="T45" fmla="*/ 1894194 h 2125662"/>
                <a:gd name="T46" fmla="*/ 373036 w 1679575"/>
                <a:gd name="T47" fmla="*/ 1847838 h 2125662"/>
                <a:gd name="T48" fmla="*/ 159344 w 1679575"/>
                <a:gd name="T49" fmla="*/ 1766788 h 2125662"/>
                <a:gd name="T50" fmla="*/ 0 w 1679575"/>
                <a:gd name="T51" fmla="*/ 1676354 h 2125662"/>
                <a:gd name="T52" fmla="*/ 15365 w 1679575"/>
                <a:gd name="T53" fmla="*/ 1518519 h 2125662"/>
                <a:gd name="T54" fmla="*/ 47234 w 1679575"/>
                <a:gd name="T55" fmla="*/ 1376611 h 2125662"/>
                <a:gd name="T56" fmla="*/ 94468 w 1679575"/>
                <a:gd name="T57" fmla="*/ 1249206 h 2125662"/>
                <a:gd name="T58" fmla="*/ 155930 w 1679575"/>
                <a:gd name="T59" fmla="*/ 1135735 h 2125662"/>
                <a:gd name="T60" fmla="*/ 230765 w 1679575"/>
                <a:gd name="T61" fmla="*/ 1035348 h 2125662"/>
                <a:gd name="T62" fmla="*/ 317835 w 1679575"/>
                <a:gd name="T63" fmla="*/ 946334 h 2125662"/>
                <a:gd name="T64" fmla="*/ 427669 w 1679575"/>
                <a:gd name="T65" fmla="*/ 860449 h 2125662"/>
                <a:gd name="T66" fmla="*/ 831848 w 1679575"/>
                <a:gd name="T67" fmla="*/ 5125 h 2125662"/>
                <a:gd name="T68" fmla="*/ 927152 w 1679575"/>
                <a:gd name="T69" fmla="*/ 31035 h 2125662"/>
                <a:gd name="T70" fmla="*/ 1013353 w 1679575"/>
                <a:gd name="T71" fmla="*/ 76590 h 2125662"/>
                <a:gd name="T72" fmla="*/ 1087035 w 1679575"/>
                <a:gd name="T73" fmla="*/ 138945 h 2125662"/>
                <a:gd name="T74" fmla="*/ 1145356 w 1679575"/>
                <a:gd name="T75" fmla="*/ 215250 h 2125662"/>
                <a:gd name="T76" fmla="*/ 1186607 w 1679575"/>
                <a:gd name="T77" fmla="*/ 303514 h 2125662"/>
                <a:gd name="T78" fmla="*/ 1207944 w 1679575"/>
                <a:gd name="T79" fmla="*/ 401174 h 2125662"/>
                <a:gd name="T80" fmla="*/ 1205383 w 1679575"/>
                <a:gd name="T81" fmla="*/ 513924 h 2125662"/>
                <a:gd name="T82" fmla="*/ 1172382 w 1679575"/>
                <a:gd name="T83" fmla="*/ 626673 h 2125662"/>
                <a:gd name="T84" fmla="*/ 1112924 w 1679575"/>
                <a:gd name="T85" fmla="*/ 725187 h 2125662"/>
                <a:gd name="T86" fmla="*/ 1030706 w 1679575"/>
                <a:gd name="T87" fmla="*/ 804625 h 2125662"/>
                <a:gd name="T88" fmla="*/ 915204 w 1679575"/>
                <a:gd name="T89" fmla="*/ 867264 h 2125662"/>
                <a:gd name="T90" fmla="*/ 837253 w 1679575"/>
                <a:gd name="T91" fmla="*/ 887764 h 2125662"/>
                <a:gd name="T92" fmla="*/ 753044 w 1679575"/>
                <a:gd name="T93" fmla="*/ 893458 h 2125662"/>
                <a:gd name="T94" fmla="*/ 658879 w 1679575"/>
                <a:gd name="T95" fmla="*/ 881215 h 2125662"/>
                <a:gd name="T96" fmla="*/ 572394 w 1679575"/>
                <a:gd name="T97" fmla="*/ 850180 h 2125662"/>
                <a:gd name="T98" fmla="*/ 494728 w 1679575"/>
                <a:gd name="T99" fmla="*/ 802917 h 2125662"/>
                <a:gd name="T100" fmla="*/ 424459 w 1679575"/>
                <a:gd name="T101" fmla="*/ 736576 h 2125662"/>
                <a:gd name="T102" fmla="*/ 366992 w 1679575"/>
                <a:gd name="T103" fmla="*/ 651159 h 2125662"/>
                <a:gd name="T104" fmla="*/ 330578 w 1679575"/>
                <a:gd name="T105" fmla="*/ 553500 h 2125662"/>
                <a:gd name="T106" fmla="*/ 317206 w 1679575"/>
                <a:gd name="T107" fmla="*/ 446729 h 2125662"/>
                <a:gd name="T108" fmla="*/ 328586 w 1679575"/>
                <a:gd name="T109" fmla="*/ 345653 h 2125662"/>
                <a:gd name="T110" fmla="*/ 361587 w 1679575"/>
                <a:gd name="T111" fmla="*/ 253403 h 2125662"/>
                <a:gd name="T112" fmla="*/ 412795 w 1679575"/>
                <a:gd name="T113" fmla="*/ 171118 h 2125662"/>
                <a:gd name="T114" fmla="*/ 479934 w 1679575"/>
                <a:gd name="T115" fmla="*/ 101931 h 2125662"/>
                <a:gd name="T116" fmla="*/ 560729 w 1679575"/>
                <a:gd name="T117" fmla="*/ 48972 h 2125662"/>
                <a:gd name="T118" fmla="*/ 652620 w 1679575"/>
                <a:gd name="T119" fmla="*/ 13952 h 2125662"/>
                <a:gd name="T120" fmla="*/ 752191 w 1679575"/>
                <a:gd name="T121" fmla="*/ 0 h 2125662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0" t="0" r="r" b="b"/>
              <a:pathLst>
                <a:path w="1679575" h="2125662">
                  <a:moveTo>
                    <a:pt x="481421" y="957262"/>
                  </a:moveTo>
                  <a:lnTo>
                    <a:pt x="484914" y="961070"/>
                  </a:lnTo>
                  <a:lnTo>
                    <a:pt x="490948" y="968686"/>
                  </a:lnTo>
                  <a:lnTo>
                    <a:pt x="497299" y="975667"/>
                  </a:lnTo>
                  <a:lnTo>
                    <a:pt x="510319" y="990264"/>
                  </a:lnTo>
                  <a:lnTo>
                    <a:pt x="523657" y="1003909"/>
                  </a:lnTo>
                  <a:lnTo>
                    <a:pt x="537947" y="1017237"/>
                  </a:lnTo>
                  <a:lnTo>
                    <a:pt x="552237" y="1029613"/>
                  </a:lnTo>
                  <a:lnTo>
                    <a:pt x="567480" y="1041671"/>
                  </a:lnTo>
                  <a:lnTo>
                    <a:pt x="583040" y="1053095"/>
                  </a:lnTo>
                  <a:lnTo>
                    <a:pt x="598601" y="1063884"/>
                  </a:lnTo>
                  <a:lnTo>
                    <a:pt x="615114" y="1074039"/>
                  </a:lnTo>
                  <a:lnTo>
                    <a:pt x="631627" y="1083558"/>
                  </a:lnTo>
                  <a:lnTo>
                    <a:pt x="649093" y="1092126"/>
                  </a:lnTo>
                  <a:lnTo>
                    <a:pt x="666241" y="1100377"/>
                  </a:lnTo>
                  <a:lnTo>
                    <a:pt x="684025" y="1107993"/>
                  </a:lnTo>
                  <a:lnTo>
                    <a:pt x="701808" y="1114657"/>
                  </a:lnTo>
                  <a:lnTo>
                    <a:pt x="720226" y="1120686"/>
                  </a:lnTo>
                  <a:lnTo>
                    <a:pt x="738645" y="1125763"/>
                  </a:lnTo>
                  <a:lnTo>
                    <a:pt x="734517" y="1130840"/>
                  </a:lnTo>
                  <a:lnTo>
                    <a:pt x="730706" y="1135283"/>
                  </a:lnTo>
                  <a:lnTo>
                    <a:pt x="727213" y="1140043"/>
                  </a:lnTo>
                  <a:lnTo>
                    <a:pt x="723402" y="1145437"/>
                  </a:lnTo>
                  <a:lnTo>
                    <a:pt x="720544" y="1150515"/>
                  </a:lnTo>
                  <a:lnTo>
                    <a:pt x="717368" y="1155909"/>
                  </a:lnTo>
                  <a:lnTo>
                    <a:pt x="714510" y="1161304"/>
                  </a:lnTo>
                  <a:lnTo>
                    <a:pt x="711970" y="1167016"/>
                  </a:lnTo>
                  <a:lnTo>
                    <a:pt x="710064" y="1172410"/>
                  </a:lnTo>
                  <a:lnTo>
                    <a:pt x="708159" y="1178439"/>
                  </a:lnTo>
                  <a:lnTo>
                    <a:pt x="706254" y="1184151"/>
                  </a:lnTo>
                  <a:lnTo>
                    <a:pt x="704983" y="1190498"/>
                  </a:lnTo>
                  <a:lnTo>
                    <a:pt x="704031" y="1196210"/>
                  </a:lnTo>
                  <a:lnTo>
                    <a:pt x="702761" y="1202556"/>
                  </a:lnTo>
                  <a:lnTo>
                    <a:pt x="702443" y="1208903"/>
                  </a:lnTo>
                  <a:lnTo>
                    <a:pt x="702125" y="1215249"/>
                  </a:lnTo>
                  <a:lnTo>
                    <a:pt x="702443" y="1222548"/>
                  </a:lnTo>
                  <a:lnTo>
                    <a:pt x="703078" y="1229529"/>
                  </a:lnTo>
                  <a:lnTo>
                    <a:pt x="704348" y="1236510"/>
                  </a:lnTo>
                  <a:lnTo>
                    <a:pt x="705619" y="1243174"/>
                  </a:lnTo>
                  <a:lnTo>
                    <a:pt x="707206" y="1249838"/>
                  </a:lnTo>
                  <a:lnTo>
                    <a:pt x="709112" y="1256819"/>
                  </a:lnTo>
                  <a:lnTo>
                    <a:pt x="711652" y="1263166"/>
                  </a:lnTo>
                  <a:lnTo>
                    <a:pt x="714193" y="1269512"/>
                  </a:lnTo>
                  <a:lnTo>
                    <a:pt x="717686" y="1275542"/>
                  </a:lnTo>
                  <a:lnTo>
                    <a:pt x="720861" y="1281571"/>
                  </a:lnTo>
                  <a:lnTo>
                    <a:pt x="724355" y="1287283"/>
                  </a:lnTo>
                  <a:lnTo>
                    <a:pt x="728483" y="1292995"/>
                  </a:lnTo>
                  <a:lnTo>
                    <a:pt x="732611" y="1298389"/>
                  </a:lnTo>
                  <a:lnTo>
                    <a:pt x="737057" y="1303784"/>
                  </a:lnTo>
                  <a:lnTo>
                    <a:pt x="742138" y="1308861"/>
                  </a:lnTo>
                  <a:lnTo>
                    <a:pt x="746901" y="1313304"/>
                  </a:lnTo>
                  <a:lnTo>
                    <a:pt x="672275" y="1874339"/>
                  </a:lnTo>
                  <a:lnTo>
                    <a:pt x="854237" y="2050773"/>
                  </a:lnTo>
                  <a:lnTo>
                    <a:pt x="1030800" y="1874339"/>
                  </a:lnTo>
                  <a:lnTo>
                    <a:pt x="956173" y="1313304"/>
                  </a:lnTo>
                  <a:lnTo>
                    <a:pt x="961572" y="1308544"/>
                  </a:lnTo>
                  <a:lnTo>
                    <a:pt x="966018" y="1303466"/>
                  </a:lnTo>
                  <a:lnTo>
                    <a:pt x="970781" y="1298072"/>
                  </a:lnTo>
                  <a:lnTo>
                    <a:pt x="974910" y="1292995"/>
                  </a:lnTo>
                  <a:lnTo>
                    <a:pt x="978720" y="1286965"/>
                  </a:lnTo>
                  <a:lnTo>
                    <a:pt x="982531" y="1281571"/>
                  </a:lnTo>
                  <a:lnTo>
                    <a:pt x="986024" y="1275224"/>
                  </a:lnTo>
                  <a:lnTo>
                    <a:pt x="988882" y="1269195"/>
                  </a:lnTo>
                  <a:lnTo>
                    <a:pt x="991423" y="1262849"/>
                  </a:lnTo>
                  <a:lnTo>
                    <a:pt x="994281" y="1256502"/>
                  </a:lnTo>
                  <a:lnTo>
                    <a:pt x="996186" y="1249838"/>
                  </a:lnTo>
                  <a:lnTo>
                    <a:pt x="997774" y="1243174"/>
                  </a:lnTo>
                  <a:lnTo>
                    <a:pt x="999044" y="1236510"/>
                  </a:lnTo>
                  <a:lnTo>
                    <a:pt x="999997" y="1229212"/>
                  </a:lnTo>
                  <a:lnTo>
                    <a:pt x="1000632" y="1222548"/>
                  </a:lnTo>
                  <a:lnTo>
                    <a:pt x="1000632" y="1215249"/>
                  </a:lnTo>
                  <a:lnTo>
                    <a:pt x="1000632" y="1208903"/>
                  </a:lnTo>
                  <a:lnTo>
                    <a:pt x="1000314" y="1203191"/>
                  </a:lnTo>
                  <a:lnTo>
                    <a:pt x="999679" y="1197479"/>
                  </a:lnTo>
                  <a:lnTo>
                    <a:pt x="998727" y="1191767"/>
                  </a:lnTo>
                  <a:lnTo>
                    <a:pt x="997456" y="1186055"/>
                  </a:lnTo>
                  <a:lnTo>
                    <a:pt x="996186" y="1180661"/>
                  </a:lnTo>
                  <a:lnTo>
                    <a:pt x="994598" y="1175266"/>
                  </a:lnTo>
                  <a:lnTo>
                    <a:pt x="992375" y="1169872"/>
                  </a:lnTo>
                  <a:lnTo>
                    <a:pt x="990152" y="1164794"/>
                  </a:lnTo>
                  <a:lnTo>
                    <a:pt x="987929" y="1159400"/>
                  </a:lnTo>
                  <a:lnTo>
                    <a:pt x="985389" y="1154640"/>
                  </a:lnTo>
                  <a:lnTo>
                    <a:pt x="982849" y="1149563"/>
                  </a:lnTo>
                  <a:lnTo>
                    <a:pt x="979355" y="1144803"/>
                  </a:lnTo>
                  <a:lnTo>
                    <a:pt x="976497" y="1139725"/>
                  </a:lnTo>
                  <a:lnTo>
                    <a:pt x="973004" y="1135283"/>
                  </a:lnTo>
                  <a:lnTo>
                    <a:pt x="969829" y="1130840"/>
                  </a:lnTo>
                  <a:lnTo>
                    <a:pt x="987612" y="1126398"/>
                  </a:lnTo>
                  <a:lnTo>
                    <a:pt x="1005713" y="1121320"/>
                  </a:lnTo>
                  <a:lnTo>
                    <a:pt x="1023496" y="1115609"/>
                  </a:lnTo>
                  <a:lnTo>
                    <a:pt x="1041280" y="1109262"/>
                  </a:lnTo>
                  <a:lnTo>
                    <a:pt x="1058428" y="1101963"/>
                  </a:lnTo>
                  <a:lnTo>
                    <a:pt x="1075576" y="1094665"/>
                  </a:lnTo>
                  <a:lnTo>
                    <a:pt x="1092089" y="1086097"/>
                  </a:lnTo>
                  <a:lnTo>
                    <a:pt x="1108602" y="1076895"/>
                  </a:lnTo>
                  <a:lnTo>
                    <a:pt x="1124480" y="1067375"/>
                  </a:lnTo>
                  <a:lnTo>
                    <a:pt x="1140041" y="1056903"/>
                  </a:lnTo>
                  <a:lnTo>
                    <a:pt x="1155601" y="1046114"/>
                  </a:lnTo>
                  <a:lnTo>
                    <a:pt x="1170209" y="1034690"/>
                  </a:lnTo>
                  <a:lnTo>
                    <a:pt x="1184817" y="1022632"/>
                  </a:lnTo>
                  <a:lnTo>
                    <a:pt x="1198472" y="1009938"/>
                  </a:lnTo>
                  <a:lnTo>
                    <a:pt x="1211809" y="996928"/>
                  </a:lnTo>
                  <a:lnTo>
                    <a:pt x="1225147" y="983283"/>
                  </a:lnTo>
                  <a:lnTo>
                    <a:pt x="1228640" y="979792"/>
                  </a:lnTo>
                  <a:lnTo>
                    <a:pt x="1232451" y="982966"/>
                  </a:lnTo>
                  <a:lnTo>
                    <a:pt x="1257220" y="1002005"/>
                  </a:lnTo>
                  <a:lnTo>
                    <a:pt x="1281037" y="1021680"/>
                  </a:lnTo>
                  <a:lnTo>
                    <a:pt x="1304537" y="1041989"/>
                  </a:lnTo>
                  <a:lnTo>
                    <a:pt x="1316604" y="1052143"/>
                  </a:lnTo>
                  <a:lnTo>
                    <a:pt x="1327719" y="1062615"/>
                  </a:lnTo>
                  <a:lnTo>
                    <a:pt x="1338833" y="1073404"/>
                  </a:lnTo>
                  <a:lnTo>
                    <a:pt x="1349948" y="1084193"/>
                  </a:lnTo>
                  <a:lnTo>
                    <a:pt x="1361062" y="1094982"/>
                  </a:lnTo>
                  <a:lnTo>
                    <a:pt x="1371860" y="1105771"/>
                  </a:lnTo>
                  <a:lnTo>
                    <a:pt x="1382339" y="1116561"/>
                  </a:lnTo>
                  <a:lnTo>
                    <a:pt x="1392818" y="1127984"/>
                  </a:lnTo>
                  <a:lnTo>
                    <a:pt x="1403298" y="1139408"/>
                  </a:lnTo>
                  <a:lnTo>
                    <a:pt x="1413460" y="1150832"/>
                  </a:lnTo>
                  <a:lnTo>
                    <a:pt x="1423304" y="1162573"/>
                  </a:lnTo>
                  <a:lnTo>
                    <a:pt x="1433149" y="1174314"/>
                  </a:lnTo>
                  <a:lnTo>
                    <a:pt x="1442675" y="1186373"/>
                  </a:lnTo>
                  <a:lnTo>
                    <a:pt x="1452202" y="1198748"/>
                  </a:lnTo>
                  <a:lnTo>
                    <a:pt x="1461411" y="1210807"/>
                  </a:lnTo>
                  <a:lnTo>
                    <a:pt x="1470621" y="1223183"/>
                  </a:lnTo>
                  <a:lnTo>
                    <a:pt x="1479830" y="1235876"/>
                  </a:lnTo>
                  <a:lnTo>
                    <a:pt x="1488404" y="1248569"/>
                  </a:lnTo>
                  <a:lnTo>
                    <a:pt x="1496978" y="1261262"/>
                  </a:lnTo>
                  <a:lnTo>
                    <a:pt x="1505552" y="1274272"/>
                  </a:lnTo>
                  <a:lnTo>
                    <a:pt x="1513809" y="1287600"/>
                  </a:lnTo>
                  <a:lnTo>
                    <a:pt x="1521748" y="1300611"/>
                  </a:lnTo>
                  <a:lnTo>
                    <a:pt x="1529687" y="1314573"/>
                  </a:lnTo>
                  <a:lnTo>
                    <a:pt x="1537308" y="1328218"/>
                  </a:lnTo>
                  <a:lnTo>
                    <a:pt x="1544930" y="1341863"/>
                  </a:lnTo>
                  <a:lnTo>
                    <a:pt x="1552234" y="1355826"/>
                  </a:lnTo>
                  <a:lnTo>
                    <a:pt x="1559537" y="1369788"/>
                  </a:lnTo>
                  <a:lnTo>
                    <a:pt x="1566206" y="1384385"/>
                  </a:lnTo>
                  <a:lnTo>
                    <a:pt x="1573193" y="1398982"/>
                  </a:lnTo>
                  <a:lnTo>
                    <a:pt x="1579544" y="1413579"/>
                  </a:lnTo>
                  <a:lnTo>
                    <a:pt x="1586213" y="1428176"/>
                  </a:lnTo>
                  <a:lnTo>
                    <a:pt x="1592246" y="1443725"/>
                  </a:lnTo>
                  <a:lnTo>
                    <a:pt x="1598280" y="1458640"/>
                  </a:lnTo>
                  <a:lnTo>
                    <a:pt x="1603996" y="1473871"/>
                  </a:lnTo>
                  <a:lnTo>
                    <a:pt x="1609712" y="1489738"/>
                  </a:lnTo>
                  <a:lnTo>
                    <a:pt x="1614793" y="1505287"/>
                  </a:lnTo>
                  <a:lnTo>
                    <a:pt x="1620191" y="1521153"/>
                  </a:lnTo>
                  <a:lnTo>
                    <a:pt x="1624955" y="1537337"/>
                  </a:lnTo>
                  <a:lnTo>
                    <a:pt x="1630036" y="1553521"/>
                  </a:lnTo>
                  <a:lnTo>
                    <a:pt x="1634482" y="1570339"/>
                  </a:lnTo>
                  <a:lnTo>
                    <a:pt x="1638610" y="1586840"/>
                  </a:lnTo>
                  <a:lnTo>
                    <a:pt x="1643056" y="1603976"/>
                  </a:lnTo>
                  <a:lnTo>
                    <a:pt x="1646867" y="1620794"/>
                  </a:lnTo>
                  <a:lnTo>
                    <a:pt x="1650677" y="1637930"/>
                  </a:lnTo>
                  <a:lnTo>
                    <a:pt x="1654170" y="1655383"/>
                  </a:lnTo>
                  <a:lnTo>
                    <a:pt x="1657664" y="1673153"/>
                  </a:lnTo>
                  <a:lnTo>
                    <a:pt x="1660522" y="1690923"/>
                  </a:lnTo>
                  <a:lnTo>
                    <a:pt x="1663697" y="1709011"/>
                  </a:lnTo>
                  <a:lnTo>
                    <a:pt x="1666238" y="1727099"/>
                  </a:lnTo>
                  <a:lnTo>
                    <a:pt x="1668461" y="1745821"/>
                  </a:lnTo>
                  <a:lnTo>
                    <a:pt x="1670684" y="1764226"/>
                  </a:lnTo>
                  <a:lnTo>
                    <a:pt x="1672589" y="1783266"/>
                  </a:lnTo>
                  <a:lnTo>
                    <a:pt x="1674177" y="1802305"/>
                  </a:lnTo>
                  <a:lnTo>
                    <a:pt x="1676082" y="1821345"/>
                  </a:lnTo>
                  <a:lnTo>
                    <a:pt x="1677352" y="1841019"/>
                  </a:lnTo>
                  <a:lnTo>
                    <a:pt x="1678305" y="1860694"/>
                  </a:lnTo>
                  <a:lnTo>
                    <a:pt x="1679258" y="1880368"/>
                  </a:lnTo>
                  <a:lnTo>
                    <a:pt x="1679575" y="1900677"/>
                  </a:lnTo>
                  <a:lnTo>
                    <a:pt x="1679575" y="1903850"/>
                  </a:lnTo>
                  <a:lnTo>
                    <a:pt x="1677035" y="1905437"/>
                  </a:lnTo>
                  <a:lnTo>
                    <a:pt x="1653853" y="1918765"/>
                  </a:lnTo>
                  <a:lnTo>
                    <a:pt x="1630353" y="1931775"/>
                  </a:lnTo>
                  <a:lnTo>
                    <a:pt x="1606854" y="1944151"/>
                  </a:lnTo>
                  <a:lnTo>
                    <a:pt x="1583037" y="1956209"/>
                  </a:lnTo>
                  <a:lnTo>
                    <a:pt x="1558902" y="1967950"/>
                  </a:lnTo>
                  <a:lnTo>
                    <a:pt x="1534768" y="1979374"/>
                  </a:lnTo>
                  <a:lnTo>
                    <a:pt x="1510316" y="1990163"/>
                  </a:lnTo>
                  <a:lnTo>
                    <a:pt x="1485864" y="2000635"/>
                  </a:lnTo>
                  <a:lnTo>
                    <a:pt x="1461411" y="2010790"/>
                  </a:lnTo>
                  <a:lnTo>
                    <a:pt x="1436642" y="2020627"/>
                  </a:lnTo>
                  <a:lnTo>
                    <a:pt x="1411872" y="2029512"/>
                  </a:lnTo>
                  <a:lnTo>
                    <a:pt x="1386785" y="2038397"/>
                  </a:lnTo>
                  <a:lnTo>
                    <a:pt x="1361380" y="2046965"/>
                  </a:lnTo>
                  <a:lnTo>
                    <a:pt x="1335975" y="2054581"/>
                  </a:lnTo>
                  <a:lnTo>
                    <a:pt x="1310570" y="2062514"/>
                  </a:lnTo>
                  <a:lnTo>
                    <a:pt x="1285166" y="2069495"/>
                  </a:lnTo>
                  <a:lnTo>
                    <a:pt x="1259443" y="2076159"/>
                  </a:lnTo>
                  <a:lnTo>
                    <a:pt x="1233403" y="2082506"/>
                  </a:lnTo>
                  <a:lnTo>
                    <a:pt x="1207681" y="2088535"/>
                  </a:lnTo>
                  <a:lnTo>
                    <a:pt x="1181959" y="2093929"/>
                  </a:lnTo>
                  <a:lnTo>
                    <a:pt x="1155919" y="2099007"/>
                  </a:lnTo>
                  <a:lnTo>
                    <a:pt x="1129561" y="2103767"/>
                  </a:lnTo>
                  <a:lnTo>
                    <a:pt x="1103204" y="2107892"/>
                  </a:lnTo>
                  <a:lnTo>
                    <a:pt x="1077164" y="2111382"/>
                  </a:lnTo>
                  <a:lnTo>
                    <a:pt x="1050806" y="2114873"/>
                  </a:lnTo>
                  <a:lnTo>
                    <a:pt x="1024131" y="2117729"/>
                  </a:lnTo>
                  <a:lnTo>
                    <a:pt x="997774" y="2119950"/>
                  </a:lnTo>
                  <a:lnTo>
                    <a:pt x="971099" y="2121854"/>
                  </a:lnTo>
                  <a:lnTo>
                    <a:pt x="944424" y="2123441"/>
                  </a:lnTo>
                  <a:lnTo>
                    <a:pt x="917749" y="2125028"/>
                  </a:lnTo>
                  <a:lnTo>
                    <a:pt x="891074" y="2125662"/>
                  </a:lnTo>
                  <a:lnTo>
                    <a:pt x="864399" y="2125662"/>
                  </a:lnTo>
                  <a:lnTo>
                    <a:pt x="835818" y="2125662"/>
                  </a:lnTo>
                  <a:lnTo>
                    <a:pt x="807238" y="2124710"/>
                  </a:lnTo>
                  <a:lnTo>
                    <a:pt x="778657" y="2123124"/>
                  </a:lnTo>
                  <a:lnTo>
                    <a:pt x="750395" y="2121537"/>
                  </a:lnTo>
                  <a:lnTo>
                    <a:pt x="722132" y="2119316"/>
                  </a:lnTo>
                  <a:lnTo>
                    <a:pt x="693869" y="2116777"/>
                  </a:lnTo>
                  <a:lnTo>
                    <a:pt x="665606" y="2113604"/>
                  </a:lnTo>
                  <a:lnTo>
                    <a:pt x="637661" y="2109478"/>
                  </a:lnTo>
                  <a:lnTo>
                    <a:pt x="609398" y="2105353"/>
                  </a:lnTo>
                  <a:lnTo>
                    <a:pt x="581453" y="2100593"/>
                  </a:lnTo>
                  <a:lnTo>
                    <a:pt x="553825" y="2095199"/>
                  </a:lnTo>
                  <a:lnTo>
                    <a:pt x="525880" y="2089487"/>
                  </a:lnTo>
                  <a:lnTo>
                    <a:pt x="498252" y="2083458"/>
                  </a:lnTo>
                  <a:lnTo>
                    <a:pt x="470624" y="2076476"/>
                  </a:lnTo>
                  <a:lnTo>
                    <a:pt x="443314" y="2069495"/>
                  </a:lnTo>
                  <a:lnTo>
                    <a:pt x="416321" y="2061879"/>
                  </a:lnTo>
                  <a:lnTo>
                    <a:pt x="389011" y="2053629"/>
                  </a:lnTo>
                  <a:lnTo>
                    <a:pt x="362019" y="2045378"/>
                  </a:lnTo>
                  <a:lnTo>
                    <a:pt x="335343" y="2036176"/>
                  </a:lnTo>
                  <a:lnTo>
                    <a:pt x="308668" y="2026656"/>
                  </a:lnTo>
                  <a:lnTo>
                    <a:pt x="282311" y="2016502"/>
                  </a:lnTo>
                  <a:lnTo>
                    <a:pt x="255953" y="2006030"/>
                  </a:lnTo>
                  <a:lnTo>
                    <a:pt x="229913" y="1994923"/>
                  </a:lnTo>
                  <a:lnTo>
                    <a:pt x="203556" y="1983499"/>
                  </a:lnTo>
                  <a:lnTo>
                    <a:pt x="177833" y="1971441"/>
                  </a:lnTo>
                  <a:lnTo>
                    <a:pt x="152429" y="1959065"/>
                  </a:lnTo>
                  <a:lnTo>
                    <a:pt x="127024" y="1946372"/>
                  </a:lnTo>
                  <a:lnTo>
                    <a:pt x="101619" y="1933044"/>
                  </a:lnTo>
                  <a:lnTo>
                    <a:pt x="76532" y="1919399"/>
                  </a:lnTo>
                  <a:lnTo>
                    <a:pt x="51762" y="1905437"/>
                  </a:lnTo>
                  <a:lnTo>
                    <a:pt x="27310" y="1890523"/>
                  </a:lnTo>
                  <a:lnTo>
                    <a:pt x="2858" y="1875291"/>
                  </a:lnTo>
                  <a:lnTo>
                    <a:pt x="0" y="1888301"/>
                  </a:lnTo>
                  <a:lnTo>
                    <a:pt x="0" y="1870531"/>
                  </a:lnTo>
                  <a:lnTo>
                    <a:pt x="952" y="1850222"/>
                  </a:lnTo>
                  <a:lnTo>
                    <a:pt x="2223" y="1829913"/>
                  </a:lnTo>
                  <a:lnTo>
                    <a:pt x="3493" y="1809604"/>
                  </a:lnTo>
                  <a:lnTo>
                    <a:pt x="5398" y="1790247"/>
                  </a:lnTo>
                  <a:lnTo>
                    <a:pt x="6986" y="1770573"/>
                  </a:lnTo>
                  <a:lnTo>
                    <a:pt x="9209" y="1750898"/>
                  </a:lnTo>
                  <a:lnTo>
                    <a:pt x="11749" y="1732176"/>
                  </a:lnTo>
                  <a:lnTo>
                    <a:pt x="14290" y="1713136"/>
                  </a:lnTo>
                  <a:lnTo>
                    <a:pt x="17148" y="1694414"/>
                  </a:lnTo>
                  <a:lnTo>
                    <a:pt x="20006" y="1676009"/>
                  </a:lnTo>
                  <a:lnTo>
                    <a:pt x="23499" y="1657604"/>
                  </a:lnTo>
                  <a:lnTo>
                    <a:pt x="26992" y="1639834"/>
                  </a:lnTo>
                  <a:lnTo>
                    <a:pt x="30486" y="1621746"/>
                  </a:lnTo>
                  <a:lnTo>
                    <a:pt x="34931" y="1604293"/>
                  </a:lnTo>
                  <a:lnTo>
                    <a:pt x="38742" y="1586840"/>
                  </a:lnTo>
                  <a:lnTo>
                    <a:pt x="43188" y="1569704"/>
                  </a:lnTo>
                  <a:lnTo>
                    <a:pt x="47951" y="1552569"/>
                  </a:lnTo>
                  <a:lnTo>
                    <a:pt x="52715" y="1536068"/>
                  </a:lnTo>
                  <a:lnTo>
                    <a:pt x="57796" y="1519249"/>
                  </a:lnTo>
                  <a:lnTo>
                    <a:pt x="62877" y="1503066"/>
                  </a:lnTo>
                  <a:lnTo>
                    <a:pt x="68593" y="1486564"/>
                  </a:lnTo>
                  <a:lnTo>
                    <a:pt x="73991" y="1470698"/>
                  </a:lnTo>
                  <a:lnTo>
                    <a:pt x="80025" y="1455149"/>
                  </a:lnTo>
                  <a:lnTo>
                    <a:pt x="86059" y="1439283"/>
                  </a:lnTo>
                  <a:lnTo>
                    <a:pt x="92410" y="1424051"/>
                  </a:lnTo>
                  <a:lnTo>
                    <a:pt x="98761" y="1409137"/>
                  </a:lnTo>
                  <a:lnTo>
                    <a:pt x="105430" y="1393905"/>
                  </a:lnTo>
                  <a:lnTo>
                    <a:pt x="112098" y="1378990"/>
                  </a:lnTo>
                  <a:lnTo>
                    <a:pt x="119402" y="1364393"/>
                  </a:lnTo>
                  <a:lnTo>
                    <a:pt x="126706" y="1350114"/>
                  </a:lnTo>
                  <a:lnTo>
                    <a:pt x="134010" y="1335834"/>
                  </a:lnTo>
                  <a:lnTo>
                    <a:pt x="141632" y="1321871"/>
                  </a:lnTo>
                  <a:lnTo>
                    <a:pt x="149571" y="1307909"/>
                  </a:lnTo>
                  <a:lnTo>
                    <a:pt x="157510" y="1294264"/>
                  </a:lnTo>
                  <a:lnTo>
                    <a:pt x="165766" y="1280936"/>
                  </a:lnTo>
                  <a:lnTo>
                    <a:pt x="174023" y="1267291"/>
                  </a:lnTo>
                  <a:lnTo>
                    <a:pt x="182597" y="1253963"/>
                  </a:lnTo>
                  <a:lnTo>
                    <a:pt x="191171" y="1241270"/>
                  </a:lnTo>
                  <a:lnTo>
                    <a:pt x="200380" y="1228260"/>
                  </a:lnTo>
                  <a:lnTo>
                    <a:pt x="209589" y="1215884"/>
                  </a:lnTo>
                  <a:lnTo>
                    <a:pt x="218799" y="1203191"/>
                  </a:lnTo>
                  <a:lnTo>
                    <a:pt x="228008" y="1191133"/>
                  </a:lnTo>
                  <a:lnTo>
                    <a:pt x="237852" y="1178757"/>
                  </a:lnTo>
                  <a:lnTo>
                    <a:pt x="247697" y="1167016"/>
                  </a:lnTo>
                  <a:lnTo>
                    <a:pt x="257541" y="1155275"/>
                  </a:lnTo>
                  <a:lnTo>
                    <a:pt x="267703" y="1143533"/>
                  </a:lnTo>
                  <a:lnTo>
                    <a:pt x="278182" y="1132110"/>
                  </a:lnTo>
                  <a:lnTo>
                    <a:pt x="288662" y="1120686"/>
                  </a:lnTo>
                  <a:lnTo>
                    <a:pt x="298824" y="1109579"/>
                  </a:lnTo>
                  <a:lnTo>
                    <a:pt x="309938" y="1098473"/>
                  </a:lnTo>
                  <a:lnTo>
                    <a:pt x="320735" y="1087684"/>
                  </a:lnTo>
                  <a:lnTo>
                    <a:pt x="331850" y="1076895"/>
                  </a:lnTo>
                  <a:lnTo>
                    <a:pt x="343282" y="1066423"/>
                  </a:lnTo>
                  <a:lnTo>
                    <a:pt x="354715" y="1055951"/>
                  </a:lnTo>
                  <a:lnTo>
                    <a:pt x="366147" y="1045797"/>
                  </a:lnTo>
                  <a:lnTo>
                    <a:pt x="377897" y="1035642"/>
                  </a:lnTo>
                  <a:lnTo>
                    <a:pt x="389964" y="1025805"/>
                  </a:lnTo>
                  <a:lnTo>
                    <a:pt x="401714" y="1015968"/>
                  </a:lnTo>
                  <a:lnTo>
                    <a:pt x="414099" y="1006448"/>
                  </a:lnTo>
                  <a:lnTo>
                    <a:pt x="426801" y="996928"/>
                  </a:lnTo>
                  <a:lnTo>
                    <a:pt x="439186" y="987408"/>
                  </a:lnTo>
                  <a:lnTo>
                    <a:pt x="451571" y="977888"/>
                  </a:lnTo>
                  <a:lnTo>
                    <a:pt x="477293" y="960118"/>
                  </a:lnTo>
                  <a:lnTo>
                    <a:pt x="481421" y="957262"/>
                  </a:lnTo>
                  <a:close/>
                  <a:moveTo>
                    <a:pt x="839471" y="0"/>
                  </a:moveTo>
                  <a:lnTo>
                    <a:pt x="852171" y="0"/>
                  </a:lnTo>
                  <a:lnTo>
                    <a:pt x="865506" y="0"/>
                  </a:lnTo>
                  <a:lnTo>
                    <a:pt x="878206" y="636"/>
                  </a:lnTo>
                  <a:lnTo>
                    <a:pt x="890906" y="1271"/>
                  </a:lnTo>
                  <a:lnTo>
                    <a:pt x="903288" y="2542"/>
                  </a:lnTo>
                  <a:lnTo>
                    <a:pt x="915988" y="3813"/>
                  </a:lnTo>
                  <a:lnTo>
                    <a:pt x="928371" y="5719"/>
                  </a:lnTo>
                  <a:lnTo>
                    <a:pt x="940436" y="7943"/>
                  </a:lnTo>
                  <a:lnTo>
                    <a:pt x="952818" y="10167"/>
                  </a:lnTo>
                  <a:lnTo>
                    <a:pt x="964883" y="12708"/>
                  </a:lnTo>
                  <a:lnTo>
                    <a:pt x="976631" y="15568"/>
                  </a:lnTo>
                  <a:lnTo>
                    <a:pt x="988696" y="19062"/>
                  </a:lnTo>
                  <a:lnTo>
                    <a:pt x="1000443" y="22239"/>
                  </a:lnTo>
                  <a:lnTo>
                    <a:pt x="1011873" y="26052"/>
                  </a:lnTo>
                  <a:lnTo>
                    <a:pt x="1023621" y="30182"/>
                  </a:lnTo>
                  <a:lnTo>
                    <a:pt x="1034733" y="34630"/>
                  </a:lnTo>
                  <a:lnTo>
                    <a:pt x="1046163" y="39395"/>
                  </a:lnTo>
                  <a:lnTo>
                    <a:pt x="1057276" y="44161"/>
                  </a:lnTo>
                  <a:lnTo>
                    <a:pt x="1068388" y="48926"/>
                  </a:lnTo>
                  <a:lnTo>
                    <a:pt x="1079183" y="54645"/>
                  </a:lnTo>
                  <a:lnTo>
                    <a:pt x="1089661" y="60046"/>
                  </a:lnTo>
                  <a:lnTo>
                    <a:pt x="1100456" y="66082"/>
                  </a:lnTo>
                  <a:lnTo>
                    <a:pt x="1110616" y="72119"/>
                  </a:lnTo>
                  <a:lnTo>
                    <a:pt x="1120776" y="78790"/>
                  </a:lnTo>
                  <a:lnTo>
                    <a:pt x="1130936" y="85462"/>
                  </a:lnTo>
                  <a:lnTo>
                    <a:pt x="1140461" y="92134"/>
                  </a:lnTo>
                  <a:lnTo>
                    <a:pt x="1150303" y="99123"/>
                  </a:lnTo>
                  <a:lnTo>
                    <a:pt x="1159828" y="106430"/>
                  </a:lnTo>
                  <a:lnTo>
                    <a:pt x="1169353" y="114055"/>
                  </a:lnTo>
                  <a:lnTo>
                    <a:pt x="1178561" y="121680"/>
                  </a:lnTo>
                  <a:lnTo>
                    <a:pt x="1187133" y="129623"/>
                  </a:lnTo>
                  <a:lnTo>
                    <a:pt x="1196023" y="137883"/>
                  </a:lnTo>
                  <a:lnTo>
                    <a:pt x="1204596" y="146143"/>
                  </a:lnTo>
                  <a:lnTo>
                    <a:pt x="1213168" y="155039"/>
                  </a:lnTo>
                  <a:lnTo>
                    <a:pt x="1221106" y="163299"/>
                  </a:lnTo>
                  <a:lnTo>
                    <a:pt x="1229043" y="172513"/>
                  </a:lnTo>
                  <a:lnTo>
                    <a:pt x="1236981" y="181726"/>
                  </a:lnTo>
                  <a:lnTo>
                    <a:pt x="1244283" y="190939"/>
                  </a:lnTo>
                  <a:lnTo>
                    <a:pt x="1251586" y="200153"/>
                  </a:lnTo>
                  <a:lnTo>
                    <a:pt x="1258888" y="210001"/>
                  </a:lnTo>
                  <a:lnTo>
                    <a:pt x="1265556" y="219850"/>
                  </a:lnTo>
                  <a:lnTo>
                    <a:pt x="1272223" y="230017"/>
                  </a:lnTo>
                  <a:lnTo>
                    <a:pt x="1278256" y="240183"/>
                  </a:lnTo>
                  <a:lnTo>
                    <a:pt x="1284606" y="250667"/>
                  </a:lnTo>
                  <a:lnTo>
                    <a:pt x="1290321" y="261151"/>
                  </a:lnTo>
                  <a:lnTo>
                    <a:pt x="1296353" y="271953"/>
                  </a:lnTo>
                  <a:lnTo>
                    <a:pt x="1301433" y="282755"/>
                  </a:lnTo>
                  <a:lnTo>
                    <a:pt x="1306831" y="293239"/>
                  </a:lnTo>
                  <a:lnTo>
                    <a:pt x="1311593" y="304359"/>
                  </a:lnTo>
                  <a:lnTo>
                    <a:pt x="1316356" y="315796"/>
                  </a:lnTo>
                  <a:lnTo>
                    <a:pt x="1320483" y="327234"/>
                  </a:lnTo>
                  <a:lnTo>
                    <a:pt x="1324293" y="338671"/>
                  </a:lnTo>
                  <a:lnTo>
                    <a:pt x="1328421" y="350426"/>
                  </a:lnTo>
                  <a:lnTo>
                    <a:pt x="1331913" y="362181"/>
                  </a:lnTo>
                  <a:lnTo>
                    <a:pt x="1335088" y="373936"/>
                  </a:lnTo>
                  <a:lnTo>
                    <a:pt x="1337946" y="386009"/>
                  </a:lnTo>
                  <a:lnTo>
                    <a:pt x="1340803" y="398081"/>
                  </a:lnTo>
                  <a:lnTo>
                    <a:pt x="1343026" y="410472"/>
                  </a:lnTo>
                  <a:lnTo>
                    <a:pt x="1344931" y="422862"/>
                  </a:lnTo>
                  <a:lnTo>
                    <a:pt x="1346518" y="435252"/>
                  </a:lnTo>
                  <a:lnTo>
                    <a:pt x="1348106" y="447643"/>
                  </a:lnTo>
                  <a:lnTo>
                    <a:pt x="1349058" y="460033"/>
                  </a:lnTo>
                  <a:lnTo>
                    <a:pt x="1350011" y="472741"/>
                  </a:lnTo>
                  <a:lnTo>
                    <a:pt x="1350646" y="485449"/>
                  </a:lnTo>
                  <a:lnTo>
                    <a:pt x="1350963" y="498475"/>
                  </a:lnTo>
                  <a:lnTo>
                    <a:pt x="1350646" y="513407"/>
                  </a:lnTo>
                  <a:lnTo>
                    <a:pt x="1349693" y="528975"/>
                  </a:lnTo>
                  <a:lnTo>
                    <a:pt x="1348423" y="543907"/>
                  </a:lnTo>
                  <a:lnTo>
                    <a:pt x="1347153" y="558521"/>
                  </a:lnTo>
                  <a:lnTo>
                    <a:pt x="1345248" y="573453"/>
                  </a:lnTo>
                  <a:lnTo>
                    <a:pt x="1342708" y="588067"/>
                  </a:lnTo>
                  <a:lnTo>
                    <a:pt x="1339851" y="602682"/>
                  </a:lnTo>
                  <a:lnTo>
                    <a:pt x="1336358" y="616660"/>
                  </a:lnTo>
                  <a:lnTo>
                    <a:pt x="1332866" y="631275"/>
                  </a:lnTo>
                  <a:lnTo>
                    <a:pt x="1328738" y="645254"/>
                  </a:lnTo>
                  <a:lnTo>
                    <a:pt x="1324293" y="658915"/>
                  </a:lnTo>
                  <a:lnTo>
                    <a:pt x="1319531" y="672576"/>
                  </a:lnTo>
                  <a:lnTo>
                    <a:pt x="1314133" y="685920"/>
                  </a:lnTo>
                  <a:lnTo>
                    <a:pt x="1308418" y="699263"/>
                  </a:lnTo>
                  <a:lnTo>
                    <a:pt x="1302386" y="712607"/>
                  </a:lnTo>
                  <a:lnTo>
                    <a:pt x="1296353" y="725315"/>
                  </a:lnTo>
                  <a:lnTo>
                    <a:pt x="1289368" y="738023"/>
                  </a:lnTo>
                  <a:lnTo>
                    <a:pt x="1282383" y="750413"/>
                  </a:lnTo>
                  <a:lnTo>
                    <a:pt x="1275081" y="762486"/>
                  </a:lnTo>
                  <a:lnTo>
                    <a:pt x="1267143" y="774559"/>
                  </a:lnTo>
                  <a:lnTo>
                    <a:pt x="1259206" y="786313"/>
                  </a:lnTo>
                  <a:lnTo>
                    <a:pt x="1250633" y="797751"/>
                  </a:lnTo>
                  <a:lnTo>
                    <a:pt x="1242061" y="809188"/>
                  </a:lnTo>
                  <a:lnTo>
                    <a:pt x="1232853" y="819990"/>
                  </a:lnTo>
                  <a:lnTo>
                    <a:pt x="1223963" y="830792"/>
                  </a:lnTo>
                  <a:lnTo>
                    <a:pt x="1214121" y="841276"/>
                  </a:lnTo>
                  <a:lnTo>
                    <a:pt x="1204278" y="851442"/>
                  </a:lnTo>
                  <a:lnTo>
                    <a:pt x="1193801" y="860974"/>
                  </a:lnTo>
                  <a:lnTo>
                    <a:pt x="1183323" y="870822"/>
                  </a:lnTo>
                  <a:lnTo>
                    <a:pt x="1172528" y="880036"/>
                  </a:lnTo>
                  <a:lnTo>
                    <a:pt x="1161733" y="889249"/>
                  </a:lnTo>
                  <a:lnTo>
                    <a:pt x="1150303" y="897827"/>
                  </a:lnTo>
                  <a:lnTo>
                    <a:pt x="1134746" y="909264"/>
                  </a:lnTo>
                  <a:lnTo>
                    <a:pt x="1118236" y="920066"/>
                  </a:lnTo>
                  <a:lnTo>
                    <a:pt x="1101408" y="929915"/>
                  </a:lnTo>
                  <a:lnTo>
                    <a:pt x="1084581" y="939446"/>
                  </a:lnTo>
                  <a:lnTo>
                    <a:pt x="1066801" y="948342"/>
                  </a:lnTo>
                  <a:lnTo>
                    <a:pt x="1048703" y="956602"/>
                  </a:lnTo>
                  <a:lnTo>
                    <a:pt x="1040131" y="960414"/>
                  </a:lnTo>
                  <a:lnTo>
                    <a:pt x="1030606" y="963909"/>
                  </a:lnTo>
                  <a:lnTo>
                    <a:pt x="1021398" y="967722"/>
                  </a:lnTo>
                  <a:lnTo>
                    <a:pt x="1011873" y="970899"/>
                  </a:lnTo>
                  <a:lnTo>
                    <a:pt x="1002348" y="973758"/>
                  </a:lnTo>
                  <a:lnTo>
                    <a:pt x="993141" y="976617"/>
                  </a:lnTo>
                  <a:lnTo>
                    <a:pt x="983616" y="979794"/>
                  </a:lnTo>
                  <a:lnTo>
                    <a:pt x="973773" y="982018"/>
                  </a:lnTo>
                  <a:lnTo>
                    <a:pt x="963931" y="984560"/>
                  </a:lnTo>
                  <a:lnTo>
                    <a:pt x="954088" y="986466"/>
                  </a:lnTo>
                  <a:lnTo>
                    <a:pt x="944246" y="988372"/>
                  </a:lnTo>
                  <a:lnTo>
                    <a:pt x="934403" y="990596"/>
                  </a:lnTo>
                  <a:lnTo>
                    <a:pt x="924561" y="991867"/>
                  </a:lnTo>
                  <a:lnTo>
                    <a:pt x="914401" y="993455"/>
                  </a:lnTo>
                  <a:lnTo>
                    <a:pt x="904241" y="994409"/>
                  </a:lnTo>
                  <a:lnTo>
                    <a:pt x="893763" y="995362"/>
                  </a:lnTo>
                  <a:lnTo>
                    <a:pt x="883603" y="995997"/>
                  </a:lnTo>
                  <a:lnTo>
                    <a:pt x="873126" y="996632"/>
                  </a:lnTo>
                  <a:lnTo>
                    <a:pt x="862648" y="996950"/>
                  </a:lnTo>
                  <a:lnTo>
                    <a:pt x="852171" y="996950"/>
                  </a:lnTo>
                  <a:lnTo>
                    <a:pt x="840423" y="996950"/>
                  </a:lnTo>
                  <a:lnTo>
                    <a:pt x="828358" y="996315"/>
                  </a:lnTo>
                  <a:lnTo>
                    <a:pt x="816293" y="995679"/>
                  </a:lnTo>
                  <a:lnTo>
                    <a:pt x="804546" y="994726"/>
                  </a:lnTo>
                  <a:lnTo>
                    <a:pt x="792798" y="993455"/>
                  </a:lnTo>
                  <a:lnTo>
                    <a:pt x="781368" y="992185"/>
                  </a:lnTo>
                  <a:lnTo>
                    <a:pt x="769621" y="990278"/>
                  </a:lnTo>
                  <a:lnTo>
                    <a:pt x="758191" y="988054"/>
                  </a:lnTo>
                  <a:lnTo>
                    <a:pt x="746761" y="985831"/>
                  </a:lnTo>
                  <a:lnTo>
                    <a:pt x="735331" y="983289"/>
                  </a:lnTo>
                  <a:lnTo>
                    <a:pt x="724218" y="980430"/>
                  </a:lnTo>
                  <a:lnTo>
                    <a:pt x="713106" y="977253"/>
                  </a:lnTo>
                  <a:lnTo>
                    <a:pt x="702311" y="973758"/>
                  </a:lnTo>
                  <a:lnTo>
                    <a:pt x="691198" y="970263"/>
                  </a:lnTo>
                  <a:lnTo>
                    <a:pt x="680721" y="966768"/>
                  </a:lnTo>
                  <a:lnTo>
                    <a:pt x="670243" y="962321"/>
                  </a:lnTo>
                  <a:lnTo>
                    <a:pt x="659448" y="958190"/>
                  </a:lnTo>
                  <a:lnTo>
                    <a:pt x="648971" y="953425"/>
                  </a:lnTo>
                  <a:lnTo>
                    <a:pt x="638811" y="948659"/>
                  </a:lnTo>
                  <a:lnTo>
                    <a:pt x="628651" y="943894"/>
                  </a:lnTo>
                  <a:lnTo>
                    <a:pt x="618491" y="938493"/>
                  </a:lnTo>
                  <a:lnTo>
                    <a:pt x="608648" y="933410"/>
                  </a:lnTo>
                  <a:lnTo>
                    <a:pt x="599123" y="927373"/>
                  </a:lnTo>
                  <a:lnTo>
                    <a:pt x="589281" y="921655"/>
                  </a:lnTo>
                  <a:lnTo>
                    <a:pt x="579756" y="915618"/>
                  </a:lnTo>
                  <a:lnTo>
                    <a:pt x="570548" y="909264"/>
                  </a:lnTo>
                  <a:lnTo>
                    <a:pt x="561023" y="902910"/>
                  </a:lnTo>
                  <a:lnTo>
                    <a:pt x="552133" y="895921"/>
                  </a:lnTo>
                  <a:lnTo>
                    <a:pt x="543561" y="889249"/>
                  </a:lnTo>
                  <a:lnTo>
                    <a:pt x="534671" y="881942"/>
                  </a:lnTo>
                  <a:lnTo>
                    <a:pt x="526098" y="874952"/>
                  </a:lnTo>
                  <a:lnTo>
                    <a:pt x="517526" y="867328"/>
                  </a:lnTo>
                  <a:lnTo>
                    <a:pt x="508318" y="858750"/>
                  </a:lnTo>
                  <a:lnTo>
                    <a:pt x="499428" y="849854"/>
                  </a:lnTo>
                  <a:lnTo>
                    <a:pt x="490538" y="840958"/>
                  </a:lnTo>
                  <a:lnTo>
                    <a:pt x="481648" y="831427"/>
                  </a:lnTo>
                  <a:lnTo>
                    <a:pt x="473711" y="821896"/>
                  </a:lnTo>
                  <a:lnTo>
                    <a:pt x="465456" y="812047"/>
                  </a:lnTo>
                  <a:lnTo>
                    <a:pt x="457518" y="801881"/>
                  </a:lnTo>
                  <a:lnTo>
                    <a:pt x="449898" y="791714"/>
                  </a:lnTo>
                  <a:lnTo>
                    <a:pt x="442596" y="781548"/>
                  </a:lnTo>
                  <a:lnTo>
                    <a:pt x="435293" y="770746"/>
                  </a:lnTo>
                  <a:lnTo>
                    <a:pt x="428626" y="759944"/>
                  </a:lnTo>
                  <a:lnTo>
                    <a:pt x="421958" y="749142"/>
                  </a:lnTo>
                  <a:lnTo>
                    <a:pt x="415608" y="738023"/>
                  </a:lnTo>
                  <a:lnTo>
                    <a:pt x="409576" y="726585"/>
                  </a:lnTo>
                  <a:lnTo>
                    <a:pt x="403861" y="715148"/>
                  </a:lnTo>
                  <a:lnTo>
                    <a:pt x="398463" y="703393"/>
                  </a:lnTo>
                  <a:lnTo>
                    <a:pt x="393383" y="691638"/>
                  </a:lnTo>
                  <a:lnTo>
                    <a:pt x="388303" y="679566"/>
                  </a:lnTo>
                  <a:lnTo>
                    <a:pt x="383858" y="667493"/>
                  </a:lnTo>
                  <a:lnTo>
                    <a:pt x="379731" y="655420"/>
                  </a:lnTo>
                  <a:lnTo>
                    <a:pt x="375603" y="643030"/>
                  </a:lnTo>
                  <a:lnTo>
                    <a:pt x="372111" y="630322"/>
                  </a:lnTo>
                  <a:lnTo>
                    <a:pt x="368936" y="617614"/>
                  </a:lnTo>
                  <a:lnTo>
                    <a:pt x="365443" y="604588"/>
                  </a:lnTo>
                  <a:lnTo>
                    <a:pt x="362903" y="591880"/>
                  </a:lnTo>
                  <a:lnTo>
                    <a:pt x="360681" y="578854"/>
                  </a:lnTo>
                  <a:lnTo>
                    <a:pt x="358776" y="565828"/>
                  </a:lnTo>
                  <a:lnTo>
                    <a:pt x="357188" y="552485"/>
                  </a:lnTo>
                  <a:lnTo>
                    <a:pt x="355601" y="539141"/>
                  </a:lnTo>
                  <a:lnTo>
                    <a:pt x="354648" y="525480"/>
                  </a:lnTo>
                  <a:lnTo>
                    <a:pt x="354331" y="511819"/>
                  </a:lnTo>
                  <a:lnTo>
                    <a:pt x="354013" y="498475"/>
                  </a:lnTo>
                  <a:lnTo>
                    <a:pt x="354331" y="485449"/>
                  </a:lnTo>
                  <a:lnTo>
                    <a:pt x="354648" y="472741"/>
                  </a:lnTo>
                  <a:lnTo>
                    <a:pt x="355601" y="460033"/>
                  </a:lnTo>
                  <a:lnTo>
                    <a:pt x="356871" y="447643"/>
                  </a:lnTo>
                  <a:lnTo>
                    <a:pt x="358141" y="434935"/>
                  </a:lnTo>
                  <a:lnTo>
                    <a:pt x="360046" y="422544"/>
                  </a:lnTo>
                  <a:lnTo>
                    <a:pt x="361951" y="410472"/>
                  </a:lnTo>
                  <a:lnTo>
                    <a:pt x="364173" y="397763"/>
                  </a:lnTo>
                  <a:lnTo>
                    <a:pt x="366713" y="385691"/>
                  </a:lnTo>
                  <a:lnTo>
                    <a:pt x="369888" y="373936"/>
                  </a:lnTo>
                  <a:lnTo>
                    <a:pt x="373063" y="361863"/>
                  </a:lnTo>
                  <a:lnTo>
                    <a:pt x="376556" y="350108"/>
                  </a:lnTo>
                  <a:lnTo>
                    <a:pt x="380683" y="338671"/>
                  </a:lnTo>
                  <a:lnTo>
                    <a:pt x="384493" y="326916"/>
                  </a:lnTo>
                  <a:lnTo>
                    <a:pt x="388621" y="315796"/>
                  </a:lnTo>
                  <a:lnTo>
                    <a:pt x="393383" y="304359"/>
                  </a:lnTo>
                  <a:lnTo>
                    <a:pt x="398146" y="293239"/>
                  </a:lnTo>
                  <a:lnTo>
                    <a:pt x="403543" y="282755"/>
                  </a:lnTo>
                  <a:lnTo>
                    <a:pt x="408623" y="271636"/>
                  </a:lnTo>
                  <a:lnTo>
                    <a:pt x="414656" y="261151"/>
                  </a:lnTo>
                  <a:lnTo>
                    <a:pt x="420371" y="250667"/>
                  </a:lnTo>
                  <a:lnTo>
                    <a:pt x="426721" y="240183"/>
                  </a:lnTo>
                  <a:lnTo>
                    <a:pt x="432753" y="230017"/>
                  </a:lnTo>
                  <a:lnTo>
                    <a:pt x="439421" y="219850"/>
                  </a:lnTo>
                  <a:lnTo>
                    <a:pt x="446088" y="210001"/>
                  </a:lnTo>
                  <a:lnTo>
                    <a:pt x="453391" y="200153"/>
                  </a:lnTo>
                  <a:lnTo>
                    <a:pt x="460693" y="190939"/>
                  </a:lnTo>
                  <a:lnTo>
                    <a:pt x="467996" y="181408"/>
                  </a:lnTo>
                  <a:lnTo>
                    <a:pt x="475933" y="172195"/>
                  </a:lnTo>
                  <a:lnTo>
                    <a:pt x="483871" y="163299"/>
                  </a:lnTo>
                  <a:lnTo>
                    <a:pt x="491808" y="154403"/>
                  </a:lnTo>
                  <a:lnTo>
                    <a:pt x="500381" y="146143"/>
                  </a:lnTo>
                  <a:lnTo>
                    <a:pt x="508953" y="137565"/>
                  </a:lnTo>
                  <a:lnTo>
                    <a:pt x="517526" y="129305"/>
                  </a:lnTo>
                  <a:lnTo>
                    <a:pt x="526416" y="121680"/>
                  </a:lnTo>
                  <a:lnTo>
                    <a:pt x="535623" y="113738"/>
                  </a:lnTo>
                  <a:lnTo>
                    <a:pt x="545148" y="106113"/>
                  </a:lnTo>
                  <a:lnTo>
                    <a:pt x="554673" y="99123"/>
                  </a:lnTo>
                  <a:lnTo>
                    <a:pt x="564516" y="92134"/>
                  </a:lnTo>
                  <a:lnTo>
                    <a:pt x="574041" y="85462"/>
                  </a:lnTo>
                  <a:lnTo>
                    <a:pt x="584201" y="78473"/>
                  </a:lnTo>
                  <a:lnTo>
                    <a:pt x="594361" y="72119"/>
                  </a:lnTo>
                  <a:lnTo>
                    <a:pt x="604838" y="66082"/>
                  </a:lnTo>
                  <a:lnTo>
                    <a:pt x="615316" y="60046"/>
                  </a:lnTo>
                  <a:lnTo>
                    <a:pt x="625793" y="54645"/>
                  </a:lnTo>
                  <a:lnTo>
                    <a:pt x="636906" y="48926"/>
                  </a:lnTo>
                  <a:lnTo>
                    <a:pt x="647701" y="44161"/>
                  </a:lnTo>
                  <a:lnTo>
                    <a:pt x="658813" y="39395"/>
                  </a:lnTo>
                  <a:lnTo>
                    <a:pt x="670243" y="34630"/>
                  </a:lnTo>
                  <a:lnTo>
                    <a:pt x="681356" y="30182"/>
                  </a:lnTo>
                  <a:lnTo>
                    <a:pt x="693103" y="26052"/>
                  </a:lnTo>
                  <a:lnTo>
                    <a:pt x="704533" y="22239"/>
                  </a:lnTo>
                  <a:lnTo>
                    <a:pt x="716281" y="19062"/>
                  </a:lnTo>
                  <a:lnTo>
                    <a:pt x="728346" y="15568"/>
                  </a:lnTo>
                  <a:lnTo>
                    <a:pt x="740093" y="12708"/>
                  </a:lnTo>
                  <a:lnTo>
                    <a:pt x="752158" y="10167"/>
                  </a:lnTo>
                  <a:lnTo>
                    <a:pt x="764541" y="7625"/>
                  </a:lnTo>
                  <a:lnTo>
                    <a:pt x="776606" y="5719"/>
                  </a:lnTo>
                  <a:lnTo>
                    <a:pt x="788988" y="3813"/>
                  </a:lnTo>
                  <a:lnTo>
                    <a:pt x="801688" y="2542"/>
                  </a:lnTo>
                  <a:lnTo>
                    <a:pt x="814071" y="1271"/>
                  </a:lnTo>
                  <a:lnTo>
                    <a:pt x="826771" y="636"/>
                  </a:lnTo>
                  <a:lnTo>
                    <a:pt x="839471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xtLst/>
          </p:spPr>
          <p:txBody>
            <a:bodyPr anchor="ctr">
              <a:scene3d>
                <a:camera prst="orthographicFront"/>
                <a:lightRig rig="threePt" dir="t"/>
              </a:scene3d>
              <a:sp3d contourW="12700">
                <a:contourClr>
                  <a:srgbClr val="FFFFFF"/>
                </a:contourClr>
              </a:sp3d>
            </a:bodyPr>
            <a:lstStyle/>
            <a:p>
              <a:pPr algn="ctr">
                <a:defRPr/>
              </a:pPr>
              <a:endParaRPr lang="zh-CN" altLang="en-US" sz="160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16" name="组合 15"/>
          <p:cNvGrpSpPr/>
          <p:nvPr/>
        </p:nvGrpSpPr>
        <p:grpSpPr>
          <a:xfrm>
            <a:off x="8023628" y="4514512"/>
            <a:ext cx="1576331" cy="503710"/>
            <a:chOff x="8802980" y="3944675"/>
            <a:chExt cx="1576331" cy="503710"/>
          </a:xfrm>
        </p:grpSpPr>
        <p:sp>
          <p:nvSpPr>
            <p:cNvPr id="12" name="KSO_Shape"/>
            <p:cNvSpPr/>
            <p:nvPr/>
          </p:nvSpPr>
          <p:spPr>
            <a:xfrm>
              <a:off x="8802980" y="3944675"/>
              <a:ext cx="503710" cy="503710"/>
            </a:xfrm>
            <a:custGeom>
              <a:avLst/>
              <a:gdLst>
                <a:gd name="connsiteX0" fmla="*/ 320662 w 792088"/>
                <a:gd name="connsiteY0" fmla="*/ 99114 h 792088"/>
                <a:gd name="connsiteX1" fmla="*/ 320662 w 792088"/>
                <a:gd name="connsiteY1" fmla="*/ 475062 h 792088"/>
                <a:gd name="connsiteX2" fmla="*/ 696610 w 792088"/>
                <a:gd name="connsiteY2" fmla="*/ 475062 h 792088"/>
                <a:gd name="connsiteX3" fmla="*/ 696610 w 792088"/>
                <a:gd name="connsiteY3" fmla="*/ 434076 h 792088"/>
                <a:gd name="connsiteX4" fmla="*/ 361648 w 792088"/>
                <a:gd name="connsiteY4" fmla="*/ 434076 h 792088"/>
                <a:gd name="connsiteX5" fmla="*/ 361648 w 792088"/>
                <a:gd name="connsiteY5" fmla="*/ 99114 h 792088"/>
                <a:gd name="connsiteX6" fmla="*/ 396044 w 792088"/>
                <a:gd name="connsiteY6" fmla="*/ 0 h 792088"/>
                <a:gd name="connsiteX7" fmla="*/ 792088 w 792088"/>
                <a:gd name="connsiteY7" fmla="*/ 396044 h 792088"/>
                <a:gd name="connsiteX8" fmla="*/ 396044 w 792088"/>
                <a:gd name="connsiteY8" fmla="*/ 792088 h 792088"/>
                <a:gd name="connsiteX9" fmla="*/ 0 w 792088"/>
                <a:gd name="connsiteY9" fmla="*/ 396044 h 792088"/>
                <a:gd name="connsiteX10" fmla="*/ 396044 w 792088"/>
                <a:gd name="connsiteY10" fmla="*/ 0 h 7920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792088" h="792088">
                  <a:moveTo>
                    <a:pt x="320662" y="99114"/>
                  </a:moveTo>
                  <a:lnTo>
                    <a:pt x="320662" y="475062"/>
                  </a:lnTo>
                  <a:lnTo>
                    <a:pt x="696610" y="475062"/>
                  </a:lnTo>
                  <a:lnTo>
                    <a:pt x="696610" y="434076"/>
                  </a:lnTo>
                  <a:lnTo>
                    <a:pt x="361648" y="434076"/>
                  </a:lnTo>
                  <a:lnTo>
                    <a:pt x="361648" y="99114"/>
                  </a:lnTo>
                  <a:close/>
                  <a:moveTo>
                    <a:pt x="396044" y="0"/>
                  </a:moveTo>
                  <a:cubicBezTo>
                    <a:pt x="614773" y="0"/>
                    <a:pt x="792088" y="177315"/>
                    <a:pt x="792088" y="396044"/>
                  </a:cubicBezTo>
                  <a:cubicBezTo>
                    <a:pt x="792088" y="614773"/>
                    <a:pt x="614773" y="792088"/>
                    <a:pt x="396044" y="792088"/>
                  </a:cubicBezTo>
                  <a:cubicBezTo>
                    <a:pt x="177315" y="792088"/>
                    <a:pt x="0" y="614773"/>
                    <a:pt x="0" y="396044"/>
                  </a:cubicBezTo>
                  <a:cubicBezTo>
                    <a:pt x="0" y="177315"/>
                    <a:pt x="177315" y="0"/>
                    <a:pt x="396044" y="0"/>
                  </a:cubicBez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threePt" dir="t"/>
              </a:scene3d>
              <a:sp3d contourW="12700">
                <a:contourClr>
                  <a:srgbClr val="FFFFFF"/>
                </a:contourClr>
              </a:sp3d>
            </a:bodyPr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600">
                <a:solidFill>
                  <a:srgbClr val="FFFFFF"/>
                </a:solidFill>
              </a:endParaRPr>
            </a:p>
          </p:txBody>
        </p:sp>
        <p:sp>
          <p:nvSpPr>
            <p:cNvPr id="14" name="文本框 13"/>
            <p:cNvSpPr txBox="1"/>
            <p:nvPr/>
          </p:nvSpPr>
          <p:spPr>
            <a:xfrm>
              <a:off x="9253682" y="3949334"/>
              <a:ext cx="1125629" cy="41819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zh-CN" sz="16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2018.9.27</a:t>
              </a:r>
              <a:endPara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22" name="组合 21"/>
          <p:cNvGrpSpPr/>
          <p:nvPr/>
        </p:nvGrpSpPr>
        <p:grpSpPr>
          <a:xfrm>
            <a:off x="9884230" y="2506585"/>
            <a:ext cx="2429294" cy="1370027"/>
            <a:chOff x="8564451" y="2716812"/>
            <a:chExt cx="579549" cy="1361673"/>
          </a:xfrm>
        </p:grpSpPr>
        <p:sp>
          <p:nvSpPr>
            <p:cNvPr id="23" name="矩形 22"/>
            <p:cNvSpPr/>
            <p:nvPr/>
          </p:nvSpPr>
          <p:spPr>
            <a:xfrm>
              <a:off x="8564451" y="2716812"/>
              <a:ext cx="579549" cy="993490"/>
            </a:xfrm>
            <a:prstGeom prst="rect">
              <a:avLst/>
            </a:prstGeom>
            <a:solidFill>
              <a:srgbClr val="004F8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" name="矩形 23"/>
            <p:cNvSpPr/>
            <p:nvPr/>
          </p:nvSpPr>
          <p:spPr>
            <a:xfrm>
              <a:off x="8564451" y="3805061"/>
              <a:ext cx="579549" cy="273424"/>
            </a:xfrm>
            <a:prstGeom prst="rect">
              <a:avLst/>
            </a:prstGeom>
            <a:solidFill>
              <a:srgbClr val="004F8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25" name="组合 24"/>
          <p:cNvGrpSpPr/>
          <p:nvPr/>
        </p:nvGrpSpPr>
        <p:grpSpPr>
          <a:xfrm>
            <a:off x="0" y="2514939"/>
            <a:ext cx="8676409" cy="1485492"/>
            <a:chOff x="0" y="2716812"/>
            <a:chExt cx="5991142" cy="1485492"/>
          </a:xfrm>
        </p:grpSpPr>
        <p:sp>
          <p:nvSpPr>
            <p:cNvPr id="26" name="矩形 25"/>
            <p:cNvSpPr/>
            <p:nvPr/>
          </p:nvSpPr>
          <p:spPr>
            <a:xfrm>
              <a:off x="0" y="3805061"/>
              <a:ext cx="5991141" cy="273424"/>
            </a:xfrm>
            <a:prstGeom prst="rect">
              <a:avLst/>
            </a:prstGeom>
            <a:solidFill>
              <a:srgbClr val="004F8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7" name="矩形 26"/>
            <p:cNvSpPr/>
            <p:nvPr/>
          </p:nvSpPr>
          <p:spPr>
            <a:xfrm>
              <a:off x="0" y="2716812"/>
              <a:ext cx="5991142" cy="993490"/>
            </a:xfrm>
            <a:prstGeom prst="rect">
              <a:avLst/>
            </a:prstGeom>
            <a:solidFill>
              <a:srgbClr val="004F8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8" name="文本框 27"/>
            <p:cNvSpPr txBox="1"/>
            <p:nvPr/>
          </p:nvSpPr>
          <p:spPr>
            <a:xfrm>
              <a:off x="2697049" y="2861681"/>
              <a:ext cx="3038979" cy="134062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>
                <a:lnSpc>
                  <a:spcPct val="125000"/>
                </a:lnSpc>
              </a:pPr>
              <a:r>
                <a:rPr lang="zh-CN" altLang="en-US" sz="34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三进制</a:t>
              </a:r>
              <a:r>
                <a:rPr lang="en-US" altLang="zh-CN" sz="34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Huffman</a:t>
              </a:r>
              <a:r>
                <a:rPr lang="zh-CN" altLang="en-US" sz="34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编码</a:t>
              </a:r>
            </a:p>
          </p:txBody>
        </p:sp>
        <p:sp>
          <p:nvSpPr>
            <p:cNvPr id="29" name="文本框 28"/>
            <p:cNvSpPr txBox="1"/>
            <p:nvPr/>
          </p:nvSpPr>
          <p:spPr>
            <a:xfrm>
              <a:off x="3247352" y="3720144"/>
              <a:ext cx="2743788" cy="3712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>
                <a:lnSpc>
                  <a:spcPct val="125000"/>
                </a:lnSpc>
              </a:pPr>
              <a:endParaRPr lang="zh-CN" altLang="en-US" sz="1600" dirty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endParaRPr>
            </a:p>
          </p:txBody>
        </p:sp>
      </p:grpSp>
      <p:grpSp>
        <p:nvGrpSpPr>
          <p:cNvPr id="30" name="组合 29"/>
          <p:cNvGrpSpPr/>
          <p:nvPr/>
        </p:nvGrpSpPr>
        <p:grpSpPr>
          <a:xfrm>
            <a:off x="418133" y="2523293"/>
            <a:ext cx="1224000" cy="1223998"/>
            <a:chOff x="222586" y="2787385"/>
            <a:chExt cx="1224000" cy="1223998"/>
          </a:xfrm>
        </p:grpSpPr>
        <p:sp>
          <p:nvSpPr>
            <p:cNvPr id="31" name="椭圆 30"/>
            <p:cNvSpPr/>
            <p:nvPr/>
          </p:nvSpPr>
          <p:spPr>
            <a:xfrm>
              <a:off x="222586" y="2787385"/>
              <a:ext cx="1224000" cy="1223998"/>
            </a:xfrm>
            <a:prstGeom prst="ellipse">
              <a:avLst/>
            </a:prstGeom>
            <a:solidFill>
              <a:srgbClr val="004F8A"/>
            </a:solidFill>
            <a:ln w="254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2" name="Freeform 5"/>
            <p:cNvSpPr>
              <a:spLocks noEditPoints="1"/>
            </p:cNvSpPr>
            <p:nvPr/>
          </p:nvSpPr>
          <p:spPr bwMode="auto">
            <a:xfrm>
              <a:off x="446632" y="3034538"/>
              <a:ext cx="775907" cy="729691"/>
            </a:xfrm>
            <a:custGeom>
              <a:avLst/>
              <a:gdLst>
                <a:gd name="T0" fmla="*/ 8 w 97"/>
                <a:gd name="T1" fmla="*/ 10 h 91"/>
                <a:gd name="T2" fmla="*/ 28 w 97"/>
                <a:gd name="T3" fmla="*/ 10 h 91"/>
                <a:gd name="T4" fmla="*/ 41 w 97"/>
                <a:gd name="T5" fmla="*/ 45 h 91"/>
                <a:gd name="T6" fmla="*/ 51 w 97"/>
                <a:gd name="T7" fmla="*/ 41 h 91"/>
                <a:gd name="T8" fmla="*/ 59 w 97"/>
                <a:gd name="T9" fmla="*/ 46 h 91"/>
                <a:gd name="T10" fmla="*/ 66 w 97"/>
                <a:gd name="T11" fmla="*/ 27 h 91"/>
                <a:gd name="T12" fmla="*/ 73 w 97"/>
                <a:gd name="T13" fmla="*/ 34 h 91"/>
                <a:gd name="T14" fmla="*/ 83 w 97"/>
                <a:gd name="T15" fmla="*/ 23 h 91"/>
                <a:gd name="T16" fmla="*/ 73 w 97"/>
                <a:gd name="T17" fmla="*/ 40 h 91"/>
                <a:gd name="T18" fmla="*/ 67 w 97"/>
                <a:gd name="T19" fmla="*/ 33 h 91"/>
                <a:gd name="T20" fmla="*/ 61 w 97"/>
                <a:gd name="T21" fmla="*/ 51 h 91"/>
                <a:gd name="T22" fmla="*/ 51 w 97"/>
                <a:gd name="T23" fmla="*/ 45 h 91"/>
                <a:gd name="T24" fmla="*/ 41 w 97"/>
                <a:gd name="T25" fmla="*/ 45 h 91"/>
                <a:gd name="T26" fmla="*/ 74 w 97"/>
                <a:gd name="T27" fmla="*/ 86 h 91"/>
                <a:gd name="T28" fmla="*/ 43 w 97"/>
                <a:gd name="T29" fmla="*/ 91 h 91"/>
                <a:gd name="T30" fmla="*/ 63 w 97"/>
                <a:gd name="T31" fmla="*/ 68 h 91"/>
                <a:gd name="T32" fmla="*/ 97 w 97"/>
                <a:gd name="T33" fmla="*/ 68 h 91"/>
                <a:gd name="T34" fmla="*/ 97 w 97"/>
                <a:gd name="T35" fmla="*/ 6 h 91"/>
                <a:gd name="T36" fmla="*/ 93 w 97"/>
                <a:gd name="T37" fmla="*/ 3 h 91"/>
                <a:gd name="T38" fmla="*/ 34 w 97"/>
                <a:gd name="T39" fmla="*/ 9 h 91"/>
                <a:gd name="T40" fmla="*/ 90 w 97"/>
                <a:gd name="T41" fmla="*/ 61 h 91"/>
                <a:gd name="T42" fmla="*/ 36 w 97"/>
                <a:gd name="T43" fmla="*/ 68 h 91"/>
                <a:gd name="T44" fmla="*/ 54 w 97"/>
                <a:gd name="T45" fmla="*/ 84 h 91"/>
                <a:gd name="T46" fmla="*/ 63 w 97"/>
                <a:gd name="T47" fmla="*/ 68 h 91"/>
                <a:gd name="T48" fmla="*/ 7 w 97"/>
                <a:gd name="T49" fmla="*/ 55 h 91"/>
                <a:gd name="T50" fmla="*/ 14 w 97"/>
                <a:gd name="T51" fmla="*/ 91 h 91"/>
                <a:gd name="T52" fmla="*/ 20 w 97"/>
                <a:gd name="T53" fmla="*/ 60 h 91"/>
                <a:gd name="T54" fmla="*/ 31 w 97"/>
                <a:gd name="T55" fmla="*/ 91 h 91"/>
                <a:gd name="T56" fmla="*/ 28 w 97"/>
                <a:gd name="T57" fmla="*/ 33 h 91"/>
                <a:gd name="T58" fmla="*/ 55 w 97"/>
                <a:gd name="T59" fmla="*/ 24 h 91"/>
                <a:gd name="T60" fmla="*/ 20 w 97"/>
                <a:gd name="T61" fmla="*/ 23 h 91"/>
                <a:gd name="T62" fmla="*/ 19 w 97"/>
                <a:gd name="T63" fmla="*/ 27 h 91"/>
                <a:gd name="T64" fmla="*/ 18 w 97"/>
                <a:gd name="T65" fmla="*/ 47 h 91"/>
                <a:gd name="T66" fmla="*/ 18 w 97"/>
                <a:gd name="T67" fmla="*/ 47 h 91"/>
                <a:gd name="T68" fmla="*/ 18 w 97"/>
                <a:gd name="T69" fmla="*/ 47 h 91"/>
                <a:gd name="T70" fmla="*/ 16 w 97"/>
                <a:gd name="T71" fmla="*/ 27 h 91"/>
                <a:gd name="T72" fmla="*/ 16 w 97"/>
                <a:gd name="T73" fmla="*/ 23 h 91"/>
                <a:gd name="T74" fmla="*/ 0 w 97"/>
                <a:gd name="T75" fmla="*/ 50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97" h="91">
                  <a:moveTo>
                    <a:pt x="18" y="0"/>
                  </a:moveTo>
                  <a:cubicBezTo>
                    <a:pt x="12" y="0"/>
                    <a:pt x="8" y="4"/>
                    <a:pt x="8" y="10"/>
                  </a:cubicBezTo>
                  <a:cubicBezTo>
                    <a:pt x="8" y="16"/>
                    <a:pt x="12" y="20"/>
                    <a:pt x="18" y="20"/>
                  </a:cubicBezTo>
                  <a:cubicBezTo>
                    <a:pt x="24" y="20"/>
                    <a:pt x="28" y="16"/>
                    <a:pt x="28" y="10"/>
                  </a:cubicBezTo>
                  <a:cubicBezTo>
                    <a:pt x="28" y="4"/>
                    <a:pt x="24" y="0"/>
                    <a:pt x="18" y="0"/>
                  </a:cubicBezTo>
                  <a:close/>
                  <a:moveTo>
                    <a:pt x="41" y="45"/>
                  </a:moveTo>
                  <a:cubicBezTo>
                    <a:pt x="50" y="42"/>
                    <a:pt x="50" y="42"/>
                    <a:pt x="50" y="42"/>
                  </a:cubicBezTo>
                  <a:cubicBezTo>
                    <a:pt x="51" y="41"/>
                    <a:pt x="51" y="41"/>
                    <a:pt x="51" y="41"/>
                  </a:cubicBezTo>
                  <a:cubicBezTo>
                    <a:pt x="52" y="42"/>
                    <a:pt x="52" y="42"/>
                    <a:pt x="52" y="42"/>
                  </a:cubicBezTo>
                  <a:cubicBezTo>
                    <a:pt x="59" y="46"/>
                    <a:pt x="59" y="46"/>
                    <a:pt x="59" y="46"/>
                  </a:cubicBezTo>
                  <a:cubicBezTo>
                    <a:pt x="65" y="29"/>
                    <a:pt x="65" y="29"/>
                    <a:pt x="65" y="29"/>
                  </a:cubicBezTo>
                  <a:cubicBezTo>
                    <a:pt x="66" y="27"/>
                    <a:pt x="66" y="27"/>
                    <a:pt x="66" y="27"/>
                  </a:cubicBezTo>
                  <a:cubicBezTo>
                    <a:pt x="67" y="29"/>
                    <a:pt x="67" y="29"/>
                    <a:pt x="67" y="29"/>
                  </a:cubicBezTo>
                  <a:cubicBezTo>
                    <a:pt x="73" y="34"/>
                    <a:pt x="73" y="34"/>
                    <a:pt x="73" y="34"/>
                  </a:cubicBezTo>
                  <a:cubicBezTo>
                    <a:pt x="81" y="21"/>
                    <a:pt x="81" y="21"/>
                    <a:pt x="81" y="21"/>
                  </a:cubicBezTo>
                  <a:cubicBezTo>
                    <a:pt x="83" y="23"/>
                    <a:pt x="83" y="23"/>
                    <a:pt x="83" y="23"/>
                  </a:cubicBezTo>
                  <a:cubicBezTo>
                    <a:pt x="75" y="38"/>
                    <a:pt x="75" y="38"/>
                    <a:pt x="75" y="38"/>
                  </a:cubicBezTo>
                  <a:cubicBezTo>
                    <a:pt x="73" y="40"/>
                    <a:pt x="73" y="40"/>
                    <a:pt x="73" y="40"/>
                  </a:cubicBezTo>
                  <a:cubicBezTo>
                    <a:pt x="72" y="38"/>
                    <a:pt x="72" y="38"/>
                    <a:pt x="72" y="38"/>
                  </a:cubicBezTo>
                  <a:cubicBezTo>
                    <a:pt x="67" y="33"/>
                    <a:pt x="67" y="33"/>
                    <a:pt x="67" y="33"/>
                  </a:cubicBezTo>
                  <a:cubicBezTo>
                    <a:pt x="61" y="49"/>
                    <a:pt x="61" y="49"/>
                    <a:pt x="61" y="49"/>
                  </a:cubicBezTo>
                  <a:cubicBezTo>
                    <a:pt x="61" y="51"/>
                    <a:pt x="61" y="51"/>
                    <a:pt x="61" y="51"/>
                  </a:cubicBezTo>
                  <a:cubicBezTo>
                    <a:pt x="59" y="50"/>
                    <a:pt x="59" y="50"/>
                    <a:pt x="59" y="50"/>
                  </a:cubicBezTo>
                  <a:cubicBezTo>
                    <a:pt x="51" y="45"/>
                    <a:pt x="51" y="45"/>
                    <a:pt x="51" y="45"/>
                  </a:cubicBezTo>
                  <a:cubicBezTo>
                    <a:pt x="42" y="48"/>
                    <a:pt x="42" y="48"/>
                    <a:pt x="42" y="48"/>
                  </a:cubicBezTo>
                  <a:cubicBezTo>
                    <a:pt x="41" y="45"/>
                    <a:pt x="41" y="45"/>
                    <a:pt x="41" y="45"/>
                  </a:cubicBezTo>
                  <a:close/>
                  <a:moveTo>
                    <a:pt x="43" y="86"/>
                  </a:moveTo>
                  <a:cubicBezTo>
                    <a:pt x="74" y="86"/>
                    <a:pt x="74" y="86"/>
                    <a:pt x="74" y="86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43" y="91"/>
                    <a:pt x="43" y="91"/>
                    <a:pt x="43" y="91"/>
                  </a:cubicBezTo>
                  <a:cubicBezTo>
                    <a:pt x="43" y="86"/>
                    <a:pt x="43" y="86"/>
                    <a:pt x="43" y="86"/>
                  </a:cubicBezTo>
                  <a:close/>
                  <a:moveTo>
                    <a:pt x="63" y="68"/>
                  </a:moveTo>
                  <a:cubicBezTo>
                    <a:pt x="93" y="68"/>
                    <a:pt x="93" y="68"/>
                    <a:pt x="93" y="68"/>
                  </a:cubicBezTo>
                  <a:cubicBezTo>
                    <a:pt x="97" y="68"/>
                    <a:pt x="97" y="68"/>
                    <a:pt x="97" y="68"/>
                  </a:cubicBezTo>
                  <a:cubicBezTo>
                    <a:pt x="97" y="64"/>
                    <a:pt x="97" y="64"/>
                    <a:pt x="97" y="64"/>
                  </a:cubicBezTo>
                  <a:cubicBezTo>
                    <a:pt x="97" y="6"/>
                    <a:pt x="97" y="6"/>
                    <a:pt x="97" y="6"/>
                  </a:cubicBezTo>
                  <a:cubicBezTo>
                    <a:pt x="97" y="3"/>
                    <a:pt x="97" y="3"/>
                    <a:pt x="97" y="3"/>
                  </a:cubicBezTo>
                  <a:cubicBezTo>
                    <a:pt x="93" y="3"/>
                    <a:pt x="93" y="3"/>
                    <a:pt x="93" y="3"/>
                  </a:cubicBezTo>
                  <a:cubicBezTo>
                    <a:pt x="34" y="3"/>
                    <a:pt x="34" y="3"/>
                    <a:pt x="34" y="3"/>
                  </a:cubicBezTo>
                  <a:cubicBezTo>
                    <a:pt x="34" y="9"/>
                    <a:pt x="34" y="9"/>
                    <a:pt x="34" y="9"/>
                  </a:cubicBezTo>
                  <a:cubicBezTo>
                    <a:pt x="90" y="9"/>
                    <a:pt x="90" y="9"/>
                    <a:pt x="90" y="9"/>
                  </a:cubicBezTo>
                  <a:cubicBezTo>
                    <a:pt x="90" y="61"/>
                    <a:pt x="90" y="61"/>
                    <a:pt x="90" y="61"/>
                  </a:cubicBezTo>
                  <a:cubicBezTo>
                    <a:pt x="36" y="61"/>
                    <a:pt x="36" y="61"/>
                    <a:pt x="36" y="61"/>
                  </a:cubicBezTo>
                  <a:cubicBezTo>
                    <a:pt x="36" y="68"/>
                    <a:pt x="36" y="68"/>
                    <a:pt x="36" y="68"/>
                  </a:cubicBezTo>
                  <a:cubicBezTo>
                    <a:pt x="54" y="68"/>
                    <a:pt x="54" y="68"/>
                    <a:pt x="54" y="68"/>
                  </a:cubicBezTo>
                  <a:cubicBezTo>
                    <a:pt x="54" y="84"/>
                    <a:pt x="54" y="84"/>
                    <a:pt x="54" y="84"/>
                  </a:cubicBezTo>
                  <a:cubicBezTo>
                    <a:pt x="63" y="84"/>
                    <a:pt x="63" y="84"/>
                    <a:pt x="63" y="84"/>
                  </a:cubicBezTo>
                  <a:cubicBezTo>
                    <a:pt x="63" y="68"/>
                    <a:pt x="63" y="68"/>
                    <a:pt x="63" y="68"/>
                  </a:cubicBezTo>
                  <a:close/>
                  <a:moveTo>
                    <a:pt x="0" y="50"/>
                  </a:moveTo>
                  <a:cubicBezTo>
                    <a:pt x="7" y="55"/>
                    <a:pt x="7" y="55"/>
                    <a:pt x="7" y="55"/>
                  </a:cubicBezTo>
                  <a:cubicBezTo>
                    <a:pt x="5" y="91"/>
                    <a:pt x="5" y="91"/>
                    <a:pt x="5" y="91"/>
                  </a:cubicBezTo>
                  <a:cubicBezTo>
                    <a:pt x="14" y="91"/>
                    <a:pt x="14" y="91"/>
                    <a:pt x="14" y="91"/>
                  </a:cubicBezTo>
                  <a:cubicBezTo>
                    <a:pt x="16" y="60"/>
                    <a:pt x="16" y="60"/>
                    <a:pt x="16" y="60"/>
                  </a:cubicBezTo>
                  <a:cubicBezTo>
                    <a:pt x="20" y="60"/>
                    <a:pt x="20" y="60"/>
                    <a:pt x="20" y="60"/>
                  </a:cubicBezTo>
                  <a:cubicBezTo>
                    <a:pt x="22" y="91"/>
                    <a:pt x="22" y="91"/>
                    <a:pt x="22" y="91"/>
                  </a:cubicBezTo>
                  <a:cubicBezTo>
                    <a:pt x="31" y="91"/>
                    <a:pt x="31" y="91"/>
                    <a:pt x="31" y="91"/>
                  </a:cubicBezTo>
                  <a:cubicBezTo>
                    <a:pt x="29" y="55"/>
                    <a:pt x="29" y="55"/>
                    <a:pt x="29" y="55"/>
                  </a:cubicBezTo>
                  <a:cubicBezTo>
                    <a:pt x="28" y="33"/>
                    <a:pt x="28" y="33"/>
                    <a:pt x="28" y="33"/>
                  </a:cubicBezTo>
                  <a:cubicBezTo>
                    <a:pt x="50" y="32"/>
                    <a:pt x="50" y="32"/>
                    <a:pt x="50" y="32"/>
                  </a:cubicBezTo>
                  <a:cubicBezTo>
                    <a:pt x="55" y="24"/>
                    <a:pt x="55" y="24"/>
                    <a:pt x="55" y="24"/>
                  </a:cubicBezTo>
                  <a:cubicBezTo>
                    <a:pt x="30" y="23"/>
                    <a:pt x="30" y="23"/>
                    <a:pt x="30" y="23"/>
                  </a:cubicBezTo>
                  <a:cubicBezTo>
                    <a:pt x="20" y="23"/>
                    <a:pt x="20" y="23"/>
                    <a:pt x="20" y="23"/>
                  </a:cubicBezTo>
                  <a:cubicBezTo>
                    <a:pt x="20" y="24"/>
                    <a:pt x="20" y="24"/>
                    <a:pt x="20" y="24"/>
                  </a:cubicBezTo>
                  <a:cubicBezTo>
                    <a:pt x="19" y="27"/>
                    <a:pt x="19" y="27"/>
                    <a:pt x="19" y="27"/>
                  </a:cubicBezTo>
                  <a:cubicBezTo>
                    <a:pt x="22" y="43"/>
                    <a:pt x="22" y="43"/>
                    <a:pt x="22" y="43"/>
                  </a:cubicBezTo>
                  <a:cubicBezTo>
                    <a:pt x="18" y="47"/>
                    <a:pt x="18" y="47"/>
                    <a:pt x="18" y="47"/>
                  </a:cubicBezTo>
                  <a:cubicBezTo>
                    <a:pt x="18" y="47"/>
                    <a:pt x="18" y="47"/>
                    <a:pt x="18" y="47"/>
                  </a:cubicBezTo>
                  <a:cubicBezTo>
                    <a:pt x="18" y="47"/>
                    <a:pt x="18" y="47"/>
                    <a:pt x="18" y="47"/>
                  </a:cubicBezTo>
                  <a:cubicBezTo>
                    <a:pt x="18" y="47"/>
                    <a:pt x="18" y="47"/>
                    <a:pt x="18" y="47"/>
                  </a:cubicBezTo>
                  <a:cubicBezTo>
                    <a:pt x="18" y="47"/>
                    <a:pt x="18" y="47"/>
                    <a:pt x="18" y="47"/>
                  </a:cubicBezTo>
                  <a:cubicBezTo>
                    <a:pt x="14" y="43"/>
                    <a:pt x="14" y="43"/>
                    <a:pt x="14" y="43"/>
                  </a:cubicBezTo>
                  <a:cubicBezTo>
                    <a:pt x="16" y="27"/>
                    <a:pt x="16" y="27"/>
                    <a:pt x="16" y="27"/>
                  </a:cubicBezTo>
                  <a:cubicBezTo>
                    <a:pt x="15" y="24"/>
                    <a:pt x="15" y="24"/>
                    <a:pt x="15" y="24"/>
                  </a:cubicBezTo>
                  <a:cubicBezTo>
                    <a:pt x="16" y="23"/>
                    <a:pt x="16" y="23"/>
                    <a:pt x="16" y="23"/>
                  </a:cubicBezTo>
                  <a:cubicBezTo>
                    <a:pt x="5" y="23"/>
                    <a:pt x="5" y="23"/>
                    <a:pt x="5" y="23"/>
                  </a:cubicBezTo>
                  <a:lnTo>
                    <a:pt x="0" y="5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grpSp>
        <p:nvGrpSpPr>
          <p:cNvPr id="33" name="组合 32"/>
          <p:cNvGrpSpPr/>
          <p:nvPr/>
        </p:nvGrpSpPr>
        <p:grpSpPr>
          <a:xfrm>
            <a:off x="1790027" y="2529253"/>
            <a:ext cx="1224000" cy="1223998"/>
            <a:chOff x="1734969" y="2787385"/>
            <a:chExt cx="1224000" cy="1223998"/>
          </a:xfrm>
        </p:grpSpPr>
        <p:sp>
          <p:nvSpPr>
            <p:cNvPr id="34" name="椭圆 33"/>
            <p:cNvSpPr/>
            <p:nvPr/>
          </p:nvSpPr>
          <p:spPr>
            <a:xfrm>
              <a:off x="1734969" y="2787385"/>
              <a:ext cx="1224000" cy="1223998"/>
            </a:xfrm>
            <a:prstGeom prst="ellipse">
              <a:avLst/>
            </a:prstGeom>
            <a:solidFill>
              <a:srgbClr val="004F8A"/>
            </a:solidFill>
            <a:ln w="254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5" name="Freeform 9"/>
            <p:cNvSpPr>
              <a:spLocks noEditPoints="1"/>
            </p:cNvSpPr>
            <p:nvPr/>
          </p:nvSpPr>
          <p:spPr bwMode="auto">
            <a:xfrm>
              <a:off x="1945451" y="3091502"/>
              <a:ext cx="803035" cy="615763"/>
            </a:xfrm>
            <a:custGeom>
              <a:avLst/>
              <a:gdLst>
                <a:gd name="T0" fmla="*/ 16 w 104"/>
                <a:gd name="T1" fmla="*/ 2 h 79"/>
                <a:gd name="T2" fmla="*/ 27 w 104"/>
                <a:gd name="T3" fmla="*/ 4 h 79"/>
                <a:gd name="T4" fmla="*/ 19 w 104"/>
                <a:gd name="T5" fmla="*/ 48 h 79"/>
                <a:gd name="T6" fmla="*/ 4 w 104"/>
                <a:gd name="T7" fmla="*/ 45 h 79"/>
                <a:gd name="T8" fmla="*/ 16 w 104"/>
                <a:gd name="T9" fmla="*/ 2 h 79"/>
                <a:gd name="T10" fmla="*/ 18 w 104"/>
                <a:gd name="T11" fmla="*/ 65 h 79"/>
                <a:gd name="T12" fmla="*/ 16 w 104"/>
                <a:gd name="T13" fmla="*/ 72 h 79"/>
                <a:gd name="T14" fmla="*/ 101 w 104"/>
                <a:gd name="T15" fmla="*/ 72 h 79"/>
                <a:gd name="T16" fmla="*/ 104 w 104"/>
                <a:gd name="T17" fmla="*/ 72 h 79"/>
                <a:gd name="T18" fmla="*/ 104 w 104"/>
                <a:gd name="T19" fmla="*/ 68 h 79"/>
                <a:gd name="T20" fmla="*/ 104 w 104"/>
                <a:gd name="T21" fmla="*/ 26 h 79"/>
                <a:gd name="T22" fmla="*/ 104 w 104"/>
                <a:gd name="T23" fmla="*/ 24 h 79"/>
                <a:gd name="T24" fmla="*/ 103 w 104"/>
                <a:gd name="T25" fmla="*/ 23 h 79"/>
                <a:gd name="T26" fmla="*/ 90 w 104"/>
                <a:gd name="T27" fmla="*/ 10 h 79"/>
                <a:gd name="T28" fmla="*/ 89 w 104"/>
                <a:gd name="T29" fmla="*/ 9 h 79"/>
                <a:gd name="T30" fmla="*/ 87 w 104"/>
                <a:gd name="T31" fmla="*/ 9 h 79"/>
                <a:gd name="T32" fmla="*/ 31 w 104"/>
                <a:gd name="T33" fmla="*/ 9 h 79"/>
                <a:gd name="T34" fmla="*/ 31 w 104"/>
                <a:gd name="T35" fmla="*/ 17 h 79"/>
                <a:gd name="T36" fmla="*/ 84 w 104"/>
                <a:gd name="T37" fmla="*/ 17 h 79"/>
                <a:gd name="T38" fmla="*/ 83 w 104"/>
                <a:gd name="T39" fmla="*/ 28 h 79"/>
                <a:gd name="T40" fmla="*/ 83 w 104"/>
                <a:gd name="T41" fmla="*/ 30 h 79"/>
                <a:gd name="T42" fmla="*/ 85 w 104"/>
                <a:gd name="T43" fmla="*/ 30 h 79"/>
                <a:gd name="T44" fmla="*/ 97 w 104"/>
                <a:gd name="T45" fmla="*/ 29 h 79"/>
                <a:gd name="T46" fmla="*/ 97 w 104"/>
                <a:gd name="T47" fmla="*/ 65 h 79"/>
                <a:gd name="T48" fmla="*/ 18 w 104"/>
                <a:gd name="T49" fmla="*/ 65 h 79"/>
                <a:gd name="T50" fmla="*/ 95 w 104"/>
                <a:gd name="T51" fmla="*/ 26 h 79"/>
                <a:gd name="T52" fmla="*/ 86 w 104"/>
                <a:gd name="T53" fmla="*/ 26 h 79"/>
                <a:gd name="T54" fmla="*/ 87 w 104"/>
                <a:gd name="T55" fmla="*/ 18 h 79"/>
                <a:gd name="T56" fmla="*/ 95 w 104"/>
                <a:gd name="T57" fmla="*/ 26 h 79"/>
                <a:gd name="T58" fmla="*/ 32 w 104"/>
                <a:gd name="T59" fmla="*/ 43 h 79"/>
                <a:gd name="T60" fmla="*/ 74 w 104"/>
                <a:gd name="T61" fmla="*/ 43 h 79"/>
                <a:gd name="T62" fmla="*/ 74 w 104"/>
                <a:gd name="T63" fmla="*/ 45 h 79"/>
                <a:gd name="T64" fmla="*/ 32 w 104"/>
                <a:gd name="T65" fmla="*/ 45 h 79"/>
                <a:gd name="T66" fmla="*/ 32 w 104"/>
                <a:gd name="T67" fmla="*/ 43 h 79"/>
                <a:gd name="T68" fmla="*/ 32 w 104"/>
                <a:gd name="T69" fmla="*/ 32 h 79"/>
                <a:gd name="T70" fmla="*/ 71 w 104"/>
                <a:gd name="T71" fmla="*/ 32 h 79"/>
                <a:gd name="T72" fmla="*/ 71 w 104"/>
                <a:gd name="T73" fmla="*/ 35 h 79"/>
                <a:gd name="T74" fmla="*/ 32 w 104"/>
                <a:gd name="T75" fmla="*/ 35 h 79"/>
                <a:gd name="T76" fmla="*/ 32 w 104"/>
                <a:gd name="T77" fmla="*/ 32 h 79"/>
                <a:gd name="T78" fmla="*/ 32 w 104"/>
                <a:gd name="T79" fmla="*/ 22 h 79"/>
                <a:gd name="T80" fmla="*/ 71 w 104"/>
                <a:gd name="T81" fmla="*/ 22 h 79"/>
                <a:gd name="T82" fmla="*/ 71 w 104"/>
                <a:gd name="T83" fmla="*/ 25 h 79"/>
                <a:gd name="T84" fmla="*/ 32 w 104"/>
                <a:gd name="T85" fmla="*/ 25 h 79"/>
                <a:gd name="T86" fmla="*/ 32 w 104"/>
                <a:gd name="T87" fmla="*/ 22 h 79"/>
                <a:gd name="T88" fmla="*/ 3 w 104"/>
                <a:gd name="T89" fmla="*/ 66 h 79"/>
                <a:gd name="T90" fmla="*/ 9 w 104"/>
                <a:gd name="T91" fmla="*/ 68 h 79"/>
                <a:gd name="T92" fmla="*/ 9 w 104"/>
                <a:gd name="T93" fmla="*/ 74 h 79"/>
                <a:gd name="T94" fmla="*/ 5 w 104"/>
                <a:gd name="T95" fmla="*/ 79 h 79"/>
                <a:gd name="T96" fmla="*/ 2 w 104"/>
                <a:gd name="T97" fmla="*/ 78 h 79"/>
                <a:gd name="T98" fmla="*/ 0 w 104"/>
                <a:gd name="T99" fmla="*/ 72 h 79"/>
                <a:gd name="T100" fmla="*/ 3 w 104"/>
                <a:gd name="T101" fmla="*/ 66 h 79"/>
                <a:gd name="T102" fmla="*/ 4 w 104"/>
                <a:gd name="T103" fmla="*/ 48 h 79"/>
                <a:gd name="T104" fmla="*/ 2 w 104"/>
                <a:gd name="T105" fmla="*/ 65 h 79"/>
                <a:gd name="T106" fmla="*/ 12 w 104"/>
                <a:gd name="T107" fmla="*/ 67 h 79"/>
                <a:gd name="T108" fmla="*/ 17 w 104"/>
                <a:gd name="T109" fmla="*/ 51 h 79"/>
                <a:gd name="T110" fmla="*/ 4 w 104"/>
                <a:gd name="T111" fmla="*/ 48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104" h="79">
                  <a:moveTo>
                    <a:pt x="16" y="2"/>
                  </a:moveTo>
                  <a:cubicBezTo>
                    <a:pt x="21" y="0"/>
                    <a:pt x="24" y="1"/>
                    <a:pt x="27" y="4"/>
                  </a:cubicBezTo>
                  <a:cubicBezTo>
                    <a:pt x="26" y="20"/>
                    <a:pt x="23" y="35"/>
                    <a:pt x="19" y="48"/>
                  </a:cubicBezTo>
                  <a:cubicBezTo>
                    <a:pt x="14" y="47"/>
                    <a:pt x="9" y="46"/>
                    <a:pt x="4" y="45"/>
                  </a:cubicBezTo>
                  <a:cubicBezTo>
                    <a:pt x="6" y="29"/>
                    <a:pt x="10" y="15"/>
                    <a:pt x="16" y="2"/>
                  </a:cubicBezTo>
                  <a:close/>
                  <a:moveTo>
                    <a:pt x="18" y="65"/>
                  </a:moveTo>
                  <a:cubicBezTo>
                    <a:pt x="16" y="72"/>
                    <a:pt x="16" y="72"/>
                    <a:pt x="16" y="72"/>
                  </a:cubicBezTo>
                  <a:cubicBezTo>
                    <a:pt x="69" y="72"/>
                    <a:pt x="74" y="72"/>
                    <a:pt x="101" y="72"/>
                  </a:cubicBezTo>
                  <a:cubicBezTo>
                    <a:pt x="104" y="72"/>
                    <a:pt x="104" y="72"/>
                    <a:pt x="104" y="72"/>
                  </a:cubicBezTo>
                  <a:cubicBezTo>
                    <a:pt x="104" y="68"/>
                    <a:pt x="104" y="68"/>
                    <a:pt x="104" y="68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4" y="24"/>
                    <a:pt x="104" y="24"/>
                    <a:pt x="104" y="24"/>
                  </a:cubicBezTo>
                  <a:cubicBezTo>
                    <a:pt x="103" y="23"/>
                    <a:pt x="103" y="23"/>
                    <a:pt x="103" y="23"/>
                  </a:cubicBezTo>
                  <a:cubicBezTo>
                    <a:pt x="90" y="10"/>
                    <a:pt x="90" y="10"/>
                    <a:pt x="90" y="10"/>
                  </a:cubicBezTo>
                  <a:cubicBezTo>
                    <a:pt x="89" y="9"/>
                    <a:pt x="89" y="9"/>
                    <a:pt x="89" y="9"/>
                  </a:cubicBezTo>
                  <a:cubicBezTo>
                    <a:pt x="87" y="9"/>
                    <a:pt x="87" y="9"/>
                    <a:pt x="87" y="9"/>
                  </a:cubicBezTo>
                  <a:cubicBezTo>
                    <a:pt x="31" y="9"/>
                    <a:pt x="31" y="9"/>
                    <a:pt x="31" y="9"/>
                  </a:cubicBezTo>
                  <a:cubicBezTo>
                    <a:pt x="31" y="12"/>
                    <a:pt x="31" y="14"/>
                    <a:pt x="31" y="17"/>
                  </a:cubicBezTo>
                  <a:cubicBezTo>
                    <a:pt x="84" y="17"/>
                    <a:pt x="84" y="17"/>
                    <a:pt x="84" y="17"/>
                  </a:cubicBezTo>
                  <a:cubicBezTo>
                    <a:pt x="83" y="28"/>
                    <a:pt x="83" y="28"/>
                    <a:pt x="83" y="28"/>
                  </a:cubicBezTo>
                  <a:cubicBezTo>
                    <a:pt x="83" y="30"/>
                    <a:pt x="83" y="30"/>
                    <a:pt x="83" y="30"/>
                  </a:cubicBezTo>
                  <a:cubicBezTo>
                    <a:pt x="85" y="30"/>
                    <a:pt x="85" y="30"/>
                    <a:pt x="85" y="30"/>
                  </a:cubicBezTo>
                  <a:cubicBezTo>
                    <a:pt x="97" y="29"/>
                    <a:pt x="97" y="29"/>
                    <a:pt x="97" y="29"/>
                  </a:cubicBezTo>
                  <a:cubicBezTo>
                    <a:pt x="97" y="65"/>
                    <a:pt x="97" y="65"/>
                    <a:pt x="97" y="65"/>
                  </a:cubicBezTo>
                  <a:cubicBezTo>
                    <a:pt x="79" y="65"/>
                    <a:pt x="57" y="65"/>
                    <a:pt x="18" y="65"/>
                  </a:cubicBezTo>
                  <a:close/>
                  <a:moveTo>
                    <a:pt x="95" y="26"/>
                  </a:moveTo>
                  <a:cubicBezTo>
                    <a:pt x="86" y="26"/>
                    <a:pt x="86" y="26"/>
                    <a:pt x="86" y="26"/>
                  </a:cubicBezTo>
                  <a:cubicBezTo>
                    <a:pt x="87" y="18"/>
                    <a:pt x="87" y="18"/>
                    <a:pt x="87" y="18"/>
                  </a:cubicBezTo>
                  <a:cubicBezTo>
                    <a:pt x="95" y="26"/>
                    <a:pt x="95" y="26"/>
                    <a:pt x="95" y="26"/>
                  </a:cubicBezTo>
                  <a:close/>
                  <a:moveTo>
                    <a:pt x="32" y="43"/>
                  </a:moveTo>
                  <a:cubicBezTo>
                    <a:pt x="74" y="43"/>
                    <a:pt x="74" y="43"/>
                    <a:pt x="74" y="43"/>
                  </a:cubicBezTo>
                  <a:cubicBezTo>
                    <a:pt x="74" y="45"/>
                    <a:pt x="74" y="45"/>
                    <a:pt x="74" y="45"/>
                  </a:cubicBezTo>
                  <a:cubicBezTo>
                    <a:pt x="32" y="45"/>
                    <a:pt x="32" y="45"/>
                    <a:pt x="32" y="45"/>
                  </a:cubicBezTo>
                  <a:cubicBezTo>
                    <a:pt x="32" y="43"/>
                    <a:pt x="32" y="43"/>
                    <a:pt x="32" y="43"/>
                  </a:cubicBezTo>
                  <a:close/>
                  <a:moveTo>
                    <a:pt x="32" y="32"/>
                  </a:moveTo>
                  <a:cubicBezTo>
                    <a:pt x="71" y="32"/>
                    <a:pt x="71" y="32"/>
                    <a:pt x="71" y="32"/>
                  </a:cubicBezTo>
                  <a:cubicBezTo>
                    <a:pt x="71" y="35"/>
                    <a:pt x="71" y="35"/>
                    <a:pt x="71" y="35"/>
                  </a:cubicBezTo>
                  <a:cubicBezTo>
                    <a:pt x="32" y="35"/>
                    <a:pt x="32" y="35"/>
                    <a:pt x="32" y="35"/>
                  </a:cubicBezTo>
                  <a:cubicBezTo>
                    <a:pt x="32" y="32"/>
                    <a:pt x="32" y="32"/>
                    <a:pt x="32" y="32"/>
                  </a:cubicBezTo>
                  <a:close/>
                  <a:moveTo>
                    <a:pt x="32" y="22"/>
                  </a:moveTo>
                  <a:cubicBezTo>
                    <a:pt x="71" y="22"/>
                    <a:pt x="71" y="22"/>
                    <a:pt x="71" y="22"/>
                  </a:cubicBezTo>
                  <a:cubicBezTo>
                    <a:pt x="71" y="25"/>
                    <a:pt x="71" y="25"/>
                    <a:pt x="71" y="25"/>
                  </a:cubicBezTo>
                  <a:cubicBezTo>
                    <a:pt x="32" y="25"/>
                    <a:pt x="32" y="25"/>
                    <a:pt x="32" y="25"/>
                  </a:cubicBezTo>
                  <a:cubicBezTo>
                    <a:pt x="32" y="22"/>
                    <a:pt x="32" y="22"/>
                    <a:pt x="32" y="22"/>
                  </a:cubicBezTo>
                  <a:close/>
                  <a:moveTo>
                    <a:pt x="3" y="66"/>
                  </a:moveTo>
                  <a:cubicBezTo>
                    <a:pt x="9" y="68"/>
                    <a:pt x="9" y="68"/>
                    <a:pt x="9" y="68"/>
                  </a:cubicBezTo>
                  <a:cubicBezTo>
                    <a:pt x="9" y="74"/>
                    <a:pt x="9" y="74"/>
                    <a:pt x="9" y="74"/>
                  </a:cubicBezTo>
                  <a:cubicBezTo>
                    <a:pt x="5" y="79"/>
                    <a:pt x="5" y="79"/>
                    <a:pt x="5" y="79"/>
                  </a:cubicBezTo>
                  <a:cubicBezTo>
                    <a:pt x="4" y="79"/>
                    <a:pt x="3" y="79"/>
                    <a:pt x="2" y="78"/>
                  </a:cubicBezTo>
                  <a:cubicBezTo>
                    <a:pt x="0" y="72"/>
                    <a:pt x="0" y="72"/>
                    <a:pt x="0" y="72"/>
                  </a:cubicBezTo>
                  <a:cubicBezTo>
                    <a:pt x="3" y="66"/>
                    <a:pt x="3" y="66"/>
                    <a:pt x="3" y="66"/>
                  </a:cubicBezTo>
                  <a:close/>
                  <a:moveTo>
                    <a:pt x="4" y="48"/>
                  </a:moveTo>
                  <a:cubicBezTo>
                    <a:pt x="3" y="53"/>
                    <a:pt x="3" y="59"/>
                    <a:pt x="2" y="65"/>
                  </a:cubicBezTo>
                  <a:cubicBezTo>
                    <a:pt x="5" y="65"/>
                    <a:pt x="9" y="66"/>
                    <a:pt x="12" y="67"/>
                  </a:cubicBezTo>
                  <a:cubicBezTo>
                    <a:pt x="14" y="61"/>
                    <a:pt x="15" y="56"/>
                    <a:pt x="17" y="51"/>
                  </a:cubicBezTo>
                  <a:cubicBezTo>
                    <a:pt x="13" y="50"/>
                    <a:pt x="9" y="49"/>
                    <a:pt x="4" y="48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1698352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16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3" presetClass="entr" presetSubtype="16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组合 4"/>
          <p:cNvGrpSpPr/>
          <p:nvPr/>
        </p:nvGrpSpPr>
        <p:grpSpPr>
          <a:xfrm>
            <a:off x="3399295" y="2049572"/>
            <a:ext cx="6172441" cy="2429439"/>
            <a:chOff x="4267201" y="2576514"/>
            <a:chExt cx="3767138" cy="1482725"/>
          </a:xfrm>
        </p:grpSpPr>
        <p:sp>
          <p:nvSpPr>
            <p:cNvPr id="2" name="TextBox 1"/>
            <p:cNvSpPr txBox="1">
              <a:spLocks noChangeArrowheads="1"/>
            </p:cNvSpPr>
            <p:nvPr/>
          </p:nvSpPr>
          <p:spPr bwMode="auto">
            <a:xfrm>
              <a:off x="4267201" y="2816225"/>
              <a:ext cx="3160228" cy="9579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9600" dirty="0">
                  <a:solidFill>
                    <a:srgbClr val="004F8A"/>
                  </a:solidFill>
                  <a:latin typeface="Arial" panose="020B0604020202020204" pitchFamily="34" charset="0"/>
                  <a:ea typeface="Kozuka Gothic Pr6N B" pitchFamily="34" charset="-128"/>
                  <a:cs typeface="Arial" panose="020B0604020202020204" pitchFamily="34" charset="0"/>
                </a:rPr>
                <a:t>THANKS</a:t>
              </a:r>
            </a:p>
          </p:txBody>
        </p:sp>
        <p:sp>
          <p:nvSpPr>
            <p:cNvPr id="3" name="空心弧 2"/>
            <p:cNvSpPr/>
            <p:nvPr/>
          </p:nvSpPr>
          <p:spPr bwMode="auto">
            <a:xfrm rot="7086271">
              <a:off x="6551614" y="2576514"/>
              <a:ext cx="1482725" cy="1482725"/>
            </a:xfrm>
            <a:prstGeom prst="blockArc">
              <a:avLst>
                <a:gd name="adj1" fmla="val 5502533"/>
                <a:gd name="adj2" fmla="val 1980318"/>
                <a:gd name="adj3" fmla="val 1053"/>
              </a:avLst>
            </a:prstGeom>
            <a:solidFill>
              <a:srgbClr val="004F8A"/>
            </a:solidFill>
            <a:ln w="3175">
              <a:solidFill>
                <a:srgbClr val="004F8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3600">
                <a:solidFill>
                  <a:schemeClr val="tx1"/>
                </a:solidFill>
              </a:endParaRPr>
            </a:p>
          </p:txBody>
        </p:sp>
        <p:sp>
          <p:nvSpPr>
            <p:cNvPr id="4" name="TextBox 8"/>
            <p:cNvSpPr txBox="1">
              <a:spLocks noChangeArrowheads="1"/>
            </p:cNvSpPr>
            <p:nvPr/>
          </p:nvSpPr>
          <p:spPr bwMode="auto">
            <a:xfrm>
              <a:off x="4414839" y="3660775"/>
              <a:ext cx="2192337" cy="3944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2pPr>
              <a:lvl3pPr>
                <a:defRPr sz="2000"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5pPr>
              <a:lvl6pPr eaLnBrk="0" fontAlgn="base" hangingPunct="0">
                <a:spcAft>
                  <a:spcPct val="0"/>
                </a:spcAft>
                <a:buFont typeface="Arial" charset="0"/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6pPr>
              <a:lvl7pPr eaLnBrk="0" fontAlgn="base" hangingPunct="0">
                <a:spcAft>
                  <a:spcPct val="0"/>
                </a:spcAft>
                <a:buFont typeface="Arial" charset="0"/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7pPr>
              <a:lvl8pPr eaLnBrk="0" fontAlgn="base" hangingPunct="0">
                <a:spcAft>
                  <a:spcPct val="0"/>
                </a:spcAft>
                <a:buFont typeface="Arial" charset="0"/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8pPr>
              <a:lvl9pPr eaLnBrk="0" fontAlgn="base" hangingPunct="0">
                <a:spcAft>
                  <a:spcPct val="0"/>
                </a:spcAft>
                <a:buFont typeface="Arial" charset="0"/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9pPr>
            </a:lstStyle>
            <a:p>
              <a:pPr algn="dist">
                <a:defRPr/>
              </a:pPr>
              <a:endParaRPr lang="zh-CN" altLang="en-US" sz="36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7094881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组合 4"/>
          <p:cNvGrpSpPr/>
          <p:nvPr/>
        </p:nvGrpSpPr>
        <p:grpSpPr>
          <a:xfrm>
            <a:off x="0" y="1580827"/>
            <a:ext cx="2140664" cy="573437"/>
            <a:chOff x="152207" y="1580827"/>
            <a:chExt cx="1820342" cy="573437"/>
          </a:xfrm>
        </p:grpSpPr>
        <p:sp>
          <p:nvSpPr>
            <p:cNvPr id="3" name="矩形 2"/>
            <p:cNvSpPr/>
            <p:nvPr/>
          </p:nvSpPr>
          <p:spPr>
            <a:xfrm>
              <a:off x="152207" y="1580827"/>
              <a:ext cx="1454244" cy="573437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" name="等腰三角形 3"/>
            <p:cNvSpPr/>
            <p:nvPr/>
          </p:nvSpPr>
          <p:spPr>
            <a:xfrm rot="5400000">
              <a:off x="1642823" y="1785792"/>
              <a:ext cx="495945" cy="163507"/>
            </a:xfrm>
            <a:prstGeom prst="triangle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2" name="文本框 1"/>
          <p:cNvSpPr txBox="1"/>
          <p:nvPr/>
        </p:nvSpPr>
        <p:spPr>
          <a:xfrm>
            <a:off x="0" y="1369193"/>
            <a:ext cx="1913515" cy="27441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250000"/>
              </a:lnSpc>
              <a:buAutoNum type="arabicPeriod"/>
            </a:pPr>
            <a:r>
              <a:rPr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编码方案</a:t>
            </a:r>
            <a:endParaRPr lang="en-US" altLang="zh-CN" dirty="0">
              <a:solidFill>
                <a:schemeClr val="bg1">
                  <a:lumMod val="7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342900" indent="-342900">
              <a:lnSpc>
                <a:spcPct val="250000"/>
              </a:lnSpc>
              <a:buAutoNum type="arabicPeriod"/>
            </a:pPr>
            <a:r>
              <a:rPr lang="zh-CN" altLang="en-US" dirty="0">
                <a:solidFill>
                  <a:schemeClr val="bg1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例子及伪代码</a:t>
            </a:r>
            <a:endParaRPr lang="en-US" altLang="zh-CN" dirty="0">
              <a:solidFill>
                <a:schemeClr val="bg1">
                  <a:lumMod val="7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342900" indent="-342900">
              <a:lnSpc>
                <a:spcPct val="250000"/>
              </a:lnSpc>
              <a:buAutoNum type="arabicPeriod"/>
            </a:pPr>
            <a:r>
              <a:rPr lang="zh-CN" altLang="en-US" dirty="0">
                <a:solidFill>
                  <a:schemeClr val="bg1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正确性证明</a:t>
            </a:r>
            <a:endParaRPr lang="en-US" altLang="zh-CN" dirty="0">
              <a:solidFill>
                <a:schemeClr val="bg1">
                  <a:lumMod val="7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342900" indent="-342900">
              <a:lnSpc>
                <a:spcPct val="250000"/>
              </a:lnSpc>
              <a:buAutoNum type="arabicPeriod"/>
            </a:pPr>
            <a:r>
              <a:rPr lang="zh-CN" altLang="en-US" dirty="0">
                <a:solidFill>
                  <a:schemeClr val="bg1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推广</a:t>
            </a:r>
          </a:p>
        </p:txBody>
      </p:sp>
      <p:cxnSp>
        <p:nvCxnSpPr>
          <p:cNvPr id="8" name="直接连接符 7"/>
          <p:cNvCxnSpPr/>
          <p:nvPr/>
        </p:nvCxnSpPr>
        <p:spPr>
          <a:xfrm flipH="1" flipV="1">
            <a:off x="1809042" y="235129"/>
            <a:ext cx="4265" cy="1632417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矩形 9"/>
          <p:cNvSpPr/>
          <p:nvPr/>
        </p:nvSpPr>
        <p:spPr>
          <a:xfrm flipH="1">
            <a:off x="1884945" y="235129"/>
            <a:ext cx="113404" cy="809786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文本框 11"/>
          <p:cNvSpPr txBox="1"/>
          <p:nvPr/>
        </p:nvSpPr>
        <p:spPr>
          <a:xfrm>
            <a:off x="2069987" y="619849"/>
            <a:ext cx="19736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1.1 </a:t>
            </a:r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编码方案</a:t>
            </a:r>
          </a:p>
        </p:txBody>
      </p:sp>
      <p:cxnSp>
        <p:nvCxnSpPr>
          <p:cNvPr id="14" name="直接连接符 13"/>
          <p:cNvCxnSpPr/>
          <p:nvPr/>
        </p:nvCxnSpPr>
        <p:spPr>
          <a:xfrm>
            <a:off x="1998349" y="1275263"/>
            <a:ext cx="9693227" cy="0"/>
          </a:xfrm>
          <a:prstGeom prst="line">
            <a:avLst/>
          </a:prstGeom>
          <a:ln w="57150">
            <a:solidFill>
              <a:srgbClr val="39465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接连接符 14"/>
          <p:cNvCxnSpPr/>
          <p:nvPr/>
        </p:nvCxnSpPr>
        <p:spPr>
          <a:xfrm>
            <a:off x="2069987" y="5986631"/>
            <a:ext cx="9693227" cy="0"/>
          </a:xfrm>
          <a:prstGeom prst="line">
            <a:avLst/>
          </a:prstGeom>
          <a:ln w="57150">
            <a:solidFill>
              <a:srgbClr val="39465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KSO_Shape"/>
          <p:cNvSpPr>
            <a:spLocks/>
          </p:cNvSpPr>
          <p:nvPr/>
        </p:nvSpPr>
        <p:spPr bwMode="auto">
          <a:xfrm>
            <a:off x="2044188" y="2101227"/>
            <a:ext cx="1823422" cy="2856621"/>
          </a:xfrm>
          <a:custGeom>
            <a:avLst/>
            <a:gdLst>
              <a:gd name="T0" fmla="*/ 86224 w 881063"/>
              <a:gd name="T1" fmla="*/ 1689435 h 1247776"/>
              <a:gd name="T2" fmla="*/ 87955 w 881063"/>
              <a:gd name="T3" fmla="*/ 1725075 h 1247776"/>
              <a:gd name="T4" fmla="*/ 933227 w 881063"/>
              <a:gd name="T5" fmla="*/ 1733725 h 1247776"/>
              <a:gd name="T6" fmla="*/ 946386 w 881063"/>
              <a:gd name="T7" fmla="*/ 1720922 h 1247776"/>
              <a:gd name="T8" fmla="*/ 944655 w 881063"/>
              <a:gd name="T9" fmla="*/ 1685284 h 1247776"/>
              <a:gd name="T10" fmla="*/ 99382 w 881063"/>
              <a:gd name="T11" fmla="*/ 1676980 h 1247776"/>
              <a:gd name="T12" fmla="*/ 87955 w 881063"/>
              <a:gd name="T13" fmla="*/ 1572831 h 1247776"/>
              <a:gd name="T14" fmla="*/ 86224 w 881063"/>
              <a:gd name="T15" fmla="*/ 1608124 h 1247776"/>
              <a:gd name="T16" fmla="*/ 99382 w 881063"/>
              <a:gd name="T17" fmla="*/ 1620580 h 1247776"/>
              <a:gd name="T18" fmla="*/ 944655 w 881063"/>
              <a:gd name="T19" fmla="*/ 1612622 h 1247776"/>
              <a:gd name="T20" fmla="*/ 946386 w 881063"/>
              <a:gd name="T21" fmla="*/ 1576637 h 1247776"/>
              <a:gd name="T22" fmla="*/ 933227 w 881063"/>
              <a:gd name="T23" fmla="*/ 1564527 h 1247776"/>
              <a:gd name="T24" fmla="*/ 85877 w 881063"/>
              <a:gd name="T25" fmla="*/ 1452074 h 1247776"/>
              <a:gd name="T26" fmla="*/ 84493 w 881063"/>
              <a:gd name="T27" fmla="*/ 1488058 h 1247776"/>
              <a:gd name="T28" fmla="*/ 540891 w 881063"/>
              <a:gd name="T29" fmla="*/ 1500168 h 1247776"/>
              <a:gd name="T30" fmla="*/ 548856 w 881063"/>
              <a:gd name="T31" fmla="*/ 1482868 h 1247776"/>
              <a:gd name="T32" fmla="*/ 545739 w 881063"/>
              <a:gd name="T33" fmla="*/ 1448613 h 1247776"/>
              <a:gd name="T34" fmla="*/ 97997 w 881063"/>
              <a:gd name="T35" fmla="*/ 1328202 h 1247776"/>
              <a:gd name="T36" fmla="*/ 84493 w 881063"/>
              <a:gd name="T37" fmla="*/ 1345503 h 1247776"/>
              <a:gd name="T38" fmla="*/ 90378 w 881063"/>
              <a:gd name="T39" fmla="*/ 1379758 h 1247776"/>
              <a:gd name="T40" fmla="*/ 934613 w 881063"/>
              <a:gd name="T41" fmla="*/ 1384602 h 1247776"/>
              <a:gd name="T42" fmla="*/ 948117 w 881063"/>
              <a:gd name="T43" fmla="*/ 1367301 h 1247776"/>
              <a:gd name="T44" fmla="*/ 942230 w 881063"/>
              <a:gd name="T45" fmla="*/ 1333046 h 1247776"/>
              <a:gd name="T46" fmla="*/ 97997 w 881063"/>
              <a:gd name="T47" fmla="*/ 1328202 h 1247776"/>
              <a:gd name="T48" fmla="*/ 87955 w 881063"/>
              <a:gd name="T49" fmla="*/ 1224052 h 1247776"/>
              <a:gd name="T50" fmla="*/ 86224 w 881063"/>
              <a:gd name="T51" fmla="*/ 1259692 h 1247776"/>
              <a:gd name="T52" fmla="*/ 99382 w 881063"/>
              <a:gd name="T53" fmla="*/ 1272149 h 1247776"/>
              <a:gd name="T54" fmla="*/ 944655 w 881063"/>
              <a:gd name="T55" fmla="*/ 1263843 h 1247776"/>
              <a:gd name="T56" fmla="*/ 946386 w 881063"/>
              <a:gd name="T57" fmla="*/ 1227859 h 1247776"/>
              <a:gd name="T58" fmla="*/ 933227 w 881063"/>
              <a:gd name="T59" fmla="*/ 1215402 h 1247776"/>
              <a:gd name="T60" fmla="*/ 87955 w 881063"/>
              <a:gd name="T61" fmla="*/ 1111254 h 1247776"/>
              <a:gd name="T62" fmla="*/ 86224 w 881063"/>
              <a:gd name="T63" fmla="*/ 1146892 h 1247776"/>
              <a:gd name="T64" fmla="*/ 99382 w 881063"/>
              <a:gd name="T65" fmla="*/ 1159349 h 1247776"/>
              <a:gd name="T66" fmla="*/ 944655 w 881063"/>
              <a:gd name="T67" fmla="*/ 1151045 h 1247776"/>
              <a:gd name="T68" fmla="*/ 946386 w 881063"/>
              <a:gd name="T69" fmla="*/ 1115405 h 1247776"/>
              <a:gd name="T70" fmla="*/ 933227 w 881063"/>
              <a:gd name="T71" fmla="*/ 1102949 h 1247776"/>
              <a:gd name="T72" fmla="*/ 90378 w 881063"/>
              <a:gd name="T73" fmla="*/ 1006066 h 1247776"/>
              <a:gd name="T74" fmla="*/ 84493 w 881063"/>
              <a:gd name="T75" fmla="*/ 1040668 h 1247776"/>
              <a:gd name="T76" fmla="*/ 97997 w 881063"/>
              <a:gd name="T77" fmla="*/ 1057622 h 1247776"/>
              <a:gd name="T78" fmla="*/ 942230 w 881063"/>
              <a:gd name="T79" fmla="*/ 1053124 h 1247776"/>
              <a:gd name="T80" fmla="*/ 948117 w 881063"/>
              <a:gd name="T81" fmla="*/ 1018523 h 1247776"/>
              <a:gd name="T82" fmla="*/ 934613 w 881063"/>
              <a:gd name="T83" fmla="*/ 1001569 h 1247776"/>
              <a:gd name="T84" fmla="*/ 94881 w 881063"/>
              <a:gd name="T85" fmla="*/ 889807 h 1247776"/>
              <a:gd name="T86" fmla="*/ 83454 w 881063"/>
              <a:gd name="T87" fmla="*/ 916796 h 1247776"/>
              <a:gd name="T88" fmla="*/ 94881 w 881063"/>
              <a:gd name="T89" fmla="*/ 943786 h 1247776"/>
              <a:gd name="T90" fmla="*/ 937729 w 881063"/>
              <a:gd name="T91" fmla="*/ 943786 h 1247776"/>
              <a:gd name="T92" fmla="*/ 949503 w 881063"/>
              <a:gd name="T93" fmla="*/ 916796 h 1247776"/>
              <a:gd name="T94" fmla="*/ 937729 w 881063"/>
              <a:gd name="T95" fmla="*/ 889807 h 1247776"/>
              <a:gd name="T96" fmla="*/ 96266 w 881063"/>
              <a:gd name="T97" fmla="*/ 776662 h 1247776"/>
              <a:gd name="T98" fmla="*/ 83454 w 881063"/>
              <a:gd name="T99" fmla="*/ 798460 h 1247776"/>
              <a:gd name="T100" fmla="*/ 93149 w 881063"/>
              <a:gd name="T101" fmla="*/ 829947 h 1247776"/>
              <a:gd name="T102" fmla="*/ 936344 w 881063"/>
              <a:gd name="T103" fmla="*/ 831677 h 1247776"/>
              <a:gd name="T104" fmla="*/ 949156 w 881063"/>
              <a:gd name="T105" fmla="*/ 809879 h 1247776"/>
              <a:gd name="T106" fmla="*/ 939460 w 881063"/>
              <a:gd name="T107" fmla="*/ 778047 h 1247776"/>
              <a:gd name="T108" fmla="*/ 86916 w 881063"/>
              <a:gd name="T109" fmla="*/ 659711 h 1247776"/>
              <a:gd name="T110" fmla="*/ 84493 w 881063"/>
              <a:gd name="T111" fmla="*/ 707461 h 1247776"/>
              <a:gd name="T112" fmla="*/ 321002 w 881063"/>
              <a:gd name="T113" fmla="*/ 715764 h 1247776"/>
              <a:gd name="T114" fmla="*/ 324466 w 881063"/>
              <a:gd name="T115" fmla="*/ 676665 h 1247776"/>
              <a:gd name="T116" fmla="*/ 87608 w 881063"/>
              <a:gd name="T117" fmla="*/ 659364 h 1247776"/>
              <a:gd name="T118" fmla="*/ 753161 w 881063"/>
              <a:gd name="T119" fmla="*/ 378059 h 1247776"/>
              <a:gd name="T120" fmla="*/ 1061055 w 881063"/>
              <a:gd name="T121" fmla="*/ 50864 h 1247776"/>
              <a:gd name="T122" fmla="*/ 1091854 w 881063"/>
              <a:gd name="T123" fmla="*/ 0 h 1247776"/>
              <a:gd name="T124" fmla="*/ 308050 w 881063"/>
              <a:gd name="T125" fmla="*/ 0 h 124777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60000 65536"/>
              <a:gd name="T187" fmla="*/ 0 60000 65536"/>
              <a:gd name="T188" fmla="*/ 0 60000 65536"/>
            </a:gdLst>
            <a:ahLst/>
            <a:cxnLst>
              <a:cxn ang="T126">
                <a:pos x="T0" y="T1"/>
              </a:cxn>
              <a:cxn ang="T127">
                <a:pos x="T2" y="T3"/>
              </a:cxn>
              <a:cxn ang="T128">
                <a:pos x="T4" y="T5"/>
              </a:cxn>
              <a:cxn ang="T129">
                <a:pos x="T6" y="T7"/>
              </a:cxn>
              <a:cxn ang="T130">
                <a:pos x="T8" y="T9"/>
              </a:cxn>
              <a:cxn ang="T131">
                <a:pos x="T10" y="T11"/>
              </a:cxn>
              <a:cxn ang="T132">
                <a:pos x="T12" y="T13"/>
              </a:cxn>
              <a:cxn ang="T133">
                <a:pos x="T14" y="T15"/>
              </a:cxn>
              <a:cxn ang="T134">
                <a:pos x="T16" y="T17"/>
              </a:cxn>
              <a:cxn ang="T135">
                <a:pos x="T18" y="T19"/>
              </a:cxn>
              <a:cxn ang="T136">
                <a:pos x="T20" y="T21"/>
              </a:cxn>
              <a:cxn ang="T137">
                <a:pos x="T22" y="T23"/>
              </a:cxn>
              <a:cxn ang="T138">
                <a:pos x="T24" y="T25"/>
              </a:cxn>
              <a:cxn ang="T139">
                <a:pos x="T26" y="T27"/>
              </a:cxn>
              <a:cxn ang="T140">
                <a:pos x="T28" y="T29"/>
              </a:cxn>
              <a:cxn ang="T141">
                <a:pos x="T30" y="T31"/>
              </a:cxn>
              <a:cxn ang="T142">
                <a:pos x="T32" y="T33"/>
              </a:cxn>
              <a:cxn ang="T143">
                <a:pos x="T34" y="T35"/>
              </a:cxn>
              <a:cxn ang="T144">
                <a:pos x="T36" y="T37"/>
              </a:cxn>
              <a:cxn ang="T145">
                <a:pos x="T38" y="T39"/>
              </a:cxn>
              <a:cxn ang="T146">
                <a:pos x="T40" y="T41"/>
              </a:cxn>
              <a:cxn ang="T147">
                <a:pos x="T42" y="T43"/>
              </a:cxn>
              <a:cxn ang="T148">
                <a:pos x="T44" y="T45"/>
              </a:cxn>
              <a:cxn ang="T149">
                <a:pos x="T46" y="T47"/>
              </a:cxn>
              <a:cxn ang="T150">
                <a:pos x="T48" y="T49"/>
              </a:cxn>
              <a:cxn ang="T151">
                <a:pos x="T50" y="T51"/>
              </a:cxn>
              <a:cxn ang="T152">
                <a:pos x="T52" y="T53"/>
              </a:cxn>
              <a:cxn ang="T153">
                <a:pos x="T54" y="T55"/>
              </a:cxn>
              <a:cxn ang="T154">
                <a:pos x="T56" y="T57"/>
              </a:cxn>
              <a:cxn ang="T155">
                <a:pos x="T58" y="T59"/>
              </a:cxn>
              <a:cxn ang="T156">
                <a:pos x="T60" y="T61"/>
              </a:cxn>
              <a:cxn ang="T157">
                <a:pos x="T62" y="T63"/>
              </a:cxn>
              <a:cxn ang="T158">
                <a:pos x="T64" y="T65"/>
              </a:cxn>
              <a:cxn ang="T159">
                <a:pos x="T66" y="T67"/>
              </a:cxn>
              <a:cxn ang="T160">
                <a:pos x="T68" y="T69"/>
              </a:cxn>
              <a:cxn ang="T161">
                <a:pos x="T70" y="T71"/>
              </a:cxn>
              <a:cxn ang="T162">
                <a:pos x="T72" y="T73"/>
              </a:cxn>
              <a:cxn ang="T163">
                <a:pos x="T74" y="T75"/>
              </a:cxn>
              <a:cxn ang="T164">
                <a:pos x="T76" y="T77"/>
              </a:cxn>
              <a:cxn ang="T165">
                <a:pos x="T78" y="T79"/>
              </a:cxn>
              <a:cxn ang="T166">
                <a:pos x="T80" y="T81"/>
              </a:cxn>
              <a:cxn ang="T167">
                <a:pos x="T82" y="T83"/>
              </a:cxn>
              <a:cxn ang="T168">
                <a:pos x="T84" y="T85"/>
              </a:cxn>
              <a:cxn ang="T169">
                <a:pos x="T86" y="T87"/>
              </a:cxn>
              <a:cxn ang="T170">
                <a:pos x="T88" y="T89"/>
              </a:cxn>
              <a:cxn ang="T171">
                <a:pos x="T90" y="T91"/>
              </a:cxn>
              <a:cxn ang="T172">
                <a:pos x="T92" y="T93"/>
              </a:cxn>
              <a:cxn ang="T173">
                <a:pos x="T94" y="T95"/>
              </a:cxn>
              <a:cxn ang="T174">
                <a:pos x="T96" y="T97"/>
              </a:cxn>
              <a:cxn ang="T175">
                <a:pos x="T98" y="T99"/>
              </a:cxn>
              <a:cxn ang="T176">
                <a:pos x="T100" y="T101"/>
              </a:cxn>
              <a:cxn ang="T177">
                <a:pos x="T102" y="T103"/>
              </a:cxn>
              <a:cxn ang="T178">
                <a:pos x="T104" y="T105"/>
              </a:cxn>
              <a:cxn ang="T179">
                <a:pos x="T106" y="T107"/>
              </a:cxn>
              <a:cxn ang="T180">
                <a:pos x="T108" y="T109"/>
              </a:cxn>
              <a:cxn ang="T181">
                <a:pos x="T110" y="T111"/>
              </a:cxn>
              <a:cxn ang="T182">
                <a:pos x="T112" y="T113"/>
              </a:cxn>
              <a:cxn ang="T183">
                <a:pos x="T114" y="T115"/>
              </a:cxn>
              <a:cxn ang="T184">
                <a:pos x="T116" y="T117"/>
              </a:cxn>
              <a:cxn ang="T185">
                <a:pos x="T118" y="T119"/>
              </a:cxn>
              <a:cxn ang="T186">
                <a:pos x="T120" y="T121"/>
              </a:cxn>
              <a:cxn ang="T187">
                <a:pos x="T122" y="T123"/>
              </a:cxn>
              <a:cxn ang="T188">
                <a:pos x="T124" y="T125"/>
              </a:cxn>
            </a:cxnLst>
            <a:rect l="0" t="0" r="r" b="b"/>
            <a:pathLst>
              <a:path w="881063" h="1247776">
                <a:moveTo>
                  <a:pt x="64137" y="1098423"/>
                </a:moveTo>
                <a:lnTo>
                  <a:pt x="63004" y="1098649"/>
                </a:lnTo>
                <a:lnTo>
                  <a:pt x="62098" y="1099102"/>
                </a:lnTo>
                <a:lnTo>
                  <a:pt x="60964" y="1100009"/>
                </a:lnTo>
                <a:lnTo>
                  <a:pt x="59151" y="1101369"/>
                </a:lnTo>
                <a:lnTo>
                  <a:pt x="57565" y="1103862"/>
                </a:lnTo>
                <a:lnTo>
                  <a:pt x="56432" y="1106581"/>
                </a:lnTo>
                <a:lnTo>
                  <a:pt x="55299" y="1109754"/>
                </a:lnTo>
                <a:lnTo>
                  <a:pt x="54619" y="1113154"/>
                </a:lnTo>
                <a:lnTo>
                  <a:pt x="54619" y="1116780"/>
                </a:lnTo>
                <a:lnTo>
                  <a:pt x="54619" y="1120633"/>
                </a:lnTo>
                <a:lnTo>
                  <a:pt x="55299" y="1124032"/>
                </a:lnTo>
                <a:lnTo>
                  <a:pt x="56432" y="1127205"/>
                </a:lnTo>
                <a:lnTo>
                  <a:pt x="57565" y="1129925"/>
                </a:lnTo>
                <a:lnTo>
                  <a:pt x="59151" y="1132191"/>
                </a:lnTo>
                <a:lnTo>
                  <a:pt x="60964" y="1134005"/>
                </a:lnTo>
                <a:lnTo>
                  <a:pt x="62098" y="1134458"/>
                </a:lnTo>
                <a:lnTo>
                  <a:pt x="63004" y="1134911"/>
                </a:lnTo>
                <a:lnTo>
                  <a:pt x="64137" y="1135138"/>
                </a:lnTo>
                <a:lnTo>
                  <a:pt x="65044" y="1135591"/>
                </a:lnTo>
                <a:lnTo>
                  <a:pt x="610780" y="1135591"/>
                </a:lnTo>
                <a:lnTo>
                  <a:pt x="611687" y="1135138"/>
                </a:lnTo>
                <a:lnTo>
                  <a:pt x="612820" y="1134911"/>
                </a:lnTo>
                <a:lnTo>
                  <a:pt x="613726" y="1134458"/>
                </a:lnTo>
                <a:lnTo>
                  <a:pt x="614859" y="1134005"/>
                </a:lnTo>
                <a:lnTo>
                  <a:pt x="616672" y="1132191"/>
                </a:lnTo>
                <a:lnTo>
                  <a:pt x="618259" y="1129925"/>
                </a:lnTo>
                <a:lnTo>
                  <a:pt x="619392" y="1127205"/>
                </a:lnTo>
                <a:lnTo>
                  <a:pt x="620525" y="1124032"/>
                </a:lnTo>
                <a:lnTo>
                  <a:pt x="621205" y="1120633"/>
                </a:lnTo>
                <a:lnTo>
                  <a:pt x="621432" y="1116780"/>
                </a:lnTo>
                <a:lnTo>
                  <a:pt x="621205" y="1113154"/>
                </a:lnTo>
                <a:lnTo>
                  <a:pt x="620525" y="1109754"/>
                </a:lnTo>
                <a:lnTo>
                  <a:pt x="619392" y="1106581"/>
                </a:lnTo>
                <a:lnTo>
                  <a:pt x="618259" y="1103862"/>
                </a:lnTo>
                <a:lnTo>
                  <a:pt x="616672" y="1101369"/>
                </a:lnTo>
                <a:lnTo>
                  <a:pt x="614859" y="1100009"/>
                </a:lnTo>
                <a:lnTo>
                  <a:pt x="613726" y="1099102"/>
                </a:lnTo>
                <a:lnTo>
                  <a:pt x="612820" y="1098649"/>
                </a:lnTo>
                <a:lnTo>
                  <a:pt x="611687" y="1098423"/>
                </a:lnTo>
                <a:lnTo>
                  <a:pt x="610780" y="1098423"/>
                </a:lnTo>
                <a:lnTo>
                  <a:pt x="65044" y="1098423"/>
                </a:lnTo>
                <a:lnTo>
                  <a:pt x="64137" y="1098423"/>
                </a:lnTo>
                <a:close/>
                <a:moveTo>
                  <a:pt x="64137" y="1024766"/>
                </a:moveTo>
                <a:lnTo>
                  <a:pt x="63004" y="1024992"/>
                </a:lnTo>
                <a:lnTo>
                  <a:pt x="62098" y="1025446"/>
                </a:lnTo>
                <a:lnTo>
                  <a:pt x="60964" y="1026125"/>
                </a:lnTo>
                <a:lnTo>
                  <a:pt x="59151" y="1027712"/>
                </a:lnTo>
                <a:lnTo>
                  <a:pt x="57565" y="1030205"/>
                </a:lnTo>
                <a:lnTo>
                  <a:pt x="56432" y="1032698"/>
                </a:lnTo>
                <a:lnTo>
                  <a:pt x="55299" y="1035644"/>
                </a:lnTo>
                <a:lnTo>
                  <a:pt x="54619" y="1039270"/>
                </a:lnTo>
                <a:lnTo>
                  <a:pt x="54619" y="1043123"/>
                </a:lnTo>
                <a:lnTo>
                  <a:pt x="54619" y="1046749"/>
                </a:lnTo>
                <a:lnTo>
                  <a:pt x="55299" y="1050376"/>
                </a:lnTo>
                <a:lnTo>
                  <a:pt x="56432" y="1053322"/>
                </a:lnTo>
                <a:lnTo>
                  <a:pt x="57565" y="1056268"/>
                </a:lnTo>
                <a:lnTo>
                  <a:pt x="59151" y="1058535"/>
                </a:lnTo>
                <a:lnTo>
                  <a:pt x="60964" y="1060121"/>
                </a:lnTo>
                <a:lnTo>
                  <a:pt x="62098" y="1060801"/>
                </a:lnTo>
                <a:lnTo>
                  <a:pt x="63004" y="1061028"/>
                </a:lnTo>
                <a:lnTo>
                  <a:pt x="64137" y="1061481"/>
                </a:lnTo>
                <a:lnTo>
                  <a:pt x="65044" y="1061481"/>
                </a:lnTo>
                <a:lnTo>
                  <a:pt x="610780" y="1061481"/>
                </a:lnTo>
                <a:lnTo>
                  <a:pt x="611687" y="1061481"/>
                </a:lnTo>
                <a:lnTo>
                  <a:pt x="612820" y="1061028"/>
                </a:lnTo>
                <a:lnTo>
                  <a:pt x="613726" y="1060801"/>
                </a:lnTo>
                <a:lnTo>
                  <a:pt x="614859" y="1060121"/>
                </a:lnTo>
                <a:lnTo>
                  <a:pt x="616672" y="1058535"/>
                </a:lnTo>
                <a:lnTo>
                  <a:pt x="618259" y="1056268"/>
                </a:lnTo>
                <a:lnTo>
                  <a:pt x="619392" y="1053322"/>
                </a:lnTo>
                <a:lnTo>
                  <a:pt x="620525" y="1050376"/>
                </a:lnTo>
                <a:lnTo>
                  <a:pt x="621205" y="1046749"/>
                </a:lnTo>
                <a:lnTo>
                  <a:pt x="621432" y="1043123"/>
                </a:lnTo>
                <a:lnTo>
                  <a:pt x="621205" y="1039270"/>
                </a:lnTo>
                <a:lnTo>
                  <a:pt x="620525" y="1035644"/>
                </a:lnTo>
                <a:lnTo>
                  <a:pt x="619392" y="1032698"/>
                </a:lnTo>
                <a:lnTo>
                  <a:pt x="618259" y="1030205"/>
                </a:lnTo>
                <a:lnTo>
                  <a:pt x="616672" y="1027712"/>
                </a:lnTo>
                <a:lnTo>
                  <a:pt x="614859" y="1026125"/>
                </a:lnTo>
                <a:lnTo>
                  <a:pt x="613726" y="1025446"/>
                </a:lnTo>
                <a:lnTo>
                  <a:pt x="612820" y="1024992"/>
                </a:lnTo>
                <a:lnTo>
                  <a:pt x="611687" y="1024766"/>
                </a:lnTo>
                <a:lnTo>
                  <a:pt x="610780" y="1024766"/>
                </a:lnTo>
                <a:lnTo>
                  <a:pt x="65044" y="1024766"/>
                </a:lnTo>
                <a:lnTo>
                  <a:pt x="64137" y="1024766"/>
                </a:lnTo>
                <a:close/>
                <a:moveTo>
                  <a:pt x="59831" y="945669"/>
                </a:moveTo>
                <a:lnTo>
                  <a:pt x="59151" y="946349"/>
                </a:lnTo>
                <a:lnTo>
                  <a:pt x="58018" y="947256"/>
                </a:lnTo>
                <a:lnTo>
                  <a:pt x="57112" y="948842"/>
                </a:lnTo>
                <a:lnTo>
                  <a:pt x="56205" y="951109"/>
                </a:lnTo>
                <a:lnTo>
                  <a:pt x="55299" y="953828"/>
                </a:lnTo>
                <a:lnTo>
                  <a:pt x="54845" y="957001"/>
                </a:lnTo>
                <a:lnTo>
                  <a:pt x="54619" y="960627"/>
                </a:lnTo>
                <a:lnTo>
                  <a:pt x="54619" y="964254"/>
                </a:lnTo>
                <a:lnTo>
                  <a:pt x="54619" y="967880"/>
                </a:lnTo>
                <a:lnTo>
                  <a:pt x="54845" y="971279"/>
                </a:lnTo>
                <a:lnTo>
                  <a:pt x="55299" y="974679"/>
                </a:lnTo>
                <a:lnTo>
                  <a:pt x="56205" y="977172"/>
                </a:lnTo>
                <a:lnTo>
                  <a:pt x="57112" y="979438"/>
                </a:lnTo>
                <a:lnTo>
                  <a:pt x="58018" y="981251"/>
                </a:lnTo>
                <a:lnTo>
                  <a:pt x="59151" y="982385"/>
                </a:lnTo>
                <a:lnTo>
                  <a:pt x="59831" y="982611"/>
                </a:lnTo>
                <a:lnTo>
                  <a:pt x="60285" y="982611"/>
                </a:lnTo>
                <a:lnTo>
                  <a:pt x="354003" y="982611"/>
                </a:lnTo>
                <a:lnTo>
                  <a:pt x="354456" y="982611"/>
                </a:lnTo>
                <a:lnTo>
                  <a:pt x="355136" y="982385"/>
                </a:lnTo>
                <a:lnTo>
                  <a:pt x="356270" y="981251"/>
                </a:lnTo>
                <a:lnTo>
                  <a:pt x="357176" y="979438"/>
                </a:lnTo>
                <a:lnTo>
                  <a:pt x="358083" y="977172"/>
                </a:lnTo>
                <a:lnTo>
                  <a:pt x="358536" y="974679"/>
                </a:lnTo>
                <a:lnTo>
                  <a:pt x="359216" y="971279"/>
                </a:lnTo>
                <a:lnTo>
                  <a:pt x="359669" y="967880"/>
                </a:lnTo>
                <a:lnTo>
                  <a:pt x="359669" y="964254"/>
                </a:lnTo>
                <a:lnTo>
                  <a:pt x="359669" y="960627"/>
                </a:lnTo>
                <a:lnTo>
                  <a:pt x="359216" y="957001"/>
                </a:lnTo>
                <a:lnTo>
                  <a:pt x="358536" y="953828"/>
                </a:lnTo>
                <a:lnTo>
                  <a:pt x="358083" y="951109"/>
                </a:lnTo>
                <a:lnTo>
                  <a:pt x="357176" y="948842"/>
                </a:lnTo>
                <a:lnTo>
                  <a:pt x="356270" y="947256"/>
                </a:lnTo>
                <a:lnTo>
                  <a:pt x="355136" y="946349"/>
                </a:lnTo>
                <a:lnTo>
                  <a:pt x="354456" y="945669"/>
                </a:lnTo>
                <a:lnTo>
                  <a:pt x="354003" y="945669"/>
                </a:lnTo>
                <a:lnTo>
                  <a:pt x="60285" y="945669"/>
                </a:lnTo>
                <a:lnTo>
                  <a:pt x="59831" y="945669"/>
                </a:lnTo>
                <a:close/>
                <a:moveTo>
                  <a:pt x="64137" y="869973"/>
                </a:moveTo>
                <a:lnTo>
                  <a:pt x="63004" y="870426"/>
                </a:lnTo>
                <a:lnTo>
                  <a:pt x="62098" y="870879"/>
                </a:lnTo>
                <a:lnTo>
                  <a:pt x="60964" y="871559"/>
                </a:lnTo>
                <a:lnTo>
                  <a:pt x="59151" y="873146"/>
                </a:lnTo>
                <a:lnTo>
                  <a:pt x="57565" y="875412"/>
                </a:lnTo>
                <a:lnTo>
                  <a:pt x="56432" y="878132"/>
                </a:lnTo>
                <a:lnTo>
                  <a:pt x="55299" y="881305"/>
                </a:lnTo>
                <a:lnTo>
                  <a:pt x="54619" y="884931"/>
                </a:lnTo>
                <a:lnTo>
                  <a:pt x="54619" y="888330"/>
                </a:lnTo>
                <a:lnTo>
                  <a:pt x="54619" y="892183"/>
                </a:lnTo>
                <a:lnTo>
                  <a:pt x="55299" y="895583"/>
                </a:lnTo>
                <a:lnTo>
                  <a:pt x="56432" y="898982"/>
                </a:lnTo>
                <a:lnTo>
                  <a:pt x="57565" y="901475"/>
                </a:lnTo>
                <a:lnTo>
                  <a:pt x="59151" y="903742"/>
                </a:lnTo>
                <a:lnTo>
                  <a:pt x="60964" y="905555"/>
                </a:lnTo>
                <a:lnTo>
                  <a:pt x="62098" y="906008"/>
                </a:lnTo>
                <a:lnTo>
                  <a:pt x="63004" y="906688"/>
                </a:lnTo>
                <a:lnTo>
                  <a:pt x="64137" y="906915"/>
                </a:lnTo>
                <a:lnTo>
                  <a:pt x="65044" y="906915"/>
                </a:lnTo>
                <a:lnTo>
                  <a:pt x="610780" y="906915"/>
                </a:lnTo>
                <a:lnTo>
                  <a:pt x="611687" y="906915"/>
                </a:lnTo>
                <a:lnTo>
                  <a:pt x="612820" y="906688"/>
                </a:lnTo>
                <a:lnTo>
                  <a:pt x="613726" y="906008"/>
                </a:lnTo>
                <a:lnTo>
                  <a:pt x="614859" y="905555"/>
                </a:lnTo>
                <a:lnTo>
                  <a:pt x="616672" y="903742"/>
                </a:lnTo>
                <a:lnTo>
                  <a:pt x="618259" y="901475"/>
                </a:lnTo>
                <a:lnTo>
                  <a:pt x="619392" y="898982"/>
                </a:lnTo>
                <a:lnTo>
                  <a:pt x="620525" y="895583"/>
                </a:lnTo>
                <a:lnTo>
                  <a:pt x="621205" y="892183"/>
                </a:lnTo>
                <a:lnTo>
                  <a:pt x="621432" y="888330"/>
                </a:lnTo>
                <a:lnTo>
                  <a:pt x="621205" y="884931"/>
                </a:lnTo>
                <a:lnTo>
                  <a:pt x="620525" y="881305"/>
                </a:lnTo>
                <a:lnTo>
                  <a:pt x="619392" y="878132"/>
                </a:lnTo>
                <a:lnTo>
                  <a:pt x="618259" y="875412"/>
                </a:lnTo>
                <a:lnTo>
                  <a:pt x="616672" y="873146"/>
                </a:lnTo>
                <a:lnTo>
                  <a:pt x="614859" y="871559"/>
                </a:lnTo>
                <a:lnTo>
                  <a:pt x="613726" y="870879"/>
                </a:lnTo>
                <a:lnTo>
                  <a:pt x="612820" y="870426"/>
                </a:lnTo>
                <a:lnTo>
                  <a:pt x="611687" y="869973"/>
                </a:lnTo>
                <a:lnTo>
                  <a:pt x="610780" y="869973"/>
                </a:lnTo>
                <a:lnTo>
                  <a:pt x="65044" y="869973"/>
                </a:lnTo>
                <a:lnTo>
                  <a:pt x="64137" y="869973"/>
                </a:lnTo>
                <a:close/>
                <a:moveTo>
                  <a:pt x="65044" y="796089"/>
                </a:moveTo>
                <a:lnTo>
                  <a:pt x="64137" y="796316"/>
                </a:lnTo>
                <a:lnTo>
                  <a:pt x="63004" y="796543"/>
                </a:lnTo>
                <a:lnTo>
                  <a:pt x="62098" y="797222"/>
                </a:lnTo>
                <a:lnTo>
                  <a:pt x="60964" y="797676"/>
                </a:lnTo>
                <a:lnTo>
                  <a:pt x="59151" y="799489"/>
                </a:lnTo>
                <a:lnTo>
                  <a:pt x="57565" y="801755"/>
                </a:lnTo>
                <a:lnTo>
                  <a:pt x="56432" y="804248"/>
                </a:lnTo>
                <a:lnTo>
                  <a:pt x="55299" y="807648"/>
                </a:lnTo>
                <a:lnTo>
                  <a:pt x="54619" y="811047"/>
                </a:lnTo>
                <a:lnTo>
                  <a:pt x="54619" y="814674"/>
                </a:lnTo>
                <a:lnTo>
                  <a:pt x="54619" y="818300"/>
                </a:lnTo>
                <a:lnTo>
                  <a:pt x="55299" y="821926"/>
                </a:lnTo>
                <a:lnTo>
                  <a:pt x="56432" y="825099"/>
                </a:lnTo>
                <a:lnTo>
                  <a:pt x="57565" y="827818"/>
                </a:lnTo>
                <a:lnTo>
                  <a:pt x="59151" y="829858"/>
                </a:lnTo>
                <a:lnTo>
                  <a:pt x="60964" y="831671"/>
                </a:lnTo>
                <a:lnTo>
                  <a:pt x="62098" y="832125"/>
                </a:lnTo>
                <a:lnTo>
                  <a:pt x="63004" y="832578"/>
                </a:lnTo>
                <a:lnTo>
                  <a:pt x="64137" y="833031"/>
                </a:lnTo>
                <a:lnTo>
                  <a:pt x="65044" y="833258"/>
                </a:lnTo>
                <a:lnTo>
                  <a:pt x="610780" y="833258"/>
                </a:lnTo>
                <a:lnTo>
                  <a:pt x="611687" y="833031"/>
                </a:lnTo>
                <a:lnTo>
                  <a:pt x="612820" y="832578"/>
                </a:lnTo>
                <a:lnTo>
                  <a:pt x="613726" y="832125"/>
                </a:lnTo>
                <a:lnTo>
                  <a:pt x="614859" y="831671"/>
                </a:lnTo>
                <a:lnTo>
                  <a:pt x="616672" y="829858"/>
                </a:lnTo>
                <a:lnTo>
                  <a:pt x="618259" y="827818"/>
                </a:lnTo>
                <a:lnTo>
                  <a:pt x="619392" y="825099"/>
                </a:lnTo>
                <a:lnTo>
                  <a:pt x="620525" y="821926"/>
                </a:lnTo>
                <a:lnTo>
                  <a:pt x="621205" y="818300"/>
                </a:lnTo>
                <a:lnTo>
                  <a:pt x="621432" y="814674"/>
                </a:lnTo>
                <a:lnTo>
                  <a:pt x="621205" y="811047"/>
                </a:lnTo>
                <a:lnTo>
                  <a:pt x="620525" y="807648"/>
                </a:lnTo>
                <a:lnTo>
                  <a:pt x="619392" y="804248"/>
                </a:lnTo>
                <a:lnTo>
                  <a:pt x="618259" y="801755"/>
                </a:lnTo>
                <a:lnTo>
                  <a:pt x="616672" y="799489"/>
                </a:lnTo>
                <a:lnTo>
                  <a:pt x="614859" y="797676"/>
                </a:lnTo>
                <a:lnTo>
                  <a:pt x="613726" y="797222"/>
                </a:lnTo>
                <a:lnTo>
                  <a:pt x="612820" y="796543"/>
                </a:lnTo>
                <a:lnTo>
                  <a:pt x="611687" y="796316"/>
                </a:lnTo>
                <a:lnTo>
                  <a:pt x="610780" y="796089"/>
                </a:lnTo>
                <a:lnTo>
                  <a:pt x="65044" y="796089"/>
                </a:lnTo>
                <a:close/>
                <a:moveTo>
                  <a:pt x="64137" y="722432"/>
                </a:moveTo>
                <a:lnTo>
                  <a:pt x="63004" y="722659"/>
                </a:lnTo>
                <a:lnTo>
                  <a:pt x="62098" y="723339"/>
                </a:lnTo>
                <a:lnTo>
                  <a:pt x="60964" y="724019"/>
                </a:lnTo>
                <a:lnTo>
                  <a:pt x="59151" y="725605"/>
                </a:lnTo>
                <a:lnTo>
                  <a:pt x="57565" y="727872"/>
                </a:lnTo>
                <a:lnTo>
                  <a:pt x="56432" y="730591"/>
                </a:lnTo>
                <a:lnTo>
                  <a:pt x="55299" y="733764"/>
                </a:lnTo>
                <a:lnTo>
                  <a:pt x="54619" y="736937"/>
                </a:lnTo>
                <a:lnTo>
                  <a:pt x="54619" y="740790"/>
                </a:lnTo>
                <a:lnTo>
                  <a:pt x="54619" y="744416"/>
                </a:lnTo>
                <a:lnTo>
                  <a:pt x="55299" y="748042"/>
                </a:lnTo>
                <a:lnTo>
                  <a:pt x="56432" y="751215"/>
                </a:lnTo>
                <a:lnTo>
                  <a:pt x="57565" y="753935"/>
                </a:lnTo>
                <a:lnTo>
                  <a:pt x="59151" y="756201"/>
                </a:lnTo>
                <a:lnTo>
                  <a:pt x="60964" y="757788"/>
                </a:lnTo>
                <a:lnTo>
                  <a:pt x="62098" y="758468"/>
                </a:lnTo>
                <a:lnTo>
                  <a:pt x="63004" y="758921"/>
                </a:lnTo>
                <a:lnTo>
                  <a:pt x="64137" y="759374"/>
                </a:lnTo>
                <a:lnTo>
                  <a:pt x="65044" y="759374"/>
                </a:lnTo>
                <a:lnTo>
                  <a:pt x="610780" y="759374"/>
                </a:lnTo>
                <a:lnTo>
                  <a:pt x="611687" y="759374"/>
                </a:lnTo>
                <a:lnTo>
                  <a:pt x="612820" y="758921"/>
                </a:lnTo>
                <a:lnTo>
                  <a:pt x="613726" y="758468"/>
                </a:lnTo>
                <a:lnTo>
                  <a:pt x="614859" y="757788"/>
                </a:lnTo>
                <a:lnTo>
                  <a:pt x="616672" y="756201"/>
                </a:lnTo>
                <a:lnTo>
                  <a:pt x="618259" y="753935"/>
                </a:lnTo>
                <a:lnTo>
                  <a:pt x="619392" y="751215"/>
                </a:lnTo>
                <a:lnTo>
                  <a:pt x="620525" y="748042"/>
                </a:lnTo>
                <a:lnTo>
                  <a:pt x="621205" y="744416"/>
                </a:lnTo>
                <a:lnTo>
                  <a:pt x="621432" y="740790"/>
                </a:lnTo>
                <a:lnTo>
                  <a:pt x="621205" y="736937"/>
                </a:lnTo>
                <a:lnTo>
                  <a:pt x="620525" y="733764"/>
                </a:lnTo>
                <a:lnTo>
                  <a:pt x="619392" y="730591"/>
                </a:lnTo>
                <a:lnTo>
                  <a:pt x="618259" y="727872"/>
                </a:lnTo>
                <a:lnTo>
                  <a:pt x="616672" y="725605"/>
                </a:lnTo>
                <a:lnTo>
                  <a:pt x="614859" y="724019"/>
                </a:lnTo>
                <a:lnTo>
                  <a:pt x="613726" y="723339"/>
                </a:lnTo>
                <a:lnTo>
                  <a:pt x="612820" y="722659"/>
                </a:lnTo>
                <a:lnTo>
                  <a:pt x="611687" y="722432"/>
                </a:lnTo>
                <a:lnTo>
                  <a:pt x="610780" y="722432"/>
                </a:lnTo>
                <a:lnTo>
                  <a:pt x="65044" y="722432"/>
                </a:lnTo>
                <a:lnTo>
                  <a:pt x="64137" y="722432"/>
                </a:lnTo>
                <a:close/>
                <a:moveTo>
                  <a:pt x="64137" y="656028"/>
                </a:moveTo>
                <a:lnTo>
                  <a:pt x="63004" y="656254"/>
                </a:lnTo>
                <a:lnTo>
                  <a:pt x="62098" y="656708"/>
                </a:lnTo>
                <a:lnTo>
                  <a:pt x="60964" y="657614"/>
                </a:lnTo>
                <a:lnTo>
                  <a:pt x="59151" y="658974"/>
                </a:lnTo>
                <a:lnTo>
                  <a:pt x="57565" y="661240"/>
                </a:lnTo>
                <a:lnTo>
                  <a:pt x="56432" y="664187"/>
                </a:lnTo>
                <a:lnTo>
                  <a:pt x="55299" y="667133"/>
                </a:lnTo>
                <a:lnTo>
                  <a:pt x="54619" y="670533"/>
                </a:lnTo>
                <a:lnTo>
                  <a:pt x="54619" y="674385"/>
                </a:lnTo>
                <a:lnTo>
                  <a:pt x="54619" y="678012"/>
                </a:lnTo>
                <a:lnTo>
                  <a:pt x="55299" y="681638"/>
                </a:lnTo>
                <a:lnTo>
                  <a:pt x="56432" y="684584"/>
                </a:lnTo>
                <a:lnTo>
                  <a:pt x="57565" y="687530"/>
                </a:lnTo>
                <a:lnTo>
                  <a:pt x="59151" y="689797"/>
                </a:lnTo>
                <a:lnTo>
                  <a:pt x="60964" y="691157"/>
                </a:lnTo>
                <a:lnTo>
                  <a:pt x="62098" y="692063"/>
                </a:lnTo>
                <a:lnTo>
                  <a:pt x="63004" y="692516"/>
                </a:lnTo>
                <a:lnTo>
                  <a:pt x="64137" y="692743"/>
                </a:lnTo>
                <a:lnTo>
                  <a:pt x="65044" y="692743"/>
                </a:lnTo>
                <a:lnTo>
                  <a:pt x="610780" y="692743"/>
                </a:lnTo>
                <a:lnTo>
                  <a:pt x="611687" y="692743"/>
                </a:lnTo>
                <a:lnTo>
                  <a:pt x="612820" y="692516"/>
                </a:lnTo>
                <a:lnTo>
                  <a:pt x="613726" y="692063"/>
                </a:lnTo>
                <a:lnTo>
                  <a:pt x="614859" y="691157"/>
                </a:lnTo>
                <a:lnTo>
                  <a:pt x="616672" y="689797"/>
                </a:lnTo>
                <a:lnTo>
                  <a:pt x="618259" y="687530"/>
                </a:lnTo>
                <a:lnTo>
                  <a:pt x="619392" y="684584"/>
                </a:lnTo>
                <a:lnTo>
                  <a:pt x="620525" y="681638"/>
                </a:lnTo>
                <a:lnTo>
                  <a:pt x="621205" y="678012"/>
                </a:lnTo>
                <a:lnTo>
                  <a:pt x="621432" y="674385"/>
                </a:lnTo>
                <a:lnTo>
                  <a:pt x="621205" y="670533"/>
                </a:lnTo>
                <a:lnTo>
                  <a:pt x="620525" y="667133"/>
                </a:lnTo>
                <a:lnTo>
                  <a:pt x="619392" y="664187"/>
                </a:lnTo>
                <a:lnTo>
                  <a:pt x="618259" y="661240"/>
                </a:lnTo>
                <a:lnTo>
                  <a:pt x="616672" y="658974"/>
                </a:lnTo>
                <a:lnTo>
                  <a:pt x="614859" y="657614"/>
                </a:lnTo>
                <a:lnTo>
                  <a:pt x="613726" y="656708"/>
                </a:lnTo>
                <a:lnTo>
                  <a:pt x="612820" y="656254"/>
                </a:lnTo>
                <a:lnTo>
                  <a:pt x="611687" y="656028"/>
                </a:lnTo>
                <a:lnTo>
                  <a:pt x="610780" y="656028"/>
                </a:lnTo>
                <a:lnTo>
                  <a:pt x="65044" y="656028"/>
                </a:lnTo>
                <a:lnTo>
                  <a:pt x="64137" y="656028"/>
                </a:lnTo>
                <a:close/>
                <a:moveTo>
                  <a:pt x="65044" y="582144"/>
                </a:moveTo>
                <a:lnTo>
                  <a:pt x="64137" y="582371"/>
                </a:lnTo>
                <a:lnTo>
                  <a:pt x="63004" y="582598"/>
                </a:lnTo>
                <a:lnTo>
                  <a:pt x="62098" y="582824"/>
                </a:lnTo>
                <a:lnTo>
                  <a:pt x="60964" y="583504"/>
                </a:lnTo>
                <a:lnTo>
                  <a:pt x="59151" y="585091"/>
                </a:lnTo>
                <a:lnTo>
                  <a:pt x="57565" y="587357"/>
                </a:lnTo>
                <a:lnTo>
                  <a:pt x="56432" y="590303"/>
                </a:lnTo>
                <a:lnTo>
                  <a:pt x="55299" y="593249"/>
                </a:lnTo>
                <a:lnTo>
                  <a:pt x="54619" y="596876"/>
                </a:lnTo>
                <a:lnTo>
                  <a:pt x="54619" y="600502"/>
                </a:lnTo>
                <a:lnTo>
                  <a:pt x="54619" y="604355"/>
                </a:lnTo>
                <a:lnTo>
                  <a:pt x="55299" y="607528"/>
                </a:lnTo>
                <a:lnTo>
                  <a:pt x="56432" y="610927"/>
                </a:lnTo>
                <a:lnTo>
                  <a:pt x="57565" y="613420"/>
                </a:lnTo>
                <a:lnTo>
                  <a:pt x="59151" y="615913"/>
                </a:lnTo>
                <a:lnTo>
                  <a:pt x="60964" y="617500"/>
                </a:lnTo>
                <a:lnTo>
                  <a:pt x="62098" y="618180"/>
                </a:lnTo>
                <a:lnTo>
                  <a:pt x="63004" y="618633"/>
                </a:lnTo>
                <a:lnTo>
                  <a:pt x="64137" y="618859"/>
                </a:lnTo>
                <a:lnTo>
                  <a:pt x="65044" y="619086"/>
                </a:lnTo>
                <a:lnTo>
                  <a:pt x="610780" y="619086"/>
                </a:lnTo>
                <a:lnTo>
                  <a:pt x="611687" y="618859"/>
                </a:lnTo>
                <a:lnTo>
                  <a:pt x="612820" y="618633"/>
                </a:lnTo>
                <a:lnTo>
                  <a:pt x="613726" y="618180"/>
                </a:lnTo>
                <a:lnTo>
                  <a:pt x="614859" y="617500"/>
                </a:lnTo>
                <a:lnTo>
                  <a:pt x="616672" y="615913"/>
                </a:lnTo>
                <a:lnTo>
                  <a:pt x="618259" y="613420"/>
                </a:lnTo>
                <a:lnTo>
                  <a:pt x="619392" y="610927"/>
                </a:lnTo>
                <a:lnTo>
                  <a:pt x="620525" y="607528"/>
                </a:lnTo>
                <a:lnTo>
                  <a:pt x="621205" y="604355"/>
                </a:lnTo>
                <a:lnTo>
                  <a:pt x="621432" y="600502"/>
                </a:lnTo>
                <a:lnTo>
                  <a:pt x="621205" y="596876"/>
                </a:lnTo>
                <a:lnTo>
                  <a:pt x="620525" y="593249"/>
                </a:lnTo>
                <a:lnTo>
                  <a:pt x="619392" y="590303"/>
                </a:lnTo>
                <a:lnTo>
                  <a:pt x="618259" y="587357"/>
                </a:lnTo>
                <a:lnTo>
                  <a:pt x="616672" y="585091"/>
                </a:lnTo>
                <a:lnTo>
                  <a:pt x="614859" y="583504"/>
                </a:lnTo>
                <a:lnTo>
                  <a:pt x="613726" y="582824"/>
                </a:lnTo>
                <a:lnTo>
                  <a:pt x="612820" y="582598"/>
                </a:lnTo>
                <a:lnTo>
                  <a:pt x="611687" y="582371"/>
                </a:lnTo>
                <a:lnTo>
                  <a:pt x="610780" y="582144"/>
                </a:lnTo>
                <a:lnTo>
                  <a:pt x="65044" y="582144"/>
                </a:lnTo>
                <a:close/>
                <a:moveTo>
                  <a:pt x="65044" y="508034"/>
                </a:moveTo>
                <a:lnTo>
                  <a:pt x="64137" y="508487"/>
                </a:lnTo>
                <a:lnTo>
                  <a:pt x="63004" y="508714"/>
                </a:lnTo>
                <a:lnTo>
                  <a:pt x="62098" y="509167"/>
                </a:lnTo>
                <a:lnTo>
                  <a:pt x="60964" y="509621"/>
                </a:lnTo>
                <a:lnTo>
                  <a:pt x="59151" y="511434"/>
                </a:lnTo>
                <a:lnTo>
                  <a:pt x="57565" y="513700"/>
                </a:lnTo>
                <a:lnTo>
                  <a:pt x="56432" y="516420"/>
                </a:lnTo>
                <a:lnTo>
                  <a:pt x="55299" y="519593"/>
                </a:lnTo>
                <a:lnTo>
                  <a:pt x="54619" y="522992"/>
                </a:lnTo>
                <a:lnTo>
                  <a:pt x="54619" y="526845"/>
                </a:lnTo>
                <a:lnTo>
                  <a:pt x="54619" y="530471"/>
                </a:lnTo>
                <a:lnTo>
                  <a:pt x="55299" y="533871"/>
                </a:lnTo>
                <a:lnTo>
                  <a:pt x="56432" y="537044"/>
                </a:lnTo>
                <a:lnTo>
                  <a:pt x="57565" y="539763"/>
                </a:lnTo>
                <a:lnTo>
                  <a:pt x="59151" y="542256"/>
                </a:lnTo>
                <a:lnTo>
                  <a:pt x="60964" y="543616"/>
                </a:lnTo>
                <a:lnTo>
                  <a:pt x="62098" y="544523"/>
                </a:lnTo>
                <a:lnTo>
                  <a:pt x="63004" y="544749"/>
                </a:lnTo>
                <a:lnTo>
                  <a:pt x="64137" y="545203"/>
                </a:lnTo>
                <a:lnTo>
                  <a:pt x="65044" y="545203"/>
                </a:lnTo>
                <a:lnTo>
                  <a:pt x="610780" y="545203"/>
                </a:lnTo>
                <a:lnTo>
                  <a:pt x="611687" y="545203"/>
                </a:lnTo>
                <a:lnTo>
                  <a:pt x="612820" y="544749"/>
                </a:lnTo>
                <a:lnTo>
                  <a:pt x="613726" y="544523"/>
                </a:lnTo>
                <a:lnTo>
                  <a:pt x="614859" y="543616"/>
                </a:lnTo>
                <a:lnTo>
                  <a:pt x="616672" y="542256"/>
                </a:lnTo>
                <a:lnTo>
                  <a:pt x="618259" y="539763"/>
                </a:lnTo>
                <a:lnTo>
                  <a:pt x="619392" y="537044"/>
                </a:lnTo>
                <a:lnTo>
                  <a:pt x="620525" y="533871"/>
                </a:lnTo>
                <a:lnTo>
                  <a:pt x="621205" y="530471"/>
                </a:lnTo>
                <a:lnTo>
                  <a:pt x="621432" y="526845"/>
                </a:lnTo>
                <a:lnTo>
                  <a:pt x="621205" y="522992"/>
                </a:lnTo>
                <a:lnTo>
                  <a:pt x="620525" y="519593"/>
                </a:lnTo>
                <a:lnTo>
                  <a:pt x="619392" y="516420"/>
                </a:lnTo>
                <a:lnTo>
                  <a:pt x="618259" y="513700"/>
                </a:lnTo>
                <a:lnTo>
                  <a:pt x="616672" y="511434"/>
                </a:lnTo>
                <a:lnTo>
                  <a:pt x="614859" y="509621"/>
                </a:lnTo>
                <a:lnTo>
                  <a:pt x="613726" y="509167"/>
                </a:lnTo>
                <a:lnTo>
                  <a:pt x="612820" y="508714"/>
                </a:lnTo>
                <a:lnTo>
                  <a:pt x="611687" y="508487"/>
                </a:lnTo>
                <a:lnTo>
                  <a:pt x="610780" y="508034"/>
                </a:lnTo>
                <a:lnTo>
                  <a:pt x="65044" y="508034"/>
                </a:lnTo>
                <a:close/>
                <a:moveTo>
                  <a:pt x="57112" y="431884"/>
                </a:moveTo>
                <a:lnTo>
                  <a:pt x="56885" y="432111"/>
                </a:lnTo>
                <a:lnTo>
                  <a:pt x="56432" y="433244"/>
                </a:lnTo>
                <a:lnTo>
                  <a:pt x="55978" y="435057"/>
                </a:lnTo>
                <a:lnTo>
                  <a:pt x="55299" y="437323"/>
                </a:lnTo>
                <a:lnTo>
                  <a:pt x="54845" y="443216"/>
                </a:lnTo>
                <a:lnTo>
                  <a:pt x="54619" y="450242"/>
                </a:lnTo>
                <a:lnTo>
                  <a:pt x="54845" y="457494"/>
                </a:lnTo>
                <a:lnTo>
                  <a:pt x="55299" y="463387"/>
                </a:lnTo>
                <a:lnTo>
                  <a:pt x="55978" y="465653"/>
                </a:lnTo>
                <a:lnTo>
                  <a:pt x="56432" y="467240"/>
                </a:lnTo>
                <a:lnTo>
                  <a:pt x="56885" y="468146"/>
                </a:lnTo>
                <a:lnTo>
                  <a:pt x="57112" y="468826"/>
                </a:lnTo>
                <a:lnTo>
                  <a:pt x="57338" y="468826"/>
                </a:lnTo>
                <a:lnTo>
                  <a:pt x="209637" y="468826"/>
                </a:lnTo>
                <a:lnTo>
                  <a:pt x="210090" y="468826"/>
                </a:lnTo>
                <a:lnTo>
                  <a:pt x="210317" y="468146"/>
                </a:lnTo>
                <a:lnTo>
                  <a:pt x="210770" y="467240"/>
                </a:lnTo>
                <a:lnTo>
                  <a:pt x="211450" y="465653"/>
                </a:lnTo>
                <a:lnTo>
                  <a:pt x="211677" y="463387"/>
                </a:lnTo>
                <a:lnTo>
                  <a:pt x="212357" y="457494"/>
                </a:lnTo>
                <a:lnTo>
                  <a:pt x="212583" y="450242"/>
                </a:lnTo>
                <a:lnTo>
                  <a:pt x="212357" y="443216"/>
                </a:lnTo>
                <a:lnTo>
                  <a:pt x="211677" y="437323"/>
                </a:lnTo>
                <a:lnTo>
                  <a:pt x="211450" y="435057"/>
                </a:lnTo>
                <a:lnTo>
                  <a:pt x="210770" y="433244"/>
                </a:lnTo>
                <a:lnTo>
                  <a:pt x="210317" y="432111"/>
                </a:lnTo>
                <a:lnTo>
                  <a:pt x="210090" y="431884"/>
                </a:lnTo>
                <a:lnTo>
                  <a:pt x="209637" y="431884"/>
                </a:lnTo>
                <a:lnTo>
                  <a:pt x="57338" y="431884"/>
                </a:lnTo>
                <a:lnTo>
                  <a:pt x="57112" y="431884"/>
                </a:lnTo>
                <a:close/>
                <a:moveTo>
                  <a:pt x="492930" y="247629"/>
                </a:moveTo>
                <a:lnTo>
                  <a:pt x="492703" y="409447"/>
                </a:lnTo>
                <a:lnTo>
                  <a:pt x="573612" y="409447"/>
                </a:lnTo>
                <a:lnTo>
                  <a:pt x="654520" y="409221"/>
                </a:lnTo>
                <a:lnTo>
                  <a:pt x="573612" y="328311"/>
                </a:lnTo>
                <a:lnTo>
                  <a:pt x="492930" y="247629"/>
                </a:lnTo>
                <a:close/>
                <a:moveTo>
                  <a:pt x="0" y="214313"/>
                </a:moveTo>
                <a:lnTo>
                  <a:pt x="513101" y="214313"/>
                </a:lnTo>
                <a:lnTo>
                  <a:pt x="679450" y="380891"/>
                </a:lnTo>
                <a:lnTo>
                  <a:pt x="679450" y="1247776"/>
                </a:lnTo>
                <a:lnTo>
                  <a:pt x="0" y="1247776"/>
                </a:lnTo>
                <a:lnTo>
                  <a:pt x="0" y="214313"/>
                </a:lnTo>
                <a:close/>
                <a:moveTo>
                  <a:pt x="694441" y="33316"/>
                </a:moveTo>
                <a:lnTo>
                  <a:pt x="693988" y="195134"/>
                </a:lnTo>
                <a:lnTo>
                  <a:pt x="775069" y="195134"/>
                </a:lnTo>
                <a:lnTo>
                  <a:pt x="855924" y="195134"/>
                </a:lnTo>
                <a:lnTo>
                  <a:pt x="775069" y="114452"/>
                </a:lnTo>
                <a:lnTo>
                  <a:pt x="694441" y="33316"/>
                </a:lnTo>
                <a:close/>
                <a:moveTo>
                  <a:pt x="201613" y="0"/>
                </a:moveTo>
                <a:lnTo>
                  <a:pt x="714598" y="0"/>
                </a:lnTo>
                <a:lnTo>
                  <a:pt x="881063" y="166805"/>
                </a:lnTo>
                <a:lnTo>
                  <a:pt x="881063" y="1033463"/>
                </a:lnTo>
                <a:lnTo>
                  <a:pt x="739738" y="1033463"/>
                </a:lnTo>
                <a:lnTo>
                  <a:pt x="739738" y="337235"/>
                </a:lnTo>
                <a:lnTo>
                  <a:pt x="573272" y="170657"/>
                </a:lnTo>
                <a:lnTo>
                  <a:pt x="201613" y="170657"/>
                </a:lnTo>
                <a:lnTo>
                  <a:pt x="201613" y="0"/>
                </a:lnTo>
                <a:close/>
              </a:path>
            </a:pathLst>
          </a:custGeom>
          <a:solidFill>
            <a:srgbClr val="4B5C75"/>
          </a:solidFill>
          <a:ln>
            <a:noFill/>
          </a:ln>
          <a:extLst/>
        </p:spPr>
        <p:txBody>
          <a:bodyPr anchor="ctr">
            <a:scene3d>
              <a:camera prst="orthographicFront"/>
              <a:lightRig rig="threePt" dir="t"/>
            </a:scene3d>
            <a:sp3d contourW="12700">
              <a:contourClr>
                <a:srgbClr val="FFFFFF"/>
              </a:contourClr>
            </a:sp3d>
          </a:bodyPr>
          <a:lstStyle/>
          <a:p>
            <a:pPr algn="ctr">
              <a:defRPr/>
            </a:pPr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4021028" y="1496630"/>
            <a:ext cx="7670548" cy="18846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二进制</a:t>
            </a:r>
            <a:r>
              <a:rPr lang="en-US" altLang="zh-CN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Huffman</a:t>
            </a: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编码                                   三进制</a:t>
            </a:r>
            <a:r>
              <a:rPr lang="en-US" altLang="zh-CN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Huffman</a:t>
            </a: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编码</a:t>
            </a:r>
            <a:endParaRPr lang="en-US" altLang="zh-CN" sz="2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endParaRPr lang="en-US" altLang="zh-CN" sz="2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   二叉树                                                           三叉树</a:t>
            </a:r>
            <a:endParaRPr lang="en-US" altLang="zh-CN" sz="2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endParaRPr lang="en-US" altLang="zh-CN" sz="2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箭头: 右 10">
            <a:extLst>
              <a:ext uri="{FF2B5EF4-FFF2-40B4-BE49-F238E27FC236}">
                <a16:creationId xmlns:a16="http://schemas.microsoft.com/office/drawing/2014/main" id="{5DAD493A-D811-40AB-B461-0A43AD9CB9F4}"/>
              </a:ext>
            </a:extLst>
          </p:cNvPr>
          <p:cNvSpPr/>
          <p:nvPr/>
        </p:nvSpPr>
        <p:spPr>
          <a:xfrm>
            <a:off x="7221682" y="1619573"/>
            <a:ext cx="1049482" cy="354700"/>
          </a:xfrm>
          <a:prstGeom prst="rightArrow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21" name="箭头: 右 20">
            <a:extLst>
              <a:ext uri="{FF2B5EF4-FFF2-40B4-BE49-F238E27FC236}">
                <a16:creationId xmlns:a16="http://schemas.microsoft.com/office/drawing/2014/main" id="{391AD4FA-22A4-4804-A1ED-F879FFD6D7A5}"/>
              </a:ext>
            </a:extLst>
          </p:cNvPr>
          <p:cNvSpPr/>
          <p:nvPr/>
        </p:nvSpPr>
        <p:spPr>
          <a:xfrm>
            <a:off x="7221682" y="2563918"/>
            <a:ext cx="1049482" cy="354700"/>
          </a:xfrm>
          <a:prstGeom prst="rightArrow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3" name="文本框 12">
                <a:extLst>
                  <a:ext uri="{FF2B5EF4-FFF2-40B4-BE49-F238E27FC236}">
                    <a16:creationId xmlns:a16="http://schemas.microsoft.com/office/drawing/2014/main" id="{67EA7BE6-D250-4467-9D0A-A828F08115D1}"/>
                  </a:ext>
                </a:extLst>
              </p:cNvPr>
              <p:cNvSpPr txBox="1"/>
              <p:nvPr/>
            </p:nvSpPr>
            <p:spPr>
              <a:xfrm>
                <a:off x="4509655" y="3843878"/>
                <a:ext cx="6546272" cy="17543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∀</m:t>
                      </m:r>
                      <m:r>
                        <a:rPr lang="en-US" altLang="zh-CN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𝑛</m:t>
                      </m:r>
                      <m:r>
                        <a:rPr lang="en-US" altLang="zh-CN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≥2</m:t>
                      </m:r>
                      <m:d>
                        <m:dPr>
                          <m:ctrlPr>
                            <a:rPr lang="en-US" altLang="zh-CN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CN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altLang="zh-CN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∈</m:t>
                          </m:r>
                          <m:r>
                            <a:rPr lang="en-US" altLang="zh-CN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𝑁</m:t>
                          </m:r>
                        </m:e>
                      </m:d>
                      <m:r>
                        <a:rPr lang="zh-CN" alt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，</m:t>
                      </m:r>
                      <m:r>
                        <a:rPr lang="zh-CN" altLang="en-US" i="1">
                          <a:latin typeface="Cambria Math" panose="02040503050406030204" pitchFamily="18" charset="0"/>
                        </a:rPr>
                        <m:t>都可按照</m:t>
                      </m:r>
                      <m:r>
                        <m:rPr>
                          <m:sty m:val="p"/>
                        </m:rPr>
                        <a:rPr lang="en-US" altLang="zh-CN">
                          <a:latin typeface="Cambria Math" panose="02040503050406030204" pitchFamily="18" charset="0"/>
                        </a:rPr>
                        <m:t>huffman</m:t>
                      </m:r>
                      <m:r>
                        <a:rPr lang="zh-CN" altLang="en-US" i="1">
                          <a:latin typeface="Cambria Math" panose="02040503050406030204" pitchFamily="18" charset="0"/>
                        </a:rPr>
                        <m:t>方法</m:t>
                      </m:r>
                      <m:r>
                        <m:rPr>
                          <m:nor/>
                        </m:rPr>
                        <a:rPr lang="zh-CN" altLang="en-US" dirty="0">
                          <a:latin typeface="+mj-ea"/>
                        </a:rPr>
                        <m:t>构造出满二叉树</m:t>
                      </m:r>
                    </m:oMath>
                  </m:oMathPara>
                </a14:m>
                <a:endParaRPr lang="en-US" altLang="zh-CN" dirty="0">
                  <a:latin typeface="+mj-ea"/>
                </a:endParaRPr>
              </a:p>
              <a:p>
                <a:r>
                  <a:rPr lang="en-US" altLang="zh-CN" dirty="0"/>
                  <a:t>         </a:t>
                </a:r>
                <a:r>
                  <a:rPr lang="zh-CN" altLang="en-US" dirty="0"/>
                  <a:t>那么对于三叉树呢？？？</a:t>
                </a:r>
                <a:endParaRPr lang="en-US" altLang="zh-CN" dirty="0"/>
              </a:p>
              <a:p>
                <a:endParaRPr lang="en-US" altLang="zh-CN" dirty="0"/>
              </a:p>
              <a:p>
                <a:r>
                  <a:rPr lang="en-US" altLang="zh-CN" dirty="0"/>
                  <a:t>        </a:t>
                </a:r>
                <a:r>
                  <a:rPr lang="zh-CN" altLang="en-US" dirty="0"/>
                  <a:t>每次将</a:t>
                </a:r>
                <a:r>
                  <a:rPr lang="en-US" altLang="zh-CN" dirty="0"/>
                  <a:t>3</a:t>
                </a:r>
                <a:r>
                  <a:rPr lang="zh-CN" altLang="en-US" dirty="0"/>
                  <a:t>个结点合并成</a:t>
                </a:r>
                <a:r>
                  <a:rPr lang="en-US" altLang="zh-CN" dirty="0"/>
                  <a:t>1</a:t>
                </a:r>
                <a:r>
                  <a:rPr lang="zh-CN" altLang="en-US" dirty="0"/>
                  <a:t>个，相当于减少了两个，则我们可   以得出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=2</m:t>
                    </m:r>
                    <m:r>
                      <m:rPr>
                        <m:sty m:val="p"/>
                      </m:rPr>
                      <a:rPr lang="en-US" altLang="zh-CN" i="1">
                        <a:latin typeface="Cambria Math" panose="02040503050406030204" pitchFamily="18" charset="0"/>
                      </a:rPr>
                      <m:t>k</m:t>
                    </m:r>
                    <m:r>
                      <a:rPr lang="en-US" altLang="zh-CN" i="1">
                        <a:latin typeface="Cambria Math" panose="02040503050406030204" pitchFamily="18" charset="0"/>
                      </a:rPr>
                      <m:t>+1(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zh-CN" altLang="en-US" i="1">
                        <a:latin typeface="Cambria Math" panose="02040503050406030204" pitchFamily="18" charset="0"/>
                      </a:rPr>
                      <m:t>是</m:t>
                    </m:r>
                  </m:oMath>
                </a14:m>
                <a:r>
                  <a:rPr lang="zh-CN" altLang="en-US" dirty="0"/>
                  <a:t>合并的次数</a:t>
                </a:r>
                <a:r>
                  <a:rPr lang="en-US" altLang="zh-CN" dirty="0"/>
                  <a:t>),</a:t>
                </a:r>
                <a:r>
                  <a:rPr lang="zh-CN" altLang="en-US" dirty="0"/>
                  <a:t>可见只有奇数才可以这样合并成满三叉树。那么对于偶数怎么办？</a:t>
                </a:r>
                <a:endParaRPr lang="en-US" altLang="zh-CN" dirty="0"/>
              </a:p>
            </p:txBody>
          </p:sp>
        </mc:Choice>
        <mc:Fallback>
          <p:sp>
            <p:nvSpPr>
              <p:cNvPr id="13" name="文本框 12">
                <a:extLst>
                  <a:ext uri="{FF2B5EF4-FFF2-40B4-BE49-F238E27FC236}">
                    <a16:creationId xmlns:a16="http://schemas.microsoft.com/office/drawing/2014/main" id="{67EA7BE6-D250-4467-9D0A-A828F08115D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09655" y="3843878"/>
                <a:ext cx="6546272" cy="1754326"/>
              </a:xfrm>
              <a:prstGeom prst="rect">
                <a:avLst/>
              </a:prstGeom>
              <a:blipFill>
                <a:blip r:embed="rId2"/>
                <a:stretch>
                  <a:fillRect l="-838" b="-383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46893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2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组合 4"/>
          <p:cNvGrpSpPr/>
          <p:nvPr/>
        </p:nvGrpSpPr>
        <p:grpSpPr>
          <a:xfrm>
            <a:off x="0" y="1580827"/>
            <a:ext cx="1880680" cy="573437"/>
            <a:chOff x="152207" y="1580827"/>
            <a:chExt cx="1820342" cy="573437"/>
          </a:xfrm>
        </p:grpSpPr>
        <p:sp>
          <p:nvSpPr>
            <p:cNvPr id="3" name="矩形 2"/>
            <p:cNvSpPr/>
            <p:nvPr/>
          </p:nvSpPr>
          <p:spPr>
            <a:xfrm>
              <a:off x="152207" y="1580827"/>
              <a:ext cx="1454244" cy="573437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" name="等腰三角形 3"/>
            <p:cNvSpPr/>
            <p:nvPr/>
          </p:nvSpPr>
          <p:spPr>
            <a:xfrm rot="5400000">
              <a:off x="1642823" y="1785792"/>
              <a:ext cx="495945" cy="163507"/>
            </a:xfrm>
            <a:prstGeom prst="triangle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2" name="文本框 1"/>
          <p:cNvSpPr txBox="1"/>
          <p:nvPr/>
        </p:nvSpPr>
        <p:spPr>
          <a:xfrm>
            <a:off x="-57064" y="1431758"/>
            <a:ext cx="1998711" cy="27441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250000"/>
              </a:lnSpc>
              <a:buAutoNum type="arabicPeriod"/>
            </a:pPr>
            <a:r>
              <a:rPr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编码方案</a:t>
            </a:r>
            <a:endParaRPr lang="en-US" altLang="zh-CN" dirty="0">
              <a:solidFill>
                <a:schemeClr val="bg1">
                  <a:lumMod val="7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342900" indent="-342900">
              <a:lnSpc>
                <a:spcPct val="250000"/>
              </a:lnSpc>
              <a:buAutoNum type="arabicPeriod"/>
            </a:pPr>
            <a:r>
              <a:rPr lang="zh-CN" altLang="en-US" dirty="0">
                <a:solidFill>
                  <a:schemeClr val="bg1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例子及伪代码</a:t>
            </a:r>
            <a:endParaRPr lang="en-US" altLang="zh-CN" dirty="0">
              <a:solidFill>
                <a:schemeClr val="bg1">
                  <a:lumMod val="7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342900" indent="-342900">
              <a:lnSpc>
                <a:spcPct val="250000"/>
              </a:lnSpc>
              <a:buAutoNum type="arabicPeriod"/>
            </a:pPr>
            <a:r>
              <a:rPr lang="zh-CN" altLang="en-US" dirty="0">
                <a:solidFill>
                  <a:schemeClr val="bg1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正确性证明</a:t>
            </a:r>
            <a:endParaRPr lang="en-US" altLang="zh-CN" dirty="0">
              <a:solidFill>
                <a:schemeClr val="bg1">
                  <a:lumMod val="7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342900" indent="-342900">
              <a:lnSpc>
                <a:spcPct val="250000"/>
              </a:lnSpc>
              <a:buAutoNum type="arabicPeriod"/>
            </a:pPr>
            <a:r>
              <a:rPr lang="zh-CN" altLang="en-US" dirty="0">
                <a:solidFill>
                  <a:schemeClr val="bg1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推广</a:t>
            </a:r>
          </a:p>
        </p:txBody>
      </p:sp>
      <p:cxnSp>
        <p:nvCxnSpPr>
          <p:cNvPr id="8" name="直接连接符 7"/>
          <p:cNvCxnSpPr/>
          <p:nvPr/>
        </p:nvCxnSpPr>
        <p:spPr>
          <a:xfrm flipH="1" flipV="1">
            <a:off x="1809042" y="235129"/>
            <a:ext cx="4265" cy="1632417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矩形 9"/>
          <p:cNvSpPr/>
          <p:nvPr/>
        </p:nvSpPr>
        <p:spPr>
          <a:xfrm flipH="1">
            <a:off x="1884945" y="235129"/>
            <a:ext cx="113404" cy="809786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文本框 11"/>
          <p:cNvSpPr txBox="1"/>
          <p:nvPr/>
        </p:nvSpPr>
        <p:spPr>
          <a:xfrm>
            <a:off x="2069987" y="619849"/>
            <a:ext cx="19736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1.1 </a:t>
            </a:r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编码方案</a:t>
            </a:r>
          </a:p>
        </p:txBody>
      </p:sp>
      <p:cxnSp>
        <p:nvCxnSpPr>
          <p:cNvPr id="14" name="直接连接符 13"/>
          <p:cNvCxnSpPr/>
          <p:nvPr/>
        </p:nvCxnSpPr>
        <p:spPr>
          <a:xfrm>
            <a:off x="1998349" y="1275263"/>
            <a:ext cx="9693227" cy="0"/>
          </a:xfrm>
          <a:prstGeom prst="line">
            <a:avLst/>
          </a:prstGeom>
          <a:ln w="57150">
            <a:solidFill>
              <a:srgbClr val="39465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接连接符 14"/>
          <p:cNvCxnSpPr/>
          <p:nvPr/>
        </p:nvCxnSpPr>
        <p:spPr>
          <a:xfrm>
            <a:off x="2069987" y="5986631"/>
            <a:ext cx="9693227" cy="0"/>
          </a:xfrm>
          <a:prstGeom prst="line">
            <a:avLst/>
          </a:prstGeom>
          <a:ln w="57150">
            <a:solidFill>
              <a:srgbClr val="39465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KSO_Shape"/>
          <p:cNvSpPr>
            <a:spLocks/>
          </p:cNvSpPr>
          <p:nvPr/>
        </p:nvSpPr>
        <p:spPr bwMode="auto">
          <a:xfrm>
            <a:off x="2044188" y="2101227"/>
            <a:ext cx="1823422" cy="2856621"/>
          </a:xfrm>
          <a:custGeom>
            <a:avLst/>
            <a:gdLst>
              <a:gd name="T0" fmla="*/ 86224 w 881063"/>
              <a:gd name="T1" fmla="*/ 1689435 h 1247776"/>
              <a:gd name="T2" fmla="*/ 87955 w 881063"/>
              <a:gd name="T3" fmla="*/ 1725075 h 1247776"/>
              <a:gd name="T4" fmla="*/ 933227 w 881063"/>
              <a:gd name="T5" fmla="*/ 1733725 h 1247776"/>
              <a:gd name="T6" fmla="*/ 946386 w 881063"/>
              <a:gd name="T7" fmla="*/ 1720922 h 1247776"/>
              <a:gd name="T8" fmla="*/ 944655 w 881063"/>
              <a:gd name="T9" fmla="*/ 1685284 h 1247776"/>
              <a:gd name="T10" fmla="*/ 99382 w 881063"/>
              <a:gd name="T11" fmla="*/ 1676980 h 1247776"/>
              <a:gd name="T12" fmla="*/ 87955 w 881063"/>
              <a:gd name="T13" fmla="*/ 1572831 h 1247776"/>
              <a:gd name="T14" fmla="*/ 86224 w 881063"/>
              <a:gd name="T15" fmla="*/ 1608124 h 1247776"/>
              <a:gd name="T16" fmla="*/ 99382 w 881063"/>
              <a:gd name="T17" fmla="*/ 1620580 h 1247776"/>
              <a:gd name="T18" fmla="*/ 944655 w 881063"/>
              <a:gd name="T19" fmla="*/ 1612622 h 1247776"/>
              <a:gd name="T20" fmla="*/ 946386 w 881063"/>
              <a:gd name="T21" fmla="*/ 1576637 h 1247776"/>
              <a:gd name="T22" fmla="*/ 933227 w 881063"/>
              <a:gd name="T23" fmla="*/ 1564527 h 1247776"/>
              <a:gd name="T24" fmla="*/ 85877 w 881063"/>
              <a:gd name="T25" fmla="*/ 1452074 h 1247776"/>
              <a:gd name="T26" fmla="*/ 84493 w 881063"/>
              <a:gd name="T27" fmla="*/ 1488058 h 1247776"/>
              <a:gd name="T28" fmla="*/ 540891 w 881063"/>
              <a:gd name="T29" fmla="*/ 1500168 h 1247776"/>
              <a:gd name="T30" fmla="*/ 548856 w 881063"/>
              <a:gd name="T31" fmla="*/ 1482868 h 1247776"/>
              <a:gd name="T32" fmla="*/ 545739 w 881063"/>
              <a:gd name="T33" fmla="*/ 1448613 h 1247776"/>
              <a:gd name="T34" fmla="*/ 97997 w 881063"/>
              <a:gd name="T35" fmla="*/ 1328202 h 1247776"/>
              <a:gd name="T36" fmla="*/ 84493 w 881063"/>
              <a:gd name="T37" fmla="*/ 1345503 h 1247776"/>
              <a:gd name="T38" fmla="*/ 90378 w 881063"/>
              <a:gd name="T39" fmla="*/ 1379758 h 1247776"/>
              <a:gd name="T40" fmla="*/ 934613 w 881063"/>
              <a:gd name="T41" fmla="*/ 1384602 h 1247776"/>
              <a:gd name="T42" fmla="*/ 948117 w 881063"/>
              <a:gd name="T43" fmla="*/ 1367301 h 1247776"/>
              <a:gd name="T44" fmla="*/ 942230 w 881063"/>
              <a:gd name="T45" fmla="*/ 1333046 h 1247776"/>
              <a:gd name="T46" fmla="*/ 97997 w 881063"/>
              <a:gd name="T47" fmla="*/ 1328202 h 1247776"/>
              <a:gd name="T48" fmla="*/ 87955 w 881063"/>
              <a:gd name="T49" fmla="*/ 1224052 h 1247776"/>
              <a:gd name="T50" fmla="*/ 86224 w 881063"/>
              <a:gd name="T51" fmla="*/ 1259692 h 1247776"/>
              <a:gd name="T52" fmla="*/ 99382 w 881063"/>
              <a:gd name="T53" fmla="*/ 1272149 h 1247776"/>
              <a:gd name="T54" fmla="*/ 944655 w 881063"/>
              <a:gd name="T55" fmla="*/ 1263843 h 1247776"/>
              <a:gd name="T56" fmla="*/ 946386 w 881063"/>
              <a:gd name="T57" fmla="*/ 1227859 h 1247776"/>
              <a:gd name="T58" fmla="*/ 933227 w 881063"/>
              <a:gd name="T59" fmla="*/ 1215402 h 1247776"/>
              <a:gd name="T60" fmla="*/ 87955 w 881063"/>
              <a:gd name="T61" fmla="*/ 1111254 h 1247776"/>
              <a:gd name="T62" fmla="*/ 86224 w 881063"/>
              <a:gd name="T63" fmla="*/ 1146892 h 1247776"/>
              <a:gd name="T64" fmla="*/ 99382 w 881063"/>
              <a:gd name="T65" fmla="*/ 1159349 h 1247776"/>
              <a:gd name="T66" fmla="*/ 944655 w 881063"/>
              <a:gd name="T67" fmla="*/ 1151045 h 1247776"/>
              <a:gd name="T68" fmla="*/ 946386 w 881063"/>
              <a:gd name="T69" fmla="*/ 1115405 h 1247776"/>
              <a:gd name="T70" fmla="*/ 933227 w 881063"/>
              <a:gd name="T71" fmla="*/ 1102949 h 1247776"/>
              <a:gd name="T72" fmla="*/ 90378 w 881063"/>
              <a:gd name="T73" fmla="*/ 1006066 h 1247776"/>
              <a:gd name="T74" fmla="*/ 84493 w 881063"/>
              <a:gd name="T75" fmla="*/ 1040668 h 1247776"/>
              <a:gd name="T76" fmla="*/ 97997 w 881063"/>
              <a:gd name="T77" fmla="*/ 1057622 h 1247776"/>
              <a:gd name="T78" fmla="*/ 942230 w 881063"/>
              <a:gd name="T79" fmla="*/ 1053124 h 1247776"/>
              <a:gd name="T80" fmla="*/ 948117 w 881063"/>
              <a:gd name="T81" fmla="*/ 1018523 h 1247776"/>
              <a:gd name="T82" fmla="*/ 934613 w 881063"/>
              <a:gd name="T83" fmla="*/ 1001569 h 1247776"/>
              <a:gd name="T84" fmla="*/ 94881 w 881063"/>
              <a:gd name="T85" fmla="*/ 889807 h 1247776"/>
              <a:gd name="T86" fmla="*/ 83454 w 881063"/>
              <a:gd name="T87" fmla="*/ 916796 h 1247776"/>
              <a:gd name="T88" fmla="*/ 94881 w 881063"/>
              <a:gd name="T89" fmla="*/ 943786 h 1247776"/>
              <a:gd name="T90" fmla="*/ 937729 w 881063"/>
              <a:gd name="T91" fmla="*/ 943786 h 1247776"/>
              <a:gd name="T92" fmla="*/ 949503 w 881063"/>
              <a:gd name="T93" fmla="*/ 916796 h 1247776"/>
              <a:gd name="T94" fmla="*/ 937729 w 881063"/>
              <a:gd name="T95" fmla="*/ 889807 h 1247776"/>
              <a:gd name="T96" fmla="*/ 96266 w 881063"/>
              <a:gd name="T97" fmla="*/ 776662 h 1247776"/>
              <a:gd name="T98" fmla="*/ 83454 w 881063"/>
              <a:gd name="T99" fmla="*/ 798460 h 1247776"/>
              <a:gd name="T100" fmla="*/ 93149 w 881063"/>
              <a:gd name="T101" fmla="*/ 829947 h 1247776"/>
              <a:gd name="T102" fmla="*/ 936344 w 881063"/>
              <a:gd name="T103" fmla="*/ 831677 h 1247776"/>
              <a:gd name="T104" fmla="*/ 949156 w 881063"/>
              <a:gd name="T105" fmla="*/ 809879 h 1247776"/>
              <a:gd name="T106" fmla="*/ 939460 w 881063"/>
              <a:gd name="T107" fmla="*/ 778047 h 1247776"/>
              <a:gd name="T108" fmla="*/ 86916 w 881063"/>
              <a:gd name="T109" fmla="*/ 659711 h 1247776"/>
              <a:gd name="T110" fmla="*/ 84493 w 881063"/>
              <a:gd name="T111" fmla="*/ 707461 h 1247776"/>
              <a:gd name="T112" fmla="*/ 321002 w 881063"/>
              <a:gd name="T113" fmla="*/ 715764 h 1247776"/>
              <a:gd name="T114" fmla="*/ 324466 w 881063"/>
              <a:gd name="T115" fmla="*/ 676665 h 1247776"/>
              <a:gd name="T116" fmla="*/ 87608 w 881063"/>
              <a:gd name="T117" fmla="*/ 659364 h 1247776"/>
              <a:gd name="T118" fmla="*/ 753161 w 881063"/>
              <a:gd name="T119" fmla="*/ 378059 h 1247776"/>
              <a:gd name="T120" fmla="*/ 1061055 w 881063"/>
              <a:gd name="T121" fmla="*/ 50864 h 1247776"/>
              <a:gd name="T122" fmla="*/ 1091854 w 881063"/>
              <a:gd name="T123" fmla="*/ 0 h 1247776"/>
              <a:gd name="T124" fmla="*/ 308050 w 881063"/>
              <a:gd name="T125" fmla="*/ 0 h 124777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60000 65536"/>
              <a:gd name="T187" fmla="*/ 0 60000 65536"/>
              <a:gd name="T188" fmla="*/ 0 60000 65536"/>
            </a:gdLst>
            <a:ahLst/>
            <a:cxnLst>
              <a:cxn ang="T126">
                <a:pos x="T0" y="T1"/>
              </a:cxn>
              <a:cxn ang="T127">
                <a:pos x="T2" y="T3"/>
              </a:cxn>
              <a:cxn ang="T128">
                <a:pos x="T4" y="T5"/>
              </a:cxn>
              <a:cxn ang="T129">
                <a:pos x="T6" y="T7"/>
              </a:cxn>
              <a:cxn ang="T130">
                <a:pos x="T8" y="T9"/>
              </a:cxn>
              <a:cxn ang="T131">
                <a:pos x="T10" y="T11"/>
              </a:cxn>
              <a:cxn ang="T132">
                <a:pos x="T12" y="T13"/>
              </a:cxn>
              <a:cxn ang="T133">
                <a:pos x="T14" y="T15"/>
              </a:cxn>
              <a:cxn ang="T134">
                <a:pos x="T16" y="T17"/>
              </a:cxn>
              <a:cxn ang="T135">
                <a:pos x="T18" y="T19"/>
              </a:cxn>
              <a:cxn ang="T136">
                <a:pos x="T20" y="T21"/>
              </a:cxn>
              <a:cxn ang="T137">
                <a:pos x="T22" y="T23"/>
              </a:cxn>
              <a:cxn ang="T138">
                <a:pos x="T24" y="T25"/>
              </a:cxn>
              <a:cxn ang="T139">
                <a:pos x="T26" y="T27"/>
              </a:cxn>
              <a:cxn ang="T140">
                <a:pos x="T28" y="T29"/>
              </a:cxn>
              <a:cxn ang="T141">
                <a:pos x="T30" y="T31"/>
              </a:cxn>
              <a:cxn ang="T142">
                <a:pos x="T32" y="T33"/>
              </a:cxn>
              <a:cxn ang="T143">
                <a:pos x="T34" y="T35"/>
              </a:cxn>
              <a:cxn ang="T144">
                <a:pos x="T36" y="T37"/>
              </a:cxn>
              <a:cxn ang="T145">
                <a:pos x="T38" y="T39"/>
              </a:cxn>
              <a:cxn ang="T146">
                <a:pos x="T40" y="T41"/>
              </a:cxn>
              <a:cxn ang="T147">
                <a:pos x="T42" y="T43"/>
              </a:cxn>
              <a:cxn ang="T148">
                <a:pos x="T44" y="T45"/>
              </a:cxn>
              <a:cxn ang="T149">
                <a:pos x="T46" y="T47"/>
              </a:cxn>
              <a:cxn ang="T150">
                <a:pos x="T48" y="T49"/>
              </a:cxn>
              <a:cxn ang="T151">
                <a:pos x="T50" y="T51"/>
              </a:cxn>
              <a:cxn ang="T152">
                <a:pos x="T52" y="T53"/>
              </a:cxn>
              <a:cxn ang="T153">
                <a:pos x="T54" y="T55"/>
              </a:cxn>
              <a:cxn ang="T154">
                <a:pos x="T56" y="T57"/>
              </a:cxn>
              <a:cxn ang="T155">
                <a:pos x="T58" y="T59"/>
              </a:cxn>
              <a:cxn ang="T156">
                <a:pos x="T60" y="T61"/>
              </a:cxn>
              <a:cxn ang="T157">
                <a:pos x="T62" y="T63"/>
              </a:cxn>
              <a:cxn ang="T158">
                <a:pos x="T64" y="T65"/>
              </a:cxn>
              <a:cxn ang="T159">
                <a:pos x="T66" y="T67"/>
              </a:cxn>
              <a:cxn ang="T160">
                <a:pos x="T68" y="T69"/>
              </a:cxn>
              <a:cxn ang="T161">
                <a:pos x="T70" y="T71"/>
              </a:cxn>
              <a:cxn ang="T162">
                <a:pos x="T72" y="T73"/>
              </a:cxn>
              <a:cxn ang="T163">
                <a:pos x="T74" y="T75"/>
              </a:cxn>
              <a:cxn ang="T164">
                <a:pos x="T76" y="T77"/>
              </a:cxn>
              <a:cxn ang="T165">
                <a:pos x="T78" y="T79"/>
              </a:cxn>
              <a:cxn ang="T166">
                <a:pos x="T80" y="T81"/>
              </a:cxn>
              <a:cxn ang="T167">
                <a:pos x="T82" y="T83"/>
              </a:cxn>
              <a:cxn ang="T168">
                <a:pos x="T84" y="T85"/>
              </a:cxn>
              <a:cxn ang="T169">
                <a:pos x="T86" y="T87"/>
              </a:cxn>
              <a:cxn ang="T170">
                <a:pos x="T88" y="T89"/>
              </a:cxn>
              <a:cxn ang="T171">
                <a:pos x="T90" y="T91"/>
              </a:cxn>
              <a:cxn ang="T172">
                <a:pos x="T92" y="T93"/>
              </a:cxn>
              <a:cxn ang="T173">
                <a:pos x="T94" y="T95"/>
              </a:cxn>
              <a:cxn ang="T174">
                <a:pos x="T96" y="T97"/>
              </a:cxn>
              <a:cxn ang="T175">
                <a:pos x="T98" y="T99"/>
              </a:cxn>
              <a:cxn ang="T176">
                <a:pos x="T100" y="T101"/>
              </a:cxn>
              <a:cxn ang="T177">
                <a:pos x="T102" y="T103"/>
              </a:cxn>
              <a:cxn ang="T178">
                <a:pos x="T104" y="T105"/>
              </a:cxn>
              <a:cxn ang="T179">
                <a:pos x="T106" y="T107"/>
              </a:cxn>
              <a:cxn ang="T180">
                <a:pos x="T108" y="T109"/>
              </a:cxn>
              <a:cxn ang="T181">
                <a:pos x="T110" y="T111"/>
              </a:cxn>
              <a:cxn ang="T182">
                <a:pos x="T112" y="T113"/>
              </a:cxn>
              <a:cxn ang="T183">
                <a:pos x="T114" y="T115"/>
              </a:cxn>
              <a:cxn ang="T184">
                <a:pos x="T116" y="T117"/>
              </a:cxn>
              <a:cxn ang="T185">
                <a:pos x="T118" y="T119"/>
              </a:cxn>
              <a:cxn ang="T186">
                <a:pos x="T120" y="T121"/>
              </a:cxn>
              <a:cxn ang="T187">
                <a:pos x="T122" y="T123"/>
              </a:cxn>
              <a:cxn ang="T188">
                <a:pos x="T124" y="T125"/>
              </a:cxn>
            </a:cxnLst>
            <a:rect l="0" t="0" r="r" b="b"/>
            <a:pathLst>
              <a:path w="881063" h="1247776">
                <a:moveTo>
                  <a:pt x="64137" y="1098423"/>
                </a:moveTo>
                <a:lnTo>
                  <a:pt x="63004" y="1098649"/>
                </a:lnTo>
                <a:lnTo>
                  <a:pt x="62098" y="1099102"/>
                </a:lnTo>
                <a:lnTo>
                  <a:pt x="60964" y="1100009"/>
                </a:lnTo>
                <a:lnTo>
                  <a:pt x="59151" y="1101369"/>
                </a:lnTo>
                <a:lnTo>
                  <a:pt x="57565" y="1103862"/>
                </a:lnTo>
                <a:lnTo>
                  <a:pt x="56432" y="1106581"/>
                </a:lnTo>
                <a:lnTo>
                  <a:pt x="55299" y="1109754"/>
                </a:lnTo>
                <a:lnTo>
                  <a:pt x="54619" y="1113154"/>
                </a:lnTo>
                <a:lnTo>
                  <a:pt x="54619" y="1116780"/>
                </a:lnTo>
                <a:lnTo>
                  <a:pt x="54619" y="1120633"/>
                </a:lnTo>
                <a:lnTo>
                  <a:pt x="55299" y="1124032"/>
                </a:lnTo>
                <a:lnTo>
                  <a:pt x="56432" y="1127205"/>
                </a:lnTo>
                <a:lnTo>
                  <a:pt x="57565" y="1129925"/>
                </a:lnTo>
                <a:lnTo>
                  <a:pt x="59151" y="1132191"/>
                </a:lnTo>
                <a:lnTo>
                  <a:pt x="60964" y="1134005"/>
                </a:lnTo>
                <a:lnTo>
                  <a:pt x="62098" y="1134458"/>
                </a:lnTo>
                <a:lnTo>
                  <a:pt x="63004" y="1134911"/>
                </a:lnTo>
                <a:lnTo>
                  <a:pt x="64137" y="1135138"/>
                </a:lnTo>
                <a:lnTo>
                  <a:pt x="65044" y="1135591"/>
                </a:lnTo>
                <a:lnTo>
                  <a:pt x="610780" y="1135591"/>
                </a:lnTo>
                <a:lnTo>
                  <a:pt x="611687" y="1135138"/>
                </a:lnTo>
                <a:lnTo>
                  <a:pt x="612820" y="1134911"/>
                </a:lnTo>
                <a:lnTo>
                  <a:pt x="613726" y="1134458"/>
                </a:lnTo>
                <a:lnTo>
                  <a:pt x="614859" y="1134005"/>
                </a:lnTo>
                <a:lnTo>
                  <a:pt x="616672" y="1132191"/>
                </a:lnTo>
                <a:lnTo>
                  <a:pt x="618259" y="1129925"/>
                </a:lnTo>
                <a:lnTo>
                  <a:pt x="619392" y="1127205"/>
                </a:lnTo>
                <a:lnTo>
                  <a:pt x="620525" y="1124032"/>
                </a:lnTo>
                <a:lnTo>
                  <a:pt x="621205" y="1120633"/>
                </a:lnTo>
                <a:lnTo>
                  <a:pt x="621432" y="1116780"/>
                </a:lnTo>
                <a:lnTo>
                  <a:pt x="621205" y="1113154"/>
                </a:lnTo>
                <a:lnTo>
                  <a:pt x="620525" y="1109754"/>
                </a:lnTo>
                <a:lnTo>
                  <a:pt x="619392" y="1106581"/>
                </a:lnTo>
                <a:lnTo>
                  <a:pt x="618259" y="1103862"/>
                </a:lnTo>
                <a:lnTo>
                  <a:pt x="616672" y="1101369"/>
                </a:lnTo>
                <a:lnTo>
                  <a:pt x="614859" y="1100009"/>
                </a:lnTo>
                <a:lnTo>
                  <a:pt x="613726" y="1099102"/>
                </a:lnTo>
                <a:lnTo>
                  <a:pt x="612820" y="1098649"/>
                </a:lnTo>
                <a:lnTo>
                  <a:pt x="611687" y="1098423"/>
                </a:lnTo>
                <a:lnTo>
                  <a:pt x="610780" y="1098423"/>
                </a:lnTo>
                <a:lnTo>
                  <a:pt x="65044" y="1098423"/>
                </a:lnTo>
                <a:lnTo>
                  <a:pt x="64137" y="1098423"/>
                </a:lnTo>
                <a:close/>
                <a:moveTo>
                  <a:pt x="64137" y="1024766"/>
                </a:moveTo>
                <a:lnTo>
                  <a:pt x="63004" y="1024992"/>
                </a:lnTo>
                <a:lnTo>
                  <a:pt x="62098" y="1025446"/>
                </a:lnTo>
                <a:lnTo>
                  <a:pt x="60964" y="1026125"/>
                </a:lnTo>
                <a:lnTo>
                  <a:pt x="59151" y="1027712"/>
                </a:lnTo>
                <a:lnTo>
                  <a:pt x="57565" y="1030205"/>
                </a:lnTo>
                <a:lnTo>
                  <a:pt x="56432" y="1032698"/>
                </a:lnTo>
                <a:lnTo>
                  <a:pt x="55299" y="1035644"/>
                </a:lnTo>
                <a:lnTo>
                  <a:pt x="54619" y="1039270"/>
                </a:lnTo>
                <a:lnTo>
                  <a:pt x="54619" y="1043123"/>
                </a:lnTo>
                <a:lnTo>
                  <a:pt x="54619" y="1046749"/>
                </a:lnTo>
                <a:lnTo>
                  <a:pt x="55299" y="1050376"/>
                </a:lnTo>
                <a:lnTo>
                  <a:pt x="56432" y="1053322"/>
                </a:lnTo>
                <a:lnTo>
                  <a:pt x="57565" y="1056268"/>
                </a:lnTo>
                <a:lnTo>
                  <a:pt x="59151" y="1058535"/>
                </a:lnTo>
                <a:lnTo>
                  <a:pt x="60964" y="1060121"/>
                </a:lnTo>
                <a:lnTo>
                  <a:pt x="62098" y="1060801"/>
                </a:lnTo>
                <a:lnTo>
                  <a:pt x="63004" y="1061028"/>
                </a:lnTo>
                <a:lnTo>
                  <a:pt x="64137" y="1061481"/>
                </a:lnTo>
                <a:lnTo>
                  <a:pt x="65044" y="1061481"/>
                </a:lnTo>
                <a:lnTo>
                  <a:pt x="610780" y="1061481"/>
                </a:lnTo>
                <a:lnTo>
                  <a:pt x="611687" y="1061481"/>
                </a:lnTo>
                <a:lnTo>
                  <a:pt x="612820" y="1061028"/>
                </a:lnTo>
                <a:lnTo>
                  <a:pt x="613726" y="1060801"/>
                </a:lnTo>
                <a:lnTo>
                  <a:pt x="614859" y="1060121"/>
                </a:lnTo>
                <a:lnTo>
                  <a:pt x="616672" y="1058535"/>
                </a:lnTo>
                <a:lnTo>
                  <a:pt x="618259" y="1056268"/>
                </a:lnTo>
                <a:lnTo>
                  <a:pt x="619392" y="1053322"/>
                </a:lnTo>
                <a:lnTo>
                  <a:pt x="620525" y="1050376"/>
                </a:lnTo>
                <a:lnTo>
                  <a:pt x="621205" y="1046749"/>
                </a:lnTo>
                <a:lnTo>
                  <a:pt x="621432" y="1043123"/>
                </a:lnTo>
                <a:lnTo>
                  <a:pt x="621205" y="1039270"/>
                </a:lnTo>
                <a:lnTo>
                  <a:pt x="620525" y="1035644"/>
                </a:lnTo>
                <a:lnTo>
                  <a:pt x="619392" y="1032698"/>
                </a:lnTo>
                <a:lnTo>
                  <a:pt x="618259" y="1030205"/>
                </a:lnTo>
                <a:lnTo>
                  <a:pt x="616672" y="1027712"/>
                </a:lnTo>
                <a:lnTo>
                  <a:pt x="614859" y="1026125"/>
                </a:lnTo>
                <a:lnTo>
                  <a:pt x="613726" y="1025446"/>
                </a:lnTo>
                <a:lnTo>
                  <a:pt x="612820" y="1024992"/>
                </a:lnTo>
                <a:lnTo>
                  <a:pt x="611687" y="1024766"/>
                </a:lnTo>
                <a:lnTo>
                  <a:pt x="610780" y="1024766"/>
                </a:lnTo>
                <a:lnTo>
                  <a:pt x="65044" y="1024766"/>
                </a:lnTo>
                <a:lnTo>
                  <a:pt x="64137" y="1024766"/>
                </a:lnTo>
                <a:close/>
                <a:moveTo>
                  <a:pt x="59831" y="945669"/>
                </a:moveTo>
                <a:lnTo>
                  <a:pt x="59151" y="946349"/>
                </a:lnTo>
                <a:lnTo>
                  <a:pt x="58018" y="947256"/>
                </a:lnTo>
                <a:lnTo>
                  <a:pt x="57112" y="948842"/>
                </a:lnTo>
                <a:lnTo>
                  <a:pt x="56205" y="951109"/>
                </a:lnTo>
                <a:lnTo>
                  <a:pt x="55299" y="953828"/>
                </a:lnTo>
                <a:lnTo>
                  <a:pt x="54845" y="957001"/>
                </a:lnTo>
                <a:lnTo>
                  <a:pt x="54619" y="960627"/>
                </a:lnTo>
                <a:lnTo>
                  <a:pt x="54619" y="964254"/>
                </a:lnTo>
                <a:lnTo>
                  <a:pt x="54619" y="967880"/>
                </a:lnTo>
                <a:lnTo>
                  <a:pt x="54845" y="971279"/>
                </a:lnTo>
                <a:lnTo>
                  <a:pt x="55299" y="974679"/>
                </a:lnTo>
                <a:lnTo>
                  <a:pt x="56205" y="977172"/>
                </a:lnTo>
                <a:lnTo>
                  <a:pt x="57112" y="979438"/>
                </a:lnTo>
                <a:lnTo>
                  <a:pt x="58018" y="981251"/>
                </a:lnTo>
                <a:lnTo>
                  <a:pt x="59151" y="982385"/>
                </a:lnTo>
                <a:lnTo>
                  <a:pt x="59831" y="982611"/>
                </a:lnTo>
                <a:lnTo>
                  <a:pt x="60285" y="982611"/>
                </a:lnTo>
                <a:lnTo>
                  <a:pt x="354003" y="982611"/>
                </a:lnTo>
                <a:lnTo>
                  <a:pt x="354456" y="982611"/>
                </a:lnTo>
                <a:lnTo>
                  <a:pt x="355136" y="982385"/>
                </a:lnTo>
                <a:lnTo>
                  <a:pt x="356270" y="981251"/>
                </a:lnTo>
                <a:lnTo>
                  <a:pt x="357176" y="979438"/>
                </a:lnTo>
                <a:lnTo>
                  <a:pt x="358083" y="977172"/>
                </a:lnTo>
                <a:lnTo>
                  <a:pt x="358536" y="974679"/>
                </a:lnTo>
                <a:lnTo>
                  <a:pt x="359216" y="971279"/>
                </a:lnTo>
                <a:lnTo>
                  <a:pt x="359669" y="967880"/>
                </a:lnTo>
                <a:lnTo>
                  <a:pt x="359669" y="964254"/>
                </a:lnTo>
                <a:lnTo>
                  <a:pt x="359669" y="960627"/>
                </a:lnTo>
                <a:lnTo>
                  <a:pt x="359216" y="957001"/>
                </a:lnTo>
                <a:lnTo>
                  <a:pt x="358536" y="953828"/>
                </a:lnTo>
                <a:lnTo>
                  <a:pt x="358083" y="951109"/>
                </a:lnTo>
                <a:lnTo>
                  <a:pt x="357176" y="948842"/>
                </a:lnTo>
                <a:lnTo>
                  <a:pt x="356270" y="947256"/>
                </a:lnTo>
                <a:lnTo>
                  <a:pt x="355136" y="946349"/>
                </a:lnTo>
                <a:lnTo>
                  <a:pt x="354456" y="945669"/>
                </a:lnTo>
                <a:lnTo>
                  <a:pt x="354003" y="945669"/>
                </a:lnTo>
                <a:lnTo>
                  <a:pt x="60285" y="945669"/>
                </a:lnTo>
                <a:lnTo>
                  <a:pt x="59831" y="945669"/>
                </a:lnTo>
                <a:close/>
                <a:moveTo>
                  <a:pt x="64137" y="869973"/>
                </a:moveTo>
                <a:lnTo>
                  <a:pt x="63004" y="870426"/>
                </a:lnTo>
                <a:lnTo>
                  <a:pt x="62098" y="870879"/>
                </a:lnTo>
                <a:lnTo>
                  <a:pt x="60964" y="871559"/>
                </a:lnTo>
                <a:lnTo>
                  <a:pt x="59151" y="873146"/>
                </a:lnTo>
                <a:lnTo>
                  <a:pt x="57565" y="875412"/>
                </a:lnTo>
                <a:lnTo>
                  <a:pt x="56432" y="878132"/>
                </a:lnTo>
                <a:lnTo>
                  <a:pt x="55299" y="881305"/>
                </a:lnTo>
                <a:lnTo>
                  <a:pt x="54619" y="884931"/>
                </a:lnTo>
                <a:lnTo>
                  <a:pt x="54619" y="888330"/>
                </a:lnTo>
                <a:lnTo>
                  <a:pt x="54619" y="892183"/>
                </a:lnTo>
                <a:lnTo>
                  <a:pt x="55299" y="895583"/>
                </a:lnTo>
                <a:lnTo>
                  <a:pt x="56432" y="898982"/>
                </a:lnTo>
                <a:lnTo>
                  <a:pt x="57565" y="901475"/>
                </a:lnTo>
                <a:lnTo>
                  <a:pt x="59151" y="903742"/>
                </a:lnTo>
                <a:lnTo>
                  <a:pt x="60964" y="905555"/>
                </a:lnTo>
                <a:lnTo>
                  <a:pt x="62098" y="906008"/>
                </a:lnTo>
                <a:lnTo>
                  <a:pt x="63004" y="906688"/>
                </a:lnTo>
                <a:lnTo>
                  <a:pt x="64137" y="906915"/>
                </a:lnTo>
                <a:lnTo>
                  <a:pt x="65044" y="906915"/>
                </a:lnTo>
                <a:lnTo>
                  <a:pt x="610780" y="906915"/>
                </a:lnTo>
                <a:lnTo>
                  <a:pt x="611687" y="906915"/>
                </a:lnTo>
                <a:lnTo>
                  <a:pt x="612820" y="906688"/>
                </a:lnTo>
                <a:lnTo>
                  <a:pt x="613726" y="906008"/>
                </a:lnTo>
                <a:lnTo>
                  <a:pt x="614859" y="905555"/>
                </a:lnTo>
                <a:lnTo>
                  <a:pt x="616672" y="903742"/>
                </a:lnTo>
                <a:lnTo>
                  <a:pt x="618259" y="901475"/>
                </a:lnTo>
                <a:lnTo>
                  <a:pt x="619392" y="898982"/>
                </a:lnTo>
                <a:lnTo>
                  <a:pt x="620525" y="895583"/>
                </a:lnTo>
                <a:lnTo>
                  <a:pt x="621205" y="892183"/>
                </a:lnTo>
                <a:lnTo>
                  <a:pt x="621432" y="888330"/>
                </a:lnTo>
                <a:lnTo>
                  <a:pt x="621205" y="884931"/>
                </a:lnTo>
                <a:lnTo>
                  <a:pt x="620525" y="881305"/>
                </a:lnTo>
                <a:lnTo>
                  <a:pt x="619392" y="878132"/>
                </a:lnTo>
                <a:lnTo>
                  <a:pt x="618259" y="875412"/>
                </a:lnTo>
                <a:lnTo>
                  <a:pt x="616672" y="873146"/>
                </a:lnTo>
                <a:lnTo>
                  <a:pt x="614859" y="871559"/>
                </a:lnTo>
                <a:lnTo>
                  <a:pt x="613726" y="870879"/>
                </a:lnTo>
                <a:lnTo>
                  <a:pt x="612820" y="870426"/>
                </a:lnTo>
                <a:lnTo>
                  <a:pt x="611687" y="869973"/>
                </a:lnTo>
                <a:lnTo>
                  <a:pt x="610780" y="869973"/>
                </a:lnTo>
                <a:lnTo>
                  <a:pt x="65044" y="869973"/>
                </a:lnTo>
                <a:lnTo>
                  <a:pt x="64137" y="869973"/>
                </a:lnTo>
                <a:close/>
                <a:moveTo>
                  <a:pt x="65044" y="796089"/>
                </a:moveTo>
                <a:lnTo>
                  <a:pt x="64137" y="796316"/>
                </a:lnTo>
                <a:lnTo>
                  <a:pt x="63004" y="796543"/>
                </a:lnTo>
                <a:lnTo>
                  <a:pt x="62098" y="797222"/>
                </a:lnTo>
                <a:lnTo>
                  <a:pt x="60964" y="797676"/>
                </a:lnTo>
                <a:lnTo>
                  <a:pt x="59151" y="799489"/>
                </a:lnTo>
                <a:lnTo>
                  <a:pt x="57565" y="801755"/>
                </a:lnTo>
                <a:lnTo>
                  <a:pt x="56432" y="804248"/>
                </a:lnTo>
                <a:lnTo>
                  <a:pt x="55299" y="807648"/>
                </a:lnTo>
                <a:lnTo>
                  <a:pt x="54619" y="811047"/>
                </a:lnTo>
                <a:lnTo>
                  <a:pt x="54619" y="814674"/>
                </a:lnTo>
                <a:lnTo>
                  <a:pt x="54619" y="818300"/>
                </a:lnTo>
                <a:lnTo>
                  <a:pt x="55299" y="821926"/>
                </a:lnTo>
                <a:lnTo>
                  <a:pt x="56432" y="825099"/>
                </a:lnTo>
                <a:lnTo>
                  <a:pt x="57565" y="827818"/>
                </a:lnTo>
                <a:lnTo>
                  <a:pt x="59151" y="829858"/>
                </a:lnTo>
                <a:lnTo>
                  <a:pt x="60964" y="831671"/>
                </a:lnTo>
                <a:lnTo>
                  <a:pt x="62098" y="832125"/>
                </a:lnTo>
                <a:lnTo>
                  <a:pt x="63004" y="832578"/>
                </a:lnTo>
                <a:lnTo>
                  <a:pt x="64137" y="833031"/>
                </a:lnTo>
                <a:lnTo>
                  <a:pt x="65044" y="833258"/>
                </a:lnTo>
                <a:lnTo>
                  <a:pt x="610780" y="833258"/>
                </a:lnTo>
                <a:lnTo>
                  <a:pt x="611687" y="833031"/>
                </a:lnTo>
                <a:lnTo>
                  <a:pt x="612820" y="832578"/>
                </a:lnTo>
                <a:lnTo>
                  <a:pt x="613726" y="832125"/>
                </a:lnTo>
                <a:lnTo>
                  <a:pt x="614859" y="831671"/>
                </a:lnTo>
                <a:lnTo>
                  <a:pt x="616672" y="829858"/>
                </a:lnTo>
                <a:lnTo>
                  <a:pt x="618259" y="827818"/>
                </a:lnTo>
                <a:lnTo>
                  <a:pt x="619392" y="825099"/>
                </a:lnTo>
                <a:lnTo>
                  <a:pt x="620525" y="821926"/>
                </a:lnTo>
                <a:lnTo>
                  <a:pt x="621205" y="818300"/>
                </a:lnTo>
                <a:lnTo>
                  <a:pt x="621432" y="814674"/>
                </a:lnTo>
                <a:lnTo>
                  <a:pt x="621205" y="811047"/>
                </a:lnTo>
                <a:lnTo>
                  <a:pt x="620525" y="807648"/>
                </a:lnTo>
                <a:lnTo>
                  <a:pt x="619392" y="804248"/>
                </a:lnTo>
                <a:lnTo>
                  <a:pt x="618259" y="801755"/>
                </a:lnTo>
                <a:lnTo>
                  <a:pt x="616672" y="799489"/>
                </a:lnTo>
                <a:lnTo>
                  <a:pt x="614859" y="797676"/>
                </a:lnTo>
                <a:lnTo>
                  <a:pt x="613726" y="797222"/>
                </a:lnTo>
                <a:lnTo>
                  <a:pt x="612820" y="796543"/>
                </a:lnTo>
                <a:lnTo>
                  <a:pt x="611687" y="796316"/>
                </a:lnTo>
                <a:lnTo>
                  <a:pt x="610780" y="796089"/>
                </a:lnTo>
                <a:lnTo>
                  <a:pt x="65044" y="796089"/>
                </a:lnTo>
                <a:close/>
                <a:moveTo>
                  <a:pt x="64137" y="722432"/>
                </a:moveTo>
                <a:lnTo>
                  <a:pt x="63004" y="722659"/>
                </a:lnTo>
                <a:lnTo>
                  <a:pt x="62098" y="723339"/>
                </a:lnTo>
                <a:lnTo>
                  <a:pt x="60964" y="724019"/>
                </a:lnTo>
                <a:lnTo>
                  <a:pt x="59151" y="725605"/>
                </a:lnTo>
                <a:lnTo>
                  <a:pt x="57565" y="727872"/>
                </a:lnTo>
                <a:lnTo>
                  <a:pt x="56432" y="730591"/>
                </a:lnTo>
                <a:lnTo>
                  <a:pt x="55299" y="733764"/>
                </a:lnTo>
                <a:lnTo>
                  <a:pt x="54619" y="736937"/>
                </a:lnTo>
                <a:lnTo>
                  <a:pt x="54619" y="740790"/>
                </a:lnTo>
                <a:lnTo>
                  <a:pt x="54619" y="744416"/>
                </a:lnTo>
                <a:lnTo>
                  <a:pt x="55299" y="748042"/>
                </a:lnTo>
                <a:lnTo>
                  <a:pt x="56432" y="751215"/>
                </a:lnTo>
                <a:lnTo>
                  <a:pt x="57565" y="753935"/>
                </a:lnTo>
                <a:lnTo>
                  <a:pt x="59151" y="756201"/>
                </a:lnTo>
                <a:lnTo>
                  <a:pt x="60964" y="757788"/>
                </a:lnTo>
                <a:lnTo>
                  <a:pt x="62098" y="758468"/>
                </a:lnTo>
                <a:lnTo>
                  <a:pt x="63004" y="758921"/>
                </a:lnTo>
                <a:lnTo>
                  <a:pt x="64137" y="759374"/>
                </a:lnTo>
                <a:lnTo>
                  <a:pt x="65044" y="759374"/>
                </a:lnTo>
                <a:lnTo>
                  <a:pt x="610780" y="759374"/>
                </a:lnTo>
                <a:lnTo>
                  <a:pt x="611687" y="759374"/>
                </a:lnTo>
                <a:lnTo>
                  <a:pt x="612820" y="758921"/>
                </a:lnTo>
                <a:lnTo>
                  <a:pt x="613726" y="758468"/>
                </a:lnTo>
                <a:lnTo>
                  <a:pt x="614859" y="757788"/>
                </a:lnTo>
                <a:lnTo>
                  <a:pt x="616672" y="756201"/>
                </a:lnTo>
                <a:lnTo>
                  <a:pt x="618259" y="753935"/>
                </a:lnTo>
                <a:lnTo>
                  <a:pt x="619392" y="751215"/>
                </a:lnTo>
                <a:lnTo>
                  <a:pt x="620525" y="748042"/>
                </a:lnTo>
                <a:lnTo>
                  <a:pt x="621205" y="744416"/>
                </a:lnTo>
                <a:lnTo>
                  <a:pt x="621432" y="740790"/>
                </a:lnTo>
                <a:lnTo>
                  <a:pt x="621205" y="736937"/>
                </a:lnTo>
                <a:lnTo>
                  <a:pt x="620525" y="733764"/>
                </a:lnTo>
                <a:lnTo>
                  <a:pt x="619392" y="730591"/>
                </a:lnTo>
                <a:lnTo>
                  <a:pt x="618259" y="727872"/>
                </a:lnTo>
                <a:lnTo>
                  <a:pt x="616672" y="725605"/>
                </a:lnTo>
                <a:lnTo>
                  <a:pt x="614859" y="724019"/>
                </a:lnTo>
                <a:lnTo>
                  <a:pt x="613726" y="723339"/>
                </a:lnTo>
                <a:lnTo>
                  <a:pt x="612820" y="722659"/>
                </a:lnTo>
                <a:lnTo>
                  <a:pt x="611687" y="722432"/>
                </a:lnTo>
                <a:lnTo>
                  <a:pt x="610780" y="722432"/>
                </a:lnTo>
                <a:lnTo>
                  <a:pt x="65044" y="722432"/>
                </a:lnTo>
                <a:lnTo>
                  <a:pt x="64137" y="722432"/>
                </a:lnTo>
                <a:close/>
                <a:moveTo>
                  <a:pt x="64137" y="656028"/>
                </a:moveTo>
                <a:lnTo>
                  <a:pt x="63004" y="656254"/>
                </a:lnTo>
                <a:lnTo>
                  <a:pt x="62098" y="656708"/>
                </a:lnTo>
                <a:lnTo>
                  <a:pt x="60964" y="657614"/>
                </a:lnTo>
                <a:lnTo>
                  <a:pt x="59151" y="658974"/>
                </a:lnTo>
                <a:lnTo>
                  <a:pt x="57565" y="661240"/>
                </a:lnTo>
                <a:lnTo>
                  <a:pt x="56432" y="664187"/>
                </a:lnTo>
                <a:lnTo>
                  <a:pt x="55299" y="667133"/>
                </a:lnTo>
                <a:lnTo>
                  <a:pt x="54619" y="670533"/>
                </a:lnTo>
                <a:lnTo>
                  <a:pt x="54619" y="674385"/>
                </a:lnTo>
                <a:lnTo>
                  <a:pt x="54619" y="678012"/>
                </a:lnTo>
                <a:lnTo>
                  <a:pt x="55299" y="681638"/>
                </a:lnTo>
                <a:lnTo>
                  <a:pt x="56432" y="684584"/>
                </a:lnTo>
                <a:lnTo>
                  <a:pt x="57565" y="687530"/>
                </a:lnTo>
                <a:lnTo>
                  <a:pt x="59151" y="689797"/>
                </a:lnTo>
                <a:lnTo>
                  <a:pt x="60964" y="691157"/>
                </a:lnTo>
                <a:lnTo>
                  <a:pt x="62098" y="692063"/>
                </a:lnTo>
                <a:lnTo>
                  <a:pt x="63004" y="692516"/>
                </a:lnTo>
                <a:lnTo>
                  <a:pt x="64137" y="692743"/>
                </a:lnTo>
                <a:lnTo>
                  <a:pt x="65044" y="692743"/>
                </a:lnTo>
                <a:lnTo>
                  <a:pt x="610780" y="692743"/>
                </a:lnTo>
                <a:lnTo>
                  <a:pt x="611687" y="692743"/>
                </a:lnTo>
                <a:lnTo>
                  <a:pt x="612820" y="692516"/>
                </a:lnTo>
                <a:lnTo>
                  <a:pt x="613726" y="692063"/>
                </a:lnTo>
                <a:lnTo>
                  <a:pt x="614859" y="691157"/>
                </a:lnTo>
                <a:lnTo>
                  <a:pt x="616672" y="689797"/>
                </a:lnTo>
                <a:lnTo>
                  <a:pt x="618259" y="687530"/>
                </a:lnTo>
                <a:lnTo>
                  <a:pt x="619392" y="684584"/>
                </a:lnTo>
                <a:lnTo>
                  <a:pt x="620525" y="681638"/>
                </a:lnTo>
                <a:lnTo>
                  <a:pt x="621205" y="678012"/>
                </a:lnTo>
                <a:lnTo>
                  <a:pt x="621432" y="674385"/>
                </a:lnTo>
                <a:lnTo>
                  <a:pt x="621205" y="670533"/>
                </a:lnTo>
                <a:lnTo>
                  <a:pt x="620525" y="667133"/>
                </a:lnTo>
                <a:lnTo>
                  <a:pt x="619392" y="664187"/>
                </a:lnTo>
                <a:lnTo>
                  <a:pt x="618259" y="661240"/>
                </a:lnTo>
                <a:lnTo>
                  <a:pt x="616672" y="658974"/>
                </a:lnTo>
                <a:lnTo>
                  <a:pt x="614859" y="657614"/>
                </a:lnTo>
                <a:lnTo>
                  <a:pt x="613726" y="656708"/>
                </a:lnTo>
                <a:lnTo>
                  <a:pt x="612820" y="656254"/>
                </a:lnTo>
                <a:lnTo>
                  <a:pt x="611687" y="656028"/>
                </a:lnTo>
                <a:lnTo>
                  <a:pt x="610780" y="656028"/>
                </a:lnTo>
                <a:lnTo>
                  <a:pt x="65044" y="656028"/>
                </a:lnTo>
                <a:lnTo>
                  <a:pt x="64137" y="656028"/>
                </a:lnTo>
                <a:close/>
                <a:moveTo>
                  <a:pt x="65044" y="582144"/>
                </a:moveTo>
                <a:lnTo>
                  <a:pt x="64137" y="582371"/>
                </a:lnTo>
                <a:lnTo>
                  <a:pt x="63004" y="582598"/>
                </a:lnTo>
                <a:lnTo>
                  <a:pt x="62098" y="582824"/>
                </a:lnTo>
                <a:lnTo>
                  <a:pt x="60964" y="583504"/>
                </a:lnTo>
                <a:lnTo>
                  <a:pt x="59151" y="585091"/>
                </a:lnTo>
                <a:lnTo>
                  <a:pt x="57565" y="587357"/>
                </a:lnTo>
                <a:lnTo>
                  <a:pt x="56432" y="590303"/>
                </a:lnTo>
                <a:lnTo>
                  <a:pt x="55299" y="593249"/>
                </a:lnTo>
                <a:lnTo>
                  <a:pt x="54619" y="596876"/>
                </a:lnTo>
                <a:lnTo>
                  <a:pt x="54619" y="600502"/>
                </a:lnTo>
                <a:lnTo>
                  <a:pt x="54619" y="604355"/>
                </a:lnTo>
                <a:lnTo>
                  <a:pt x="55299" y="607528"/>
                </a:lnTo>
                <a:lnTo>
                  <a:pt x="56432" y="610927"/>
                </a:lnTo>
                <a:lnTo>
                  <a:pt x="57565" y="613420"/>
                </a:lnTo>
                <a:lnTo>
                  <a:pt x="59151" y="615913"/>
                </a:lnTo>
                <a:lnTo>
                  <a:pt x="60964" y="617500"/>
                </a:lnTo>
                <a:lnTo>
                  <a:pt x="62098" y="618180"/>
                </a:lnTo>
                <a:lnTo>
                  <a:pt x="63004" y="618633"/>
                </a:lnTo>
                <a:lnTo>
                  <a:pt x="64137" y="618859"/>
                </a:lnTo>
                <a:lnTo>
                  <a:pt x="65044" y="619086"/>
                </a:lnTo>
                <a:lnTo>
                  <a:pt x="610780" y="619086"/>
                </a:lnTo>
                <a:lnTo>
                  <a:pt x="611687" y="618859"/>
                </a:lnTo>
                <a:lnTo>
                  <a:pt x="612820" y="618633"/>
                </a:lnTo>
                <a:lnTo>
                  <a:pt x="613726" y="618180"/>
                </a:lnTo>
                <a:lnTo>
                  <a:pt x="614859" y="617500"/>
                </a:lnTo>
                <a:lnTo>
                  <a:pt x="616672" y="615913"/>
                </a:lnTo>
                <a:lnTo>
                  <a:pt x="618259" y="613420"/>
                </a:lnTo>
                <a:lnTo>
                  <a:pt x="619392" y="610927"/>
                </a:lnTo>
                <a:lnTo>
                  <a:pt x="620525" y="607528"/>
                </a:lnTo>
                <a:lnTo>
                  <a:pt x="621205" y="604355"/>
                </a:lnTo>
                <a:lnTo>
                  <a:pt x="621432" y="600502"/>
                </a:lnTo>
                <a:lnTo>
                  <a:pt x="621205" y="596876"/>
                </a:lnTo>
                <a:lnTo>
                  <a:pt x="620525" y="593249"/>
                </a:lnTo>
                <a:lnTo>
                  <a:pt x="619392" y="590303"/>
                </a:lnTo>
                <a:lnTo>
                  <a:pt x="618259" y="587357"/>
                </a:lnTo>
                <a:lnTo>
                  <a:pt x="616672" y="585091"/>
                </a:lnTo>
                <a:lnTo>
                  <a:pt x="614859" y="583504"/>
                </a:lnTo>
                <a:lnTo>
                  <a:pt x="613726" y="582824"/>
                </a:lnTo>
                <a:lnTo>
                  <a:pt x="612820" y="582598"/>
                </a:lnTo>
                <a:lnTo>
                  <a:pt x="611687" y="582371"/>
                </a:lnTo>
                <a:lnTo>
                  <a:pt x="610780" y="582144"/>
                </a:lnTo>
                <a:lnTo>
                  <a:pt x="65044" y="582144"/>
                </a:lnTo>
                <a:close/>
                <a:moveTo>
                  <a:pt x="65044" y="508034"/>
                </a:moveTo>
                <a:lnTo>
                  <a:pt x="64137" y="508487"/>
                </a:lnTo>
                <a:lnTo>
                  <a:pt x="63004" y="508714"/>
                </a:lnTo>
                <a:lnTo>
                  <a:pt x="62098" y="509167"/>
                </a:lnTo>
                <a:lnTo>
                  <a:pt x="60964" y="509621"/>
                </a:lnTo>
                <a:lnTo>
                  <a:pt x="59151" y="511434"/>
                </a:lnTo>
                <a:lnTo>
                  <a:pt x="57565" y="513700"/>
                </a:lnTo>
                <a:lnTo>
                  <a:pt x="56432" y="516420"/>
                </a:lnTo>
                <a:lnTo>
                  <a:pt x="55299" y="519593"/>
                </a:lnTo>
                <a:lnTo>
                  <a:pt x="54619" y="522992"/>
                </a:lnTo>
                <a:lnTo>
                  <a:pt x="54619" y="526845"/>
                </a:lnTo>
                <a:lnTo>
                  <a:pt x="54619" y="530471"/>
                </a:lnTo>
                <a:lnTo>
                  <a:pt x="55299" y="533871"/>
                </a:lnTo>
                <a:lnTo>
                  <a:pt x="56432" y="537044"/>
                </a:lnTo>
                <a:lnTo>
                  <a:pt x="57565" y="539763"/>
                </a:lnTo>
                <a:lnTo>
                  <a:pt x="59151" y="542256"/>
                </a:lnTo>
                <a:lnTo>
                  <a:pt x="60964" y="543616"/>
                </a:lnTo>
                <a:lnTo>
                  <a:pt x="62098" y="544523"/>
                </a:lnTo>
                <a:lnTo>
                  <a:pt x="63004" y="544749"/>
                </a:lnTo>
                <a:lnTo>
                  <a:pt x="64137" y="545203"/>
                </a:lnTo>
                <a:lnTo>
                  <a:pt x="65044" y="545203"/>
                </a:lnTo>
                <a:lnTo>
                  <a:pt x="610780" y="545203"/>
                </a:lnTo>
                <a:lnTo>
                  <a:pt x="611687" y="545203"/>
                </a:lnTo>
                <a:lnTo>
                  <a:pt x="612820" y="544749"/>
                </a:lnTo>
                <a:lnTo>
                  <a:pt x="613726" y="544523"/>
                </a:lnTo>
                <a:lnTo>
                  <a:pt x="614859" y="543616"/>
                </a:lnTo>
                <a:lnTo>
                  <a:pt x="616672" y="542256"/>
                </a:lnTo>
                <a:lnTo>
                  <a:pt x="618259" y="539763"/>
                </a:lnTo>
                <a:lnTo>
                  <a:pt x="619392" y="537044"/>
                </a:lnTo>
                <a:lnTo>
                  <a:pt x="620525" y="533871"/>
                </a:lnTo>
                <a:lnTo>
                  <a:pt x="621205" y="530471"/>
                </a:lnTo>
                <a:lnTo>
                  <a:pt x="621432" y="526845"/>
                </a:lnTo>
                <a:lnTo>
                  <a:pt x="621205" y="522992"/>
                </a:lnTo>
                <a:lnTo>
                  <a:pt x="620525" y="519593"/>
                </a:lnTo>
                <a:lnTo>
                  <a:pt x="619392" y="516420"/>
                </a:lnTo>
                <a:lnTo>
                  <a:pt x="618259" y="513700"/>
                </a:lnTo>
                <a:lnTo>
                  <a:pt x="616672" y="511434"/>
                </a:lnTo>
                <a:lnTo>
                  <a:pt x="614859" y="509621"/>
                </a:lnTo>
                <a:lnTo>
                  <a:pt x="613726" y="509167"/>
                </a:lnTo>
                <a:lnTo>
                  <a:pt x="612820" y="508714"/>
                </a:lnTo>
                <a:lnTo>
                  <a:pt x="611687" y="508487"/>
                </a:lnTo>
                <a:lnTo>
                  <a:pt x="610780" y="508034"/>
                </a:lnTo>
                <a:lnTo>
                  <a:pt x="65044" y="508034"/>
                </a:lnTo>
                <a:close/>
                <a:moveTo>
                  <a:pt x="57112" y="431884"/>
                </a:moveTo>
                <a:lnTo>
                  <a:pt x="56885" y="432111"/>
                </a:lnTo>
                <a:lnTo>
                  <a:pt x="56432" y="433244"/>
                </a:lnTo>
                <a:lnTo>
                  <a:pt x="55978" y="435057"/>
                </a:lnTo>
                <a:lnTo>
                  <a:pt x="55299" y="437323"/>
                </a:lnTo>
                <a:lnTo>
                  <a:pt x="54845" y="443216"/>
                </a:lnTo>
                <a:lnTo>
                  <a:pt x="54619" y="450242"/>
                </a:lnTo>
                <a:lnTo>
                  <a:pt x="54845" y="457494"/>
                </a:lnTo>
                <a:lnTo>
                  <a:pt x="55299" y="463387"/>
                </a:lnTo>
                <a:lnTo>
                  <a:pt x="55978" y="465653"/>
                </a:lnTo>
                <a:lnTo>
                  <a:pt x="56432" y="467240"/>
                </a:lnTo>
                <a:lnTo>
                  <a:pt x="56885" y="468146"/>
                </a:lnTo>
                <a:lnTo>
                  <a:pt x="57112" y="468826"/>
                </a:lnTo>
                <a:lnTo>
                  <a:pt x="57338" y="468826"/>
                </a:lnTo>
                <a:lnTo>
                  <a:pt x="209637" y="468826"/>
                </a:lnTo>
                <a:lnTo>
                  <a:pt x="210090" y="468826"/>
                </a:lnTo>
                <a:lnTo>
                  <a:pt x="210317" y="468146"/>
                </a:lnTo>
                <a:lnTo>
                  <a:pt x="210770" y="467240"/>
                </a:lnTo>
                <a:lnTo>
                  <a:pt x="211450" y="465653"/>
                </a:lnTo>
                <a:lnTo>
                  <a:pt x="211677" y="463387"/>
                </a:lnTo>
                <a:lnTo>
                  <a:pt x="212357" y="457494"/>
                </a:lnTo>
                <a:lnTo>
                  <a:pt x="212583" y="450242"/>
                </a:lnTo>
                <a:lnTo>
                  <a:pt x="212357" y="443216"/>
                </a:lnTo>
                <a:lnTo>
                  <a:pt x="211677" y="437323"/>
                </a:lnTo>
                <a:lnTo>
                  <a:pt x="211450" y="435057"/>
                </a:lnTo>
                <a:lnTo>
                  <a:pt x="210770" y="433244"/>
                </a:lnTo>
                <a:lnTo>
                  <a:pt x="210317" y="432111"/>
                </a:lnTo>
                <a:lnTo>
                  <a:pt x="210090" y="431884"/>
                </a:lnTo>
                <a:lnTo>
                  <a:pt x="209637" y="431884"/>
                </a:lnTo>
                <a:lnTo>
                  <a:pt x="57338" y="431884"/>
                </a:lnTo>
                <a:lnTo>
                  <a:pt x="57112" y="431884"/>
                </a:lnTo>
                <a:close/>
                <a:moveTo>
                  <a:pt x="492930" y="247629"/>
                </a:moveTo>
                <a:lnTo>
                  <a:pt x="492703" y="409447"/>
                </a:lnTo>
                <a:lnTo>
                  <a:pt x="573612" y="409447"/>
                </a:lnTo>
                <a:lnTo>
                  <a:pt x="654520" y="409221"/>
                </a:lnTo>
                <a:lnTo>
                  <a:pt x="573612" y="328311"/>
                </a:lnTo>
                <a:lnTo>
                  <a:pt x="492930" y="247629"/>
                </a:lnTo>
                <a:close/>
                <a:moveTo>
                  <a:pt x="0" y="214313"/>
                </a:moveTo>
                <a:lnTo>
                  <a:pt x="513101" y="214313"/>
                </a:lnTo>
                <a:lnTo>
                  <a:pt x="679450" y="380891"/>
                </a:lnTo>
                <a:lnTo>
                  <a:pt x="679450" y="1247776"/>
                </a:lnTo>
                <a:lnTo>
                  <a:pt x="0" y="1247776"/>
                </a:lnTo>
                <a:lnTo>
                  <a:pt x="0" y="214313"/>
                </a:lnTo>
                <a:close/>
                <a:moveTo>
                  <a:pt x="694441" y="33316"/>
                </a:moveTo>
                <a:lnTo>
                  <a:pt x="693988" y="195134"/>
                </a:lnTo>
                <a:lnTo>
                  <a:pt x="775069" y="195134"/>
                </a:lnTo>
                <a:lnTo>
                  <a:pt x="855924" y="195134"/>
                </a:lnTo>
                <a:lnTo>
                  <a:pt x="775069" y="114452"/>
                </a:lnTo>
                <a:lnTo>
                  <a:pt x="694441" y="33316"/>
                </a:lnTo>
                <a:close/>
                <a:moveTo>
                  <a:pt x="201613" y="0"/>
                </a:moveTo>
                <a:lnTo>
                  <a:pt x="714598" y="0"/>
                </a:lnTo>
                <a:lnTo>
                  <a:pt x="881063" y="166805"/>
                </a:lnTo>
                <a:lnTo>
                  <a:pt x="881063" y="1033463"/>
                </a:lnTo>
                <a:lnTo>
                  <a:pt x="739738" y="1033463"/>
                </a:lnTo>
                <a:lnTo>
                  <a:pt x="739738" y="337235"/>
                </a:lnTo>
                <a:lnTo>
                  <a:pt x="573272" y="170657"/>
                </a:lnTo>
                <a:lnTo>
                  <a:pt x="201613" y="170657"/>
                </a:lnTo>
                <a:lnTo>
                  <a:pt x="201613" y="0"/>
                </a:lnTo>
                <a:close/>
              </a:path>
            </a:pathLst>
          </a:custGeom>
          <a:solidFill>
            <a:srgbClr val="4B5C75"/>
          </a:solidFill>
          <a:ln>
            <a:noFill/>
          </a:ln>
          <a:extLst/>
        </p:spPr>
        <p:txBody>
          <a:bodyPr anchor="ctr">
            <a:scene3d>
              <a:camera prst="orthographicFront"/>
              <a:lightRig rig="threePt" dir="t"/>
            </a:scene3d>
            <a:sp3d contourW="12700">
              <a:contourClr>
                <a:srgbClr val="FFFFFF"/>
              </a:contourClr>
            </a:sp3d>
          </a:bodyPr>
          <a:lstStyle/>
          <a:p>
            <a:pPr algn="ctr">
              <a:defRPr/>
            </a:pPr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18" name="文本框 17">
            <a:extLst>
              <a:ext uri="{FF2B5EF4-FFF2-40B4-BE49-F238E27FC236}">
                <a16:creationId xmlns:a16="http://schemas.microsoft.com/office/drawing/2014/main" id="{0CF4C278-4F3E-4D23-A791-5FD0F0F0148B}"/>
              </a:ext>
            </a:extLst>
          </p:cNvPr>
          <p:cNvSpPr txBox="1"/>
          <p:nvPr/>
        </p:nvSpPr>
        <p:spPr>
          <a:xfrm>
            <a:off x="4291446" y="2189230"/>
            <a:ext cx="7091639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/>
              <a:t>方法：添加一个结点，并将这个结点的出现频率设为</a:t>
            </a:r>
            <a:r>
              <a:rPr lang="en-US" altLang="zh-CN" dirty="0"/>
              <a:t>0. </a:t>
            </a:r>
            <a:r>
              <a:rPr lang="zh-CN" altLang="en-US" dirty="0"/>
              <a:t>很显然总的代价没有变化。</a:t>
            </a:r>
            <a:endParaRPr lang="en-US" altLang="zh-CN" dirty="0"/>
          </a:p>
          <a:p>
            <a:endParaRPr lang="en-US" altLang="zh-CN" dirty="0"/>
          </a:p>
          <a:p>
            <a:r>
              <a:rPr lang="zh-CN" altLang="en-US" dirty="0"/>
              <a:t>则仿照二进制</a:t>
            </a:r>
            <a:r>
              <a:rPr lang="en-US" altLang="zh-CN" dirty="0"/>
              <a:t>Huffman</a:t>
            </a:r>
            <a:r>
              <a:rPr lang="zh-CN" altLang="en-US" dirty="0"/>
              <a:t>编码的编码方案，我们可以得到三进制编码方案：</a:t>
            </a:r>
            <a:endParaRPr lang="en-US" altLang="zh-CN" dirty="0"/>
          </a:p>
          <a:p>
            <a:r>
              <a:rPr lang="en-US" altLang="zh-CN" dirty="0"/>
              <a:t>         </a:t>
            </a:r>
            <a:r>
              <a:rPr lang="zh-CN" altLang="en-US" dirty="0"/>
              <a:t>① 选取字母表中出现频率最低的三个结点。</a:t>
            </a:r>
            <a:endParaRPr lang="en-US" altLang="zh-CN" dirty="0"/>
          </a:p>
          <a:p>
            <a:r>
              <a:rPr lang="en-US" altLang="zh-CN" dirty="0"/>
              <a:t>         </a:t>
            </a:r>
            <a:r>
              <a:rPr lang="zh-CN" altLang="en-US" dirty="0"/>
              <a:t>② 将这三个结点合并成一个结点，其出现频率为三个结点出现频率之和。</a:t>
            </a:r>
            <a:endParaRPr lang="en-US" altLang="zh-CN" dirty="0"/>
          </a:p>
          <a:p>
            <a:r>
              <a:rPr lang="en-US" altLang="zh-CN" dirty="0"/>
              <a:t>         </a:t>
            </a:r>
            <a:r>
              <a:rPr lang="zh-CN" altLang="en-US" dirty="0"/>
              <a:t>③ 重复上述步骤，直到构建出一棵满三叉树。 </a:t>
            </a:r>
          </a:p>
        </p:txBody>
      </p:sp>
    </p:spTree>
    <p:extLst>
      <p:ext uri="{BB962C8B-B14F-4D97-AF65-F5344CB8AC3E}">
        <p14:creationId xmlns:p14="http://schemas.microsoft.com/office/powerpoint/2010/main" val="30006334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组合 4"/>
          <p:cNvGrpSpPr/>
          <p:nvPr/>
        </p:nvGrpSpPr>
        <p:grpSpPr>
          <a:xfrm>
            <a:off x="0" y="2255733"/>
            <a:ext cx="2097240" cy="573437"/>
            <a:chOff x="152207" y="1580827"/>
            <a:chExt cx="1820342" cy="573437"/>
          </a:xfrm>
        </p:grpSpPr>
        <p:sp>
          <p:nvSpPr>
            <p:cNvPr id="3" name="矩形 2"/>
            <p:cNvSpPr/>
            <p:nvPr/>
          </p:nvSpPr>
          <p:spPr>
            <a:xfrm>
              <a:off x="152207" y="1580827"/>
              <a:ext cx="1454244" cy="573437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" name="等腰三角形 3"/>
            <p:cNvSpPr/>
            <p:nvPr/>
          </p:nvSpPr>
          <p:spPr>
            <a:xfrm rot="5400000">
              <a:off x="1642823" y="1785792"/>
              <a:ext cx="495945" cy="163507"/>
            </a:xfrm>
            <a:prstGeom prst="triangle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2" name="文本框 1"/>
          <p:cNvSpPr txBox="1"/>
          <p:nvPr/>
        </p:nvSpPr>
        <p:spPr>
          <a:xfrm>
            <a:off x="-73527" y="1388791"/>
            <a:ext cx="1917773" cy="3436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250000"/>
              </a:lnSpc>
              <a:buAutoNum type="arabicPeriod"/>
            </a:pPr>
            <a:r>
              <a:rPr lang="zh-CN" altLang="en-US" dirty="0">
                <a:solidFill>
                  <a:schemeClr val="bg2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编码方案</a:t>
            </a:r>
            <a:endParaRPr lang="en-US" altLang="zh-CN" dirty="0">
              <a:solidFill>
                <a:schemeClr val="bg2">
                  <a:lumMod val="7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342900" indent="-342900">
              <a:lnSpc>
                <a:spcPct val="250000"/>
              </a:lnSpc>
              <a:buAutoNum type="arabicPeriod"/>
            </a:pPr>
            <a:r>
              <a:rPr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例子及伪代码</a:t>
            </a:r>
            <a:endParaRPr lang="en-US" altLang="zh-CN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342900" indent="-342900">
              <a:lnSpc>
                <a:spcPct val="250000"/>
              </a:lnSpc>
              <a:buAutoNum type="arabicPeriod"/>
            </a:pPr>
            <a:r>
              <a:rPr lang="zh-CN" altLang="en-US" dirty="0">
                <a:solidFill>
                  <a:schemeClr val="bg1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正确性证明</a:t>
            </a:r>
            <a:endParaRPr lang="en-US" altLang="zh-CN" dirty="0">
              <a:solidFill>
                <a:schemeClr val="bg1">
                  <a:lumMod val="7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342900" indent="-342900">
              <a:lnSpc>
                <a:spcPct val="250000"/>
              </a:lnSpc>
              <a:buAutoNum type="arabicPeriod"/>
            </a:pPr>
            <a:r>
              <a:rPr lang="zh-CN" altLang="en-US" dirty="0">
                <a:solidFill>
                  <a:schemeClr val="bg1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推广</a:t>
            </a:r>
          </a:p>
          <a:p>
            <a:pPr>
              <a:lnSpc>
                <a:spcPct val="250000"/>
              </a:lnSpc>
            </a:pPr>
            <a:endParaRPr lang="zh-CN" altLang="en-US" dirty="0">
              <a:solidFill>
                <a:schemeClr val="bg1">
                  <a:lumMod val="7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8" name="直接连接符 7"/>
          <p:cNvCxnSpPr>
            <a:stCxn id="4" idx="3"/>
          </p:cNvCxnSpPr>
          <p:nvPr/>
        </p:nvCxnSpPr>
        <p:spPr>
          <a:xfrm flipV="1">
            <a:off x="1908861" y="235130"/>
            <a:ext cx="24873" cy="2307322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矩形 9"/>
          <p:cNvSpPr/>
          <p:nvPr/>
        </p:nvSpPr>
        <p:spPr>
          <a:xfrm flipH="1">
            <a:off x="1884945" y="235129"/>
            <a:ext cx="113404" cy="809786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文本框 11"/>
          <p:cNvSpPr txBox="1"/>
          <p:nvPr/>
        </p:nvSpPr>
        <p:spPr>
          <a:xfrm>
            <a:off x="2069987" y="619849"/>
            <a:ext cx="12666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2.1</a:t>
            </a:r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例子</a:t>
            </a:r>
          </a:p>
        </p:txBody>
      </p:sp>
      <p:pic>
        <p:nvPicPr>
          <p:cNvPr id="33" name="图片 32">
            <a:extLst>
              <a:ext uri="{FF2B5EF4-FFF2-40B4-BE49-F238E27FC236}">
                <a16:creationId xmlns:a16="http://schemas.microsoft.com/office/drawing/2014/main" id="{25FAD890-78CB-49A6-82F0-D74A68A56C1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3493" y="1081514"/>
            <a:ext cx="5179166" cy="5268191"/>
          </a:xfrm>
          <a:prstGeom prst="rect">
            <a:avLst/>
          </a:prstGeom>
        </p:spPr>
      </p:pic>
      <p:pic>
        <p:nvPicPr>
          <p:cNvPr id="35" name="图片 34">
            <a:extLst>
              <a:ext uri="{FF2B5EF4-FFF2-40B4-BE49-F238E27FC236}">
                <a16:creationId xmlns:a16="http://schemas.microsoft.com/office/drawing/2014/main" id="{3C78A98B-398A-43B3-83FF-2133824C245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5018" y="1574122"/>
            <a:ext cx="5202249" cy="30659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24530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组合 4"/>
          <p:cNvGrpSpPr/>
          <p:nvPr/>
        </p:nvGrpSpPr>
        <p:grpSpPr>
          <a:xfrm>
            <a:off x="0" y="2255733"/>
            <a:ext cx="2097240" cy="573437"/>
            <a:chOff x="152207" y="1580827"/>
            <a:chExt cx="1820342" cy="573437"/>
          </a:xfrm>
        </p:grpSpPr>
        <p:sp>
          <p:nvSpPr>
            <p:cNvPr id="3" name="矩形 2"/>
            <p:cNvSpPr/>
            <p:nvPr/>
          </p:nvSpPr>
          <p:spPr>
            <a:xfrm>
              <a:off x="152207" y="1580827"/>
              <a:ext cx="1454244" cy="573437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" name="等腰三角形 3"/>
            <p:cNvSpPr/>
            <p:nvPr/>
          </p:nvSpPr>
          <p:spPr>
            <a:xfrm rot="5400000">
              <a:off x="1642823" y="1785792"/>
              <a:ext cx="495945" cy="163507"/>
            </a:xfrm>
            <a:prstGeom prst="triangle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2" name="文本框 1"/>
          <p:cNvSpPr txBox="1"/>
          <p:nvPr/>
        </p:nvSpPr>
        <p:spPr>
          <a:xfrm>
            <a:off x="-73527" y="1388791"/>
            <a:ext cx="1917773" cy="3436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250000"/>
              </a:lnSpc>
              <a:buAutoNum type="arabicPeriod"/>
            </a:pPr>
            <a:r>
              <a:rPr lang="zh-CN" altLang="en-US" dirty="0">
                <a:solidFill>
                  <a:schemeClr val="bg2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编码方案</a:t>
            </a:r>
            <a:endParaRPr lang="en-US" altLang="zh-CN" dirty="0">
              <a:solidFill>
                <a:schemeClr val="bg2">
                  <a:lumMod val="7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342900" indent="-342900">
              <a:lnSpc>
                <a:spcPct val="250000"/>
              </a:lnSpc>
              <a:buAutoNum type="arabicPeriod"/>
            </a:pPr>
            <a:r>
              <a:rPr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例子及伪代码</a:t>
            </a:r>
            <a:endParaRPr lang="en-US" altLang="zh-CN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342900" indent="-342900">
              <a:lnSpc>
                <a:spcPct val="250000"/>
              </a:lnSpc>
              <a:buAutoNum type="arabicPeriod"/>
            </a:pPr>
            <a:r>
              <a:rPr lang="zh-CN" altLang="en-US" dirty="0">
                <a:solidFill>
                  <a:schemeClr val="bg1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正确性证明</a:t>
            </a:r>
            <a:endParaRPr lang="en-US" altLang="zh-CN" dirty="0">
              <a:solidFill>
                <a:schemeClr val="bg1">
                  <a:lumMod val="7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342900" indent="-342900">
              <a:lnSpc>
                <a:spcPct val="250000"/>
              </a:lnSpc>
              <a:buAutoNum type="arabicPeriod"/>
            </a:pPr>
            <a:r>
              <a:rPr lang="zh-CN" altLang="en-US" dirty="0">
                <a:solidFill>
                  <a:schemeClr val="bg1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推广</a:t>
            </a:r>
          </a:p>
          <a:p>
            <a:pPr>
              <a:lnSpc>
                <a:spcPct val="250000"/>
              </a:lnSpc>
            </a:pPr>
            <a:endParaRPr lang="zh-CN" altLang="en-US" dirty="0">
              <a:solidFill>
                <a:schemeClr val="bg1">
                  <a:lumMod val="7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8" name="直接连接符 7"/>
          <p:cNvCxnSpPr>
            <a:stCxn id="4" idx="3"/>
          </p:cNvCxnSpPr>
          <p:nvPr/>
        </p:nvCxnSpPr>
        <p:spPr>
          <a:xfrm flipV="1">
            <a:off x="1908861" y="235130"/>
            <a:ext cx="24873" cy="2307322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矩形 9"/>
          <p:cNvSpPr/>
          <p:nvPr/>
        </p:nvSpPr>
        <p:spPr>
          <a:xfrm flipH="1">
            <a:off x="1884945" y="235129"/>
            <a:ext cx="113404" cy="809786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文本框 11"/>
          <p:cNvSpPr txBox="1"/>
          <p:nvPr/>
        </p:nvSpPr>
        <p:spPr>
          <a:xfrm>
            <a:off x="2069987" y="619849"/>
            <a:ext cx="15744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2.2</a:t>
            </a:r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伪代码</a:t>
            </a:r>
          </a:p>
        </p:txBody>
      </p:sp>
      <p:pic>
        <p:nvPicPr>
          <p:cNvPr id="7" name="图片 6">
            <a:extLst>
              <a:ext uri="{FF2B5EF4-FFF2-40B4-BE49-F238E27FC236}">
                <a16:creationId xmlns:a16="http://schemas.microsoft.com/office/drawing/2014/main" id="{C20BA762-B0C9-464E-B128-2799054512C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0882" y="1265122"/>
            <a:ext cx="5142367" cy="49938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00370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组合 4"/>
          <p:cNvGrpSpPr/>
          <p:nvPr/>
        </p:nvGrpSpPr>
        <p:grpSpPr>
          <a:xfrm>
            <a:off x="-3133" y="2908010"/>
            <a:ext cx="2016328" cy="573437"/>
            <a:chOff x="152207" y="1580827"/>
            <a:chExt cx="1820342" cy="573437"/>
          </a:xfrm>
        </p:grpSpPr>
        <p:sp>
          <p:nvSpPr>
            <p:cNvPr id="3" name="矩形 2"/>
            <p:cNvSpPr/>
            <p:nvPr/>
          </p:nvSpPr>
          <p:spPr>
            <a:xfrm>
              <a:off x="152207" y="1580827"/>
              <a:ext cx="1454244" cy="573437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" name="等腰三角形 3"/>
            <p:cNvSpPr/>
            <p:nvPr/>
          </p:nvSpPr>
          <p:spPr>
            <a:xfrm rot="5400000">
              <a:off x="1642823" y="1785792"/>
              <a:ext cx="495945" cy="163507"/>
            </a:xfrm>
            <a:prstGeom prst="triangle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2" name="文本框 1"/>
          <p:cNvSpPr txBox="1"/>
          <p:nvPr/>
        </p:nvSpPr>
        <p:spPr>
          <a:xfrm>
            <a:off x="-94261" y="1361660"/>
            <a:ext cx="1915909" cy="27441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lnSpc>
                <a:spcPct val="250000"/>
              </a:lnSpc>
              <a:buAutoNum type="arabicPeriod"/>
            </a:pPr>
            <a:r>
              <a:rPr lang="zh-CN" altLang="en-US" dirty="0">
                <a:solidFill>
                  <a:schemeClr val="bg2">
                    <a:lumMod val="9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编码方案</a:t>
            </a:r>
            <a:endParaRPr lang="en-US" altLang="zh-CN" dirty="0">
              <a:solidFill>
                <a:schemeClr val="bg2">
                  <a:lumMod val="9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342900" indent="-342900">
              <a:lnSpc>
                <a:spcPct val="250000"/>
              </a:lnSpc>
              <a:buAutoNum type="arabicPeriod"/>
            </a:pPr>
            <a:r>
              <a:rPr lang="zh-CN" altLang="en-US" dirty="0">
                <a:solidFill>
                  <a:schemeClr val="bg1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例子及伪代码</a:t>
            </a:r>
            <a:endParaRPr lang="en-US" altLang="zh-CN" dirty="0">
              <a:solidFill>
                <a:schemeClr val="bg1">
                  <a:lumMod val="7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342900" indent="-342900">
              <a:lnSpc>
                <a:spcPct val="250000"/>
              </a:lnSpc>
              <a:buAutoNum type="arabicPeriod"/>
            </a:pPr>
            <a:r>
              <a:rPr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正确性证明</a:t>
            </a:r>
            <a:endParaRPr lang="en-US" altLang="zh-CN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342900" indent="-342900">
              <a:lnSpc>
                <a:spcPct val="250000"/>
              </a:lnSpc>
              <a:buAutoNum type="arabicPeriod"/>
            </a:pPr>
            <a:r>
              <a:rPr lang="zh-CN" altLang="en-US" dirty="0">
                <a:solidFill>
                  <a:schemeClr val="bg1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推广</a:t>
            </a:r>
          </a:p>
        </p:txBody>
      </p:sp>
      <p:cxnSp>
        <p:nvCxnSpPr>
          <p:cNvPr id="8" name="直接连接符 7"/>
          <p:cNvCxnSpPr>
            <a:stCxn id="4" idx="3"/>
          </p:cNvCxnSpPr>
          <p:nvPr/>
        </p:nvCxnSpPr>
        <p:spPr>
          <a:xfrm flipV="1">
            <a:off x="1832084" y="235129"/>
            <a:ext cx="17604" cy="2959600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矩形 9"/>
          <p:cNvSpPr/>
          <p:nvPr/>
        </p:nvSpPr>
        <p:spPr>
          <a:xfrm flipH="1">
            <a:off x="1884945" y="235129"/>
            <a:ext cx="113404" cy="809786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文本框 11"/>
          <p:cNvSpPr txBox="1"/>
          <p:nvPr/>
        </p:nvSpPr>
        <p:spPr>
          <a:xfrm>
            <a:off x="2069987" y="619849"/>
            <a:ext cx="35125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3.1</a:t>
            </a:r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贪心选择性质的证明</a:t>
            </a:r>
            <a:r>
              <a:rPr lang="en-US" altLang="zh-CN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文本框 5">
                <a:extLst>
                  <a:ext uri="{FF2B5EF4-FFF2-40B4-BE49-F238E27FC236}">
                    <a16:creationId xmlns:a16="http://schemas.microsoft.com/office/drawing/2014/main" id="{19B211A1-8649-48F9-8130-FB53DC49DDD8}"/>
                  </a:ext>
                </a:extLst>
              </p:cNvPr>
              <p:cNvSpPr txBox="1"/>
              <p:nvPr/>
            </p:nvSpPr>
            <p:spPr>
              <a:xfrm>
                <a:off x="2069987" y="1278533"/>
                <a:ext cx="10069201" cy="649895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CN" altLang="en-US" dirty="0"/>
                  <a:t>仿照</a:t>
                </a:r>
                <a:r>
                  <a:rPr lang="en-US" altLang="zh-CN" dirty="0"/>
                  <a:t>TC</a:t>
                </a:r>
                <a:r>
                  <a:rPr lang="zh-CN" altLang="en-US" dirty="0"/>
                  <a:t>上（装模作样）给出一个命题：</a:t>
                </a:r>
                <a:endParaRPr lang="en-US" altLang="zh-CN" dirty="0"/>
              </a:p>
              <a:p>
                <a:r>
                  <a:rPr lang="en-US" altLang="zh-CN" dirty="0"/>
                  <a:t>          </a:t>
                </a:r>
                <a:r>
                  <a:rPr lang="zh-CN" altLang="en-US" dirty="0"/>
                  <a:t>令</a:t>
                </a:r>
                <a:r>
                  <a:rPr lang="en-US" altLang="zh-CN" dirty="0"/>
                  <a:t>C</a:t>
                </a:r>
                <a:r>
                  <a:rPr lang="zh-CN" altLang="en-US" dirty="0"/>
                  <a:t>为一个字母表，其中每个字符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zh-CN" i="1" dirty="0">
                        <a:latin typeface="Cambria Math" panose="02040503050406030204" pitchFamily="18" charset="0"/>
                      </a:rPr>
                      <m:t>c</m:t>
                    </m:r>
                    <m:r>
                      <a:rPr lang="en-US" altLang="zh-CN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a:rPr lang="en-US" altLang="zh-CN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𝐶</m:t>
                    </m:r>
                    <m:r>
                      <a:rPr lang="zh-CN" altLang="en-US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都</m:t>
                    </m:r>
                    <m:r>
                      <a:rPr lang="zh-CN" altLang="en-US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有</m:t>
                    </m:r>
                  </m:oMath>
                </a14:m>
                <a:r>
                  <a:rPr lang="zh-CN" altLang="en-US" dirty="0"/>
                  <a:t>一个频率</a:t>
                </a:r>
                <a:r>
                  <a:rPr lang="en-US" altLang="zh-CN" dirty="0" err="1"/>
                  <a:t>c.freq</a:t>
                </a:r>
                <a:r>
                  <a:rPr lang="zh-CN" altLang="en-US" dirty="0"/>
                  <a:t>。令</a:t>
                </a:r>
                <a:r>
                  <a:rPr lang="en-US" altLang="zh-CN" dirty="0"/>
                  <a:t>x , y</a:t>
                </a:r>
                <a:r>
                  <a:rPr lang="zh-CN" altLang="en-US" dirty="0"/>
                  <a:t>和</a:t>
                </a:r>
                <a:r>
                  <a:rPr lang="en-US" altLang="zh-CN" dirty="0"/>
                  <a:t>z</a:t>
                </a:r>
                <a:r>
                  <a:rPr lang="zh-CN" altLang="en-US" dirty="0"/>
                  <a:t>是</a:t>
                </a:r>
                <a:r>
                  <a:rPr lang="en-US" altLang="zh-CN" dirty="0"/>
                  <a:t>C</a:t>
                </a:r>
                <a:r>
                  <a:rPr lang="zh-CN" altLang="en-US" dirty="0"/>
                  <a:t>频率最低的三个字符，那么存在</a:t>
                </a:r>
                <a:r>
                  <a:rPr lang="en-US" altLang="zh-CN" dirty="0"/>
                  <a:t>C</a:t>
                </a:r>
                <a:r>
                  <a:rPr lang="zh-CN" altLang="en-US" dirty="0"/>
                  <a:t>的一个最优前缀码，</a:t>
                </a:r>
                <a:r>
                  <a:rPr lang="en-US" altLang="zh-CN" dirty="0" err="1"/>
                  <a:t>x,y,z</a:t>
                </a:r>
                <a:r>
                  <a:rPr lang="zh-CN" altLang="en-US" dirty="0"/>
                  <a:t>的码字长度相同，且只有最后一个三进制位不同。</a:t>
                </a:r>
                <a:endParaRPr lang="en-US" altLang="zh-CN" dirty="0"/>
              </a:p>
              <a:p>
                <a:endParaRPr lang="en-US" altLang="zh-CN" dirty="0"/>
              </a:p>
              <a:p>
                <a:endParaRPr lang="en-US" altLang="zh-CN" dirty="0"/>
              </a:p>
              <a:p>
                <a:r>
                  <a:rPr lang="zh-CN" altLang="en-US" dirty="0"/>
                  <a:t>证明：</a:t>
                </a:r>
                <a:endParaRPr lang="en-US" altLang="zh-CN" dirty="0"/>
              </a:p>
              <a:p>
                <a:r>
                  <a:rPr lang="en-US" altLang="zh-CN" dirty="0"/>
                  <a:t> </a:t>
                </a:r>
                <a:r>
                  <a:rPr lang="zh-CN" altLang="en-US" dirty="0"/>
                  <a:t>     令</a:t>
                </a:r>
                <a:r>
                  <a:rPr lang="en-US" altLang="zh-CN" dirty="0" err="1"/>
                  <a:t>a,b,c</a:t>
                </a:r>
                <a:r>
                  <a:rPr lang="zh-CN" altLang="en-US" dirty="0"/>
                  <a:t>是</a:t>
                </a:r>
                <a:r>
                  <a:rPr lang="en-US" altLang="zh-CN" dirty="0"/>
                  <a:t>T</a:t>
                </a:r>
                <a:r>
                  <a:rPr lang="zh-CN" altLang="en-US" dirty="0"/>
                  <a:t>（任意一个最优前缀码所对应的编码树）深度最大的兄弟叶结点，不失一般性，我们不妨假设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zh-CN" i="1" dirty="0">
                        <a:latin typeface="Cambria Math" panose="02040503050406030204" pitchFamily="18" charset="0"/>
                      </a:rPr>
                      <m:t>a</m:t>
                    </m:r>
                    <m:r>
                      <a:rPr lang="en-US" altLang="zh-CN" b="0" i="1" dirty="0" smtClean="0">
                        <a:latin typeface="Cambria Math" panose="02040503050406030204" pitchFamily="18" charset="0"/>
                      </a:rPr>
                      <m:t>.</m:t>
                    </m:r>
                    <m:r>
                      <a:rPr lang="en-US" altLang="zh-CN" b="0" i="1" dirty="0" smtClean="0">
                        <a:latin typeface="Cambria Math" panose="02040503050406030204" pitchFamily="18" charset="0"/>
                      </a:rPr>
                      <m:t>𝑓𝑟𝑒𝑞</m:t>
                    </m:r>
                    <m:r>
                      <a:rPr lang="en-US" altLang="zh-CN" b="0" i="1" dirty="0" smtClean="0">
                        <a:latin typeface="Cambria Math" panose="02040503050406030204" pitchFamily="18" charset="0"/>
                      </a:rPr>
                      <m:t>≤</m:t>
                    </m:r>
                    <m:r>
                      <a:rPr lang="en-US" altLang="zh-CN" b="0" i="1" dirty="0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US" altLang="zh-CN" b="0" i="1" dirty="0" smtClean="0">
                        <a:latin typeface="Cambria Math" panose="02040503050406030204" pitchFamily="18" charset="0"/>
                      </a:rPr>
                      <m:t>.</m:t>
                    </m:r>
                    <m:r>
                      <a:rPr lang="en-US" altLang="zh-CN" b="0" i="1" dirty="0" smtClean="0">
                        <a:latin typeface="Cambria Math" panose="02040503050406030204" pitchFamily="18" charset="0"/>
                      </a:rPr>
                      <m:t>𝑓𝑟𝑒𝑞</m:t>
                    </m:r>
                    <m:r>
                      <a:rPr lang="en-US" altLang="zh-CN" b="0" i="1" dirty="0" smtClean="0">
                        <a:latin typeface="Cambria Math" panose="02040503050406030204" pitchFamily="18" charset="0"/>
                      </a:rPr>
                      <m:t>≤</m:t>
                    </m:r>
                    <m:r>
                      <a:rPr lang="en-US" altLang="zh-CN" b="0" i="1" dirty="0" smtClean="0">
                        <a:latin typeface="Cambria Math" panose="02040503050406030204" pitchFamily="18" charset="0"/>
                      </a:rPr>
                      <m:t>𝑐</m:t>
                    </m:r>
                    <m:r>
                      <a:rPr lang="en-US" altLang="zh-CN" b="0" i="1" dirty="0" smtClean="0">
                        <a:latin typeface="Cambria Math" panose="02040503050406030204" pitchFamily="18" charset="0"/>
                      </a:rPr>
                      <m:t>.</m:t>
                    </m:r>
                    <m:r>
                      <a:rPr lang="en-US" altLang="zh-CN" b="0" i="1" dirty="0" smtClean="0">
                        <a:latin typeface="Cambria Math" panose="02040503050406030204" pitchFamily="18" charset="0"/>
                      </a:rPr>
                      <m:t>𝑓𝑟𝑒𝑞</m:t>
                    </m:r>
                  </m:oMath>
                </a14:m>
                <a:r>
                  <a:rPr lang="zh-CN" altLang="en-US" dirty="0"/>
                  <a:t>且</a:t>
                </a:r>
                <a14:m>
                  <m:oMath xmlns:m="http://schemas.openxmlformats.org/officeDocument/2006/math">
                    <m:r>
                      <a:rPr lang="en-US" altLang="zh-CN" b="0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altLang="zh-CN" b="0" i="1" dirty="0" smtClean="0">
                        <a:latin typeface="Cambria Math" panose="02040503050406030204" pitchFamily="18" charset="0"/>
                      </a:rPr>
                      <m:t>.</m:t>
                    </m:r>
                    <m:r>
                      <a:rPr lang="en-US" altLang="zh-CN" b="0" i="1" dirty="0" smtClean="0">
                        <a:latin typeface="Cambria Math" panose="02040503050406030204" pitchFamily="18" charset="0"/>
                      </a:rPr>
                      <m:t>𝑓𝑟𝑒𝑞</m:t>
                    </m:r>
                    <m:r>
                      <a:rPr lang="en-US" altLang="zh-CN" b="0" i="1" dirty="0" smtClean="0">
                        <a:latin typeface="Cambria Math" panose="02040503050406030204" pitchFamily="18" charset="0"/>
                      </a:rPr>
                      <m:t>≤</m:t>
                    </m:r>
                    <m:r>
                      <a:rPr lang="en-US" altLang="zh-CN" b="0" i="1" dirty="0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altLang="zh-CN" b="0" i="1" dirty="0" smtClean="0">
                        <a:latin typeface="Cambria Math" panose="02040503050406030204" pitchFamily="18" charset="0"/>
                      </a:rPr>
                      <m:t>.</m:t>
                    </m:r>
                    <m:r>
                      <a:rPr lang="en-US" altLang="zh-CN" b="0" i="1" dirty="0" smtClean="0">
                        <a:latin typeface="Cambria Math" panose="02040503050406030204" pitchFamily="18" charset="0"/>
                      </a:rPr>
                      <m:t>𝑓𝑟𝑒𝑞</m:t>
                    </m:r>
                    <m:r>
                      <a:rPr lang="en-US" altLang="zh-CN" b="0" i="1" dirty="0" smtClean="0">
                        <a:latin typeface="Cambria Math" panose="02040503050406030204" pitchFamily="18" charset="0"/>
                      </a:rPr>
                      <m:t>≤</m:t>
                    </m:r>
                    <m:r>
                      <a:rPr lang="en-US" altLang="zh-CN" b="0" i="1" dirty="0" smtClean="0">
                        <a:latin typeface="Cambria Math" panose="02040503050406030204" pitchFamily="18" charset="0"/>
                      </a:rPr>
                      <m:t>𝑧</m:t>
                    </m:r>
                    <m:r>
                      <a:rPr lang="en-US" altLang="zh-CN" b="0" i="1" dirty="0" smtClean="0">
                        <a:latin typeface="Cambria Math" panose="02040503050406030204" pitchFamily="18" charset="0"/>
                      </a:rPr>
                      <m:t>.</m:t>
                    </m:r>
                    <m:r>
                      <a:rPr lang="en-US" altLang="zh-CN" b="0" i="1" dirty="0" smtClean="0">
                        <a:latin typeface="Cambria Math" panose="02040503050406030204" pitchFamily="18" charset="0"/>
                      </a:rPr>
                      <m:t>𝑓𝑟𝑒𝑞</m:t>
                    </m:r>
                  </m:oMath>
                </a14:m>
                <a:r>
                  <a:rPr lang="zh-CN" altLang="en-US" dirty="0"/>
                  <a:t>。由于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zh-CN" i="1" dirty="0">
                        <a:latin typeface="Cambria Math" panose="02040503050406030204" pitchFamily="18" charset="0"/>
                      </a:rPr>
                      <m:t>x</m:t>
                    </m:r>
                    <m:r>
                      <a:rPr lang="en-US" altLang="zh-CN" b="0" i="1" dirty="0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altLang="zh-CN" b="0" i="1" dirty="0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altLang="zh-CN" b="0" i="1" dirty="0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altLang="zh-CN" b="0" i="1" dirty="0" smtClean="0">
                        <a:latin typeface="Cambria Math" panose="02040503050406030204" pitchFamily="18" charset="0"/>
                      </a:rPr>
                      <m:t>𝑧</m:t>
                    </m:r>
                  </m:oMath>
                </a14:m>
                <a:r>
                  <a:rPr lang="zh-CN" altLang="en-US" dirty="0"/>
                  <a:t>是叶结点中出现频率最低的三个字符，而</a:t>
                </a:r>
                <a:r>
                  <a:rPr lang="en-US" altLang="zh-CN" dirty="0" err="1"/>
                  <a:t>a,b,c</a:t>
                </a:r>
                <a:r>
                  <a:rPr lang="zh-CN" altLang="en-US" dirty="0"/>
                  <a:t>是任意的三个字符，因此我们有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.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𝑓𝑟𝑒𝑞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≤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.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𝑓𝑟𝑒𝑞</m:t>
                    </m:r>
                    <m:r>
                      <a:rPr lang="zh-CN" altLang="en-US" i="1">
                        <a:latin typeface="Cambria Math" panose="02040503050406030204" pitchFamily="18" charset="0"/>
                      </a:rPr>
                      <m:t>、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.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𝑓𝑟𝑒𝑞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≤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.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𝑓𝑟𝑒𝑞</m:t>
                    </m:r>
                    <m:r>
                      <a:rPr lang="zh-CN" altLang="en-US" i="1">
                        <a:latin typeface="Cambria Math" panose="02040503050406030204" pitchFamily="18" charset="0"/>
                      </a:rPr>
                      <m:t>和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𝑧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.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𝑓𝑟𝑒𝑞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≤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𝑐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.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𝑓𝑟𝑒𝑞</m:t>
                    </m:r>
                    <m:r>
                      <a:rPr lang="zh-CN" altLang="en-US" i="1">
                        <a:latin typeface="Cambria Math" panose="02040503050406030204" pitchFamily="18" charset="0"/>
                      </a:rPr>
                      <m:t>。</m:t>
                    </m:r>
                  </m:oMath>
                </a14:m>
                <a:endParaRPr lang="en-US" altLang="zh-CN" dirty="0"/>
              </a:p>
              <a:p>
                <a:r>
                  <a:rPr lang="en-US" altLang="zh-CN" dirty="0"/>
                  <a:t>      </a:t>
                </a:r>
                <a:r>
                  <a:rPr lang="zh-CN" altLang="en-US" dirty="0"/>
                  <a:t>①如果有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zh-CN" b="0" i="0" smtClean="0">
                        <a:latin typeface="Cambria Math" panose="02040503050406030204" pitchFamily="18" charset="0"/>
                      </a:rPr>
                      <m:t>x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.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𝑓𝑟𝑒𝑞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𝑐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.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𝑓𝑟𝑒𝑞</m:t>
                    </m:r>
                    <m:r>
                      <a:rPr lang="zh-CN" altLang="en-US" i="1">
                        <a:latin typeface="Cambria Math" panose="02040503050406030204" pitchFamily="18" charset="0"/>
                      </a:rPr>
                      <m:t>，</m:t>
                    </m:r>
                  </m:oMath>
                </a14:m>
                <a:r>
                  <a:rPr lang="zh-CN" altLang="en-US" dirty="0"/>
                  <a:t>那么会出现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.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𝑓𝑟𝑒𝑞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.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𝑓𝑟𝑒𝑞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𝑧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.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𝑓𝑟𝑒𝑞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.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𝑓𝑟𝑒𝑞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.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𝑓𝑟𝑒𝑞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𝑐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.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𝑓𝑟𝑒𝑞</m:t>
                    </m:r>
                    <m:r>
                      <a:rPr lang="zh-CN" altLang="en-US" i="1">
                        <a:latin typeface="Cambria Math" panose="02040503050406030204" pitchFamily="18" charset="0"/>
                      </a:rPr>
                      <m:t>。</m:t>
                    </m:r>
                  </m:oMath>
                </a14:m>
                <a:r>
                  <a:rPr lang="zh-CN" altLang="en-US" dirty="0"/>
                  <a:t>此时显然成立。所以</a:t>
                </a:r>
                <a14:m>
                  <m:oMath xmlns:m="http://schemas.openxmlformats.org/officeDocument/2006/math">
                    <m:r>
                      <a:rPr lang="zh-CN" altLang="en-US" b="0" i="1" dirty="0">
                        <a:latin typeface="Cambria Math" panose="02040503050406030204" pitchFamily="18" charset="0"/>
                      </a:rPr>
                      <m:t>我们</m:t>
                    </m:r>
                    <m:r>
                      <a:rPr lang="zh-CN" altLang="en-US" i="1" dirty="0" smtClean="0">
                        <a:latin typeface="Cambria Math" panose="02040503050406030204" pitchFamily="18" charset="0"/>
                      </a:rPr>
                      <m:t>假定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≠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𝑐</m:t>
                    </m:r>
                    <m:r>
                      <a:rPr lang="zh-CN" alt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。</m:t>
                    </m:r>
                  </m:oMath>
                </a14:m>
                <a:endParaRPr lang="en-US" altLang="zh-CN" dirty="0"/>
              </a:p>
              <a:p>
                <a:r>
                  <a:rPr lang="en-US" altLang="zh-CN" dirty="0"/>
                  <a:t>      </a:t>
                </a:r>
                <a:r>
                  <a:rPr lang="zh-CN" altLang="en-US" dirty="0"/>
                  <a:t>②如果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.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𝑓𝑟𝑒𝑞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.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𝑓𝑟𝑒𝑞</m:t>
                    </m:r>
                    <m:r>
                      <a:rPr lang="zh-CN" altLang="en-US" i="1">
                        <a:latin typeface="Cambria Math" panose="02040503050406030204" pitchFamily="18" charset="0"/>
                      </a:rPr>
                      <m:t>，</m:t>
                    </m:r>
                  </m:oMath>
                </a14:m>
                <a:r>
                  <a:rPr lang="zh-CN" altLang="en-US" dirty="0"/>
                  <a:t>那么会出现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.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𝑓𝑟𝑒𝑞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.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𝑓𝑟𝑒𝑞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.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𝑓𝑟𝑒𝑞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.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𝑓𝑟𝑒𝑞</m:t>
                    </m:r>
                    <m:r>
                      <a:rPr lang="zh-CN" altLang="en-US" i="1">
                        <a:latin typeface="Cambria Math" panose="02040503050406030204" pitchFamily="18" charset="0"/>
                      </a:rPr>
                      <m:t>，</m:t>
                    </m:r>
                  </m:oMath>
                </a14:m>
                <a:r>
                  <a:rPr lang="zh-CN" altLang="en-US" dirty="0"/>
                  <a:t>此时我们用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zh-CN" altLang="en-US" i="1">
                        <a:latin typeface="Cambria Math" panose="02040503050406030204" pitchFamily="18" charset="0"/>
                      </a:rPr>
                      <m:t>交换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m:rPr>
                        <m:sty m:val="p"/>
                      </m:rPr>
                      <a:rPr lang="en-US" altLang="zh-CN" i="1">
                        <a:latin typeface="Cambria Math" panose="02040503050406030204" pitchFamily="18" charset="0"/>
                      </a:rPr>
                      <m:t>b</m:t>
                    </m:r>
                    <m:r>
                      <a:rPr lang="en-US" altLang="zh-CN" b="0" i="0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zh-CN" altLang="en-US" i="1">
                        <a:latin typeface="Cambria Math" panose="02040503050406030204" pitchFamily="18" charset="0"/>
                      </a:rPr>
                      <m:t>形成</m:t>
                    </m:r>
                    <m:sSup>
                      <m:sSup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p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zh-CN" altLang="en-US" i="1">
                        <a:latin typeface="Cambria Math" panose="02040503050406030204" pitchFamily="18" charset="0"/>
                      </a:rPr>
                      <m:t>显然</m:t>
                    </m:r>
                    <m:r>
                      <m:rPr>
                        <m:sty m:val="p"/>
                      </m:rPr>
                      <a:rPr lang="en-US" altLang="zh-CN" i="1" smtClean="0">
                        <a:latin typeface="Cambria Math" panose="02040503050406030204" pitchFamily="18" charset="0"/>
                      </a:rPr>
                      <m:t>T</m:t>
                    </m:r>
                    <m:r>
                      <a:rPr lang="zh-CN" altLang="en-US" i="1">
                        <a:latin typeface="Cambria Math" panose="02040503050406030204" pitchFamily="18" charset="0"/>
                      </a:rPr>
                      <m:t>和</m:t>
                    </m:r>
                    <m:r>
                      <m:rPr>
                        <m:sty m:val="p"/>
                      </m:rPr>
                      <a:rPr lang="en-US" altLang="zh-CN" i="1" smtClean="0">
                        <a:latin typeface="Cambria Math" panose="02040503050406030204" pitchFamily="18" charset="0"/>
                      </a:rPr>
                      <m:t>T</m:t>
                    </m:r>
                    <m:r>
                      <a:rPr lang="en-US" altLang="zh-CN" i="1" smtClean="0">
                        <a:latin typeface="Cambria Math" panose="02040503050406030204" pitchFamily="18" charset="0"/>
                      </a:rPr>
                      <m:t>‘</m:t>
                    </m:r>
                    <m:r>
                      <a:rPr lang="zh-CN" altLang="en-US" i="1">
                        <a:latin typeface="Cambria Math" panose="02040503050406030204" pitchFamily="18" charset="0"/>
                      </a:rPr>
                      <m:t>两个</m:t>
                    </m:r>
                  </m:oMath>
                </a14:m>
                <a:r>
                  <a:rPr lang="zh-CN" altLang="en-US" dirty="0"/>
                  <a:t>树的效果等价，均为最优前缀编码对应的树，我们在</a:t>
                </a:r>
                <a:r>
                  <a:rPr lang="en-US" altLang="zh-CN" dirty="0"/>
                  <a:t>T’</a:t>
                </a:r>
                <a:r>
                  <a:rPr lang="zh-CN" altLang="en-US" dirty="0"/>
                  <a:t>中用</a:t>
                </a:r>
                <a:r>
                  <a:rPr lang="en-US" altLang="zh-CN" dirty="0"/>
                  <a:t>z</a:t>
                </a:r>
                <a:r>
                  <a:rPr lang="zh-CN" altLang="en-US" dirty="0"/>
                  <a:t>交换</a:t>
                </a:r>
                <a:r>
                  <a:rPr lang="en-US" altLang="zh-CN" dirty="0"/>
                  <a:t>c</a:t>
                </a:r>
                <a:r>
                  <a:rPr lang="zh-CN" altLang="en-US" dirty="0"/>
                  <a:t>形成一个新树</a:t>
                </a:r>
                <a:r>
                  <a:rPr lang="en-US" altLang="zh-CN" dirty="0"/>
                  <a:t>T”,</a:t>
                </a:r>
                <a:r>
                  <a:rPr lang="zh-CN" altLang="en-US" dirty="0"/>
                  <a:t>那么在</a:t>
                </a:r>
                <a:r>
                  <a:rPr lang="en-US" altLang="zh-CN" dirty="0"/>
                  <a:t>T”</a:t>
                </a:r>
                <a:r>
                  <a:rPr lang="zh-CN" altLang="en-US" dirty="0"/>
                  <a:t>中</a:t>
                </a:r>
                <a:r>
                  <a:rPr lang="en-US" altLang="zh-CN" dirty="0" err="1"/>
                  <a:t>x,y,z</a:t>
                </a:r>
                <a:r>
                  <a:rPr lang="zh-CN" altLang="en-US" dirty="0"/>
                  <a:t>是深度最深的三个兄弟叶结点，根据公式我们得到</a:t>
                </a:r>
                <a:r>
                  <a:rPr lang="en-US" altLang="zh-CN" dirty="0"/>
                  <a:t>T’</a:t>
                </a:r>
                <a:r>
                  <a:rPr lang="zh-CN" altLang="en-US" dirty="0"/>
                  <a:t>和</a:t>
                </a:r>
                <a:r>
                  <a:rPr lang="en-US" altLang="zh-CN" dirty="0"/>
                  <a:t>T”</a:t>
                </a:r>
                <a:r>
                  <a:rPr lang="zh-CN" altLang="en-US" dirty="0"/>
                  <a:t>代价之差为</a:t>
                </a:r>
                <a:endParaRPr lang="en-US" altLang="zh-CN" i="1" dirty="0">
                  <a:latin typeface="Cambria Math" panose="02040503050406030204" pitchFamily="18" charset="0"/>
                </a:endParaRPr>
              </a:p>
              <a:p>
                <a:pPr algn="ctr">
                  <a:tabLst>
                    <a:tab pos="5470525" algn="l"/>
                  </a:tabLst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zh-CN" i="1" dirty="0">
                        <a:latin typeface="Cambria Math" panose="02040503050406030204" pitchFamily="18" charset="0"/>
                      </a:rPr>
                      <m:t>B</m:t>
                    </m:r>
                    <m:r>
                      <a:rPr lang="en-US" altLang="zh-CN" b="0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zh-CN" b="0" i="1" dirty="0" smtClean="0">
                        <a:latin typeface="Cambria Math" panose="02040503050406030204" pitchFamily="18" charset="0"/>
                      </a:rPr>
                      <m:t>𝑇</m:t>
                    </m:r>
                    <m:r>
                      <a:rPr lang="en-US" altLang="zh-CN" b="0" i="1" dirty="0" smtClean="0">
                        <a:latin typeface="Cambria Math" panose="02040503050406030204" pitchFamily="18" charset="0"/>
                      </a:rPr>
                      <m:t>")−</m:t>
                    </m:r>
                    <m:r>
                      <a:rPr lang="en-US" altLang="zh-CN" b="0" i="1" dirty="0" smtClean="0">
                        <a:latin typeface="Cambria Math" panose="02040503050406030204" pitchFamily="18" charset="0"/>
                      </a:rPr>
                      <m:t>𝐵</m:t>
                    </m:r>
                    <m:r>
                      <a:rPr lang="en-US" altLang="zh-CN" b="0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zh-CN" b="0" i="1" dirty="0" smtClean="0">
                        <a:latin typeface="Cambria Math" panose="02040503050406030204" pitchFamily="18" charset="0"/>
                      </a:rPr>
                      <m:t>𝑇</m:t>
                    </m:r>
                    <m:r>
                      <a:rPr lang="en-US" altLang="zh-CN" b="0" i="1" dirty="0" smtClean="0">
                        <a:latin typeface="Cambria Math" panose="02040503050406030204" pitchFamily="18" charset="0"/>
                      </a:rPr>
                      <m:t>′)=</m:t>
                    </m:r>
                    <m:nary>
                      <m:naryPr>
                        <m:chr m:val="∑"/>
                        <m:supHide m:val="on"/>
                        <m:ctrlPr>
                          <a:rPr lang="en-US" altLang="zh-CN" b="0" i="1" dirty="0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7"/>
                          </m:rPr>
                          <a:rPr lang="en-US" altLang="zh-CN" b="0" i="1" dirty="0" smtClean="0">
                            <a:latin typeface="Cambria Math" panose="02040503050406030204" pitchFamily="18" charset="0"/>
                          </a:rPr>
                          <m:t>𝑐</m:t>
                        </m:r>
                        <m:r>
                          <a:rPr lang="en-US" altLang="zh-CN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∈</m:t>
                        </m:r>
                        <m:r>
                          <a:rPr lang="en-US" altLang="zh-CN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𝐶</m:t>
                        </m:r>
                      </m:sub>
                      <m:sup/>
                      <m:e>
                        <m:r>
                          <a:rPr lang="en-US" altLang="zh-CN" b="0" i="1" dirty="0" smtClean="0">
                            <a:latin typeface="Cambria Math" panose="02040503050406030204" pitchFamily="18" charset="0"/>
                          </a:rPr>
                          <m:t>𝑐</m:t>
                        </m:r>
                        <m:r>
                          <a:rPr lang="en-US" altLang="zh-CN" b="0" i="1" dirty="0" smtClean="0">
                            <a:latin typeface="Cambria Math" panose="02040503050406030204" pitchFamily="18" charset="0"/>
                          </a:rPr>
                          <m:t>.</m:t>
                        </m:r>
                        <m:r>
                          <a:rPr lang="en-US" altLang="zh-CN" b="0" i="1" dirty="0" smtClean="0">
                            <a:latin typeface="Cambria Math" panose="02040503050406030204" pitchFamily="18" charset="0"/>
                          </a:rPr>
                          <m:t>𝑓𝑟𝑒𝑞</m:t>
                        </m:r>
                        <m:r>
                          <a:rPr lang="en-US" altLang="zh-CN" b="0" i="1" dirty="0" smtClean="0">
                            <a:latin typeface="Cambria Math" panose="02040503050406030204" pitchFamily="18" charset="0"/>
                          </a:rPr>
                          <m:t>∗</m:t>
                        </m:r>
                        <m:sSub>
                          <m:sSubPr>
                            <m:ctrlPr>
                              <a:rPr lang="en-US" altLang="zh-CN" b="0" i="1" dirty="0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b="0" i="1" dirty="0" smtClean="0">
                                <a:latin typeface="Cambria Math" panose="02040503050406030204" pitchFamily="18" charset="0"/>
                              </a:rPr>
                              <m:t>𝑑</m:t>
                            </m:r>
                          </m:e>
                          <m:sub>
                            <m:r>
                              <a:rPr lang="en-US" altLang="zh-CN" b="0" i="1" dirty="0" smtClean="0">
                                <a:latin typeface="Cambria Math" panose="02040503050406030204" pitchFamily="18" charset="0"/>
                              </a:rPr>
                              <m:t>𝑇</m:t>
                            </m:r>
                            <m:r>
                              <a:rPr lang="en-US" altLang="zh-CN" b="0" i="1" dirty="0" smtClean="0">
                                <a:latin typeface="Cambria Math" panose="02040503050406030204" pitchFamily="18" charset="0"/>
                              </a:rPr>
                              <m:t>"</m:t>
                            </m:r>
                          </m:sub>
                        </m:sSub>
                        <m:r>
                          <a:rPr lang="en-US" altLang="zh-CN" b="0" i="1" dirty="0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altLang="zh-CN" b="0" i="1" dirty="0" smtClean="0">
                            <a:latin typeface="Cambria Math" panose="02040503050406030204" pitchFamily="18" charset="0"/>
                          </a:rPr>
                          <m:t>𝑐</m:t>
                        </m:r>
                        <m:r>
                          <a:rPr lang="en-US" altLang="zh-CN" b="0" i="1" dirty="0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nary>
                    <m:r>
                      <a:rPr lang="en-US" altLang="zh-CN" b="0" i="1" dirty="0" smtClean="0"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US" altLang="zh-CN" dirty="0"/>
                  <a:t>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supHide m:val="on"/>
                        <m:ctrlPr>
                          <a:rPr lang="en-US" altLang="zh-CN" i="1" dirty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7"/>
                          </m:rPr>
                          <a:rPr lang="en-US" altLang="zh-CN" i="1" dirty="0">
                            <a:latin typeface="Cambria Math" panose="02040503050406030204" pitchFamily="18" charset="0"/>
                          </a:rPr>
                          <m:t>𝑐</m:t>
                        </m:r>
                        <m:r>
                          <a:rPr lang="en-US" altLang="zh-CN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∈</m:t>
                        </m:r>
                        <m:r>
                          <a:rPr lang="en-US" altLang="zh-CN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𝐶</m:t>
                        </m:r>
                      </m:sub>
                      <m:sup/>
                      <m:e>
                        <m:r>
                          <a:rPr lang="en-US" altLang="zh-CN" i="1" dirty="0">
                            <a:latin typeface="Cambria Math" panose="02040503050406030204" pitchFamily="18" charset="0"/>
                          </a:rPr>
                          <m:t>𝑐</m:t>
                        </m:r>
                        <m:r>
                          <a:rPr lang="en-US" altLang="zh-CN" i="1" dirty="0">
                            <a:latin typeface="Cambria Math" panose="02040503050406030204" pitchFamily="18" charset="0"/>
                          </a:rPr>
                          <m:t>.</m:t>
                        </m:r>
                        <m:r>
                          <a:rPr lang="en-US" altLang="zh-CN" i="1" dirty="0">
                            <a:latin typeface="Cambria Math" panose="02040503050406030204" pitchFamily="18" charset="0"/>
                          </a:rPr>
                          <m:t>𝑓𝑟𝑒𝑞</m:t>
                        </m:r>
                        <m:r>
                          <a:rPr lang="en-US" altLang="zh-CN" i="1" dirty="0">
                            <a:latin typeface="Cambria Math" panose="02040503050406030204" pitchFamily="18" charset="0"/>
                          </a:rPr>
                          <m:t>∗</m:t>
                        </m:r>
                        <m:sSub>
                          <m:sSubPr>
                            <m:ctrlPr>
                              <a:rPr lang="en-US" altLang="zh-CN" i="1" dirty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i="1" dirty="0">
                                <a:latin typeface="Cambria Math" panose="02040503050406030204" pitchFamily="18" charset="0"/>
                              </a:rPr>
                              <m:t>𝑑</m:t>
                            </m:r>
                          </m:e>
                          <m:sub>
                            <m:r>
                              <a:rPr lang="en-US" altLang="zh-CN" i="1" dirty="0">
                                <a:latin typeface="Cambria Math" panose="02040503050406030204" pitchFamily="18" charset="0"/>
                              </a:rPr>
                              <m:t>𝑇</m:t>
                            </m:r>
                            <m:r>
                              <a:rPr lang="en-US" altLang="zh-CN" b="0" i="1" dirty="0" smtClean="0">
                                <a:latin typeface="Cambria Math" panose="02040503050406030204" pitchFamily="18" charset="0"/>
                              </a:rPr>
                              <m:t>′</m:t>
                            </m:r>
                          </m:sub>
                        </m:sSub>
                        <m:r>
                          <a:rPr lang="en-US" altLang="zh-CN" i="1" dirty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altLang="zh-CN" i="1" dirty="0">
                            <a:latin typeface="Cambria Math" panose="02040503050406030204" pitchFamily="18" charset="0"/>
                          </a:rPr>
                          <m:t>𝑐</m:t>
                        </m:r>
                        <m:r>
                          <a:rPr lang="en-US" altLang="zh-CN" i="1" dirty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nary>
                  </m:oMath>
                </a14:m>
                <a:endParaRPr lang="en-US" altLang="zh-CN" i="1" dirty="0">
                  <a:latin typeface="Cambria Math" panose="02040503050406030204" pitchFamily="18" charset="0"/>
                </a:endParaRPr>
              </a:p>
              <a:p>
                <a:pPr>
                  <a:tabLst>
                    <a:tab pos="5470525" algn="l"/>
                  </a:tabLs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b="0" i="1" dirty="0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𝑐</m:t>
                          </m:r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.</m:t>
                          </m:r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𝑓𝑟𝑒𝑞</m:t>
                          </m:r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𝑧</m:t>
                          </m:r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.</m:t>
                          </m:r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𝑓𝑟𝑒𝑞</m:t>
                          </m:r>
                        </m:e>
                      </m:d>
                      <m:r>
                        <a:rPr lang="en-US" altLang="zh-CN" b="0" i="1" dirty="0" smtClean="0">
                          <a:latin typeface="Cambria Math" panose="02040503050406030204" pitchFamily="18" charset="0"/>
                        </a:rPr>
                        <m:t>∗</m:t>
                      </m:r>
                      <m:d>
                        <m:dPr>
                          <m:ctrlP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altLang="zh-CN" b="0" i="1" dirty="0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CN" b="0" i="1" dirty="0" smtClean="0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e>
                            <m:sub>
                              <m:sSup>
                                <m:sSupPr>
                                  <m:ctrlPr>
                                    <a:rPr lang="en-US" altLang="zh-CN" b="0" i="1" dirty="0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altLang="zh-CN" b="0" i="1" dirty="0" smtClean="0"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e>
                                <m:sup>
                                  <m:r>
                                    <a:rPr lang="en-US" altLang="zh-CN" b="0" i="1" dirty="0" smtClean="0">
                                      <a:latin typeface="Cambria Math" panose="02040503050406030204" pitchFamily="18" charset="0"/>
                                    </a:rPr>
                                    <m:t>′</m:t>
                                  </m:r>
                                </m:sup>
                              </m:sSup>
                            </m:sub>
                          </m:sSub>
                          <m:d>
                            <m:dPr>
                              <m:ctrlPr>
                                <a:rPr lang="en-US" altLang="zh-CN" b="0" i="1" dirty="0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zh-CN" b="0" i="1" dirty="0" smtClean="0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e>
                          </m:d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altLang="zh-CN" i="1" dirty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CN" i="1" dirty="0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e>
                            <m:sub>
                              <m:sSup>
                                <m:sSupPr>
                                  <m:ctrlPr>
                                    <a:rPr lang="en-US" altLang="zh-CN" i="1" dirty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altLang="zh-CN" i="1" dirty="0"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e>
                                <m:sup>
                                  <m:r>
                                    <a:rPr lang="en-US" altLang="zh-CN" i="1" dirty="0">
                                      <a:latin typeface="Cambria Math" panose="02040503050406030204" pitchFamily="18" charset="0"/>
                                    </a:rPr>
                                    <m:t>′</m:t>
                                  </m:r>
                                </m:sup>
                              </m:sSup>
                            </m:sub>
                          </m:sSub>
                          <m:d>
                            <m:dPr>
                              <m:ctrlPr>
                                <a:rPr lang="en-US" altLang="zh-CN" i="1" dirty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zh-CN" b="0" i="1" dirty="0" smtClean="0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</m:d>
                        </m:e>
                      </m:d>
                      <m:r>
                        <a:rPr lang="en-US" altLang="zh-CN" b="0" i="1" dirty="0" smtClean="0">
                          <a:latin typeface="Cambria Math" panose="02040503050406030204" pitchFamily="18" charset="0"/>
                        </a:rPr>
                        <m:t>≤0</m:t>
                      </m:r>
                      <m:r>
                        <a:rPr lang="en-US" altLang="zh-CN" b="0" i="0" dirty="0" smtClean="0">
                          <a:latin typeface="Cambria Math" panose="02040503050406030204" pitchFamily="18" charset="0"/>
                        </a:rPr>
                        <m:t>.</m:t>
                      </m:r>
                    </m:oMath>
                  </m:oMathPara>
                </a14:m>
                <a:endParaRPr lang="en-US" altLang="zh-CN" b="0" dirty="0"/>
              </a:p>
              <a:p>
                <a:pPr>
                  <a:tabLst>
                    <a:tab pos="5470525" algn="l"/>
                  </a:tabLst>
                </a:pPr>
                <a:r>
                  <a:rPr lang="zh-CN" altLang="en-US" dirty="0"/>
                  <a:t>其中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𝑐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.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𝑓𝑟𝑒𝑞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𝑧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.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𝑓𝑟𝑒𝑞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)</m:t>
                    </m:r>
                    <m:r>
                      <a:rPr lang="zh-CN" altLang="en-US" i="1">
                        <a:latin typeface="Cambria Math" panose="02040503050406030204" pitchFamily="18" charset="0"/>
                      </a:rPr>
                      <m:t>非负</m:t>
                    </m:r>
                  </m:oMath>
                </a14:m>
                <a:r>
                  <a:rPr lang="zh-CN" altLang="en-US" b="0" dirty="0"/>
                  <a:t>，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altLang="zh-CN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zh-CN" i="1" dirty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i="1" dirty="0">
                                <a:latin typeface="Cambria Math" panose="02040503050406030204" pitchFamily="18" charset="0"/>
                              </a:rPr>
                              <m:t>𝑑</m:t>
                            </m:r>
                          </m:e>
                          <m:sub>
                            <m:sSup>
                              <m:sSupPr>
                                <m:ctrlPr>
                                  <a:rPr lang="en-US" altLang="zh-CN" i="1" dirty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altLang="zh-CN" i="1" dirty="0">
                                    <a:latin typeface="Cambria Math" panose="02040503050406030204" pitchFamily="18" charset="0"/>
                                  </a:rPr>
                                  <m:t>𝑇</m:t>
                                </m:r>
                              </m:e>
                              <m:sup>
                                <m:r>
                                  <a:rPr lang="en-US" altLang="zh-CN" i="1" dirty="0">
                                    <a:latin typeface="Cambria Math" panose="02040503050406030204" pitchFamily="18" charset="0"/>
                                  </a:rPr>
                                  <m:t>′</m:t>
                                </m:r>
                              </m:sup>
                            </m:sSup>
                          </m:sub>
                        </m:sSub>
                        <m:d>
                          <m:dPr>
                            <m:ctrlPr>
                              <a:rPr lang="en-US" altLang="zh-CN" i="1" dirty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zh-CN" i="1" dirty="0">
                                <a:latin typeface="Cambria Math" panose="02040503050406030204" pitchFamily="18" charset="0"/>
                              </a:rPr>
                              <m:t>𝑧</m:t>
                            </m:r>
                          </m:e>
                        </m:d>
                        <m:r>
                          <a:rPr lang="en-US" altLang="zh-CN" i="1" dirty="0"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n-US" altLang="zh-CN" i="1" dirty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i="1" dirty="0">
                                <a:latin typeface="Cambria Math" panose="02040503050406030204" pitchFamily="18" charset="0"/>
                              </a:rPr>
                              <m:t>𝑑</m:t>
                            </m:r>
                          </m:e>
                          <m:sub>
                            <m:sSup>
                              <m:sSupPr>
                                <m:ctrlPr>
                                  <a:rPr lang="en-US" altLang="zh-CN" i="1" dirty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altLang="zh-CN" i="1" dirty="0">
                                    <a:latin typeface="Cambria Math" panose="02040503050406030204" pitchFamily="18" charset="0"/>
                                  </a:rPr>
                                  <m:t>𝑇</m:t>
                                </m:r>
                              </m:e>
                              <m:sup>
                                <m:r>
                                  <a:rPr lang="en-US" altLang="zh-CN" i="1" dirty="0">
                                    <a:latin typeface="Cambria Math" panose="02040503050406030204" pitchFamily="18" charset="0"/>
                                  </a:rPr>
                                  <m:t>′</m:t>
                                </m:r>
                              </m:sup>
                            </m:sSup>
                          </m:sub>
                        </m:sSub>
                        <m:d>
                          <m:dPr>
                            <m:ctrlPr>
                              <a:rPr lang="en-US" altLang="zh-CN" i="1" dirty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zh-CN" i="1" dirty="0">
                                <a:latin typeface="Cambria Math" panose="02040503050406030204" pitchFamily="18" charset="0"/>
                              </a:rPr>
                              <m:t>𝑐</m:t>
                            </m:r>
                          </m:e>
                        </m:d>
                      </m:e>
                    </m:d>
                    <m:r>
                      <a:rPr lang="zh-CN" altLang="en-US" i="1" dirty="0" smtClean="0">
                        <a:latin typeface="Cambria Math" panose="02040503050406030204" pitchFamily="18" charset="0"/>
                      </a:rPr>
                      <m:t>非正</m:t>
                    </m:r>
                  </m:oMath>
                </a14:m>
                <a:r>
                  <a:rPr lang="zh-CN" altLang="en-US" b="0" dirty="0"/>
                  <a:t>。</a:t>
                </a:r>
                <a:endParaRPr lang="en-US" altLang="zh-CN" b="0" dirty="0"/>
              </a:p>
              <a:p>
                <a:pPr>
                  <a:tabLst>
                    <a:tab pos="5470525" algn="l"/>
                  </a:tabLst>
                </a:pPr>
                <a:endParaRPr lang="en-US" altLang="zh-CN" dirty="0"/>
              </a:p>
              <a:p>
                <a:r>
                  <a:rPr lang="en-US" altLang="zh-CN" dirty="0"/>
                  <a:t>     </a:t>
                </a:r>
              </a:p>
              <a:p>
                <a:r>
                  <a:rPr lang="en-US" altLang="zh-CN" dirty="0"/>
                  <a:t>      </a:t>
                </a:r>
              </a:p>
              <a:p>
                <a:r>
                  <a:rPr lang="en-US" altLang="zh-CN" dirty="0"/>
                  <a:t>      </a:t>
                </a:r>
              </a:p>
            </p:txBody>
          </p:sp>
        </mc:Choice>
        <mc:Fallback xmlns="">
          <p:sp>
            <p:nvSpPr>
              <p:cNvPr id="6" name="文本框 5">
                <a:extLst>
                  <a:ext uri="{FF2B5EF4-FFF2-40B4-BE49-F238E27FC236}">
                    <a16:creationId xmlns:a16="http://schemas.microsoft.com/office/drawing/2014/main" id="{19B211A1-8649-48F9-8130-FB53DC49DDD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69987" y="1278533"/>
                <a:ext cx="10069201" cy="6498959"/>
              </a:xfrm>
              <a:prstGeom prst="rect">
                <a:avLst/>
              </a:prstGeom>
              <a:blipFill>
                <a:blip r:embed="rId2"/>
                <a:stretch>
                  <a:fillRect l="-545" t="-844" r="-2786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20020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组合 4"/>
          <p:cNvGrpSpPr/>
          <p:nvPr/>
        </p:nvGrpSpPr>
        <p:grpSpPr>
          <a:xfrm>
            <a:off x="-3133" y="2908010"/>
            <a:ext cx="2016328" cy="573437"/>
            <a:chOff x="152207" y="1580827"/>
            <a:chExt cx="1820342" cy="573437"/>
          </a:xfrm>
        </p:grpSpPr>
        <p:sp>
          <p:nvSpPr>
            <p:cNvPr id="3" name="矩形 2"/>
            <p:cNvSpPr/>
            <p:nvPr/>
          </p:nvSpPr>
          <p:spPr>
            <a:xfrm>
              <a:off x="152207" y="1580827"/>
              <a:ext cx="1454244" cy="573437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" name="等腰三角形 3"/>
            <p:cNvSpPr/>
            <p:nvPr/>
          </p:nvSpPr>
          <p:spPr>
            <a:xfrm rot="5400000">
              <a:off x="1642823" y="1785792"/>
              <a:ext cx="495945" cy="163507"/>
            </a:xfrm>
            <a:prstGeom prst="triangle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2" name="文本框 1"/>
          <p:cNvSpPr txBox="1"/>
          <p:nvPr/>
        </p:nvSpPr>
        <p:spPr>
          <a:xfrm>
            <a:off x="-94261" y="1361660"/>
            <a:ext cx="1915909" cy="27441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lnSpc>
                <a:spcPct val="250000"/>
              </a:lnSpc>
              <a:buAutoNum type="arabicPeriod"/>
            </a:pPr>
            <a:r>
              <a:rPr lang="zh-CN" altLang="en-US" dirty="0">
                <a:solidFill>
                  <a:schemeClr val="bg2">
                    <a:lumMod val="9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编码方案</a:t>
            </a:r>
            <a:endParaRPr lang="en-US" altLang="zh-CN" dirty="0">
              <a:solidFill>
                <a:schemeClr val="bg2">
                  <a:lumMod val="9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342900" indent="-342900">
              <a:lnSpc>
                <a:spcPct val="250000"/>
              </a:lnSpc>
              <a:buAutoNum type="arabicPeriod"/>
            </a:pPr>
            <a:r>
              <a:rPr lang="zh-CN" altLang="en-US" dirty="0">
                <a:solidFill>
                  <a:schemeClr val="bg1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例子及伪代码</a:t>
            </a:r>
            <a:endParaRPr lang="en-US" altLang="zh-CN" dirty="0">
              <a:solidFill>
                <a:schemeClr val="bg1">
                  <a:lumMod val="7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342900" indent="-342900">
              <a:lnSpc>
                <a:spcPct val="250000"/>
              </a:lnSpc>
              <a:buAutoNum type="arabicPeriod"/>
            </a:pPr>
            <a:r>
              <a:rPr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正确性证明</a:t>
            </a:r>
            <a:endParaRPr lang="en-US" altLang="zh-CN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342900" indent="-342900">
              <a:lnSpc>
                <a:spcPct val="250000"/>
              </a:lnSpc>
              <a:buAutoNum type="arabicPeriod"/>
            </a:pPr>
            <a:r>
              <a:rPr lang="zh-CN" altLang="en-US" dirty="0">
                <a:solidFill>
                  <a:schemeClr val="bg1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推广</a:t>
            </a:r>
          </a:p>
        </p:txBody>
      </p:sp>
      <p:cxnSp>
        <p:nvCxnSpPr>
          <p:cNvPr id="8" name="直接连接符 7"/>
          <p:cNvCxnSpPr>
            <a:stCxn id="4" idx="3"/>
          </p:cNvCxnSpPr>
          <p:nvPr/>
        </p:nvCxnSpPr>
        <p:spPr>
          <a:xfrm flipV="1">
            <a:off x="1832084" y="235129"/>
            <a:ext cx="17604" cy="2959600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矩形 9"/>
          <p:cNvSpPr/>
          <p:nvPr/>
        </p:nvSpPr>
        <p:spPr>
          <a:xfrm flipH="1">
            <a:off x="1884945" y="235129"/>
            <a:ext cx="113404" cy="809786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文本框 11"/>
          <p:cNvSpPr txBox="1"/>
          <p:nvPr/>
        </p:nvSpPr>
        <p:spPr>
          <a:xfrm>
            <a:off x="2069987" y="619849"/>
            <a:ext cx="35125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3.1</a:t>
            </a:r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贪心选择性质的证明</a:t>
            </a:r>
            <a:r>
              <a:rPr lang="en-US" altLang="zh-CN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文本框 8">
                <a:extLst>
                  <a:ext uri="{FF2B5EF4-FFF2-40B4-BE49-F238E27FC236}">
                    <a16:creationId xmlns:a16="http://schemas.microsoft.com/office/drawing/2014/main" id="{4F170543-E1D8-4CE4-AA2C-D0AEEA80DC62}"/>
                  </a:ext>
                </a:extLst>
              </p:cNvPr>
              <p:cNvSpPr txBox="1"/>
              <p:nvPr/>
            </p:nvSpPr>
            <p:spPr>
              <a:xfrm>
                <a:off x="2161309" y="1257300"/>
                <a:ext cx="9506824" cy="286232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CN" altLang="en-US" dirty="0"/>
                  <a:t>因此有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𝐵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𝑇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“)≤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𝐵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𝑇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′)</m:t>
                    </m:r>
                    <m:r>
                      <a:rPr lang="zh-CN" altLang="en-US" i="1">
                        <a:latin typeface="Cambria Math" panose="02040503050406030204" pitchFamily="18" charset="0"/>
                      </a:rPr>
                      <m:t>，</m:t>
                    </m:r>
                  </m:oMath>
                </a14:m>
                <a:r>
                  <a:rPr lang="zh-CN" altLang="en-US" dirty="0"/>
                  <a:t>又因为</a:t>
                </a:r>
                <a:r>
                  <a:rPr lang="en-US" altLang="zh-CN" dirty="0"/>
                  <a:t>T’</a:t>
                </a:r>
                <a:r>
                  <a:rPr lang="zh-CN" altLang="en-US" dirty="0"/>
                  <a:t>是一个最优前缀码树，故有</a:t>
                </a:r>
                <a14:m>
                  <m:oMath xmlns:m="http://schemas.openxmlformats.org/officeDocument/2006/math">
                    <m:r>
                      <a:rPr lang="en-US" altLang="zh-CN" i="1">
                        <a:latin typeface="Cambria Math" panose="02040503050406030204" pitchFamily="18" charset="0"/>
                      </a:rPr>
                      <m:t>𝐵</m:t>
                    </m:r>
                    <m:r>
                      <a:rPr lang="en-US" altLang="zh-CN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zh-CN" i="1">
                        <a:latin typeface="Cambria Math" panose="02040503050406030204" pitchFamily="18" charset="0"/>
                      </a:rPr>
                      <m:t>𝑇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′</m:t>
                    </m:r>
                    <m:r>
                      <a:rPr lang="en-US" altLang="zh-CN" i="1">
                        <a:latin typeface="Cambria Math" panose="02040503050406030204" pitchFamily="18" charset="0"/>
                      </a:rPr>
                      <m:t>)≤</m:t>
                    </m:r>
                    <m:r>
                      <a:rPr lang="en-US" altLang="zh-CN" i="1">
                        <a:latin typeface="Cambria Math" panose="02040503050406030204" pitchFamily="18" charset="0"/>
                      </a:rPr>
                      <m:t>𝐵</m:t>
                    </m:r>
                    <m:r>
                      <a:rPr lang="en-US" altLang="zh-CN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zh-CN" i="1">
                        <a:latin typeface="Cambria Math" panose="02040503050406030204" pitchFamily="18" charset="0"/>
                      </a:rPr>
                      <m:t>𝑇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”)</m:t>
                    </m:r>
                  </m:oMath>
                </a14:m>
                <a:r>
                  <a:rPr lang="zh-CN" altLang="en-US" dirty="0"/>
                  <a:t>，所以</a:t>
                </a:r>
                <a:r>
                  <a:rPr lang="en-US" altLang="zh-CN" dirty="0"/>
                  <a:t>T”</a:t>
                </a:r>
                <a:r>
                  <a:rPr lang="zh-CN" altLang="en-US" dirty="0"/>
                  <a:t>也是最优前缀码树，命题成立。</a:t>
                </a:r>
                <a:endParaRPr lang="en-US" altLang="zh-CN" dirty="0"/>
              </a:p>
              <a:p>
                <a:r>
                  <a:rPr lang="en-US" altLang="zh-CN" dirty="0"/>
                  <a:t>        </a:t>
                </a:r>
                <a:r>
                  <a:rPr lang="zh-CN" altLang="en-US" dirty="0"/>
                  <a:t>③如果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.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𝑓𝑟𝑒𝑞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≠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𝑏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.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𝑓𝑟𝑒𝑞</m:t>
                    </m:r>
                  </m:oMath>
                </a14:m>
                <a:r>
                  <a:rPr lang="en-US" altLang="zh-CN" dirty="0"/>
                  <a:t>,</a:t>
                </a:r>
                <a:r>
                  <a:rPr lang="zh-CN" altLang="en-US" dirty="0"/>
                  <a:t>则我们在</a:t>
                </a:r>
                <a:r>
                  <a:rPr lang="en-US" altLang="zh-CN" dirty="0"/>
                  <a:t>T</a:t>
                </a:r>
                <a:r>
                  <a:rPr lang="zh-CN" altLang="en-US" dirty="0"/>
                  <a:t>中交换</a:t>
                </a:r>
                <a:r>
                  <a:rPr lang="en-US" altLang="zh-CN" dirty="0"/>
                  <a:t>x</a:t>
                </a:r>
                <a:r>
                  <a:rPr lang="zh-CN" altLang="en-US" dirty="0"/>
                  <a:t>和</a:t>
                </a:r>
                <a:r>
                  <a:rPr lang="en-US" altLang="zh-CN" dirty="0"/>
                  <a:t>a</a:t>
                </a:r>
                <a:r>
                  <a:rPr lang="zh-CN" altLang="en-US" dirty="0"/>
                  <a:t>得到树</a:t>
                </a:r>
                <a:r>
                  <a:rPr lang="en-US" altLang="zh-CN" dirty="0"/>
                  <a:t>T’</a:t>
                </a:r>
                <a:r>
                  <a:rPr lang="zh-CN" altLang="en-US" dirty="0"/>
                  <a:t>，由②的证明知道</a:t>
                </a:r>
                <a:r>
                  <a:rPr lang="en-US" altLang="zh-CN" dirty="0"/>
                  <a:t>T’</a:t>
                </a:r>
                <a:r>
                  <a:rPr lang="zh-CN" altLang="en-US" dirty="0"/>
                  <a:t>也是最优前缀码树，再交换</a:t>
                </a:r>
                <a:r>
                  <a:rPr lang="en-US" altLang="zh-CN" dirty="0"/>
                  <a:t>y</a:t>
                </a:r>
                <a:r>
                  <a:rPr lang="zh-CN" altLang="en-US" dirty="0"/>
                  <a:t>和</a:t>
                </a:r>
                <a:r>
                  <a:rPr lang="en-US" altLang="zh-CN" dirty="0"/>
                  <a:t>b</a:t>
                </a:r>
                <a:r>
                  <a:rPr lang="zh-CN" altLang="en-US" dirty="0"/>
                  <a:t>得到树</a:t>
                </a:r>
                <a:r>
                  <a:rPr lang="en-US" altLang="zh-CN" dirty="0"/>
                  <a:t>T”</a:t>
                </a:r>
                <a:r>
                  <a:rPr lang="zh-CN" altLang="en-US" dirty="0"/>
                  <a:t>同理</a:t>
                </a:r>
                <a:r>
                  <a:rPr lang="en-US" altLang="zh-CN" dirty="0"/>
                  <a:t>T”</a:t>
                </a:r>
                <a:r>
                  <a:rPr lang="zh-CN" altLang="en-US" dirty="0"/>
                  <a:t>也是最优前缀编码树，再交换</a:t>
                </a:r>
                <a:r>
                  <a:rPr lang="en-US" altLang="zh-CN" dirty="0"/>
                  <a:t>z</a:t>
                </a:r>
                <a:r>
                  <a:rPr lang="zh-CN" altLang="en-US" dirty="0"/>
                  <a:t>和</a:t>
                </a:r>
                <a:r>
                  <a:rPr lang="en-US" altLang="zh-CN" dirty="0"/>
                  <a:t>c</a:t>
                </a:r>
                <a:r>
                  <a:rPr lang="zh-CN" altLang="en-US" dirty="0"/>
                  <a:t>得到树</a:t>
                </a:r>
                <a:r>
                  <a:rPr lang="en-US" altLang="zh-CN" dirty="0"/>
                  <a:t>T”’</a:t>
                </a:r>
                <a:r>
                  <a:rPr lang="zh-CN" altLang="en-US" dirty="0"/>
                  <a:t>，显然</a:t>
                </a:r>
                <a:r>
                  <a:rPr lang="en-US" altLang="zh-CN" dirty="0"/>
                  <a:t>T”’</a:t>
                </a:r>
                <a:r>
                  <a:rPr lang="zh-CN" altLang="en-US" dirty="0"/>
                  <a:t>也是最优前缀编码树，命题成立。</a:t>
                </a:r>
                <a:endParaRPr lang="en-US" altLang="zh-CN" dirty="0"/>
              </a:p>
              <a:p>
                <a:r>
                  <a:rPr lang="en-US" altLang="zh-CN" dirty="0"/>
                  <a:t>        </a:t>
                </a:r>
                <a:r>
                  <a:rPr lang="zh-CN" altLang="en-US" dirty="0"/>
                  <a:t>综上，此命题成立。</a:t>
                </a:r>
                <a:endParaRPr lang="en-US" altLang="zh-CN" dirty="0"/>
              </a:p>
              <a:p>
                <a:endParaRPr lang="en-US" altLang="zh-CN" dirty="0"/>
              </a:p>
              <a:p>
                <a:endParaRPr lang="en-US" altLang="zh-CN" dirty="0"/>
              </a:p>
              <a:p>
                <a:r>
                  <a:rPr lang="zh-CN" altLang="en-US" dirty="0"/>
                  <a:t>上述命题说明，我们可以通过每次合并频率最低的三个字符来构建最优树，将合并操作的代价看做被合并的三项的频率之和，则我们每次贪心选择代价最小的那一种合并方式。</a:t>
                </a:r>
                <a:endParaRPr lang="en-US" altLang="zh-CN" dirty="0"/>
              </a:p>
            </p:txBody>
          </p:sp>
        </mc:Choice>
        <mc:Fallback xmlns="">
          <p:sp>
            <p:nvSpPr>
              <p:cNvPr id="9" name="文本框 8">
                <a:extLst>
                  <a:ext uri="{FF2B5EF4-FFF2-40B4-BE49-F238E27FC236}">
                    <a16:creationId xmlns:a16="http://schemas.microsoft.com/office/drawing/2014/main" id="{4F170543-E1D8-4CE4-AA2C-D0AEEA80DC6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61309" y="1257300"/>
                <a:ext cx="9506824" cy="2862322"/>
              </a:xfrm>
              <a:prstGeom prst="rect">
                <a:avLst/>
              </a:prstGeom>
              <a:blipFill>
                <a:blip r:embed="rId2"/>
                <a:stretch>
                  <a:fillRect l="-577" t="-1702" b="-1702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291161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组合 4"/>
          <p:cNvGrpSpPr/>
          <p:nvPr/>
        </p:nvGrpSpPr>
        <p:grpSpPr>
          <a:xfrm>
            <a:off x="-3133" y="2908010"/>
            <a:ext cx="2016328" cy="573437"/>
            <a:chOff x="152207" y="1580827"/>
            <a:chExt cx="1820342" cy="573437"/>
          </a:xfrm>
        </p:grpSpPr>
        <p:sp>
          <p:nvSpPr>
            <p:cNvPr id="3" name="矩形 2"/>
            <p:cNvSpPr/>
            <p:nvPr/>
          </p:nvSpPr>
          <p:spPr>
            <a:xfrm>
              <a:off x="152207" y="1580827"/>
              <a:ext cx="1454244" cy="573437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" name="等腰三角形 3"/>
            <p:cNvSpPr/>
            <p:nvPr/>
          </p:nvSpPr>
          <p:spPr>
            <a:xfrm rot="5400000">
              <a:off x="1642823" y="1785792"/>
              <a:ext cx="495945" cy="163507"/>
            </a:xfrm>
            <a:prstGeom prst="triangle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2" name="文本框 1"/>
          <p:cNvSpPr txBox="1"/>
          <p:nvPr/>
        </p:nvSpPr>
        <p:spPr>
          <a:xfrm>
            <a:off x="-94261" y="1361660"/>
            <a:ext cx="1915909" cy="27441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lnSpc>
                <a:spcPct val="250000"/>
              </a:lnSpc>
              <a:buAutoNum type="arabicPeriod"/>
            </a:pPr>
            <a:r>
              <a:rPr lang="zh-CN" altLang="en-US" dirty="0">
                <a:solidFill>
                  <a:schemeClr val="bg2">
                    <a:lumMod val="9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编码方案</a:t>
            </a:r>
            <a:endParaRPr lang="en-US" altLang="zh-CN" dirty="0">
              <a:solidFill>
                <a:schemeClr val="bg2">
                  <a:lumMod val="9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342900" indent="-342900">
              <a:lnSpc>
                <a:spcPct val="250000"/>
              </a:lnSpc>
              <a:buAutoNum type="arabicPeriod"/>
            </a:pPr>
            <a:r>
              <a:rPr lang="zh-CN" altLang="en-US" dirty="0">
                <a:solidFill>
                  <a:schemeClr val="bg1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例子及伪代码</a:t>
            </a:r>
            <a:endParaRPr lang="en-US" altLang="zh-CN" dirty="0">
              <a:solidFill>
                <a:schemeClr val="bg1">
                  <a:lumMod val="7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342900" indent="-342900">
              <a:lnSpc>
                <a:spcPct val="250000"/>
              </a:lnSpc>
              <a:buAutoNum type="arabicPeriod"/>
            </a:pPr>
            <a:r>
              <a:rPr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正确性证明</a:t>
            </a:r>
            <a:endParaRPr lang="en-US" altLang="zh-CN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342900" indent="-342900">
              <a:lnSpc>
                <a:spcPct val="250000"/>
              </a:lnSpc>
              <a:buAutoNum type="arabicPeriod"/>
            </a:pPr>
            <a:r>
              <a:rPr lang="zh-CN" altLang="en-US" dirty="0">
                <a:solidFill>
                  <a:schemeClr val="bg1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推广</a:t>
            </a:r>
          </a:p>
        </p:txBody>
      </p:sp>
      <p:cxnSp>
        <p:nvCxnSpPr>
          <p:cNvPr id="8" name="直接连接符 7"/>
          <p:cNvCxnSpPr>
            <a:stCxn id="4" idx="3"/>
          </p:cNvCxnSpPr>
          <p:nvPr/>
        </p:nvCxnSpPr>
        <p:spPr>
          <a:xfrm flipV="1">
            <a:off x="1832084" y="235129"/>
            <a:ext cx="17604" cy="2959600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矩形 9"/>
          <p:cNvSpPr/>
          <p:nvPr/>
        </p:nvSpPr>
        <p:spPr>
          <a:xfrm flipH="1">
            <a:off x="1884945" y="235129"/>
            <a:ext cx="113404" cy="809786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文本框 11"/>
          <p:cNvSpPr txBox="1"/>
          <p:nvPr/>
        </p:nvSpPr>
        <p:spPr>
          <a:xfrm>
            <a:off x="2069987" y="619849"/>
            <a:ext cx="32047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3.2</a:t>
            </a:r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最优子结构的证明</a:t>
            </a:r>
            <a:r>
              <a:rPr lang="en-US" altLang="zh-CN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文本框 6">
                <a:extLst>
                  <a:ext uri="{FF2B5EF4-FFF2-40B4-BE49-F238E27FC236}">
                    <a16:creationId xmlns:a16="http://schemas.microsoft.com/office/drawing/2014/main" id="{4D309EB3-6184-4E72-915A-10EF97C0E3E2}"/>
                  </a:ext>
                </a:extLst>
              </p:cNvPr>
              <p:cNvSpPr txBox="1"/>
              <p:nvPr/>
            </p:nvSpPr>
            <p:spPr>
              <a:xfrm>
                <a:off x="1998349" y="1081514"/>
                <a:ext cx="9904207" cy="563955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CN" altLang="en-US" dirty="0"/>
                  <a:t>再一次（装模作样）写出另一个命题：</a:t>
                </a:r>
                <a:endParaRPr lang="en-US" altLang="zh-CN" dirty="0"/>
              </a:p>
              <a:p>
                <a:r>
                  <a:rPr lang="en-US" altLang="zh-CN" dirty="0"/>
                  <a:t>         </a:t>
                </a:r>
                <a:r>
                  <a:rPr lang="zh-CN" altLang="en-US" dirty="0"/>
                  <a:t>令</a:t>
                </a:r>
                <a:r>
                  <a:rPr lang="en-US" altLang="zh-CN" dirty="0"/>
                  <a:t>C</a:t>
                </a:r>
                <a:r>
                  <a:rPr lang="zh-CN" altLang="en-US" dirty="0"/>
                  <a:t>为一个给定的字母表，其中每个字符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𝑐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m:rPr>
                        <m:sty m:val="p"/>
                      </m:rPr>
                      <a:rPr lang="en-US" altLang="zh-CN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C</m:t>
                    </m:r>
                  </m:oMath>
                </a14:m>
                <a:r>
                  <a:rPr lang="zh-CN" altLang="en-US" dirty="0"/>
                  <a:t>都定义了一个频率</a:t>
                </a:r>
                <a:r>
                  <a:rPr lang="en-US" altLang="zh-CN" dirty="0" err="1"/>
                  <a:t>c.freq</a:t>
                </a:r>
                <a:r>
                  <a:rPr lang="zh-CN" altLang="en-US" dirty="0"/>
                  <a:t>。令</a:t>
                </a:r>
                <a:r>
                  <a:rPr lang="en-US" altLang="zh-CN" dirty="0"/>
                  <a:t>x</a:t>
                </a:r>
                <a:r>
                  <a:rPr lang="zh-CN" altLang="en-US" dirty="0"/>
                  <a:t>、</a:t>
                </a:r>
                <a:r>
                  <a:rPr lang="en-US" altLang="zh-CN" dirty="0"/>
                  <a:t>y</a:t>
                </a:r>
                <a:r>
                  <a:rPr lang="zh-CN" altLang="en-US" dirty="0"/>
                  <a:t>和</a:t>
                </a:r>
                <a:r>
                  <a:rPr lang="en-US" altLang="zh-CN" dirty="0"/>
                  <a:t>z</a:t>
                </a:r>
                <a:r>
                  <a:rPr lang="zh-CN" altLang="en-US" dirty="0"/>
                  <a:t>是</a:t>
                </a:r>
                <a:r>
                  <a:rPr lang="en-US" altLang="zh-CN" dirty="0"/>
                  <a:t>C</a:t>
                </a:r>
                <a:r>
                  <a:rPr lang="zh-CN" altLang="en-US" dirty="0"/>
                  <a:t>中频率最低的三个字符，令</a:t>
                </a:r>
                <a:r>
                  <a:rPr lang="en-US" altLang="zh-CN" dirty="0"/>
                  <a:t>C’</a:t>
                </a:r>
                <a:r>
                  <a:rPr lang="zh-CN" altLang="en-US" dirty="0"/>
                  <a:t>为</a:t>
                </a:r>
                <a:r>
                  <a:rPr lang="en-US" altLang="zh-CN" dirty="0"/>
                  <a:t>C</a:t>
                </a:r>
                <a:r>
                  <a:rPr lang="zh-CN" altLang="en-US" dirty="0"/>
                  <a:t>去掉字符</a:t>
                </a:r>
                <a:r>
                  <a:rPr lang="en-US" altLang="zh-CN" dirty="0"/>
                  <a:t>x</a:t>
                </a:r>
                <a:r>
                  <a:rPr lang="zh-CN" altLang="en-US" dirty="0"/>
                  <a:t>、</a:t>
                </a:r>
                <a:r>
                  <a:rPr lang="en-US" altLang="zh-CN" dirty="0"/>
                  <a:t>y</a:t>
                </a:r>
                <a:r>
                  <a:rPr lang="zh-CN" altLang="en-US" dirty="0"/>
                  <a:t>和</a:t>
                </a:r>
                <a:r>
                  <a:rPr lang="en-US" altLang="zh-CN" dirty="0"/>
                  <a:t>z</a:t>
                </a:r>
                <a:r>
                  <a:rPr lang="zh-CN" altLang="en-US" dirty="0"/>
                  <a:t>，加入一个新的字符</a:t>
                </a:r>
                <a:r>
                  <a:rPr lang="en-US" altLang="zh-CN" dirty="0"/>
                  <a:t>A</a:t>
                </a:r>
                <a:r>
                  <a:rPr lang="zh-CN" altLang="en-US" dirty="0"/>
                  <a:t>后得到的字母表，即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zh-CN" i="1" dirty="0">
                        <a:latin typeface="Cambria Math" panose="02040503050406030204" pitchFamily="18" charset="0"/>
                      </a:rPr>
                      <m:t>C</m:t>
                    </m:r>
                    <m:r>
                      <a:rPr lang="en-US" altLang="zh-CN" i="1" dirty="0" smtClean="0">
                        <a:latin typeface="Cambria Math" panose="02040503050406030204" pitchFamily="18" charset="0"/>
                      </a:rPr>
                      <m:t>’</m:t>
                    </m:r>
                    <m:r>
                      <a:rPr lang="en-US" altLang="zh-CN" i="1" dirty="0">
                        <a:latin typeface="Cambria Math" panose="02040503050406030204" pitchFamily="18" charset="0"/>
                      </a:rPr>
                      <m:t>=</m:t>
                    </m:r>
                    <m:r>
                      <m:rPr>
                        <m:sty m:val="p"/>
                      </m:rPr>
                      <a:rPr lang="en-US" altLang="zh-CN" i="1" dirty="0">
                        <a:latin typeface="Cambria Math" panose="02040503050406030204" pitchFamily="18" charset="0"/>
                      </a:rPr>
                      <m:t>C</m:t>
                    </m:r>
                    <m:r>
                      <a:rPr lang="en-US" altLang="zh-CN" i="1" dirty="0">
                        <a:latin typeface="Cambria Math" panose="02040503050406030204" pitchFamily="18" charset="0"/>
                      </a:rPr>
                      <m:t>−{</m:t>
                    </m:r>
                    <m:r>
                      <m:rPr>
                        <m:sty m:val="p"/>
                      </m:rPr>
                      <a:rPr lang="en-US" altLang="zh-CN" i="1" dirty="0">
                        <a:latin typeface="Cambria Math" panose="02040503050406030204" pitchFamily="18" charset="0"/>
                      </a:rPr>
                      <m:t>x</m:t>
                    </m:r>
                    <m:r>
                      <a:rPr lang="en-US" altLang="zh-CN" i="1" dirty="0">
                        <a:latin typeface="Cambria Math" panose="02040503050406030204" pitchFamily="18" charset="0"/>
                      </a:rPr>
                      <m:t>,</m:t>
                    </m:r>
                    <m:r>
                      <m:rPr>
                        <m:sty m:val="p"/>
                      </m:rPr>
                      <a:rPr lang="en-US" altLang="zh-CN" i="1" dirty="0">
                        <a:latin typeface="Cambria Math" panose="02040503050406030204" pitchFamily="18" charset="0"/>
                      </a:rPr>
                      <m:t>y</m:t>
                    </m:r>
                    <m:r>
                      <a:rPr lang="en-US" altLang="zh-CN" i="1" dirty="0">
                        <a:latin typeface="Cambria Math" panose="02040503050406030204" pitchFamily="18" charset="0"/>
                      </a:rPr>
                      <m:t>,</m:t>
                    </m:r>
                    <m:r>
                      <m:rPr>
                        <m:sty m:val="p"/>
                      </m:rPr>
                      <a:rPr lang="en-US" altLang="zh-CN" i="1" dirty="0">
                        <a:latin typeface="Cambria Math" panose="02040503050406030204" pitchFamily="18" charset="0"/>
                      </a:rPr>
                      <m:t>z</m:t>
                    </m:r>
                    <m:r>
                      <a:rPr lang="en-US" altLang="zh-CN" i="1" dirty="0">
                        <a:latin typeface="Cambria Math" panose="02040503050406030204" pitchFamily="18" charset="0"/>
                      </a:rPr>
                      <m:t>}∪{</m:t>
                    </m:r>
                    <m:r>
                      <m:rPr>
                        <m:sty m:val="p"/>
                      </m:rPr>
                      <a:rPr lang="en-US" altLang="zh-CN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A</m:t>
                    </m:r>
                    <m:r>
                      <a:rPr lang="en-US" altLang="zh-CN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}</m:t>
                    </m:r>
                  </m:oMath>
                </a14:m>
                <a:r>
                  <a:rPr lang="zh-CN" altLang="en-US" dirty="0"/>
                  <a:t>。类似</a:t>
                </a:r>
                <a:r>
                  <a:rPr lang="en-US" altLang="zh-CN" dirty="0"/>
                  <a:t>C</a:t>
                </a:r>
                <a:r>
                  <a:rPr lang="zh-CN" altLang="en-US" dirty="0"/>
                  <a:t>，也为</a:t>
                </a:r>
                <a:r>
                  <a:rPr lang="en-US" altLang="zh-CN" dirty="0"/>
                  <a:t>C’</a:t>
                </a:r>
                <a:r>
                  <a:rPr lang="zh-CN" altLang="en-US" dirty="0"/>
                  <a:t>定义</a:t>
                </a:r>
                <a:r>
                  <a:rPr lang="en-US" altLang="zh-CN" dirty="0" err="1"/>
                  <a:t>freq</a:t>
                </a:r>
                <a:r>
                  <a:rPr lang="zh-CN" altLang="en-US" dirty="0"/>
                  <a:t>属性，唯一不同的地方就是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.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𝑓𝑟𝑒𝑞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.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𝑓𝑟𝑒𝑞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.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𝑓𝑟𝑒𝑞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𝑧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.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𝑓𝑟𝑒𝑞</m:t>
                    </m:r>
                  </m:oMath>
                </a14:m>
                <a:r>
                  <a:rPr lang="zh-CN" altLang="en-US" dirty="0"/>
                  <a:t>。令</a:t>
                </a:r>
                <a:r>
                  <a:rPr lang="en-US" altLang="zh-CN" dirty="0"/>
                  <a:t>T’</a:t>
                </a:r>
                <a:r>
                  <a:rPr lang="zh-CN" altLang="en-US" dirty="0"/>
                  <a:t>为</a:t>
                </a:r>
                <a:r>
                  <a:rPr lang="en-US" altLang="zh-CN" dirty="0"/>
                  <a:t>C’</a:t>
                </a:r>
                <a:r>
                  <a:rPr lang="zh-CN" altLang="en-US" dirty="0"/>
                  <a:t>中任意一个最优前缀编码对应的树。于是我们可以将</a:t>
                </a:r>
                <a:r>
                  <a:rPr lang="en-US" altLang="zh-CN" dirty="0"/>
                  <a:t>T’</a:t>
                </a:r>
                <a:r>
                  <a:rPr lang="zh-CN" altLang="en-US" dirty="0"/>
                  <a:t>中叶结点</a:t>
                </a:r>
                <a:r>
                  <a:rPr lang="en-US" altLang="zh-CN" dirty="0"/>
                  <a:t>A</a:t>
                </a:r>
                <a:r>
                  <a:rPr lang="zh-CN" altLang="en-US" dirty="0"/>
                  <a:t>替换为一个以</a:t>
                </a:r>
                <a:r>
                  <a:rPr lang="en-US" altLang="zh-CN" dirty="0" err="1"/>
                  <a:t>x,y,z</a:t>
                </a:r>
                <a:r>
                  <a:rPr lang="zh-CN" altLang="en-US" dirty="0"/>
                  <a:t>为孩子的内部结点，得到树</a:t>
                </a:r>
                <a:r>
                  <a:rPr lang="en-US" altLang="zh-CN" dirty="0"/>
                  <a:t>T</a:t>
                </a:r>
                <a:r>
                  <a:rPr lang="zh-CN" altLang="en-US" dirty="0"/>
                  <a:t>，而</a:t>
                </a:r>
                <a:r>
                  <a:rPr lang="en-US" altLang="zh-CN" dirty="0"/>
                  <a:t>T</a:t>
                </a:r>
                <a:r>
                  <a:rPr lang="zh-CN" altLang="en-US" dirty="0"/>
                  <a:t>表示字母表</a:t>
                </a:r>
                <a:r>
                  <a:rPr lang="en-US" altLang="zh-CN" dirty="0"/>
                  <a:t>C</a:t>
                </a:r>
                <a:r>
                  <a:rPr lang="zh-CN" altLang="en-US" dirty="0"/>
                  <a:t>中的一个最优前缀码对应的树。</a:t>
                </a:r>
                <a:endParaRPr lang="en-US" altLang="zh-CN" dirty="0"/>
              </a:p>
              <a:p>
                <a:endParaRPr lang="en-US" altLang="zh-CN" dirty="0"/>
              </a:p>
              <a:p>
                <a:endParaRPr lang="en-US" altLang="zh-CN" dirty="0"/>
              </a:p>
              <a:p>
                <a:r>
                  <a:rPr lang="zh-CN" altLang="en-US" dirty="0"/>
                  <a:t>证明：</a:t>
                </a:r>
                <a:endParaRPr lang="en-US" altLang="zh-CN" dirty="0"/>
              </a:p>
              <a:p>
                <a:r>
                  <a:rPr lang="en-US" altLang="zh-CN" dirty="0"/>
                  <a:t> </a:t>
                </a:r>
                <a:r>
                  <a:rPr lang="zh-CN" altLang="en-US" dirty="0"/>
                  <a:t>        对于</a:t>
                </a:r>
                <a14:m>
                  <m:oMath xmlns:m="http://schemas.openxmlformats.org/officeDocument/2006/math">
                    <m:r>
                      <a:rPr lang="zh-CN" altLang="en-US" i="1" smtClean="0">
                        <a:latin typeface="Cambria Math" panose="02040503050406030204" pitchFamily="18" charset="0"/>
                      </a:rPr>
                      <m:t>∀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𝑐</m:t>
                    </m:r>
                    <m:r>
                      <a:rPr lang="zh-CN" altLang="en-US" i="1" smtClean="0">
                        <a:latin typeface="Cambria Math" panose="02040503050406030204" pitchFamily="18" charset="0"/>
                      </a:rPr>
                      <m:t>∈</m:t>
                    </m:r>
                    <m:r>
                      <m:rPr>
                        <m:sty m:val="p"/>
                      </m:rPr>
                      <a:rPr lang="en-US" altLang="zh-CN" i="1">
                        <a:latin typeface="Cambria Math" panose="02040503050406030204" pitchFamily="18" charset="0"/>
                      </a:rPr>
                      <m:t>C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−{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𝑧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}</m:t>
                    </m:r>
                    <m:r>
                      <a:rPr lang="zh-CN" altLang="en-US" i="1">
                        <a:latin typeface="Cambria Math" panose="02040503050406030204" pitchFamily="18" charset="0"/>
                      </a:rPr>
                      <m:t>，</m:t>
                    </m:r>
                  </m:oMath>
                </a14:m>
                <a:r>
                  <a:rPr lang="zh-CN" altLang="en-US" dirty="0"/>
                  <a:t>我们都有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altLang="zh-CN" i="1">
                            <a:latin typeface="Cambria Math" panose="02040503050406030204" pitchFamily="18" charset="0"/>
                          </a:rPr>
                          <m:t>d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sub>
                    </m:sSub>
                    <m:d>
                      <m:d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</m:d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</m:e>
                      <m:sub>
                        <m:sSup>
                          <m:sSup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𝑇</m:t>
                            </m:r>
                          </m:e>
                          <m:sup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</m:sub>
                    </m:sSub>
                    <m:d>
                      <m:d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</m:d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zh-CN" altLang="en-US" i="1">
                        <a:latin typeface="Cambria Math" panose="02040503050406030204" pitchFamily="18" charset="0"/>
                      </a:rPr>
                      <m:t>因此</m:t>
                    </m:r>
                    <m:sSub>
                      <m:sSubPr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altLang="zh-CN" i="1">
                            <a:latin typeface="Cambria Math" panose="02040503050406030204" pitchFamily="18" charset="0"/>
                          </a:rPr>
                          <m:t>d</m:t>
                        </m:r>
                      </m:e>
                      <m:sub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𝑇</m:t>
                        </m:r>
                      </m:sub>
                    </m:sSub>
                    <m:d>
                      <m:dPr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</m:d>
                    <m:r>
                      <a:rPr lang="zh-CN" altLang="en-US" i="1" smtClean="0">
                        <a:latin typeface="Cambria Math" panose="02040503050406030204" pitchFamily="18" charset="0"/>
                      </a:rPr>
                      <m:t>*</m:t>
                    </m:r>
                    <m:r>
                      <m:rPr>
                        <m:sty m:val="p"/>
                      </m:rPr>
                      <a:rPr lang="en-US" altLang="zh-CN" i="1">
                        <a:latin typeface="Cambria Math" panose="02040503050406030204" pitchFamily="18" charset="0"/>
                      </a:rPr>
                      <m:t>c</m:t>
                    </m:r>
                    <m:r>
                      <a:rPr lang="en-US" altLang="zh-CN" i="1">
                        <a:latin typeface="Cambria Math" panose="02040503050406030204" pitchFamily="18" charset="0"/>
                      </a:rPr>
                      <m:t>.</m:t>
                    </m:r>
                    <m:r>
                      <m:rPr>
                        <m:sty m:val="p"/>
                      </m:rPr>
                      <a:rPr lang="en-US" altLang="zh-CN" i="1">
                        <a:latin typeface="Cambria Math" panose="02040503050406030204" pitchFamily="18" charset="0"/>
                      </a:rPr>
                      <m:t>freq</m:t>
                    </m:r>
                    <m:r>
                      <a:rPr lang="en-US" altLang="zh-CN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𝑑</m:t>
                        </m:r>
                      </m:e>
                      <m:sub>
                        <m:sSup>
                          <m:sSupPr>
                            <m:ctrlPr>
                              <a:rPr lang="en-US" altLang="zh-CN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zh-CN" i="1">
                                <a:latin typeface="Cambria Math" panose="02040503050406030204" pitchFamily="18" charset="0"/>
                              </a:rPr>
                              <m:t>𝑇</m:t>
                            </m:r>
                          </m:e>
                          <m:sup>
                            <m:r>
                              <a:rPr lang="en-US" altLang="zh-CN" i="1"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</m:sub>
                    </m:sSub>
                    <m:d>
                      <m:dPr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</m:d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∗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𝑐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.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𝑓𝑟𝑒𝑞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zh-CN" altLang="en-US" i="1">
                        <a:latin typeface="Cambria Math" panose="02040503050406030204" pitchFamily="18" charset="0"/>
                      </a:rPr>
                      <m:t>又</m:t>
                    </m:r>
                  </m:oMath>
                </a14:m>
                <a:r>
                  <a:rPr lang="zh-CN" altLang="en-US" dirty="0"/>
                  <a:t>由于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0" i="1" dirty="0" smtClean="0">
                            <a:latin typeface="Cambria Math" panose="02040503050406030204" pitchFamily="18" charset="0"/>
                          </a:rPr>
                          <m:t>𝑑</m:t>
                        </m:r>
                      </m:e>
                      <m:sub>
                        <m:r>
                          <a:rPr lang="en-US" altLang="zh-CN" b="0" i="1" dirty="0" smtClean="0">
                            <a:latin typeface="Cambria Math" panose="02040503050406030204" pitchFamily="18" charset="0"/>
                          </a:rPr>
                          <m:t>𝑇</m:t>
                        </m:r>
                      </m:sub>
                    </m:sSub>
                    <m:d>
                      <m:dPr>
                        <m:ctrlPr>
                          <a:rPr lang="en-US" altLang="zh-CN" b="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b="0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altLang="zh-CN" b="0" i="1" dirty="0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altLang="zh-CN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i="1" dirty="0">
                            <a:latin typeface="Cambria Math" panose="02040503050406030204" pitchFamily="18" charset="0"/>
                          </a:rPr>
                          <m:t>𝑑</m:t>
                        </m:r>
                      </m:e>
                      <m:sub>
                        <m:r>
                          <a:rPr lang="en-US" altLang="zh-CN" i="1" dirty="0">
                            <a:latin typeface="Cambria Math" panose="02040503050406030204" pitchFamily="18" charset="0"/>
                          </a:rPr>
                          <m:t>𝑇</m:t>
                        </m:r>
                      </m:sub>
                    </m:sSub>
                    <m:d>
                      <m:dPr>
                        <m:ctrlPr>
                          <a:rPr lang="en-US" altLang="zh-CN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b="0" i="1" dirty="0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d>
                    <m:r>
                      <a:rPr lang="en-US" altLang="zh-CN" i="1" dirty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altLang="zh-CN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i="1" dirty="0">
                            <a:latin typeface="Cambria Math" panose="02040503050406030204" pitchFamily="18" charset="0"/>
                          </a:rPr>
                          <m:t>𝑑</m:t>
                        </m:r>
                      </m:e>
                      <m:sub>
                        <m:r>
                          <a:rPr lang="en-US" altLang="zh-CN" i="1" dirty="0">
                            <a:latin typeface="Cambria Math" panose="02040503050406030204" pitchFamily="18" charset="0"/>
                          </a:rPr>
                          <m:t>𝑇</m:t>
                        </m:r>
                      </m:sub>
                    </m:sSub>
                    <m:d>
                      <m:dPr>
                        <m:ctrlPr>
                          <a:rPr lang="en-US" altLang="zh-CN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b="0" i="1" dirty="0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</m:d>
                    <m:r>
                      <a:rPr lang="en-US" altLang="zh-CN" i="1" dirty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altLang="zh-CN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i="1" dirty="0">
                            <a:latin typeface="Cambria Math" panose="02040503050406030204" pitchFamily="18" charset="0"/>
                          </a:rPr>
                          <m:t>𝑑</m:t>
                        </m:r>
                      </m:e>
                      <m:sub>
                        <m:r>
                          <a:rPr lang="en-US" altLang="zh-CN" i="1" dirty="0">
                            <a:latin typeface="Cambria Math" panose="02040503050406030204" pitchFamily="18" charset="0"/>
                          </a:rPr>
                          <m:t>𝑇</m:t>
                        </m:r>
                        <m:r>
                          <a:rPr lang="en-US" altLang="zh-CN" b="0" i="1" dirty="0" smtClean="0">
                            <a:latin typeface="Cambria Math" panose="02040503050406030204" pitchFamily="18" charset="0"/>
                          </a:rPr>
                          <m:t>′</m:t>
                        </m:r>
                      </m:sub>
                    </m:sSub>
                    <m:d>
                      <m:dPr>
                        <m:ctrlPr>
                          <a:rPr lang="en-US" altLang="zh-CN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b="0" i="1" dirty="0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</m:d>
                    <m:r>
                      <a:rPr lang="en-US" altLang="zh-CN" b="0" i="1" dirty="0" smtClean="0">
                        <a:latin typeface="Cambria Math" panose="02040503050406030204" pitchFamily="18" charset="0"/>
                      </a:rPr>
                      <m:t>+1</m:t>
                    </m:r>
                  </m:oMath>
                </a14:m>
                <a:r>
                  <a:rPr lang="en-US" altLang="zh-CN" dirty="0"/>
                  <a:t>,</a:t>
                </a:r>
                <a:r>
                  <a:rPr lang="zh-CN" altLang="en-US" dirty="0"/>
                  <a:t>故有</a:t>
                </a:r>
                <a:endParaRPr lang="en-US" altLang="zh-CN" dirty="0"/>
              </a:p>
              <a:p>
                <a:r>
                  <a:rPr lang="en-US" altLang="zh-CN" dirty="0"/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zh-CN" i="1" dirty="0" smtClean="0">
                        <a:latin typeface="Cambria Math" panose="02040503050406030204" pitchFamily="18" charset="0"/>
                      </a:rPr>
                      <m:t>B</m:t>
                    </m:r>
                    <m:d>
                      <m:dPr>
                        <m:ctrlPr>
                          <a:rPr lang="en-US" altLang="zh-CN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US" altLang="zh-CN" b="0" i="0" dirty="0" smtClean="0">
                            <a:latin typeface="Cambria Math" panose="02040503050406030204" pitchFamily="18" charset="0"/>
                          </a:rPr>
                          <m:t>T</m:t>
                        </m:r>
                      </m:e>
                    </m:d>
                    <m:r>
                      <a:rPr lang="en-US" altLang="zh-CN" b="0" i="0" dirty="0" smtClean="0">
                        <a:latin typeface="Cambria Math" panose="02040503050406030204" pitchFamily="18" charset="0"/>
                      </a:rPr>
                      <m:t>−</m:t>
                    </m:r>
                    <m:r>
                      <m:rPr>
                        <m:sty m:val="p"/>
                      </m:rPr>
                      <a:rPr lang="en-US" altLang="zh-CN" b="0" i="0" dirty="0" smtClean="0">
                        <a:latin typeface="Cambria Math" panose="02040503050406030204" pitchFamily="18" charset="0"/>
                      </a:rPr>
                      <m:t>B</m:t>
                    </m:r>
                    <m:d>
                      <m:dPr>
                        <m:ctrlPr>
                          <a:rPr lang="en-US" altLang="zh-CN" b="0" i="0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altLang="zh-CN" b="0" i="0" dirty="0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US" altLang="zh-CN" b="0" i="0" dirty="0" smtClean="0">
                                <a:latin typeface="Cambria Math" panose="02040503050406030204" pitchFamily="18" charset="0"/>
                              </a:rPr>
                              <m:t>T</m:t>
                            </m:r>
                          </m:e>
                          <m:sup>
                            <m:r>
                              <a:rPr lang="en-US" altLang="zh-CN" b="0" i="0" dirty="0" smtClean="0"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</m:e>
                    </m:d>
                    <m:r>
                      <a:rPr lang="en-US" altLang="zh-CN" b="0" i="0" dirty="0" smtClean="0">
                        <a:latin typeface="Cambria Math" panose="02040503050406030204" pitchFamily="18" charset="0"/>
                      </a:rPr>
                      <m:t>=</m:t>
                    </m:r>
                    <m:r>
                      <m:rPr>
                        <m:sty m:val="p"/>
                      </m:rPr>
                      <a:rPr lang="en-US" altLang="zh-CN" b="0" i="0" dirty="0" smtClean="0">
                        <a:latin typeface="Cambria Math" panose="02040503050406030204" pitchFamily="18" charset="0"/>
                      </a:rPr>
                      <m:t>x</m:t>
                    </m:r>
                    <m:r>
                      <a:rPr lang="en-US" altLang="zh-CN" b="0" i="0" dirty="0" smtClean="0">
                        <a:latin typeface="Cambria Math" panose="02040503050406030204" pitchFamily="18" charset="0"/>
                      </a:rPr>
                      <m:t>.</m:t>
                    </m:r>
                    <m:r>
                      <m:rPr>
                        <m:sty m:val="p"/>
                      </m:rPr>
                      <a:rPr lang="en-US" altLang="zh-CN" b="0" i="0" dirty="0" smtClean="0">
                        <a:latin typeface="Cambria Math" panose="02040503050406030204" pitchFamily="18" charset="0"/>
                      </a:rPr>
                      <m:t>freq</m:t>
                    </m:r>
                    <m:r>
                      <a:rPr lang="en-US" altLang="zh-CN" b="0" i="0" dirty="0" smtClean="0">
                        <a:latin typeface="Cambria Math" panose="02040503050406030204" pitchFamily="18" charset="0"/>
                      </a:rPr>
                      <m:t>∗</m:t>
                    </m:r>
                    <m:sSub>
                      <m:sSubPr>
                        <m:ctrlPr>
                          <a:rPr lang="en-US" altLang="zh-CN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i="1" dirty="0">
                            <a:latin typeface="Cambria Math" panose="02040503050406030204" pitchFamily="18" charset="0"/>
                          </a:rPr>
                          <m:t>𝑑</m:t>
                        </m:r>
                      </m:e>
                      <m:sub>
                        <m:r>
                          <a:rPr lang="en-US" altLang="zh-CN" i="1" dirty="0">
                            <a:latin typeface="Cambria Math" panose="02040503050406030204" pitchFamily="18" charset="0"/>
                          </a:rPr>
                          <m:t>𝑇</m:t>
                        </m:r>
                      </m:sub>
                    </m:sSub>
                    <m:d>
                      <m:dPr>
                        <m:ctrlPr>
                          <a:rPr lang="en-US" altLang="zh-CN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i="1" dirty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altLang="zh-CN" b="0" i="1" dirty="0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altLang="zh-CN" b="0" i="1" dirty="0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altLang="zh-CN" b="0" i="1" dirty="0" smtClean="0">
                        <a:latin typeface="Cambria Math" panose="02040503050406030204" pitchFamily="18" charset="0"/>
                      </a:rPr>
                      <m:t>.</m:t>
                    </m:r>
                    <m:r>
                      <a:rPr lang="en-US" altLang="zh-CN" b="0" i="1" dirty="0" smtClean="0">
                        <a:latin typeface="Cambria Math" panose="02040503050406030204" pitchFamily="18" charset="0"/>
                      </a:rPr>
                      <m:t>𝑓𝑟𝑒𝑞</m:t>
                    </m:r>
                    <m:r>
                      <a:rPr lang="en-US" altLang="zh-CN" b="0" i="1" dirty="0" smtClean="0">
                        <a:latin typeface="Cambria Math" panose="02040503050406030204" pitchFamily="18" charset="0"/>
                      </a:rPr>
                      <m:t>∗</m:t>
                    </m:r>
                    <m:sSub>
                      <m:sSubPr>
                        <m:ctrlPr>
                          <a:rPr lang="en-US" altLang="zh-CN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i="1" dirty="0">
                            <a:latin typeface="Cambria Math" panose="02040503050406030204" pitchFamily="18" charset="0"/>
                          </a:rPr>
                          <m:t>𝑑</m:t>
                        </m:r>
                      </m:e>
                      <m:sub>
                        <m:r>
                          <a:rPr lang="en-US" altLang="zh-CN" i="1" dirty="0">
                            <a:latin typeface="Cambria Math" panose="02040503050406030204" pitchFamily="18" charset="0"/>
                          </a:rPr>
                          <m:t>𝑇</m:t>
                        </m:r>
                      </m:sub>
                    </m:sSub>
                    <m:d>
                      <m:dPr>
                        <m:ctrlPr>
                          <a:rPr lang="en-US" altLang="zh-CN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b="0" i="1" dirty="0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d>
                    <m:r>
                      <a:rPr lang="en-US" altLang="zh-CN" b="0" i="1" dirty="0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altLang="zh-CN" b="0" i="1" dirty="0" smtClean="0">
                        <a:latin typeface="Cambria Math" panose="02040503050406030204" pitchFamily="18" charset="0"/>
                      </a:rPr>
                      <m:t>𝑧</m:t>
                    </m:r>
                    <m:r>
                      <a:rPr lang="en-US" altLang="zh-CN" b="0" i="1" dirty="0" smtClean="0">
                        <a:latin typeface="Cambria Math" panose="02040503050406030204" pitchFamily="18" charset="0"/>
                      </a:rPr>
                      <m:t>.</m:t>
                    </m:r>
                    <m:r>
                      <a:rPr lang="en-US" altLang="zh-CN" b="0" i="1" dirty="0" smtClean="0">
                        <a:latin typeface="Cambria Math" panose="02040503050406030204" pitchFamily="18" charset="0"/>
                      </a:rPr>
                      <m:t>𝑓𝑟𝑒𝑞</m:t>
                    </m:r>
                    <m:r>
                      <a:rPr lang="en-US" altLang="zh-CN" b="0" i="1" dirty="0" smtClean="0">
                        <a:latin typeface="Cambria Math" panose="02040503050406030204" pitchFamily="18" charset="0"/>
                      </a:rPr>
                      <m:t>∗</m:t>
                    </m:r>
                    <m:sSub>
                      <m:sSubPr>
                        <m:ctrlPr>
                          <a:rPr lang="en-US" altLang="zh-CN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i="1" dirty="0">
                            <a:latin typeface="Cambria Math" panose="02040503050406030204" pitchFamily="18" charset="0"/>
                          </a:rPr>
                          <m:t>𝑑</m:t>
                        </m:r>
                      </m:e>
                      <m:sub>
                        <m:r>
                          <a:rPr lang="en-US" altLang="zh-CN" i="1" dirty="0">
                            <a:latin typeface="Cambria Math" panose="02040503050406030204" pitchFamily="18" charset="0"/>
                          </a:rPr>
                          <m:t>𝑇</m:t>
                        </m:r>
                      </m:sub>
                    </m:sSub>
                    <m:d>
                      <m:dPr>
                        <m:ctrlPr>
                          <a:rPr lang="en-US" altLang="zh-CN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b="0" i="1" dirty="0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</m:d>
                    <m:r>
                      <a:rPr lang="en-US" altLang="zh-CN" b="0" i="1" dirty="0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altLang="zh-CN" b="0" i="1" dirty="0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altLang="zh-CN" b="0" i="1" dirty="0" smtClean="0">
                        <a:latin typeface="Cambria Math" panose="02040503050406030204" pitchFamily="18" charset="0"/>
                      </a:rPr>
                      <m:t>.</m:t>
                    </m:r>
                    <m:r>
                      <a:rPr lang="en-US" altLang="zh-CN" b="0" i="1" dirty="0" smtClean="0">
                        <a:latin typeface="Cambria Math" panose="02040503050406030204" pitchFamily="18" charset="0"/>
                      </a:rPr>
                      <m:t>𝑓𝑟𝑒𝑞</m:t>
                    </m:r>
                    <m:r>
                      <a:rPr lang="en-US" altLang="zh-CN" b="0" i="1" dirty="0" smtClean="0">
                        <a:latin typeface="Cambria Math" panose="02040503050406030204" pitchFamily="18" charset="0"/>
                      </a:rPr>
                      <m:t>∗</m:t>
                    </m:r>
                    <m:sSub>
                      <m:sSubPr>
                        <m:ctrlPr>
                          <a:rPr lang="en-US" altLang="zh-CN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i="1" dirty="0">
                            <a:latin typeface="Cambria Math" panose="02040503050406030204" pitchFamily="18" charset="0"/>
                          </a:rPr>
                          <m:t>𝑑</m:t>
                        </m:r>
                      </m:e>
                      <m:sub>
                        <m:sSup>
                          <m:sSupPr>
                            <m:ctrlPr>
                              <a:rPr lang="en-US" altLang="zh-CN" b="0" i="1" dirty="0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zh-CN" i="1" dirty="0">
                                <a:latin typeface="Cambria Math" panose="02040503050406030204" pitchFamily="18" charset="0"/>
                              </a:rPr>
                              <m:t>𝑇</m:t>
                            </m:r>
                          </m:e>
                          <m:sup>
                            <m:r>
                              <a:rPr lang="en-US" altLang="zh-CN" b="0" i="1" dirty="0" smtClean="0"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</m:sub>
                    </m:sSub>
                    <m:d>
                      <m:dPr>
                        <m:ctrlPr>
                          <a:rPr lang="en-US" altLang="zh-CN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b="0" i="1" dirty="0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</m:d>
                  </m:oMath>
                </a14:m>
                <a:endParaRPr lang="en-US" altLang="zh-CN" dirty="0"/>
              </a:p>
              <a:p>
                <a:r>
                  <a:rPr lang="en-US" altLang="zh-CN" dirty="0"/>
                  <a:t>                           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.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𝑓𝑟𝑒𝑞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.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𝑓𝑟𝑒𝑞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𝑧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.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𝑓𝑟𝑒𝑞</m:t>
                    </m:r>
                  </m:oMath>
                </a14:m>
                <a:r>
                  <a:rPr lang="en-US" altLang="zh-CN" dirty="0"/>
                  <a:t>.</a:t>
                </a:r>
              </a:p>
              <a:p>
                <a:r>
                  <a:rPr lang="zh-CN" altLang="en-US" dirty="0"/>
                  <a:t>即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zh-CN" i="1" dirty="0">
                        <a:latin typeface="Cambria Math" panose="02040503050406030204" pitchFamily="18" charset="0"/>
                      </a:rPr>
                      <m:t>B</m:t>
                    </m:r>
                    <m:d>
                      <m:dPr>
                        <m:ctrlPr>
                          <a:rPr lang="en-US" altLang="zh-CN" b="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b="0" i="1" dirty="0" smtClean="0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</m:d>
                    <m:r>
                      <a:rPr lang="en-US" altLang="zh-CN" b="0" i="1" dirty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zh-CN" b="0" i="1" dirty="0" smtClean="0">
                        <a:latin typeface="Cambria Math" panose="02040503050406030204" pitchFamily="18" charset="0"/>
                      </a:rPr>
                      <m:t>𝐵</m:t>
                    </m:r>
                    <m:d>
                      <m:dPr>
                        <m:ctrlPr>
                          <a:rPr lang="en-US" altLang="zh-CN" b="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altLang="zh-CN" b="0" i="1" dirty="0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zh-CN" b="0" i="1" dirty="0" smtClean="0">
                                <a:latin typeface="Cambria Math" panose="02040503050406030204" pitchFamily="18" charset="0"/>
                              </a:rPr>
                              <m:t>𝑇</m:t>
                            </m:r>
                          </m:e>
                          <m:sup>
                            <m:r>
                              <a:rPr lang="en-US" altLang="zh-CN" b="0" i="1" dirty="0" smtClean="0"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</m:e>
                    </m:d>
                    <m:r>
                      <a:rPr lang="en-US" altLang="zh-CN" b="0" i="1" dirty="0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altLang="zh-CN" b="0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altLang="zh-CN" b="0" i="1" dirty="0" smtClean="0">
                        <a:latin typeface="Cambria Math" panose="02040503050406030204" pitchFamily="18" charset="0"/>
                      </a:rPr>
                      <m:t>.</m:t>
                    </m:r>
                    <m:r>
                      <a:rPr lang="en-US" altLang="zh-CN" b="0" i="1" dirty="0" smtClean="0">
                        <a:latin typeface="Cambria Math" panose="02040503050406030204" pitchFamily="18" charset="0"/>
                      </a:rPr>
                      <m:t>𝑓𝑟𝑒𝑞</m:t>
                    </m:r>
                    <m:r>
                      <a:rPr lang="en-US" altLang="zh-CN" b="0" i="1" dirty="0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altLang="zh-CN" b="0" i="1" dirty="0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altLang="zh-CN" b="0" i="1" dirty="0" smtClean="0">
                        <a:latin typeface="Cambria Math" panose="02040503050406030204" pitchFamily="18" charset="0"/>
                      </a:rPr>
                      <m:t>.</m:t>
                    </m:r>
                    <m:r>
                      <a:rPr lang="en-US" altLang="zh-CN" b="0" i="1" dirty="0" smtClean="0">
                        <a:latin typeface="Cambria Math" panose="02040503050406030204" pitchFamily="18" charset="0"/>
                      </a:rPr>
                      <m:t>𝑓𝑟𝑒𝑞</m:t>
                    </m:r>
                    <m:r>
                      <a:rPr lang="en-US" altLang="zh-CN" b="0" i="1" dirty="0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altLang="zh-CN" b="0" i="1" dirty="0" smtClean="0">
                        <a:latin typeface="Cambria Math" panose="02040503050406030204" pitchFamily="18" charset="0"/>
                      </a:rPr>
                      <m:t>𝑧</m:t>
                    </m:r>
                    <m:r>
                      <a:rPr lang="en-US" altLang="zh-CN" b="0" i="1" dirty="0" smtClean="0">
                        <a:latin typeface="Cambria Math" panose="02040503050406030204" pitchFamily="18" charset="0"/>
                      </a:rPr>
                      <m:t>.</m:t>
                    </m:r>
                    <m:r>
                      <a:rPr lang="en-US" altLang="zh-CN" b="0" i="1" dirty="0" smtClean="0">
                        <a:latin typeface="Cambria Math" panose="02040503050406030204" pitchFamily="18" charset="0"/>
                      </a:rPr>
                      <m:t>𝑓𝑟𝑒𝑞</m:t>
                    </m:r>
                  </m:oMath>
                </a14:m>
                <a:r>
                  <a:rPr lang="en-US" altLang="zh-CN" dirty="0"/>
                  <a:t>.</a:t>
                </a:r>
              </a:p>
              <a:p>
                <a:r>
                  <a:rPr lang="zh-CN" altLang="en-US" dirty="0"/>
                  <a:t>假设</a:t>
                </a:r>
                <a:r>
                  <a:rPr lang="en-US" altLang="zh-CN" dirty="0"/>
                  <a:t>T</a:t>
                </a:r>
                <a:r>
                  <a:rPr lang="zh-CN" altLang="en-US" dirty="0"/>
                  <a:t>不是</a:t>
                </a:r>
                <a:r>
                  <a:rPr lang="en-US" altLang="zh-CN" dirty="0"/>
                  <a:t>C</a:t>
                </a:r>
                <a:r>
                  <a:rPr lang="zh-CN" altLang="en-US" dirty="0"/>
                  <a:t>的一个最优前缀码对应的树，则存在一个最优解</a:t>
                </a:r>
                <a:r>
                  <a:rPr lang="en-US" altLang="zh-CN" dirty="0"/>
                  <a:t>T”</a:t>
                </a:r>
                <a:r>
                  <a:rPr lang="zh-CN" altLang="en-US" dirty="0"/>
                  <a:t>满足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zh-CN" i="1" dirty="0">
                        <a:latin typeface="Cambria Math" panose="02040503050406030204" pitchFamily="18" charset="0"/>
                      </a:rPr>
                      <m:t>B</m:t>
                    </m:r>
                    <m:r>
                      <a:rPr lang="en-US" altLang="zh-CN" b="0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zh-CN" b="0" i="1" dirty="0" smtClean="0">
                        <a:latin typeface="Cambria Math" panose="02040503050406030204" pitchFamily="18" charset="0"/>
                      </a:rPr>
                      <m:t>𝑇</m:t>
                    </m:r>
                    <m:r>
                      <a:rPr lang="en-US" altLang="zh-CN" b="0" i="1" dirty="0" smtClean="0">
                        <a:latin typeface="Cambria Math" panose="02040503050406030204" pitchFamily="18" charset="0"/>
                      </a:rPr>
                      <m:t>“)&lt;</m:t>
                    </m:r>
                    <m:r>
                      <a:rPr lang="en-US" altLang="zh-CN" b="0" i="1" dirty="0" smtClean="0">
                        <a:latin typeface="Cambria Math" panose="02040503050406030204" pitchFamily="18" charset="0"/>
                      </a:rPr>
                      <m:t>𝐵</m:t>
                    </m:r>
                    <m:r>
                      <a:rPr lang="en-US" altLang="zh-CN" b="0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zh-CN" b="0" i="1" dirty="0" smtClean="0">
                        <a:latin typeface="Cambria Math" panose="02040503050406030204" pitchFamily="18" charset="0"/>
                      </a:rPr>
                      <m:t>𝑇</m:t>
                    </m:r>
                    <m:r>
                      <a:rPr lang="en-US" altLang="zh-CN" b="0" i="1" dirty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altLang="zh-CN" dirty="0"/>
                  <a:t>,</a:t>
                </a:r>
                <a:r>
                  <a:rPr lang="zh-CN" altLang="en-US" dirty="0"/>
                  <a:t>显然</a:t>
                </a:r>
                <a:r>
                  <a:rPr lang="en-US" altLang="zh-CN" dirty="0"/>
                  <a:t>T”</a:t>
                </a:r>
                <a:r>
                  <a:rPr lang="zh-CN" altLang="en-US" dirty="0"/>
                  <a:t>包含了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𝑧</m:t>
                    </m:r>
                    <m:r>
                      <a:rPr lang="zh-CN" altLang="en-US" i="1">
                        <a:latin typeface="Cambria Math" panose="02040503050406030204" pitchFamily="18" charset="0"/>
                      </a:rPr>
                      <m:t>，</m:t>
                    </m:r>
                  </m:oMath>
                </a14:m>
                <a:r>
                  <a:rPr lang="zh-CN" altLang="en-US" dirty="0"/>
                  <a:t>将三者及其父结点用</a:t>
                </a:r>
                <a:r>
                  <a:rPr lang="en-US" altLang="zh-CN" dirty="0"/>
                  <a:t>A</a:t>
                </a:r>
                <a:r>
                  <a:rPr lang="zh-CN" altLang="en-US" dirty="0"/>
                  <a:t>替换，得到树</a:t>
                </a:r>
                <a:r>
                  <a:rPr lang="en-US" altLang="zh-CN" dirty="0"/>
                  <a:t>T”’</a:t>
                </a:r>
                <a:r>
                  <a:rPr lang="zh-CN" altLang="en-US" dirty="0"/>
                  <a:t>，则有</a:t>
                </a:r>
                <a:endParaRPr lang="en-US" altLang="zh-CN" dirty="0"/>
              </a:p>
              <a:p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𝐵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𝑇</m:t>
                    </m:r>
                  </m:oMath>
                </a14:m>
                <a:r>
                  <a:rPr lang="en-US" altLang="zh-CN" dirty="0"/>
                  <a:t>”’</a:t>
                </a:r>
                <a14:m>
                  <m:oMath xmlns:m="http://schemas.openxmlformats.org/officeDocument/2006/math">
                    <m:r>
                      <a:rPr lang="en-US" altLang="zh-CN" b="0" i="0" smtClean="0">
                        <a:latin typeface="Cambria Math" panose="02040503050406030204" pitchFamily="18" charset="0"/>
                      </a:rPr>
                      <m:t>)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𝐵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𝑇</m:t>
                    </m:r>
                    <m:r>
                      <a:rPr lang="en-US" altLang="zh-CN" b="0" i="0" smtClean="0">
                        <a:latin typeface="Cambria Math" panose="02040503050406030204" pitchFamily="18" charset="0"/>
                      </a:rPr>
                      <m:t>")−</m:t>
                    </m:r>
                    <m:r>
                      <m:rPr>
                        <m:sty m:val="p"/>
                      </m:rPr>
                      <a:rPr lang="en-US" altLang="zh-CN" b="0" i="0" smtClean="0">
                        <a:latin typeface="Cambria Math" panose="02040503050406030204" pitchFamily="18" charset="0"/>
                      </a:rPr>
                      <m:t>x</m:t>
                    </m:r>
                    <m:r>
                      <a:rPr lang="en-US" altLang="zh-CN" b="0" i="0" smtClean="0">
                        <a:latin typeface="Cambria Math" panose="02040503050406030204" pitchFamily="18" charset="0"/>
                      </a:rPr>
                      <m:t>.</m:t>
                    </m:r>
                    <m:r>
                      <m:rPr>
                        <m:sty m:val="p"/>
                      </m:rPr>
                      <a:rPr lang="en-US" altLang="zh-CN" b="0" i="0" smtClean="0">
                        <a:latin typeface="Cambria Math" panose="02040503050406030204" pitchFamily="18" charset="0"/>
                      </a:rPr>
                      <m:t>freq</m:t>
                    </m:r>
                    <m:r>
                      <a:rPr lang="en-US" altLang="zh-CN" b="0" i="0" smtClean="0">
                        <a:latin typeface="Cambria Math" panose="02040503050406030204" pitchFamily="18" charset="0"/>
                      </a:rPr>
                      <m:t>−</m:t>
                    </m:r>
                    <m:r>
                      <m:rPr>
                        <m:sty m:val="p"/>
                      </m:rPr>
                      <a:rPr lang="en-US" altLang="zh-CN" b="0" i="0" smtClean="0">
                        <a:latin typeface="Cambria Math" panose="02040503050406030204" pitchFamily="18" charset="0"/>
                      </a:rPr>
                      <m:t>y</m:t>
                    </m:r>
                    <m:r>
                      <a:rPr lang="en-US" altLang="zh-CN" b="0" i="0" smtClean="0">
                        <a:latin typeface="Cambria Math" panose="02040503050406030204" pitchFamily="18" charset="0"/>
                      </a:rPr>
                      <m:t>.</m:t>
                    </m:r>
                    <m:r>
                      <m:rPr>
                        <m:sty m:val="p"/>
                      </m:rPr>
                      <a:rPr lang="en-US" altLang="zh-CN" b="0" i="0" smtClean="0">
                        <a:latin typeface="Cambria Math" panose="02040503050406030204" pitchFamily="18" charset="0"/>
                      </a:rPr>
                      <m:t>freq</m:t>
                    </m:r>
                    <m:r>
                      <a:rPr lang="en-US" altLang="zh-CN" b="0" i="0" smtClean="0">
                        <a:latin typeface="Cambria Math" panose="02040503050406030204" pitchFamily="18" charset="0"/>
                      </a:rPr>
                      <m:t>−</m:t>
                    </m:r>
                    <m:r>
                      <m:rPr>
                        <m:sty m:val="p"/>
                      </m:rPr>
                      <a:rPr lang="en-US" altLang="zh-CN" b="0" i="0" smtClean="0">
                        <a:latin typeface="Cambria Math" panose="02040503050406030204" pitchFamily="18" charset="0"/>
                      </a:rPr>
                      <m:t>z</m:t>
                    </m:r>
                    <m:r>
                      <a:rPr lang="en-US" altLang="zh-CN" b="0" i="0" smtClean="0">
                        <a:latin typeface="Cambria Math" panose="02040503050406030204" pitchFamily="18" charset="0"/>
                      </a:rPr>
                      <m:t>.</m:t>
                    </m:r>
                    <m:r>
                      <m:rPr>
                        <m:sty m:val="p"/>
                      </m:rPr>
                      <a:rPr lang="en-US" altLang="zh-CN" b="0" i="0" smtClean="0">
                        <a:latin typeface="Cambria Math" panose="02040503050406030204" pitchFamily="18" charset="0"/>
                      </a:rPr>
                      <m:t>freq</m:t>
                    </m:r>
                    <m:r>
                      <a:rPr lang="en-US" altLang="zh-CN" b="0" i="0" smtClean="0">
                        <a:latin typeface="Cambria Math" panose="02040503050406030204" pitchFamily="18" charset="0"/>
                      </a:rPr>
                      <m:t>&lt;</m:t>
                    </m:r>
                    <m:r>
                      <m:rPr>
                        <m:sty m:val="p"/>
                      </m:rPr>
                      <a:rPr lang="en-US" altLang="zh-CN" b="0" i="0" smtClean="0">
                        <a:latin typeface="Cambria Math" panose="02040503050406030204" pitchFamily="18" charset="0"/>
                      </a:rPr>
                      <m:t>B</m:t>
                    </m:r>
                    <m:r>
                      <a:rPr lang="en-US" altLang="zh-CN" b="0" i="0" smtClean="0">
                        <a:latin typeface="Cambria Math" panose="02040503050406030204" pitchFamily="18" charset="0"/>
                      </a:rPr>
                      <m:t>(</m:t>
                    </m:r>
                    <m:r>
                      <m:rPr>
                        <m:sty m:val="p"/>
                      </m:rPr>
                      <a:rPr lang="en-US" altLang="zh-CN" b="0" i="0" smtClean="0">
                        <a:latin typeface="Cambria Math" panose="02040503050406030204" pitchFamily="18" charset="0"/>
                      </a:rPr>
                      <m:t>T</m:t>
                    </m:r>
                    <m:r>
                      <a:rPr lang="en-US" altLang="zh-CN" b="0" i="0" smtClean="0">
                        <a:latin typeface="Cambria Math" panose="02040503050406030204" pitchFamily="18" charset="0"/>
                      </a:rPr>
                      <m:t>)−</m:t>
                    </m:r>
                    <m:r>
                      <m:rPr>
                        <m:sty m:val="p"/>
                      </m:rPr>
                      <a:rPr lang="en-US" altLang="zh-CN" b="0" i="0" smtClean="0">
                        <a:latin typeface="Cambria Math" panose="02040503050406030204" pitchFamily="18" charset="0"/>
                      </a:rPr>
                      <m:t>x</m:t>
                    </m:r>
                    <m:r>
                      <a:rPr lang="en-US" altLang="zh-CN" b="0" i="0" smtClean="0">
                        <a:latin typeface="Cambria Math" panose="02040503050406030204" pitchFamily="18" charset="0"/>
                      </a:rPr>
                      <m:t>.</m:t>
                    </m:r>
                    <m:r>
                      <m:rPr>
                        <m:sty m:val="p"/>
                      </m:rPr>
                      <a:rPr lang="en-US" altLang="zh-CN" b="0" i="0" smtClean="0">
                        <a:latin typeface="Cambria Math" panose="02040503050406030204" pitchFamily="18" charset="0"/>
                      </a:rPr>
                      <m:t>freq</m:t>
                    </m:r>
                    <m:r>
                      <a:rPr lang="en-US" altLang="zh-CN" b="0" i="0" smtClean="0">
                        <a:latin typeface="Cambria Math" panose="02040503050406030204" pitchFamily="18" charset="0"/>
                      </a:rPr>
                      <m:t>−</m:t>
                    </m:r>
                    <m:r>
                      <m:rPr>
                        <m:sty m:val="p"/>
                      </m:rPr>
                      <a:rPr lang="en-US" altLang="zh-CN" b="0" i="0" smtClean="0">
                        <a:latin typeface="Cambria Math" panose="02040503050406030204" pitchFamily="18" charset="0"/>
                      </a:rPr>
                      <m:t>y</m:t>
                    </m:r>
                    <m:r>
                      <a:rPr lang="en-US" altLang="zh-CN" b="0" i="0" smtClean="0">
                        <a:latin typeface="Cambria Math" panose="02040503050406030204" pitchFamily="18" charset="0"/>
                      </a:rPr>
                      <m:t>.</m:t>
                    </m:r>
                    <m:r>
                      <m:rPr>
                        <m:sty m:val="p"/>
                      </m:rPr>
                      <a:rPr lang="en-US" altLang="zh-CN" b="0" i="0" smtClean="0">
                        <a:latin typeface="Cambria Math" panose="02040503050406030204" pitchFamily="18" charset="0"/>
                      </a:rPr>
                      <m:t>freq</m:t>
                    </m:r>
                    <m:r>
                      <a:rPr lang="en-US" altLang="zh-CN" b="0" i="0" smtClean="0">
                        <a:latin typeface="Cambria Math" panose="02040503050406030204" pitchFamily="18" charset="0"/>
                      </a:rPr>
                      <m:t>−</m:t>
                    </m:r>
                    <m:r>
                      <m:rPr>
                        <m:sty m:val="p"/>
                      </m:rPr>
                      <a:rPr lang="en-US" altLang="zh-CN" b="0" i="0" smtClean="0">
                        <a:latin typeface="Cambria Math" panose="02040503050406030204" pitchFamily="18" charset="0"/>
                      </a:rPr>
                      <m:t>z</m:t>
                    </m:r>
                    <m:r>
                      <a:rPr lang="en-US" altLang="zh-CN" b="0" i="0" smtClean="0">
                        <a:latin typeface="Cambria Math" panose="02040503050406030204" pitchFamily="18" charset="0"/>
                      </a:rPr>
                      <m:t>.</m:t>
                    </m:r>
                    <m:r>
                      <m:rPr>
                        <m:sty m:val="p"/>
                      </m:rPr>
                      <a:rPr lang="en-US" altLang="zh-CN" b="0" i="0" smtClean="0">
                        <a:latin typeface="Cambria Math" panose="02040503050406030204" pitchFamily="18" charset="0"/>
                      </a:rPr>
                      <m:t>freq</m:t>
                    </m:r>
                    <m:r>
                      <a:rPr lang="en-US" altLang="zh-CN" b="0" i="0" smtClean="0">
                        <a:latin typeface="Cambria Math" panose="02040503050406030204" pitchFamily="18" charset="0"/>
                      </a:rPr>
                      <m:t>=</m:t>
                    </m:r>
                    <m:r>
                      <m:rPr>
                        <m:sty m:val="p"/>
                      </m:rPr>
                      <a:rPr lang="en-US" altLang="zh-CN" b="0" i="0" smtClean="0">
                        <a:latin typeface="Cambria Math" panose="02040503050406030204" pitchFamily="18" charset="0"/>
                      </a:rPr>
                      <m:t>B</m:t>
                    </m:r>
                    <m:r>
                      <a:rPr lang="en-US" altLang="zh-CN" b="0" i="0" smtClean="0">
                        <a:latin typeface="Cambria Math" panose="02040503050406030204" pitchFamily="18" charset="0"/>
                      </a:rPr>
                      <m:t>(</m:t>
                    </m:r>
                    <m:r>
                      <m:rPr>
                        <m:sty m:val="p"/>
                      </m:rPr>
                      <a:rPr lang="en-US" altLang="zh-CN" b="0" i="0" smtClean="0">
                        <a:latin typeface="Cambria Math" panose="02040503050406030204" pitchFamily="18" charset="0"/>
                      </a:rPr>
                      <m:t>T</m:t>
                    </m:r>
                    <m:r>
                      <a:rPr lang="en-US" altLang="zh-CN" b="0" i="0" smtClean="0">
                        <a:latin typeface="Cambria Math" panose="02040503050406030204" pitchFamily="18" charset="0"/>
                      </a:rPr>
                      <m:t>′)</m:t>
                    </m:r>
                  </m:oMath>
                </a14:m>
                <a:endParaRPr lang="en-US" altLang="zh-CN" dirty="0"/>
              </a:p>
              <a:p>
                <a:r>
                  <a:rPr lang="zh-CN" altLang="en-US" dirty="0"/>
                  <a:t>这与</a:t>
                </a:r>
                <a:r>
                  <a:rPr lang="en-US" altLang="zh-CN" dirty="0"/>
                  <a:t>T’</a:t>
                </a:r>
                <a:r>
                  <a:rPr lang="zh-CN" altLang="en-US" dirty="0"/>
                  <a:t>是</a:t>
                </a:r>
                <a:r>
                  <a:rPr lang="en-US" altLang="zh-CN" dirty="0"/>
                  <a:t>C’</a:t>
                </a:r>
                <a:r>
                  <a:rPr lang="zh-CN" altLang="en-US" dirty="0"/>
                  <a:t>的一个最优编码所对应的树矛盾，因此假设不成立，</a:t>
                </a:r>
                <a:r>
                  <a:rPr lang="en-US" altLang="zh-CN" dirty="0"/>
                  <a:t>T</a:t>
                </a:r>
                <a:r>
                  <a:rPr lang="zh-CN" altLang="en-US" dirty="0"/>
                  <a:t>必为</a:t>
                </a:r>
                <a:r>
                  <a:rPr lang="en-US" altLang="zh-CN" dirty="0"/>
                  <a:t>C</a:t>
                </a:r>
                <a:r>
                  <a:rPr lang="zh-CN" altLang="en-US" dirty="0"/>
                  <a:t>的一个最优前缀码所对应的树。</a:t>
                </a:r>
                <a:endParaRPr lang="en-US" altLang="zh-CN" dirty="0"/>
              </a:p>
              <a:p>
                <a:endParaRPr lang="en-US" altLang="zh-CN" dirty="0"/>
              </a:p>
            </p:txBody>
          </p:sp>
        </mc:Choice>
        <mc:Fallback>
          <p:sp>
            <p:nvSpPr>
              <p:cNvPr id="7" name="文本框 6">
                <a:extLst>
                  <a:ext uri="{FF2B5EF4-FFF2-40B4-BE49-F238E27FC236}">
                    <a16:creationId xmlns:a16="http://schemas.microsoft.com/office/drawing/2014/main" id="{4D309EB3-6184-4E72-915A-10EF97C0E3E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98349" y="1081514"/>
                <a:ext cx="9904207" cy="5639557"/>
              </a:xfrm>
              <a:prstGeom prst="rect">
                <a:avLst/>
              </a:prstGeom>
              <a:blipFill>
                <a:blip r:embed="rId2"/>
                <a:stretch>
                  <a:fillRect l="-554" t="-864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91824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10" presetClass="entr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4000"/>
                            </p:stCondLst>
                            <p:childTnLst>
                              <p:par>
                                <p:cTn id="2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4500"/>
                            </p:stCondLst>
                            <p:childTnLst>
                              <p:par>
                                <p:cTn id="2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10" presetClass="entr" presetSubtype="0" fill="hold" nodeType="afterEffect">
                                  <p:stCondLst>
                                    <p:cond delay="45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组合 4"/>
          <p:cNvGrpSpPr/>
          <p:nvPr/>
        </p:nvGrpSpPr>
        <p:grpSpPr>
          <a:xfrm>
            <a:off x="0" y="3680461"/>
            <a:ext cx="1820342" cy="573437"/>
            <a:chOff x="152207" y="1580827"/>
            <a:chExt cx="1820342" cy="573437"/>
          </a:xfrm>
        </p:grpSpPr>
        <p:sp>
          <p:nvSpPr>
            <p:cNvPr id="3" name="矩形 2"/>
            <p:cNvSpPr/>
            <p:nvPr/>
          </p:nvSpPr>
          <p:spPr>
            <a:xfrm>
              <a:off x="152207" y="1580827"/>
              <a:ext cx="1454244" cy="573437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" name="等腰三角形 3"/>
            <p:cNvSpPr/>
            <p:nvPr/>
          </p:nvSpPr>
          <p:spPr>
            <a:xfrm rot="5400000">
              <a:off x="1642823" y="1785792"/>
              <a:ext cx="495945" cy="163507"/>
            </a:xfrm>
            <a:prstGeom prst="triangle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2" name="文本框 1"/>
          <p:cNvSpPr txBox="1"/>
          <p:nvPr/>
        </p:nvSpPr>
        <p:spPr>
          <a:xfrm>
            <a:off x="-3730" y="1430310"/>
            <a:ext cx="1915909" cy="27441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lnSpc>
                <a:spcPct val="250000"/>
              </a:lnSpc>
              <a:buAutoNum type="arabicPeriod"/>
            </a:pPr>
            <a:r>
              <a:rPr lang="zh-CN" altLang="en-US" dirty="0">
                <a:solidFill>
                  <a:schemeClr val="bg2">
                    <a:lumMod val="9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编码方案</a:t>
            </a:r>
            <a:endParaRPr lang="en-US" altLang="zh-CN" dirty="0">
              <a:solidFill>
                <a:schemeClr val="bg2">
                  <a:lumMod val="9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342900" indent="-342900">
              <a:lnSpc>
                <a:spcPct val="250000"/>
              </a:lnSpc>
              <a:buAutoNum type="arabicPeriod"/>
            </a:pPr>
            <a:r>
              <a:rPr lang="zh-CN" altLang="en-US" dirty="0">
                <a:solidFill>
                  <a:schemeClr val="bg1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例子及伪代码</a:t>
            </a:r>
            <a:endParaRPr lang="en-US" altLang="zh-CN" dirty="0">
              <a:solidFill>
                <a:schemeClr val="bg1">
                  <a:lumMod val="7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342900" indent="-342900">
              <a:lnSpc>
                <a:spcPct val="250000"/>
              </a:lnSpc>
              <a:buAutoNum type="arabicPeriod"/>
            </a:pPr>
            <a:r>
              <a:rPr lang="zh-CN" altLang="en-US" dirty="0">
                <a:solidFill>
                  <a:schemeClr val="bg2">
                    <a:lumMod val="9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正确性证明</a:t>
            </a:r>
            <a:endParaRPr lang="en-US" altLang="zh-CN" dirty="0">
              <a:solidFill>
                <a:schemeClr val="bg2">
                  <a:lumMod val="9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342900" indent="-342900">
              <a:lnSpc>
                <a:spcPct val="250000"/>
              </a:lnSpc>
              <a:buAutoNum type="arabicPeriod"/>
            </a:pPr>
            <a:r>
              <a:rPr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推广</a:t>
            </a:r>
          </a:p>
        </p:txBody>
      </p:sp>
      <p:cxnSp>
        <p:nvCxnSpPr>
          <p:cNvPr id="8" name="直接连接符 7"/>
          <p:cNvCxnSpPr>
            <a:stCxn id="4" idx="3"/>
          </p:cNvCxnSpPr>
          <p:nvPr/>
        </p:nvCxnSpPr>
        <p:spPr>
          <a:xfrm flipV="1">
            <a:off x="1656835" y="245520"/>
            <a:ext cx="0" cy="3721660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矩形 9"/>
          <p:cNvSpPr/>
          <p:nvPr/>
        </p:nvSpPr>
        <p:spPr>
          <a:xfrm flipH="1">
            <a:off x="1884945" y="235129"/>
            <a:ext cx="113404" cy="809786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文本框 11"/>
          <p:cNvSpPr txBox="1"/>
          <p:nvPr/>
        </p:nvSpPr>
        <p:spPr>
          <a:xfrm>
            <a:off x="2069987" y="619849"/>
            <a:ext cx="36583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4.1 m</a:t>
            </a:r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进制</a:t>
            </a:r>
            <a:r>
              <a:rPr lang="en-US" altLang="zh-CN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Huffman</a:t>
            </a:r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编码</a:t>
            </a:r>
            <a:endParaRPr lang="en-US" altLang="zh-CN" sz="24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文本框 5">
                <a:extLst>
                  <a:ext uri="{FF2B5EF4-FFF2-40B4-BE49-F238E27FC236}">
                    <a16:creationId xmlns:a16="http://schemas.microsoft.com/office/drawing/2014/main" id="{1E945D76-C293-4552-B7D3-9B85D0FF6527}"/>
                  </a:ext>
                </a:extLst>
              </p:cNvPr>
              <p:cNvSpPr txBox="1"/>
              <p:nvPr/>
            </p:nvSpPr>
            <p:spPr>
              <a:xfrm>
                <a:off x="2430233" y="2222573"/>
                <a:ext cx="9175173" cy="203132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CN" altLang="en-US" dirty="0"/>
                  <a:t>很显然的一件事，只有满足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e>
                    </m:d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∗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+1</m:t>
                    </m:r>
                    <m:r>
                      <a:rPr lang="zh-CN" altLang="en-US" i="1">
                        <a:latin typeface="Cambria Math" panose="02040503050406030204" pitchFamily="18" charset="0"/>
                      </a:rPr>
                      <m:t>时</m:t>
                    </m:r>
                  </m:oMath>
                </a14:m>
                <a:r>
                  <a:rPr lang="zh-CN" altLang="en-US" dirty="0"/>
                  <a:t>才能刚好生成满</a:t>
                </a:r>
                <a:r>
                  <a:rPr lang="en-US" altLang="zh-CN" dirty="0"/>
                  <a:t>m</a:t>
                </a:r>
                <a:r>
                  <a:rPr lang="zh-CN" altLang="en-US" dirty="0"/>
                  <a:t>叉树，故对于其余情况都添加若干个频率为</a:t>
                </a:r>
                <a:r>
                  <a:rPr lang="en-US" altLang="zh-CN" dirty="0"/>
                  <a:t>0</a:t>
                </a:r>
                <a:r>
                  <a:rPr lang="zh-CN" altLang="en-US" dirty="0"/>
                  <a:t>的元素，使得元素总个数满足上述条件。</a:t>
                </a:r>
                <a:endParaRPr lang="en-US" altLang="zh-CN" dirty="0"/>
              </a:p>
              <a:p>
                <a:endParaRPr lang="en-US" altLang="zh-CN" dirty="0"/>
              </a:p>
              <a:p>
                <a:endParaRPr lang="en-US" altLang="zh-CN" dirty="0"/>
              </a:p>
              <a:p>
                <a:r>
                  <a:rPr lang="zh-CN" altLang="en-US" dirty="0"/>
                  <a:t>         ① 选取字母表中出现频率最低的</a:t>
                </a:r>
                <a:r>
                  <a:rPr lang="en-US" altLang="zh-CN" dirty="0"/>
                  <a:t>m</a:t>
                </a:r>
                <a:r>
                  <a:rPr lang="zh-CN" altLang="en-US" dirty="0"/>
                  <a:t>个结点。</a:t>
                </a:r>
                <a:endParaRPr lang="en-US" altLang="zh-CN" dirty="0"/>
              </a:p>
              <a:p>
                <a:r>
                  <a:rPr lang="en-US" altLang="zh-CN" dirty="0"/>
                  <a:t>         </a:t>
                </a:r>
                <a:r>
                  <a:rPr lang="zh-CN" altLang="en-US" dirty="0"/>
                  <a:t>② 将这</a:t>
                </a:r>
                <a:r>
                  <a:rPr lang="en-US" altLang="zh-CN" dirty="0"/>
                  <a:t>m</a:t>
                </a:r>
                <a:r>
                  <a:rPr lang="zh-CN" altLang="en-US" dirty="0"/>
                  <a:t>个结点合并成一个结点，其出现频率为</a:t>
                </a:r>
                <a:r>
                  <a:rPr lang="en-US" altLang="zh-CN" dirty="0"/>
                  <a:t>m</a:t>
                </a:r>
                <a:r>
                  <a:rPr lang="zh-CN" altLang="en-US" dirty="0"/>
                  <a:t>个结点出现频率之和。</a:t>
                </a:r>
                <a:endParaRPr lang="en-US" altLang="zh-CN" dirty="0"/>
              </a:p>
              <a:p>
                <a:r>
                  <a:rPr lang="en-US" altLang="zh-CN" dirty="0"/>
                  <a:t>         </a:t>
                </a:r>
                <a:r>
                  <a:rPr lang="zh-CN" altLang="en-US" dirty="0"/>
                  <a:t>③ 重复上述步骤，直到构建出一棵满</a:t>
                </a:r>
                <a:r>
                  <a:rPr lang="en-US" altLang="zh-CN" dirty="0"/>
                  <a:t>m</a:t>
                </a:r>
                <a:r>
                  <a:rPr lang="zh-CN" altLang="en-US" dirty="0"/>
                  <a:t>叉树</a:t>
                </a:r>
              </a:p>
            </p:txBody>
          </p:sp>
        </mc:Choice>
        <mc:Fallback>
          <p:sp>
            <p:nvSpPr>
              <p:cNvPr id="6" name="文本框 5">
                <a:extLst>
                  <a:ext uri="{FF2B5EF4-FFF2-40B4-BE49-F238E27FC236}">
                    <a16:creationId xmlns:a16="http://schemas.microsoft.com/office/drawing/2014/main" id="{1E945D76-C293-4552-B7D3-9B85D0FF652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0233" y="2222573"/>
                <a:ext cx="9175173" cy="2031325"/>
              </a:xfrm>
              <a:prstGeom prst="rect">
                <a:avLst/>
              </a:prstGeom>
              <a:blipFill>
                <a:blip r:embed="rId2"/>
                <a:stretch>
                  <a:fillRect l="-598" t="-2703" b="-4204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4" name="直接连接符 43">
            <a:extLst>
              <a:ext uri="{FF2B5EF4-FFF2-40B4-BE49-F238E27FC236}">
                <a16:creationId xmlns:a16="http://schemas.microsoft.com/office/drawing/2014/main" id="{19D322C3-AE74-414B-8A3A-44696E571742}"/>
              </a:ext>
            </a:extLst>
          </p:cNvPr>
          <p:cNvCxnSpPr/>
          <p:nvPr/>
        </p:nvCxnSpPr>
        <p:spPr>
          <a:xfrm>
            <a:off x="1912179" y="1313190"/>
            <a:ext cx="9693227" cy="0"/>
          </a:xfrm>
          <a:prstGeom prst="line">
            <a:avLst/>
          </a:prstGeom>
          <a:ln w="57150">
            <a:solidFill>
              <a:srgbClr val="39465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直接连接符 44">
            <a:extLst>
              <a:ext uri="{FF2B5EF4-FFF2-40B4-BE49-F238E27FC236}">
                <a16:creationId xmlns:a16="http://schemas.microsoft.com/office/drawing/2014/main" id="{E33553D0-B06F-40C9-B8F3-2D0603B1D101}"/>
              </a:ext>
            </a:extLst>
          </p:cNvPr>
          <p:cNvCxnSpPr/>
          <p:nvPr/>
        </p:nvCxnSpPr>
        <p:spPr>
          <a:xfrm>
            <a:off x="1912179" y="5427690"/>
            <a:ext cx="9693227" cy="0"/>
          </a:xfrm>
          <a:prstGeom prst="line">
            <a:avLst/>
          </a:prstGeom>
          <a:ln w="57150">
            <a:solidFill>
              <a:srgbClr val="39465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7314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5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0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a767df27a3144345ba339c82152959ad3dd7d5b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886</TotalTime>
  <Words>1424</Words>
  <Application>Microsoft Office PowerPoint</Application>
  <PresentationFormat>宽屏</PresentationFormat>
  <Paragraphs>98</Paragraphs>
  <Slides>10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19" baseType="lpstr">
      <vt:lpstr>Kozuka Gothic Pr6N B</vt:lpstr>
      <vt:lpstr>宋体</vt:lpstr>
      <vt:lpstr>微软雅黑</vt:lpstr>
      <vt:lpstr>Arial</vt:lpstr>
      <vt:lpstr>Calibri</vt:lpstr>
      <vt:lpstr>Calibri Light</vt:lpstr>
      <vt:lpstr>Cambria Math</vt:lpstr>
      <vt:lpstr>Times New Roman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PPTS</dc:title>
  <dc:subject>PPTS</dc:subject>
  <dc:creator>PPTS</dc:creator>
  <cp:keywords>PPTS</cp:keywords>
  <dc:description>PPTS</dc:description>
  <cp:lastModifiedBy>张 灵毓</cp:lastModifiedBy>
  <cp:revision>85</cp:revision>
  <dcterms:created xsi:type="dcterms:W3CDTF">2015-03-25T15:45:45Z</dcterms:created>
  <dcterms:modified xsi:type="dcterms:W3CDTF">2018-09-23T02:13:02Z</dcterms:modified>
  <cp:category>PPTS</cp:category>
</cp:coreProperties>
</file>