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notesMasterIdLst>
    <p:notesMasterId r:id="rId24"/>
  </p:notesMasterIdLst>
  <p:sldIdLst>
    <p:sldId id="256" r:id="rId2"/>
    <p:sldId id="301" r:id="rId3"/>
    <p:sldId id="300" r:id="rId4"/>
    <p:sldId id="275" r:id="rId5"/>
    <p:sldId id="277" r:id="rId6"/>
    <p:sldId id="278" r:id="rId7"/>
    <p:sldId id="280" r:id="rId8"/>
    <p:sldId id="307" r:id="rId9"/>
    <p:sldId id="281" r:id="rId10"/>
    <p:sldId id="304" r:id="rId11"/>
    <p:sldId id="305" r:id="rId12"/>
    <p:sldId id="306" r:id="rId13"/>
    <p:sldId id="303" r:id="rId14"/>
    <p:sldId id="293" r:id="rId15"/>
    <p:sldId id="295" r:id="rId16"/>
    <p:sldId id="296" r:id="rId17"/>
    <p:sldId id="298" r:id="rId18"/>
    <p:sldId id="288" r:id="rId19"/>
    <p:sldId id="299" r:id="rId20"/>
    <p:sldId id="308" r:id="rId21"/>
    <p:sldId id="289" r:id="rId22"/>
    <p:sldId id="273"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077DB15-4096-7450-DBC2-EFA11CBB434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宋体" pitchFamily="2" charset="-122"/>
              </a:defRPr>
            </a:lvl1pPr>
          </a:lstStyle>
          <a:p>
            <a:pPr>
              <a:defRPr/>
            </a:pPr>
            <a:endParaRPr lang="zh-CN" altLang="zh-CN"/>
          </a:p>
        </p:txBody>
      </p:sp>
      <p:sp>
        <p:nvSpPr>
          <p:cNvPr id="3075" name="Rectangle 3">
            <a:extLst>
              <a:ext uri="{FF2B5EF4-FFF2-40B4-BE49-F238E27FC236}">
                <a16:creationId xmlns:a16="http://schemas.microsoft.com/office/drawing/2014/main" id="{E73AA20E-A797-DD16-18E1-6FB843B47CC9}"/>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宋体" pitchFamily="2" charset="-122"/>
              </a:defRPr>
            </a:lvl1pPr>
          </a:lstStyle>
          <a:p>
            <a:pPr>
              <a:defRPr/>
            </a:pPr>
            <a:endParaRPr lang="zh-CN" altLang="zh-CN"/>
          </a:p>
        </p:txBody>
      </p:sp>
      <p:sp>
        <p:nvSpPr>
          <p:cNvPr id="29700" name="Rectangle 4">
            <a:extLst>
              <a:ext uri="{FF2B5EF4-FFF2-40B4-BE49-F238E27FC236}">
                <a16:creationId xmlns:a16="http://schemas.microsoft.com/office/drawing/2014/main" id="{55B7DBD3-2389-F4AE-ED9F-FAD1FB495189}"/>
              </a:ext>
            </a:extLst>
          </p:cNvPr>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a:extLst>
              <a:ext uri="{FF2B5EF4-FFF2-40B4-BE49-F238E27FC236}">
                <a16:creationId xmlns:a16="http://schemas.microsoft.com/office/drawing/2014/main" id="{02090DBC-3D79-1A7E-B1DB-052AF9F05239}"/>
              </a:ext>
            </a:extLst>
          </p:cNvPr>
          <p:cNvSpPr>
            <a:spLocks noGrp="1" noRot="1" noChangeArrowheads="1"/>
          </p:cNvSpPr>
          <p:nvPr>
            <p:ph type="body" sz="quarter" idx="3"/>
          </p:nvPr>
        </p:nvSpPr>
        <p:spPr bwMode="auto">
          <a:xfrm>
            <a:off x="685800" y="4343400"/>
            <a:ext cx="5486400" cy="4114800"/>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zh-CN" noProof="0"/>
              <a:t>Click to edit Master text styles</a:t>
            </a:r>
          </a:p>
          <a:p>
            <a:pPr lvl="1"/>
            <a:r>
              <a:rPr lang="zh-CN" altLang="zh-CN" noProof="0"/>
              <a:t>Second level</a:t>
            </a:r>
          </a:p>
          <a:p>
            <a:pPr lvl="2"/>
            <a:r>
              <a:rPr lang="zh-CN" altLang="zh-CN" noProof="0"/>
              <a:t>Third level</a:t>
            </a:r>
          </a:p>
          <a:p>
            <a:pPr lvl="3"/>
            <a:r>
              <a:rPr lang="zh-CN" altLang="zh-CN" noProof="0"/>
              <a:t>Fourth level</a:t>
            </a:r>
          </a:p>
          <a:p>
            <a:pPr lvl="4"/>
            <a:r>
              <a:rPr lang="zh-CN" altLang="zh-CN" noProof="0"/>
              <a:t>Fifth level</a:t>
            </a:r>
          </a:p>
        </p:txBody>
      </p:sp>
      <p:sp>
        <p:nvSpPr>
          <p:cNvPr id="3078" name="Rectangle 6">
            <a:extLst>
              <a:ext uri="{FF2B5EF4-FFF2-40B4-BE49-F238E27FC236}">
                <a16:creationId xmlns:a16="http://schemas.microsoft.com/office/drawing/2014/main" id="{D9C1E290-8A94-C679-B0D2-5CD8431C545B}"/>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宋体" pitchFamily="2" charset="-122"/>
              </a:defRPr>
            </a:lvl1pPr>
          </a:lstStyle>
          <a:p>
            <a:pPr>
              <a:defRPr/>
            </a:pPr>
            <a:endParaRPr lang="zh-CN" altLang="zh-CN"/>
          </a:p>
        </p:txBody>
      </p:sp>
      <p:sp>
        <p:nvSpPr>
          <p:cNvPr id="3079" name="Rectangle 7">
            <a:extLst>
              <a:ext uri="{FF2B5EF4-FFF2-40B4-BE49-F238E27FC236}">
                <a16:creationId xmlns:a16="http://schemas.microsoft.com/office/drawing/2014/main" id="{2A688AF3-3DEF-1B37-A004-048D0AB81DD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7CC9D74-7E2C-45D5-8A55-54A34274DFDD}" type="slidenum">
              <a:rPr lang="zh-CN" altLang="zh-CN"/>
              <a:pPr/>
              <a:t>‹#›</a:t>
            </a:fld>
            <a:endParaRPr lang="zh-CN"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2625" y="4222750"/>
            <a:ext cx="7772400" cy="890588"/>
          </a:xfrm>
        </p:spPr>
        <p:txBody>
          <a:bodyPr/>
          <a:lstStyle>
            <a:lvl1pPr>
              <a:defRPr>
                <a:solidFill>
                  <a:schemeClr val="bg1"/>
                </a:solidFill>
              </a:defRPr>
            </a:lvl1pPr>
          </a:lstStyle>
          <a:p>
            <a:pPr lvl="0"/>
            <a:r>
              <a:rPr lang="en-US" altLang="zh-CN" noProof="0"/>
              <a:t>Click to edit Master title style</a:t>
            </a:r>
            <a:endParaRPr lang="zh-CN" noProof="0"/>
          </a:p>
        </p:txBody>
      </p:sp>
      <p:sp>
        <p:nvSpPr>
          <p:cNvPr id="2051" name="Rectangle 3"/>
          <p:cNvSpPr>
            <a:spLocks noGrp="1" noChangeArrowheads="1"/>
          </p:cNvSpPr>
          <p:nvPr>
            <p:ph type="subTitle" idx="1"/>
          </p:nvPr>
        </p:nvSpPr>
        <p:spPr>
          <a:xfrm>
            <a:off x="1331913" y="5302250"/>
            <a:ext cx="6400800" cy="625475"/>
          </a:xfrm>
        </p:spPr>
        <p:txBody>
          <a:bodyPr/>
          <a:lstStyle>
            <a:lvl1pPr marL="0" indent="0" algn="ctr">
              <a:buFont typeface="Wingdings" pitchFamily="2" charset="2"/>
              <a:buNone/>
              <a:defRPr>
                <a:solidFill>
                  <a:schemeClr val="bg1"/>
                </a:solidFill>
              </a:defRPr>
            </a:lvl1pPr>
          </a:lstStyle>
          <a:p>
            <a:pPr lvl="0"/>
            <a:r>
              <a:rPr lang="en-US" altLang="zh-CN" noProof="0"/>
              <a:t>Click to edit Master subtitle style</a:t>
            </a:r>
            <a:endParaRPr lang="zh-CN" noProof="0"/>
          </a:p>
        </p:txBody>
      </p:sp>
    </p:spTree>
    <p:extLst>
      <p:ext uri="{BB962C8B-B14F-4D97-AF65-F5344CB8AC3E}">
        <p14:creationId xmlns:p14="http://schemas.microsoft.com/office/powerpoint/2010/main" val="3585081894"/>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a:extLst>
              <a:ext uri="{FF2B5EF4-FFF2-40B4-BE49-F238E27FC236}">
                <a16:creationId xmlns:a16="http://schemas.microsoft.com/office/drawing/2014/main" id="{2B4DA5A8-7464-5C93-36EF-7E62129CBD42}"/>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361E5B17-5D25-E52A-BAD8-627DC0F8FD0A}"/>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1101AAB0-0BE0-5E74-6F1F-9F4CEBD3E59D}"/>
              </a:ext>
            </a:extLst>
          </p:cNvPr>
          <p:cNvSpPr>
            <a:spLocks noGrp="1" noChangeArrowheads="1"/>
          </p:cNvSpPr>
          <p:nvPr>
            <p:ph type="sldNum" sz="quarter" idx="12"/>
          </p:nvPr>
        </p:nvSpPr>
        <p:spPr>
          <a:ln/>
        </p:spPr>
        <p:txBody>
          <a:bodyPr/>
          <a:lstStyle>
            <a:lvl1pPr>
              <a:defRPr/>
            </a:lvl1pPr>
          </a:lstStyle>
          <a:p>
            <a:fld id="{7248DEA1-AFAB-4BA2-A591-140ECB2F2536}" type="slidenum">
              <a:rPr lang="zh-CN" altLang="zh-CN"/>
              <a:pPr/>
              <a:t>‹#›</a:t>
            </a:fld>
            <a:endParaRPr lang="zh-CN" altLang="zh-CN"/>
          </a:p>
        </p:txBody>
      </p:sp>
    </p:spTree>
    <p:extLst>
      <p:ext uri="{BB962C8B-B14F-4D97-AF65-F5344CB8AC3E}">
        <p14:creationId xmlns:p14="http://schemas.microsoft.com/office/powerpoint/2010/main" val="225789584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a:extLst>
              <a:ext uri="{FF2B5EF4-FFF2-40B4-BE49-F238E27FC236}">
                <a16:creationId xmlns:a16="http://schemas.microsoft.com/office/drawing/2014/main" id="{73AD07B1-4B27-7417-BF03-1525E7D7CE90}"/>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70ECE8E7-F3D9-E2FB-5505-37FA95294704}"/>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8785FC90-B228-B0B2-9A63-9EE86E867BFE}"/>
              </a:ext>
            </a:extLst>
          </p:cNvPr>
          <p:cNvSpPr>
            <a:spLocks noGrp="1" noChangeArrowheads="1"/>
          </p:cNvSpPr>
          <p:nvPr>
            <p:ph type="sldNum" sz="quarter" idx="12"/>
          </p:nvPr>
        </p:nvSpPr>
        <p:spPr>
          <a:ln/>
        </p:spPr>
        <p:txBody>
          <a:bodyPr/>
          <a:lstStyle>
            <a:lvl1pPr>
              <a:defRPr/>
            </a:lvl1pPr>
          </a:lstStyle>
          <a:p>
            <a:fld id="{6160D59A-AAB3-45E4-8CA8-E147CB4FD27D}" type="slidenum">
              <a:rPr lang="zh-CN" altLang="zh-CN"/>
              <a:pPr/>
              <a:t>‹#›</a:t>
            </a:fld>
            <a:endParaRPr lang="zh-CN" altLang="zh-CN"/>
          </a:p>
        </p:txBody>
      </p:sp>
    </p:spTree>
    <p:extLst>
      <p:ext uri="{BB962C8B-B14F-4D97-AF65-F5344CB8AC3E}">
        <p14:creationId xmlns:p14="http://schemas.microsoft.com/office/powerpoint/2010/main" val="419589043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a:extLst>
              <a:ext uri="{FF2B5EF4-FFF2-40B4-BE49-F238E27FC236}">
                <a16:creationId xmlns:a16="http://schemas.microsoft.com/office/drawing/2014/main" id="{E7ED7158-1A7F-AE52-97BA-C93E7D976750}"/>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9AE0D46E-AE24-7EB7-6B09-E2CD2945B984}"/>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D41CA1BA-3C18-A32C-CE08-2662866B8A4A}"/>
              </a:ext>
            </a:extLst>
          </p:cNvPr>
          <p:cNvSpPr>
            <a:spLocks noGrp="1" noChangeArrowheads="1"/>
          </p:cNvSpPr>
          <p:nvPr>
            <p:ph type="sldNum" sz="quarter" idx="12"/>
          </p:nvPr>
        </p:nvSpPr>
        <p:spPr>
          <a:ln/>
        </p:spPr>
        <p:txBody>
          <a:bodyPr/>
          <a:lstStyle>
            <a:lvl1pPr>
              <a:defRPr/>
            </a:lvl1pPr>
          </a:lstStyle>
          <a:p>
            <a:fld id="{0F7D38EB-345A-4191-A861-D9144C8C5C96}" type="slidenum">
              <a:rPr lang="zh-CN" altLang="zh-CN"/>
              <a:pPr/>
              <a:t>‹#›</a:t>
            </a:fld>
            <a:endParaRPr lang="zh-CN" altLang="zh-CN"/>
          </a:p>
        </p:txBody>
      </p:sp>
    </p:spTree>
    <p:extLst>
      <p:ext uri="{BB962C8B-B14F-4D97-AF65-F5344CB8AC3E}">
        <p14:creationId xmlns:p14="http://schemas.microsoft.com/office/powerpoint/2010/main" val="170673505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a:t>Click to edit Master text styles</a:t>
            </a:r>
          </a:p>
        </p:txBody>
      </p:sp>
      <p:sp>
        <p:nvSpPr>
          <p:cNvPr id="4" name="日期占位符 3">
            <a:extLst>
              <a:ext uri="{FF2B5EF4-FFF2-40B4-BE49-F238E27FC236}">
                <a16:creationId xmlns:a16="http://schemas.microsoft.com/office/drawing/2014/main" id="{455F0731-ECF5-90B2-8968-06E61BA6BBFC}"/>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8AF98E02-D493-22CC-D2B3-7765DF00FCFD}"/>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CF26814B-78A3-737B-0204-D8324721AC0C}"/>
              </a:ext>
            </a:extLst>
          </p:cNvPr>
          <p:cNvSpPr>
            <a:spLocks noGrp="1" noChangeArrowheads="1"/>
          </p:cNvSpPr>
          <p:nvPr>
            <p:ph type="sldNum" sz="quarter" idx="12"/>
          </p:nvPr>
        </p:nvSpPr>
        <p:spPr>
          <a:ln/>
        </p:spPr>
        <p:txBody>
          <a:bodyPr/>
          <a:lstStyle>
            <a:lvl1pPr>
              <a:defRPr/>
            </a:lvl1pPr>
          </a:lstStyle>
          <a:p>
            <a:fld id="{A18AA6EE-F67B-4C87-A4FE-7ED7A4A1A081}" type="slidenum">
              <a:rPr lang="zh-CN" altLang="zh-CN"/>
              <a:pPr/>
              <a:t>‹#›</a:t>
            </a:fld>
            <a:endParaRPr lang="zh-CN" altLang="zh-CN"/>
          </a:p>
        </p:txBody>
      </p:sp>
    </p:spTree>
    <p:extLst>
      <p:ext uri="{BB962C8B-B14F-4D97-AF65-F5344CB8AC3E}">
        <p14:creationId xmlns:p14="http://schemas.microsoft.com/office/powerpoint/2010/main" val="83506319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日期占位符 3">
            <a:extLst>
              <a:ext uri="{FF2B5EF4-FFF2-40B4-BE49-F238E27FC236}">
                <a16:creationId xmlns:a16="http://schemas.microsoft.com/office/drawing/2014/main" id="{F72BABA7-878C-6C1A-CFC5-32F5EB1AC39B}"/>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a:extLst>
              <a:ext uri="{FF2B5EF4-FFF2-40B4-BE49-F238E27FC236}">
                <a16:creationId xmlns:a16="http://schemas.microsoft.com/office/drawing/2014/main" id="{2BA8DC7E-F138-7DE1-D30E-CB100FA35544}"/>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9AFC8003-E87F-2D56-EA60-CB6C89B10E8F}"/>
              </a:ext>
            </a:extLst>
          </p:cNvPr>
          <p:cNvSpPr>
            <a:spLocks noGrp="1" noChangeArrowheads="1"/>
          </p:cNvSpPr>
          <p:nvPr>
            <p:ph type="sldNum" sz="quarter" idx="12"/>
          </p:nvPr>
        </p:nvSpPr>
        <p:spPr>
          <a:ln/>
        </p:spPr>
        <p:txBody>
          <a:bodyPr/>
          <a:lstStyle>
            <a:lvl1pPr>
              <a:defRPr/>
            </a:lvl1pPr>
          </a:lstStyle>
          <a:p>
            <a:fld id="{CD58BE60-1FA9-4FE5-B9C5-C8792EE94B14}" type="slidenum">
              <a:rPr lang="zh-CN" altLang="zh-CN"/>
              <a:pPr/>
              <a:t>‹#›</a:t>
            </a:fld>
            <a:endParaRPr lang="zh-CN" altLang="zh-CN"/>
          </a:p>
        </p:txBody>
      </p:sp>
    </p:spTree>
    <p:extLst>
      <p:ext uri="{BB962C8B-B14F-4D97-AF65-F5344CB8AC3E}">
        <p14:creationId xmlns:p14="http://schemas.microsoft.com/office/powerpoint/2010/main" val="239660263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日期占位符 3">
            <a:extLst>
              <a:ext uri="{FF2B5EF4-FFF2-40B4-BE49-F238E27FC236}">
                <a16:creationId xmlns:a16="http://schemas.microsoft.com/office/drawing/2014/main" id="{2133FFA2-EC0F-70F4-2D2E-3CC7532C28DA}"/>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8" name="页脚占位符 4">
            <a:extLst>
              <a:ext uri="{FF2B5EF4-FFF2-40B4-BE49-F238E27FC236}">
                <a16:creationId xmlns:a16="http://schemas.microsoft.com/office/drawing/2014/main" id="{08022815-857E-C8C3-C9EB-B69B298F325D}"/>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a:extLst>
              <a:ext uri="{FF2B5EF4-FFF2-40B4-BE49-F238E27FC236}">
                <a16:creationId xmlns:a16="http://schemas.microsoft.com/office/drawing/2014/main" id="{4F486581-6E39-270D-816F-2F294901F80C}"/>
              </a:ext>
            </a:extLst>
          </p:cNvPr>
          <p:cNvSpPr>
            <a:spLocks noGrp="1" noChangeArrowheads="1"/>
          </p:cNvSpPr>
          <p:nvPr>
            <p:ph type="sldNum" sz="quarter" idx="12"/>
          </p:nvPr>
        </p:nvSpPr>
        <p:spPr>
          <a:ln/>
        </p:spPr>
        <p:txBody>
          <a:bodyPr/>
          <a:lstStyle>
            <a:lvl1pPr>
              <a:defRPr/>
            </a:lvl1pPr>
          </a:lstStyle>
          <a:p>
            <a:fld id="{09B8F9A0-996C-4388-841B-8501CDAAA1DB}" type="slidenum">
              <a:rPr lang="zh-CN" altLang="zh-CN"/>
              <a:pPr/>
              <a:t>‹#›</a:t>
            </a:fld>
            <a:endParaRPr lang="zh-CN" altLang="zh-CN"/>
          </a:p>
        </p:txBody>
      </p:sp>
    </p:spTree>
    <p:extLst>
      <p:ext uri="{BB962C8B-B14F-4D97-AF65-F5344CB8AC3E}">
        <p14:creationId xmlns:p14="http://schemas.microsoft.com/office/powerpoint/2010/main" val="182646452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日期占位符 3">
            <a:extLst>
              <a:ext uri="{FF2B5EF4-FFF2-40B4-BE49-F238E27FC236}">
                <a16:creationId xmlns:a16="http://schemas.microsoft.com/office/drawing/2014/main" id="{B5889199-2275-7A8C-3D64-B0E34ACB3D17}"/>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4" name="页脚占位符 4">
            <a:extLst>
              <a:ext uri="{FF2B5EF4-FFF2-40B4-BE49-F238E27FC236}">
                <a16:creationId xmlns:a16="http://schemas.microsoft.com/office/drawing/2014/main" id="{2091AC3F-6E97-7544-7C6F-EE7F62F4E07A}"/>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a:extLst>
              <a:ext uri="{FF2B5EF4-FFF2-40B4-BE49-F238E27FC236}">
                <a16:creationId xmlns:a16="http://schemas.microsoft.com/office/drawing/2014/main" id="{AFA0A5E4-A34D-4784-CA0E-7505FA7DC2A1}"/>
              </a:ext>
            </a:extLst>
          </p:cNvPr>
          <p:cNvSpPr>
            <a:spLocks noGrp="1" noChangeArrowheads="1"/>
          </p:cNvSpPr>
          <p:nvPr>
            <p:ph type="sldNum" sz="quarter" idx="12"/>
          </p:nvPr>
        </p:nvSpPr>
        <p:spPr>
          <a:ln/>
        </p:spPr>
        <p:txBody>
          <a:bodyPr/>
          <a:lstStyle>
            <a:lvl1pPr>
              <a:defRPr/>
            </a:lvl1pPr>
          </a:lstStyle>
          <a:p>
            <a:fld id="{FEAD5D34-AB77-4290-9291-C7F63C858875}" type="slidenum">
              <a:rPr lang="zh-CN" altLang="zh-CN"/>
              <a:pPr/>
              <a:t>‹#›</a:t>
            </a:fld>
            <a:endParaRPr lang="zh-CN" altLang="zh-CN"/>
          </a:p>
        </p:txBody>
      </p:sp>
    </p:spTree>
    <p:extLst>
      <p:ext uri="{BB962C8B-B14F-4D97-AF65-F5344CB8AC3E}">
        <p14:creationId xmlns:p14="http://schemas.microsoft.com/office/powerpoint/2010/main" val="132087343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A70970FE-0461-0AA2-32AA-6156B761C9C3}"/>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3" name="页脚占位符 4">
            <a:extLst>
              <a:ext uri="{FF2B5EF4-FFF2-40B4-BE49-F238E27FC236}">
                <a16:creationId xmlns:a16="http://schemas.microsoft.com/office/drawing/2014/main" id="{E8DCCC4F-B85B-5045-2256-DD57CDF7EED7}"/>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a:extLst>
              <a:ext uri="{FF2B5EF4-FFF2-40B4-BE49-F238E27FC236}">
                <a16:creationId xmlns:a16="http://schemas.microsoft.com/office/drawing/2014/main" id="{B5844229-21CA-116A-E1E6-A5A7C70CAD7F}"/>
              </a:ext>
            </a:extLst>
          </p:cNvPr>
          <p:cNvSpPr>
            <a:spLocks noGrp="1" noChangeArrowheads="1"/>
          </p:cNvSpPr>
          <p:nvPr>
            <p:ph type="sldNum" sz="quarter" idx="12"/>
          </p:nvPr>
        </p:nvSpPr>
        <p:spPr>
          <a:ln/>
        </p:spPr>
        <p:txBody>
          <a:bodyPr/>
          <a:lstStyle>
            <a:lvl1pPr>
              <a:defRPr/>
            </a:lvl1pPr>
          </a:lstStyle>
          <a:p>
            <a:fld id="{F5C77F0F-F0E4-46FD-9561-53AD15887352}" type="slidenum">
              <a:rPr lang="zh-CN" altLang="zh-CN"/>
              <a:pPr/>
              <a:t>‹#›</a:t>
            </a:fld>
            <a:endParaRPr lang="zh-CN" altLang="zh-CN"/>
          </a:p>
        </p:txBody>
      </p:sp>
    </p:spTree>
    <p:extLst>
      <p:ext uri="{BB962C8B-B14F-4D97-AF65-F5344CB8AC3E}">
        <p14:creationId xmlns:p14="http://schemas.microsoft.com/office/powerpoint/2010/main" val="33694589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日期占位符 3">
            <a:extLst>
              <a:ext uri="{FF2B5EF4-FFF2-40B4-BE49-F238E27FC236}">
                <a16:creationId xmlns:a16="http://schemas.microsoft.com/office/drawing/2014/main" id="{841BE1E7-3245-1C97-5C06-6DD7DDE044A0}"/>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a:extLst>
              <a:ext uri="{FF2B5EF4-FFF2-40B4-BE49-F238E27FC236}">
                <a16:creationId xmlns:a16="http://schemas.microsoft.com/office/drawing/2014/main" id="{342D0F30-D7EB-8253-57FF-CCCAD5B75D20}"/>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95A80331-0FAB-796F-7731-D10CDD0C841E}"/>
              </a:ext>
            </a:extLst>
          </p:cNvPr>
          <p:cNvSpPr>
            <a:spLocks noGrp="1" noChangeArrowheads="1"/>
          </p:cNvSpPr>
          <p:nvPr>
            <p:ph type="sldNum" sz="quarter" idx="12"/>
          </p:nvPr>
        </p:nvSpPr>
        <p:spPr>
          <a:ln/>
        </p:spPr>
        <p:txBody>
          <a:bodyPr/>
          <a:lstStyle>
            <a:lvl1pPr>
              <a:defRPr/>
            </a:lvl1pPr>
          </a:lstStyle>
          <a:p>
            <a:fld id="{062C9627-0AC1-45EB-B61A-AFB81EB9A5F0}" type="slidenum">
              <a:rPr lang="zh-CN" altLang="zh-CN"/>
              <a:pPr/>
              <a:t>‹#›</a:t>
            </a:fld>
            <a:endParaRPr lang="zh-CN" altLang="zh-CN"/>
          </a:p>
        </p:txBody>
      </p:sp>
    </p:spTree>
    <p:extLst>
      <p:ext uri="{BB962C8B-B14F-4D97-AF65-F5344CB8AC3E}">
        <p14:creationId xmlns:p14="http://schemas.microsoft.com/office/powerpoint/2010/main" val="1804751718"/>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a:t>Click icon to add picture</a:t>
            </a:r>
            <a:endParaRPr lang="zh-CN"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日期占位符 3">
            <a:extLst>
              <a:ext uri="{FF2B5EF4-FFF2-40B4-BE49-F238E27FC236}">
                <a16:creationId xmlns:a16="http://schemas.microsoft.com/office/drawing/2014/main" id="{EEAF0773-417F-C289-C190-EE5DAD0E035D}"/>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a:extLst>
              <a:ext uri="{FF2B5EF4-FFF2-40B4-BE49-F238E27FC236}">
                <a16:creationId xmlns:a16="http://schemas.microsoft.com/office/drawing/2014/main" id="{8481048B-7254-12D0-3F90-E9DF1C44A282}"/>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91B69BFB-CA68-D612-EDB7-273967B0E995}"/>
              </a:ext>
            </a:extLst>
          </p:cNvPr>
          <p:cNvSpPr>
            <a:spLocks noGrp="1" noChangeArrowheads="1"/>
          </p:cNvSpPr>
          <p:nvPr>
            <p:ph type="sldNum" sz="quarter" idx="12"/>
          </p:nvPr>
        </p:nvSpPr>
        <p:spPr>
          <a:ln/>
        </p:spPr>
        <p:txBody>
          <a:bodyPr/>
          <a:lstStyle>
            <a:lvl1pPr>
              <a:defRPr/>
            </a:lvl1pPr>
          </a:lstStyle>
          <a:p>
            <a:fld id="{F25228DD-F425-408D-9D8F-B0C972024879}" type="slidenum">
              <a:rPr lang="zh-CN" altLang="zh-CN"/>
              <a:pPr/>
              <a:t>‹#›</a:t>
            </a:fld>
            <a:endParaRPr lang="zh-CN" altLang="zh-CN"/>
          </a:p>
        </p:txBody>
      </p:sp>
    </p:spTree>
    <p:extLst>
      <p:ext uri="{BB962C8B-B14F-4D97-AF65-F5344CB8AC3E}">
        <p14:creationId xmlns:p14="http://schemas.microsoft.com/office/powerpoint/2010/main" val="31127392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DDF51519-9C92-8116-2C2E-FC92D229089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A628526E-DF2D-6902-A3F1-956676E9EC7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EB6586A6-03F9-2138-B7DD-3493A05C5F89}"/>
              </a:ext>
            </a:extLst>
          </p:cNvPr>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ea typeface="宋体" charset="-122"/>
              </a:defRPr>
            </a:lvl1pPr>
          </a:lstStyle>
          <a:p>
            <a:pPr>
              <a:defRPr/>
            </a:pPr>
            <a:endParaRPr lang="zh-CN" altLang="zh-CN"/>
          </a:p>
        </p:txBody>
      </p:sp>
      <p:sp>
        <p:nvSpPr>
          <p:cNvPr id="1029" name="页脚占位符 4">
            <a:extLst>
              <a:ext uri="{FF2B5EF4-FFF2-40B4-BE49-F238E27FC236}">
                <a16:creationId xmlns:a16="http://schemas.microsoft.com/office/drawing/2014/main" id="{CD81A441-1990-48CF-3E8E-12BA05958DA4}"/>
              </a:ext>
            </a:extLst>
          </p:cNvPr>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ea typeface="宋体" charset="-122"/>
              </a:defRPr>
            </a:lvl1pPr>
          </a:lstStyle>
          <a:p>
            <a:pPr>
              <a:defRPr/>
            </a:pPr>
            <a:endParaRPr lang="zh-CN" altLang="zh-CN"/>
          </a:p>
        </p:txBody>
      </p:sp>
      <p:sp>
        <p:nvSpPr>
          <p:cNvPr id="1030" name="灯片编号占位符 5">
            <a:extLst>
              <a:ext uri="{FF2B5EF4-FFF2-40B4-BE49-F238E27FC236}">
                <a16:creationId xmlns:a16="http://schemas.microsoft.com/office/drawing/2014/main" id="{4CBBAE6F-3B69-7112-E45B-1E55AC2EA11C}"/>
              </a:ext>
            </a:extLst>
          </p:cNvPr>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13ED02A-EEF9-4FE2-923F-B0158E0EBA4A}" type="slidenum">
              <a:rPr lang="zh-CN" altLang="zh-CN"/>
              <a:pPr/>
              <a:t>‹#›</a:t>
            </a:fld>
            <a:endParaRPr lang="zh-CN" altLang="zh-CN"/>
          </a:p>
        </p:txBody>
      </p:sp>
    </p:spTree>
  </p:cSld>
  <p:clrMap bg1="lt1" tx1="dk1" bg2="lt2" tx2="dk2" accent1="accent1" accent2="accent2" accent3="accent3" accent4="accent4" accent5="accent5" accent6="accent6" hlink="hlink" folHlink="folHlink"/>
  <p:sldLayoutIdLst>
    <p:sldLayoutId id="2147483942"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ransition spd="med">
    <p:fade/>
  </p:transition>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Impact" pitchFamily="34" charset="0"/>
          <a:ea typeface="微软雅黑" pitchFamily="34" charset="-122"/>
        </a:defRPr>
      </a:lvl2pPr>
      <a:lvl3pPr algn="ctr" rtl="0" eaLnBrk="0" fontAlgn="base" hangingPunct="0">
        <a:spcBef>
          <a:spcPct val="0"/>
        </a:spcBef>
        <a:spcAft>
          <a:spcPct val="0"/>
        </a:spcAft>
        <a:defRPr sz="4000" b="1">
          <a:solidFill>
            <a:schemeClr val="tx1"/>
          </a:solidFill>
          <a:latin typeface="Impact" pitchFamily="34" charset="0"/>
          <a:ea typeface="微软雅黑" pitchFamily="34" charset="-122"/>
        </a:defRPr>
      </a:lvl3pPr>
      <a:lvl4pPr algn="ctr" rtl="0" eaLnBrk="0" fontAlgn="base" hangingPunct="0">
        <a:spcBef>
          <a:spcPct val="0"/>
        </a:spcBef>
        <a:spcAft>
          <a:spcPct val="0"/>
        </a:spcAft>
        <a:defRPr sz="4000" b="1">
          <a:solidFill>
            <a:schemeClr val="tx1"/>
          </a:solidFill>
          <a:latin typeface="Impact" pitchFamily="34" charset="0"/>
          <a:ea typeface="微软雅黑" pitchFamily="34" charset="-122"/>
        </a:defRPr>
      </a:lvl4pPr>
      <a:lvl5pPr algn="ctr" rtl="0" eaLnBrk="0" fontAlgn="base" hangingPunct="0">
        <a:spcBef>
          <a:spcPct val="0"/>
        </a:spcBef>
        <a:spcAft>
          <a:spcPct val="0"/>
        </a:spcAft>
        <a:defRPr sz="4000" b="1">
          <a:solidFill>
            <a:schemeClr val="tx1"/>
          </a:solidFill>
          <a:latin typeface="Impact" pitchFamily="34" charset="0"/>
          <a:ea typeface="微软雅黑" pitchFamily="34" charset="-122"/>
        </a:defRPr>
      </a:lvl5pPr>
      <a:lvl6pPr marL="457200" algn="ctr" rtl="0" eaLnBrk="1" fontAlgn="base" hangingPunct="1">
        <a:spcBef>
          <a:spcPct val="0"/>
        </a:spcBef>
        <a:spcAft>
          <a:spcPct val="0"/>
        </a:spcAft>
        <a:defRPr sz="4000" b="1">
          <a:solidFill>
            <a:schemeClr val="tx1"/>
          </a:solidFill>
          <a:latin typeface="Impact" pitchFamily="34" charset="0"/>
          <a:ea typeface="微软雅黑" pitchFamily="34" charset="-122"/>
        </a:defRPr>
      </a:lvl6pPr>
      <a:lvl7pPr marL="914400" algn="ctr" rtl="0" eaLnBrk="1" fontAlgn="base" hangingPunct="1">
        <a:spcBef>
          <a:spcPct val="0"/>
        </a:spcBef>
        <a:spcAft>
          <a:spcPct val="0"/>
        </a:spcAft>
        <a:defRPr sz="4000" b="1">
          <a:solidFill>
            <a:schemeClr val="tx1"/>
          </a:solidFill>
          <a:latin typeface="Impact" pitchFamily="34" charset="0"/>
          <a:ea typeface="微软雅黑" pitchFamily="34" charset="-122"/>
        </a:defRPr>
      </a:lvl7pPr>
      <a:lvl8pPr marL="1371600" algn="ctr" rtl="0" eaLnBrk="1" fontAlgn="base" hangingPunct="1">
        <a:spcBef>
          <a:spcPct val="0"/>
        </a:spcBef>
        <a:spcAft>
          <a:spcPct val="0"/>
        </a:spcAft>
        <a:defRPr sz="4000" b="1">
          <a:solidFill>
            <a:schemeClr val="tx1"/>
          </a:solidFill>
          <a:latin typeface="Impact" pitchFamily="34" charset="0"/>
          <a:ea typeface="微软雅黑" pitchFamily="34" charset="-122"/>
        </a:defRPr>
      </a:lvl8pPr>
      <a:lvl9pPr marL="1828800" algn="ctr" rtl="0" eaLnBrk="1" fontAlgn="base" hangingPunct="1">
        <a:spcBef>
          <a:spcPct val="0"/>
        </a:spcBef>
        <a:spcAft>
          <a:spcPct val="0"/>
        </a:spcAft>
        <a:defRPr sz="4000" b="1">
          <a:solidFill>
            <a:schemeClr val="tx1"/>
          </a:solidFill>
          <a:latin typeface="Impact" pitchFamily="34" charset="0"/>
          <a:ea typeface="微软雅黑" pitchFamily="34" charset="-122"/>
        </a:defRPr>
      </a:lvl9pPr>
    </p:titleStyle>
    <p:bodyStyle>
      <a:lvl1pPr marL="342900" indent="-342900" algn="l" rtl="0" eaLnBrk="0" fontAlgn="base" hangingPunct="0">
        <a:spcBef>
          <a:spcPct val="20000"/>
        </a:spcBef>
        <a:spcAft>
          <a:spcPct val="0"/>
        </a:spcAft>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6A36171-A497-F348-82C0-15411537A5F8}"/>
              </a:ext>
            </a:extLst>
          </p:cNvPr>
          <p:cNvSpPr>
            <a:spLocks noGrp="1" noChangeArrowheads="1"/>
          </p:cNvSpPr>
          <p:nvPr>
            <p:ph type="ctrTitle"/>
          </p:nvPr>
        </p:nvSpPr>
        <p:spPr>
          <a:xfrm>
            <a:off x="971550" y="4437063"/>
            <a:ext cx="7772400" cy="890587"/>
          </a:xfrm>
        </p:spPr>
        <p:txBody>
          <a:bodyPr/>
          <a:lstStyle/>
          <a:p>
            <a:pPr eaLnBrk="1" hangingPunct="1"/>
            <a:r>
              <a:rPr lang="zh-CN" altLang="zh-CN" b="0">
                <a:solidFill>
                  <a:srgbClr val="FFFF00"/>
                </a:solidFill>
                <a:latin typeface="华文行楷" panose="02010800040101010101" pitchFamily="2" charset="-122"/>
                <a:ea typeface="华文行楷" panose="02010800040101010101" pitchFamily="2" charset="-122"/>
              </a:rPr>
              <a:t>计算机问题求解</a:t>
            </a:r>
            <a:r>
              <a:rPr lang="zh-CN" altLang="en-US" b="0">
                <a:solidFill>
                  <a:srgbClr val="FFFF00"/>
                </a:solidFill>
              </a:rPr>
              <a:t> </a:t>
            </a:r>
            <a:r>
              <a:rPr lang="en-US" altLang="zh-CN" b="0"/>
              <a:t>–</a:t>
            </a:r>
            <a:r>
              <a:rPr lang="zh-CN" altLang="en-US" b="0"/>
              <a:t> </a:t>
            </a:r>
            <a:r>
              <a:rPr lang="zh-CN" altLang="en-US" b="0">
                <a:latin typeface="楷体" panose="02010609060101010101" pitchFamily="49" charset="-122"/>
                <a:ea typeface="楷体" panose="02010609060101010101" pitchFamily="49" charset="-122"/>
              </a:rPr>
              <a:t>论题</a:t>
            </a:r>
            <a:r>
              <a:rPr lang="en-US" altLang="zh-CN" b="0">
                <a:latin typeface="楷体" panose="02010609060101010101" pitchFamily="49" charset="-122"/>
                <a:ea typeface="楷体" panose="02010609060101010101" pitchFamily="49" charset="-122"/>
              </a:rPr>
              <a:t>1-4</a:t>
            </a:r>
            <a:br>
              <a:rPr lang="zh-CN" altLang="zh-CN" b="0"/>
            </a:br>
            <a:r>
              <a:rPr lang="zh-CN" altLang="zh-CN" b="0"/>
              <a:t>    -  </a:t>
            </a:r>
            <a:r>
              <a:rPr lang="zh-CN" altLang="en-US" b="0">
                <a:latin typeface="楷体" panose="02010609060101010101" pitchFamily="49" charset="-122"/>
                <a:ea typeface="楷体" panose="02010609060101010101" pitchFamily="49" charset="-122"/>
              </a:rPr>
              <a:t>基本的算法结构</a:t>
            </a:r>
            <a:endParaRPr lang="zh-CN" altLang="zh-CN" b="0">
              <a:latin typeface="楷体" panose="02010609060101010101" pitchFamily="49" charset="-122"/>
              <a:ea typeface="楷体" panose="02010609060101010101" pitchFamily="49" charset="-122"/>
            </a:endParaRPr>
          </a:p>
        </p:txBody>
      </p:sp>
      <p:sp>
        <p:nvSpPr>
          <p:cNvPr id="3075" name="Rectangle 3">
            <a:extLst>
              <a:ext uri="{FF2B5EF4-FFF2-40B4-BE49-F238E27FC236}">
                <a16:creationId xmlns:a16="http://schemas.microsoft.com/office/drawing/2014/main" id="{DCFB73CF-9F33-48FF-E2B5-21B56AA985D5}"/>
              </a:ext>
            </a:extLst>
          </p:cNvPr>
          <p:cNvSpPr>
            <a:spLocks noGrp="1" noChangeArrowheads="1"/>
          </p:cNvSpPr>
          <p:nvPr>
            <p:ph type="subTitle" idx="1"/>
          </p:nvPr>
        </p:nvSpPr>
        <p:spPr>
          <a:xfrm>
            <a:off x="1547813" y="5516563"/>
            <a:ext cx="6400800" cy="409575"/>
          </a:xfrm>
        </p:spPr>
        <p:txBody>
          <a:bodyPr/>
          <a:lstStyle/>
          <a:p>
            <a:pPr eaLnBrk="1" hangingPunct="1"/>
            <a:r>
              <a:rPr lang="zh-CN" altLang="zh-CN" sz="2000" dirty="0"/>
              <a:t>20</a:t>
            </a:r>
            <a:r>
              <a:rPr lang="en-US" altLang="zh-CN" sz="2000" dirty="0"/>
              <a:t>22</a:t>
            </a:r>
            <a:r>
              <a:rPr lang="zh-CN" altLang="zh-CN" sz="2000" dirty="0"/>
              <a:t>年</a:t>
            </a:r>
            <a:r>
              <a:rPr lang="en-US" altLang="zh-CN" sz="2000" dirty="0"/>
              <a:t>10</a:t>
            </a:r>
            <a:r>
              <a:rPr lang="zh-CN" altLang="en-US" sz="2000" dirty="0"/>
              <a:t>月</a:t>
            </a:r>
            <a:r>
              <a:rPr lang="en-US" altLang="zh-CN" sz="2000" dirty="0"/>
              <a:t>10</a:t>
            </a:r>
            <a:r>
              <a:rPr lang="zh-CN" altLang="zh-CN" sz="2000" dirty="0"/>
              <a:t>日</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0B5DEF-D9B3-D233-B072-354B386B1099}"/>
              </a:ext>
            </a:extLst>
          </p:cNvPr>
          <p:cNvSpPr>
            <a:spLocks noGrp="1"/>
          </p:cNvSpPr>
          <p:nvPr>
            <p:ph type="title"/>
          </p:nvPr>
        </p:nvSpPr>
        <p:spPr>
          <a:xfrm>
            <a:off x="457200" y="274638"/>
            <a:ext cx="5599727" cy="922114"/>
          </a:xfrm>
        </p:spPr>
        <p:txBody>
          <a:bodyPr/>
          <a:lstStyle/>
          <a:p>
            <a:r>
              <a:rPr lang="zh-CN" altLang="en-US" sz="3600" dirty="0"/>
              <a:t>循环的嵌套 </a:t>
            </a:r>
            <a:r>
              <a:rPr lang="en-US" altLang="zh-CN" sz="2400" dirty="0"/>
              <a:t>– </a:t>
            </a:r>
            <a:r>
              <a:rPr lang="zh-CN" altLang="en-US" sz="2400" dirty="0"/>
              <a:t>以“冒泡”排序为例</a:t>
            </a:r>
          </a:p>
        </p:txBody>
      </p:sp>
      <p:sp>
        <p:nvSpPr>
          <p:cNvPr id="3" name="文本框 2">
            <a:extLst>
              <a:ext uri="{FF2B5EF4-FFF2-40B4-BE49-F238E27FC236}">
                <a16:creationId xmlns:a16="http://schemas.microsoft.com/office/drawing/2014/main" id="{DBAF4558-7F1F-3FE3-9014-CD16BE66FC2A}"/>
              </a:ext>
            </a:extLst>
          </p:cNvPr>
          <p:cNvSpPr txBox="1"/>
          <p:nvPr/>
        </p:nvSpPr>
        <p:spPr>
          <a:xfrm>
            <a:off x="980131" y="1287398"/>
            <a:ext cx="2880320" cy="1646605"/>
          </a:xfrm>
          <a:prstGeom prst="rect">
            <a:avLst/>
          </a:prstGeom>
          <a:noFill/>
        </p:spPr>
        <p:txBody>
          <a:bodyPr wrap="square" rtlCol="0">
            <a:spAutoFit/>
          </a:bodyPr>
          <a:lstStyle/>
          <a:p>
            <a:r>
              <a:rPr lang="zh-CN" altLang="en-US" sz="1600" dirty="0">
                <a:solidFill>
                  <a:srgbClr val="006600"/>
                </a:solidFill>
                <a:latin typeface="+mj-ea"/>
                <a:ea typeface="+mj-ea"/>
              </a:rPr>
              <a:t>排序问题：</a:t>
            </a:r>
            <a:endParaRPr lang="en-US" altLang="zh-CN" sz="1600" dirty="0">
              <a:solidFill>
                <a:srgbClr val="006600"/>
              </a:solidFill>
              <a:latin typeface="+mj-ea"/>
              <a:ea typeface="+mj-ea"/>
            </a:endParaRPr>
          </a:p>
          <a:p>
            <a:pPr marL="285750" indent="-285750">
              <a:spcBef>
                <a:spcPts val="600"/>
              </a:spcBef>
              <a:buFont typeface="Arial" panose="020B0604020202020204" pitchFamily="34" charset="0"/>
              <a:buChar char="•"/>
            </a:pPr>
            <a:r>
              <a:rPr lang="zh-CN" altLang="en-US" sz="1600" dirty="0">
                <a:solidFill>
                  <a:srgbClr val="006600"/>
                </a:solidFill>
                <a:latin typeface="+mj-ea"/>
                <a:ea typeface="+mj-ea"/>
              </a:rPr>
              <a:t>输入：长度为</a:t>
            </a:r>
            <a:r>
              <a:rPr lang="en-US" altLang="zh-CN" sz="1600" i="1" dirty="0">
                <a:solidFill>
                  <a:srgbClr val="006600"/>
                </a:solidFill>
                <a:latin typeface="+mn-lt"/>
                <a:ea typeface="+mj-ea"/>
              </a:rPr>
              <a:t>n</a:t>
            </a:r>
            <a:r>
              <a:rPr lang="zh-CN" altLang="en-US" sz="1600" dirty="0">
                <a:solidFill>
                  <a:srgbClr val="006600"/>
                </a:solidFill>
                <a:latin typeface="+mj-ea"/>
                <a:ea typeface="+mj-ea"/>
              </a:rPr>
              <a:t>的自然数序列</a:t>
            </a:r>
            <a:r>
              <a:rPr lang="en-US" altLang="zh-CN" sz="1600" i="1" dirty="0">
                <a:solidFill>
                  <a:srgbClr val="006600"/>
                </a:solidFill>
                <a:latin typeface="+mn-lt"/>
                <a:ea typeface="+mj-ea"/>
              </a:rPr>
              <a:t>S</a:t>
            </a:r>
            <a:r>
              <a:rPr lang="zh-CN" altLang="en-US" sz="1200" dirty="0">
                <a:solidFill>
                  <a:schemeClr val="bg1">
                    <a:lumMod val="65000"/>
                  </a:schemeClr>
                </a:solidFill>
                <a:latin typeface="楷体" panose="02010609060101010101" pitchFamily="49" charset="-122"/>
                <a:ea typeface="楷体" panose="02010609060101010101" pitchFamily="49" charset="-122"/>
              </a:rPr>
              <a:t>（假设其中没有重复元素）</a:t>
            </a:r>
            <a:r>
              <a:rPr lang="zh-CN" altLang="en-US" sz="1600" dirty="0">
                <a:solidFill>
                  <a:srgbClr val="006600"/>
                </a:solidFill>
                <a:latin typeface="+mj-ea"/>
                <a:ea typeface="+mj-ea"/>
              </a:rPr>
              <a:t>。</a:t>
            </a:r>
            <a:endParaRPr lang="en-US" altLang="zh-CN" sz="1600" dirty="0">
              <a:solidFill>
                <a:srgbClr val="006600"/>
              </a:solidFill>
              <a:latin typeface="+mj-ea"/>
              <a:ea typeface="+mj-ea"/>
            </a:endParaRPr>
          </a:p>
          <a:p>
            <a:pPr marL="285750" indent="-285750">
              <a:buFont typeface="Arial" panose="020B0604020202020204" pitchFamily="34" charset="0"/>
              <a:buChar char="•"/>
            </a:pPr>
            <a:r>
              <a:rPr lang="zh-CN" altLang="en-US" sz="1600" dirty="0">
                <a:solidFill>
                  <a:srgbClr val="006600"/>
                </a:solidFill>
                <a:latin typeface="+mj-ea"/>
                <a:ea typeface="+mj-ea"/>
              </a:rPr>
              <a:t>输出：序列</a:t>
            </a:r>
            <a:r>
              <a:rPr lang="en-US" altLang="zh-CN" sz="1600" i="1" dirty="0">
                <a:solidFill>
                  <a:srgbClr val="006600"/>
                </a:solidFill>
                <a:latin typeface="+mn-lt"/>
                <a:ea typeface="+mj-ea"/>
              </a:rPr>
              <a:t>S</a:t>
            </a:r>
            <a:r>
              <a:rPr lang="en-US" altLang="zh-CN" sz="1600" dirty="0">
                <a:solidFill>
                  <a:srgbClr val="006600"/>
                </a:solidFill>
                <a:latin typeface="+mn-lt"/>
                <a:ea typeface="+mj-ea"/>
              </a:rPr>
              <a:t>’</a:t>
            </a:r>
            <a:r>
              <a:rPr lang="zh-CN" altLang="en-US" sz="1600" dirty="0">
                <a:solidFill>
                  <a:srgbClr val="006600"/>
                </a:solidFill>
                <a:latin typeface="+mj-ea"/>
                <a:ea typeface="+mj-ea"/>
              </a:rPr>
              <a:t>，其元素与</a:t>
            </a:r>
            <a:r>
              <a:rPr lang="en-US" altLang="zh-CN" sz="1600" dirty="0">
                <a:solidFill>
                  <a:srgbClr val="006600"/>
                </a:solidFill>
                <a:latin typeface="+mj-ea"/>
                <a:ea typeface="+mj-ea"/>
              </a:rPr>
              <a:t>S</a:t>
            </a:r>
            <a:r>
              <a:rPr lang="zh-CN" altLang="en-US" sz="1600" dirty="0">
                <a:solidFill>
                  <a:srgbClr val="006600"/>
                </a:solidFill>
                <a:latin typeface="+mj-ea"/>
                <a:ea typeface="+mj-ea"/>
              </a:rPr>
              <a:t>完全一样，但已从小到大排好序。</a:t>
            </a:r>
          </a:p>
        </p:txBody>
      </p:sp>
      <p:grpSp>
        <p:nvGrpSpPr>
          <p:cNvPr id="105" name="组合 104">
            <a:extLst>
              <a:ext uri="{FF2B5EF4-FFF2-40B4-BE49-F238E27FC236}">
                <a16:creationId xmlns:a16="http://schemas.microsoft.com/office/drawing/2014/main" id="{EAF70E1B-BCAC-EFB2-02A8-702D31869A29}"/>
              </a:ext>
            </a:extLst>
          </p:cNvPr>
          <p:cNvGrpSpPr/>
          <p:nvPr/>
        </p:nvGrpSpPr>
        <p:grpSpPr>
          <a:xfrm>
            <a:off x="4355976" y="1052736"/>
            <a:ext cx="4536504" cy="5242200"/>
            <a:chOff x="3933164" y="1071478"/>
            <a:chExt cx="4536504" cy="5242200"/>
          </a:xfrm>
        </p:grpSpPr>
        <p:sp>
          <p:nvSpPr>
            <p:cNvPr id="4" name="矩形: 圆角 3">
              <a:extLst>
                <a:ext uri="{FF2B5EF4-FFF2-40B4-BE49-F238E27FC236}">
                  <a16:creationId xmlns:a16="http://schemas.microsoft.com/office/drawing/2014/main" id="{3DEFFCCE-4576-F6BD-74CA-A7AC2A755744}"/>
                </a:ext>
              </a:extLst>
            </p:cNvPr>
            <p:cNvSpPr/>
            <p:nvPr/>
          </p:nvSpPr>
          <p:spPr>
            <a:xfrm>
              <a:off x="5664616" y="1072482"/>
              <a:ext cx="720079" cy="276999"/>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8385F7D1-1F21-0FC9-5950-0A5911F768D8}"/>
                </a:ext>
              </a:extLst>
            </p:cNvPr>
            <p:cNvSpPr txBox="1"/>
            <p:nvPr/>
          </p:nvSpPr>
          <p:spPr>
            <a:xfrm>
              <a:off x="5784561" y="1071478"/>
              <a:ext cx="531715" cy="276999"/>
            </a:xfrm>
            <a:prstGeom prst="rect">
              <a:avLst/>
            </a:prstGeom>
            <a:noFill/>
          </p:spPr>
          <p:txBody>
            <a:bodyPr wrap="square" rtlCol="0">
              <a:spAutoFit/>
            </a:bodyPr>
            <a:lstStyle/>
            <a:p>
              <a:r>
                <a:rPr lang="zh-CN" altLang="en-US" sz="1200" dirty="0">
                  <a:latin typeface="+mn-ea"/>
                  <a:ea typeface="+mn-ea"/>
                </a:rPr>
                <a:t>开始</a:t>
              </a:r>
            </a:p>
          </p:txBody>
        </p:sp>
        <p:sp>
          <p:nvSpPr>
            <p:cNvPr id="6" name="矩形: 圆角 5">
              <a:extLst>
                <a:ext uri="{FF2B5EF4-FFF2-40B4-BE49-F238E27FC236}">
                  <a16:creationId xmlns:a16="http://schemas.microsoft.com/office/drawing/2014/main" id="{57DC6B30-02B3-62B8-D88C-6856FA936D33}"/>
                </a:ext>
              </a:extLst>
            </p:cNvPr>
            <p:cNvSpPr/>
            <p:nvPr/>
          </p:nvSpPr>
          <p:spPr>
            <a:xfrm>
              <a:off x="5664248" y="1686281"/>
              <a:ext cx="720079" cy="276999"/>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BD4B8511-AAFB-A769-30A4-5DB103464860}"/>
                </a:ext>
              </a:extLst>
            </p:cNvPr>
            <p:cNvSpPr txBox="1"/>
            <p:nvPr/>
          </p:nvSpPr>
          <p:spPr>
            <a:xfrm>
              <a:off x="5748659" y="1685277"/>
              <a:ext cx="551992" cy="276999"/>
            </a:xfrm>
            <a:prstGeom prst="rect">
              <a:avLst/>
            </a:prstGeom>
            <a:noFill/>
          </p:spPr>
          <p:txBody>
            <a:bodyPr wrap="square" rtlCol="0">
              <a:spAutoFit/>
            </a:bodyPr>
            <a:lstStyle/>
            <a:p>
              <a:r>
                <a:rPr lang="en-US" altLang="zh-CN" sz="1200" i="1" dirty="0" err="1">
                  <a:latin typeface="+mn-lt"/>
                </a:rPr>
                <a:t>i</a:t>
              </a:r>
              <a:r>
                <a:rPr lang="en-US" altLang="zh-CN" sz="1200" dirty="0">
                  <a:latin typeface="+mn-lt"/>
                </a:rPr>
                <a:t> ← 0</a:t>
              </a:r>
              <a:endParaRPr lang="zh-CN" altLang="en-US" sz="1200" dirty="0">
                <a:latin typeface="+mn-lt"/>
              </a:endParaRPr>
            </a:p>
          </p:txBody>
        </p:sp>
        <p:cxnSp>
          <p:nvCxnSpPr>
            <p:cNvPr id="11" name="直接箭头连接符 10">
              <a:extLst>
                <a:ext uri="{FF2B5EF4-FFF2-40B4-BE49-F238E27FC236}">
                  <a16:creationId xmlns:a16="http://schemas.microsoft.com/office/drawing/2014/main" id="{8636E67C-019F-7A6F-E13F-FF49AE4937E1}"/>
                </a:ext>
              </a:extLst>
            </p:cNvPr>
            <p:cNvCxnSpPr>
              <a:stCxn id="5" idx="2"/>
              <a:endCxn id="7" idx="0"/>
            </p:cNvCxnSpPr>
            <p:nvPr/>
          </p:nvCxnSpPr>
          <p:spPr>
            <a:xfrm>
              <a:off x="6050419" y="1348477"/>
              <a:ext cx="2660" cy="3321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矩形: 圆角 11">
              <a:extLst>
                <a:ext uri="{FF2B5EF4-FFF2-40B4-BE49-F238E27FC236}">
                  <a16:creationId xmlns:a16="http://schemas.microsoft.com/office/drawing/2014/main" id="{7C8AEFC7-F4D7-6190-3C99-BBF77405FBC2}"/>
                </a:ext>
              </a:extLst>
            </p:cNvPr>
            <p:cNvSpPr/>
            <p:nvPr/>
          </p:nvSpPr>
          <p:spPr>
            <a:xfrm>
              <a:off x="5709387" y="2310142"/>
              <a:ext cx="720079" cy="276999"/>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FCB44188-1D52-BB03-9F56-88655BA959D7}"/>
                </a:ext>
              </a:extLst>
            </p:cNvPr>
            <p:cNvSpPr txBox="1"/>
            <p:nvPr/>
          </p:nvSpPr>
          <p:spPr>
            <a:xfrm>
              <a:off x="5812270" y="2290666"/>
              <a:ext cx="551992" cy="276999"/>
            </a:xfrm>
            <a:prstGeom prst="rect">
              <a:avLst/>
            </a:prstGeom>
            <a:noFill/>
          </p:spPr>
          <p:txBody>
            <a:bodyPr wrap="square" rtlCol="0">
              <a:spAutoFit/>
            </a:bodyPr>
            <a:lstStyle/>
            <a:p>
              <a:r>
                <a:rPr lang="en-US" altLang="zh-CN" sz="1200" i="1" dirty="0">
                  <a:latin typeface="+mn-lt"/>
                </a:rPr>
                <a:t>j</a:t>
              </a:r>
              <a:r>
                <a:rPr lang="en-US" altLang="zh-CN" sz="1200" dirty="0">
                  <a:latin typeface="+mn-lt"/>
                </a:rPr>
                <a:t> ← 0</a:t>
              </a:r>
              <a:endParaRPr lang="zh-CN" altLang="en-US" sz="1200" dirty="0">
                <a:latin typeface="+mn-lt"/>
              </a:endParaRPr>
            </a:p>
          </p:txBody>
        </p:sp>
        <p:cxnSp>
          <p:nvCxnSpPr>
            <p:cNvPr id="14" name="直接箭头连接符 13">
              <a:extLst>
                <a:ext uri="{FF2B5EF4-FFF2-40B4-BE49-F238E27FC236}">
                  <a16:creationId xmlns:a16="http://schemas.microsoft.com/office/drawing/2014/main" id="{893DDC17-7504-2149-3F39-6DC00AEBA5D7}"/>
                </a:ext>
              </a:extLst>
            </p:cNvPr>
            <p:cNvCxnSpPr/>
            <p:nvPr/>
          </p:nvCxnSpPr>
          <p:spPr>
            <a:xfrm>
              <a:off x="6048991" y="1980749"/>
              <a:ext cx="2660" cy="3321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菱形 14">
              <a:extLst>
                <a:ext uri="{FF2B5EF4-FFF2-40B4-BE49-F238E27FC236}">
                  <a16:creationId xmlns:a16="http://schemas.microsoft.com/office/drawing/2014/main" id="{134EFF9C-CE76-5C97-5EAD-DEAC7FD744B1}"/>
                </a:ext>
              </a:extLst>
            </p:cNvPr>
            <p:cNvSpPr/>
            <p:nvPr/>
          </p:nvSpPr>
          <p:spPr>
            <a:xfrm>
              <a:off x="5308789" y="2934003"/>
              <a:ext cx="1521274" cy="420010"/>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a:extLst>
                <a:ext uri="{FF2B5EF4-FFF2-40B4-BE49-F238E27FC236}">
                  <a16:creationId xmlns:a16="http://schemas.microsoft.com/office/drawing/2014/main" id="{1E6E06B2-AF63-34C4-23DB-3A56843AA9FB}"/>
                </a:ext>
              </a:extLst>
            </p:cNvPr>
            <p:cNvSpPr txBox="1"/>
            <p:nvPr/>
          </p:nvSpPr>
          <p:spPr>
            <a:xfrm>
              <a:off x="5584210" y="3005508"/>
              <a:ext cx="1008112" cy="276999"/>
            </a:xfrm>
            <a:prstGeom prst="rect">
              <a:avLst/>
            </a:prstGeom>
            <a:noFill/>
          </p:spPr>
          <p:txBody>
            <a:bodyPr wrap="square" rtlCol="0">
              <a:spAutoFit/>
            </a:bodyPr>
            <a:lstStyle/>
            <a:p>
              <a:r>
                <a:rPr lang="en-US" altLang="zh-CN" sz="1200" b="1" i="1" dirty="0">
                  <a:solidFill>
                    <a:srgbClr val="C00000"/>
                  </a:solidFill>
                  <a:latin typeface="+mn-lt"/>
                </a:rPr>
                <a:t>S</a:t>
              </a:r>
              <a:r>
                <a:rPr lang="en-US" altLang="zh-CN" sz="1200" b="1" dirty="0">
                  <a:solidFill>
                    <a:srgbClr val="C00000"/>
                  </a:solidFill>
                  <a:latin typeface="+mn-lt"/>
                </a:rPr>
                <a:t>[</a:t>
              </a:r>
              <a:r>
                <a:rPr lang="en-US" altLang="zh-CN" sz="1200" b="1" i="1" dirty="0">
                  <a:solidFill>
                    <a:srgbClr val="C00000"/>
                  </a:solidFill>
                  <a:latin typeface="+mn-lt"/>
                </a:rPr>
                <a:t>j</a:t>
              </a:r>
              <a:r>
                <a:rPr lang="en-US" altLang="zh-CN" sz="1200" b="1" dirty="0">
                  <a:solidFill>
                    <a:srgbClr val="C00000"/>
                  </a:solidFill>
                  <a:latin typeface="+mn-lt"/>
                </a:rPr>
                <a:t>]&gt;</a:t>
              </a:r>
              <a:r>
                <a:rPr lang="en-US" altLang="zh-CN" sz="1200" b="1" i="1" dirty="0">
                  <a:solidFill>
                    <a:srgbClr val="C00000"/>
                  </a:solidFill>
                  <a:latin typeface="+mn-lt"/>
                </a:rPr>
                <a:t>S</a:t>
              </a:r>
              <a:r>
                <a:rPr lang="en-US" altLang="zh-CN" sz="1200" b="1" dirty="0">
                  <a:solidFill>
                    <a:srgbClr val="C00000"/>
                  </a:solidFill>
                  <a:latin typeface="+mn-lt"/>
                </a:rPr>
                <a:t>[j+1] ?</a:t>
              </a:r>
              <a:endParaRPr lang="zh-CN" altLang="en-US" sz="1200" b="1" dirty="0">
                <a:solidFill>
                  <a:srgbClr val="C00000"/>
                </a:solidFill>
                <a:latin typeface="+mn-lt"/>
              </a:endParaRPr>
            </a:p>
          </p:txBody>
        </p:sp>
        <p:cxnSp>
          <p:nvCxnSpPr>
            <p:cNvPr id="17" name="直接箭头连接符 16">
              <a:extLst>
                <a:ext uri="{FF2B5EF4-FFF2-40B4-BE49-F238E27FC236}">
                  <a16:creationId xmlns:a16="http://schemas.microsoft.com/office/drawing/2014/main" id="{90A6DB7D-61F7-946F-6DA2-B1FB4CF49A0D}"/>
                </a:ext>
              </a:extLst>
            </p:cNvPr>
            <p:cNvCxnSpPr/>
            <p:nvPr/>
          </p:nvCxnSpPr>
          <p:spPr>
            <a:xfrm>
              <a:off x="6069426" y="2604085"/>
              <a:ext cx="2660" cy="3321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C56A3A60-FC30-216E-F5C9-DB2F8EFED74B}"/>
                </a:ext>
              </a:extLst>
            </p:cNvPr>
            <p:cNvSpPr txBox="1"/>
            <p:nvPr/>
          </p:nvSpPr>
          <p:spPr>
            <a:xfrm>
              <a:off x="6450279" y="3761301"/>
              <a:ext cx="1323383" cy="276999"/>
            </a:xfrm>
            <a:prstGeom prst="rect">
              <a:avLst/>
            </a:prstGeom>
            <a:noFill/>
          </p:spPr>
          <p:txBody>
            <a:bodyPr wrap="square" rtlCol="0">
              <a:spAutoFit/>
            </a:bodyPr>
            <a:lstStyle/>
            <a:p>
              <a:r>
                <a:rPr lang="zh-CN" altLang="en-US" sz="1200" b="1" dirty="0">
                  <a:solidFill>
                    <a:srgbClr val="C00000"/>
                  </a:solidFill>
                  <a:latin typeface="+mn-lt"/>
                </a:rPr>
                <a:t>交换 </a:t>
              </a:r>
              <a:r>
                <a:rPr lang="en-US" altLang="zh-CN" sz="1200" b="1" i="1" dirty="0">
                  <a:solidFill>
                    <a:srgbClr val="C00000"/>
                  </a:solidFill>
                  <a:latin typeface="+mn-lt"/>
                </a:rPr>
                <a:t>S</a:t>
              </a:r>
              <a:r>
                <a:rPr lang="en-US" altLang="zh-CN" sz="1200" b="1" dirty="0">
                  <a:solidFill>
                    <a:srgbClr val="C00000"/>
                  </a:solidFill>
                  <a:latin typeface="+mn-lt"/>
                </a:rPr>
                <a:t>[</a:t>
              </a:r>
              <a:r>
                <a:rPr lang="en-US" altLang="zh-CN" sz="1200" b="1" i="1" dirty="0">
                  <a:solidFill>
                    <a:srgbClr val="C00000"/>
                  </a:solidFill>
                  <a:latin typeface="+mn-lt"/>
                </a:rPr>
                <a:t>j</a:t>
              </a:r>
              <a:r>
                <a:rPr lang="en-US" altLang="zh-CN" sz="1200" b="1" dirty="0">
                  <a:solidFill>
                    <a:srgbClr val="C00000"/>
                  </a:solidFill>
                  <a:latin typeface="+mn-lt"/>
                </a:rPr>
                <a:t>] </a:t>
              </a:r>
              <a:r>
                <a:rPr lang="zh-CN" altLang="en-US" sz="1200" b="1" dirty="0">
                  <a:solidFill>
                    <a:srgbClr val="C00000"/>
                  </a:solidFill>
                  <a:latin typeface="+mn-lt"/>
                </a:rPr>
                <a:t>和</a:t>
              </a:r>
              <a:r>
                <a:rPr lang="en-US" altLang="zh-CN" sz="1200" b="1" i="1" dirty="0">
                  <a:solidFill>
                    <a:srgbClr val="C00000"/>
                  </a:solidFill>
                  <a:latin typeface="+mn-lt"/>
                </a:rPr>
                <a:t>S</a:t>
              </a:r>
              <a:r>
                <a:rPr lang="en-US" altLang="zh-CN" sz="1200" b="1" dirty="0">
                  <a:solidFill>
                    <a:srgbClr val="C00000"/>
                  </a:solidFill>
                  <a:latin typeface="+mn-lt"/>
                </a:rPr>
                <a:t>[j+1] </a:t>
              </a:r>
              <a:endParaRPr lang="zh-CN" altLang="en-US" sz="1200" b="1" dirty="0">
                <a:solidFill>
                  <a:srgbClr val="C00000"/>
                </a:solidFill>
                <a:latin typeface="+mn-lt"/>
              </a:endParaRPr>
            </a:p>
          </p:txBody>
        </p:sp>
        <p:sp>
          <p:nvSpPr>
            <p:cNvPr id="19" name="矩形 18">
              <a:extLst>
                <a:ext uri="{FF2B5EF4-FFF2-40B4-BE49-F238E27FC236}">
                  <a16:creationId xmlns:a16="http://schemas.microsoft.com/office/drawing/2014/main" id="{11032701-BFBC-688C-C171-6DC2CAF60B79}"/>
                </a:ext>
              </a:extLst>
            </p:cNvPr>
            <p:cNvSpPr/>
            <p:nvPr/>
          </p:nvSpPr>
          <p:spPr>
            <a:xfrm>
              <a:off x="6394861" y="3722319"/>
              <a:ext cx="1437350" cy="34393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 name="直接连接符 20">
              <a:extLst>
                <a:ext uri="{FF2B5EF4-FFF2-40B4-BE49-F238E27FC236}">
                  <a16:creationId xmlns:a16="http://schemas.microsoft.com/office/drawing/2014/main" id="{41F0934F-8FA2-7216-FD88-3D7D80AE3FF3}"/>
                </a:ext>
              </a:extLst>
            </p:cNvPr>
            <p:cNvCxnSpPr>
              <a:stCxn id="15" idx="3"/>
            </p:cNvCxnSpPr>
            <p:nvPr/>
          </p:nvCxnSpPr>
          <p:spPr>
            <a:xfrm flipV="1">
              <a:off x="6830063" y="3144007"/>
              <a:ext cx="274714"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05A871E-229E-C664-E8A8-FADB50164719}"/>
                </a:ext>
              </a:extLst>
            </p:cNvPr>
            <p:cNvCxnSpPr>
              <a:cxnSpLocks/>
            </p:cNvCxnSpPr>
            <p:nvPr/>
          </p:nvCxnSpPr>
          <p:spPr>
            <a:xfrm>
              <a:off x="7104777" y="3153243"/>
              <a:ext cx="10484" cy="55010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3226BEA1-1747-C5EE-6CAF-6FDAB9B8514B}"/>
                </a:ext>
              </a:extLst>
            </p:cNvPr>
            <p:cNvSpPr txBox="1"/>
            <p:nvPr/>
          </p:nvSpPr>
          <p:spPr>
            <a:xfrm>
              <a:off x="6743145" y="2896810"/>
              <a:ext cx="418433" cy="276999"/>
            </a:xfrm>
            <a:prstGeom prst="rect">
              <a:avLst/>
            </a:prstGeom>
            <a:noFill/>
          </p:spPr>
          <p:txBody>
            <a:bodyPr wrap="square" rtlCol="0">
              <a:spAutoFit/>
            </a:bodyPr>
            <a:lstStyle/>
            <a:p>
              <a:r>
                <a:rPr lang="zh-CN" altLang="en-US" sz="1200" dirty="0"/>
                <a:t>是</a:t>
              </a:r>
            </a:p>
          </p:txBody>
        </p:sp>
        <p:sp>
          <p:nvSpPr>
            <p:cNvPr id="26" name="矩形 25">
              <a:extLst>
                <a:ext uri="{FF2B5EF4-FFF2-40B4-BE49-F238E27FC236}">
                  <a16:creationId xmlns:a16="http://schemas.microsoft.com/office/drawing/2014/main" id="{49C08EEE-A3B2-5521-864E-C603C690FF15}"/>
                </a:ext>
              </a:extLst>
            </p:cNvPr>
            <p:cNvSpPr/>
            <p:nvPr/>
          </p:nvSpPr>
          <p:spPr>
            <a:xfrm>
              <a:off x="4764326" y="3672413"/>
              <a:ext cx="832644" cy="34393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a:extLst>
                <a:ext uri="{FF2B5EF4-FFF2-40B4-BE49-F238E27FC236}">
                  <a16:creationId xmlns:a16="http://schemas.microsoft.com/office/drawing/2014/main" id="{3E57419F-415A-C332-EEB0-B95A2E780AFC}"/>
                </a:ext>
              </a:extLst>
            </p:cNvPr>
            <p:cNvSpPr txBox="1"/>
            <p:nvPr/>
          </p:nvSpPr>
          <p:spPr>
            <a:xfrm>
              <a:off x="4865413" y="3707496"/>
              <a:ext cx="679558" cy="276999"/>
            </a:xfrm>
            <a:prstGeom prst="rect">
              <a:avLst/>
            </a:prstGeom>
            <a:noFill/>
          </p:spPr>
          <p:txBody>
            <a:bodyPr wrap="square" rtlCol="0">
              <a:spAutoFit/>
            </a:bodyPr>
            <a:lstStyle/>
            <a:p>
              <a:r>
                <a:rPr lang="en-US" altLang="zh-CN" sz="1200" i="1" dirty="0">
                  <a:latin typeface="+mn-lt"/>
                </a:rPr>
                <a:t>j</a:t>
              </a:r>
              <a:r>
                <a:rPr lang="en-US" altLang="zh-CN" sz="1200" dirty="0">
                  <a:latin typeface="+mn-lt"/>
                </a:rPr>
                <a:t> ← </a:t>
              </a:r>
              <a:r>
                <a:rPr lang="en-US" altLang="zh-CN" sz="1200" i="1" dirty="0">
                  <a:latin typeface="+mn-lt"/>
                </a:rPr>
                <a:t>j</a:t>
              </a:r>
              <a:r>
                <a:rPr lang="en-US" altLang="zh-CN" sz="1200" dirty="0">
                  <a:latin typeface="+mn-lt"/>
                </a:rPr>
                <a:t>+1</a:t>
              </a:r>
              <a:endParaRPr lang="zh-CN" altLang="en-US" sz="1200" dirty="0">
                <a:latin typeface="+mn-lt"/>
              </a:endParaRPr>
            </a:p>
          </p:txBody>
        </p:sp>
        <p:grpSp>
          <p:nvGrpSpPr>
            <p:cNvPr id="32" name="组合 31">
              <a:extLst>
                <a:ext uri="{FF2B5EF4-FFF2-40B4-BE49-F238E27FC236}">
                  <a16:creationId xmlns:a16="http://schemas.microsoft.com/office/drawing/2014/main" id="{9EF3F5B8-B94C-CF88-7A23-6F3B2F795FBF}"/>
                </a:ext>
              </a:extLst>
            </p:cNvPr>
            <p:cNvGrpSpPr/>
            <p:nvPr/>
          </p:nvGrpSpPr>
          <p:grpSpPr>
            <a:xfrm>
              <a:off x="5088553" y="3144007"/>
              <a:ext cx="220236" cy="531635"/>
              <a:chOff x="5088553" y="3144007"/>
              <a:chExt cx="220236" cy="531635"/>
            </a:xfrm>
          </p:grpSpPr>
          <p:cxnSp>
            <p:nvCxnSpPr>
              <p:cNvPr id="29" name="直接连接符 28">
                <a:extLst>
                  <a:ext uri="{FF2B5EF4-FFF2-40B4-BE49-F238E27FC236}">
                    <a16:creationId xmlns:a16="http://schemas.microsoft.com/office/drawing/2014/main" id="{BDE494D5-B031-A81B-F23C-14C8877440D7}"/>
                  </a:ext>
                </a:extLst>
              </p:cNvPr>
              <p:cNvCxnSpPr>
                <a:stCxn id="15" idx="1"/>
              </p:cNvCxnSpPr>
              <p:nvPr/>
            </p:nvCxnSpPr>
            <p:spPr>
              <a:xfrm flipH="1" flipV="1">
                <a:off x="5088553" y="3144007"/>
                <a:ext cx="220236"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接箭头连接符 30">
                <a:extLst>
                  <a:ext uri="{FF2B5EF4-FFF2-40B4-BE49-F238E27FC236}">
                    <a16:creationId xmlns:a16="http://schemas.microsoft.com/office/drawing/2014/main" id="{A16FD486-E857-28DE-EF1F-D6C37E1B659A}"/>
                  </a:ext>
                </a:extLst>
              </p:cNvPr>
              <p:cNvCxnSpPr>
                <a:endCxn id="26" idx="0"/>
              </p:cNvCxnSpPr>
              <p:nvPr/>
            </p:nvCxnSpPr>
            <p:spPr>
              <a:xfrm>
                <a:off x="5088553" y="3144007"/>
                <a:ext cx="13180" cy="531635"/>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文本框 32">
              <a:extLst>
                <a:ext uri="{FF2B5EF4-FFF2-40B4-BE49-F238E27FC236}">
                  <a16:creationId xmlns:a16="http://schemas.microsoft.com/office/drawing/2014/main" id="{E6E6268B-0C37-6597-DD8F-8EDBFC8FE1D6}"/>
                </a:ext>
              </a:extLst>
            </p:cNvPr>
            <p:cNvSpPr txBox="1"/>
            <p:nvPr/>
          </p:nvSpPr>
          <p:spPr>
            <a:xfrm>
              <a:off x="5020563" y="2910665"/>
              <a:ext cx="418433" cy="276999"/>
            </a:xfrm>
            <a:prstGeom prst="rect">
              <a:avLst/>
            </a:prstGeom>
            <a:noFill/>
          </p:spPr>
          <p:txBody>
            <a:bodyPr wrap="square" rtlCol="0">
              <a:spAutoFit/>
            </a:bodyPr>
            <a:lstStyle/>
            <a:p>
              <a:r>
                <a:rPr lang="zh-CN" altLang="en-US" sz="1200" dirty="0"/>
                <a:t>否</a:t>
              </a:r>
            </a:p>
          </p:txBody>
        </p:sp>
        <p:sp>
          <p:nvSpPr>
            <p:cNvPr id="34" name="菱形 33">
              <a:extLst>
                <a:ext uri="{FF2B5EF4-FFF2-40B4-BE49-F238E27FC236}">
                  <a16:creationId xmlns:a16="http://schemas.microsoft.com/office/drawing/2014/main" id="{0A3B721B-2695-1ECE-79A1-270E79176769}"/>
                </a:ext>
              </a:extLst>
            </p:cNvPr>
            <p:cNvSpPr/>
            <p:nvPr/>
          </p:nvSpPr>
          <p:spPr>
            <a:xfrm>
              <a:off x="4420011" y="4339858"/>
              <a:ext cx="1521274" cy="420010"/>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a:extLst>
                <a:ext uri="{FF2B5EF4-FFF2-40B4-BE49-F238E27FC236}">
                  <a16:creationId xmlns:a16="http://schemas.microsoft.com/office/drawing/2014/main" id="{14105DEE-BC94-D8A3-6B1A-265901A77205}"/>
                </a:ext>
              </a:extLst>
            </p:cNvPr>
            <p:cNvSpPr txBox="1"/>
            <p:nvPr/>
          </p:nvSpPr>
          <p:spPr>
            <a:xfrm>
              <a:off x="4797323" y="4411363"/>
              <a:ext cx="805356" cy="276999"/>
            </a:xfrm>
            <a:prstGeom prst="rect">
              <a:avLst/>
            </a:prstGeom>
            <a:noFill/>
          </p:spPr>
          <p:txBody>
            <a:bodyPr wrap="square" rtlCol="0">
              <a:spAutoFit/>
            </a:bodyPr>
            <a:lstStyle/>
            <a:p>
              <a:r>
                <a:rPr lang="en-US" altLang="zh-CN" sz="1200" i="1" dirty="0">
                  <a:latin typeface="+mn-lt"/>
                </a:rPr>
                <a:t>j</a:t>
              </a:r>
              <a:r>
                <a:rPr lang="en-US" altLang="zh-CN" sz="1200" dirty="0">
                  <a:latin typeface="+mn-lt"/>
                </a:rPr>
                <a:t> &gt; </a:t>
              </a:r>
              <a:r>
                <a:rPr lang="en-US" altLang="zh-CN" sz="1200" i="1" dirty="0">
                  <a:latin typeface="+mn-lt"/>
                </a:rPr>
                <a:t>n</a:t>
              </a:r>
              <a:r>
                <a:rPr lang="en-US" altLang="zh-CN" sz="1200" dirty="0">
                  <a:latin typeface="+mn-lt"/>
                </a:rPr>
                <a:t>-</a:t>
              </a:r>
              <a:r>
                <a:rPr lang="en-US" altLang="zh-CN" sz="1200" i="1" dirty="0">
                  <a:latin typeface="+mn-lt"/>
                </a:rPr>
                <a:t>i</a:t>
              </a:r>
              <a:r>
                <a:rPr lang="en-US" altLang="zh-CN" sz="1200" dirty="0">
                  <a:latin typeface="+mn-lt"/>
                </a:rPr>
                <a:t>-1</a:t>
              </a:r>
              <a:endParaRPr lang="zh-CN" altLang="en-US" sz="1200" dirty="0">
                <a:latin typeface="+mn-lt"/>
              </a:endParaRPr>
            </a:p>
          </p:txBody>
        </p:sp>
        <p:cxnSp>
          <p:nvCxnSpPr>
            <p:cNvPr id="37" name="直接连接符 36">
              <a:extLst>
                <a:ext uri="{FF2B5EF4-FFF2-40B4-BE49-F238E27FC236}">
                  <a16:creationId xmlns:a16="http://schemas.microsoft.com/office/drawing/2014/main" id="{F26076E6-BBDD-4057-CAAC-5055B1FFF75F}"/>
                </a:ext>
              </a:extLst>
            </p:cNvPr>
            <p:cNvCxnSpPr>
              <a:stCxn id="34" idx="1"/>
            </p:cNvCxnSpPr>
            <p:nvPr/>
          </p:nvCxnSpPr>
          <p:spPr>
            <a:xfrm flipH="1" flipV="1">
              <a:off x="4296465" y="4549862"/>
              <a:ext cx="123546"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3E905C1B-F454-DC89-0BD6-68830F92017F}"/>
                </a:ext>
              </a:extLst>
            </p:cNvPr>
            <p:cNvCxnSpPr/>
            <p:nvPr/>
          </p:nvCxnSpPr>
          <p:spPr>
            <a:xfrm flipV="1">
              <a:off x="4296465" y="2770140"/>
              <a:ext cx="0" cy="177972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接箭头连接符 42">
              <a:extLst>
                <a:ext uri="{FF2B5EF4-FFF2-40B4-BE49-F238E27FC236}">
                  <a16:creationId xmlns:a16="http://schemas.microsoft.com/office/drawing/2014/main" id="{21F01859-892F-013C-073F-4882A395FD86}"/>
                </a:ext>
              </a:extLst>
            </p:cNvPr>
            <p:cNvCxnSpPr>
              <a:cxnSpLocks/>
            </p:cNvCxnSpPr>
            <p:nvPr/>
          </p:nvCxnSpPr>
          <p:spPr>
            <a:xfrm>
              <a:off x="4296465" y="2770140"/>
              <a:ext cx="1752526"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48">
              <a:extLst>
                <a:ext uri="{FF2B5EF4-FFF2-40B4-BE49-F238E27FC236}">
                  <a16:creationId xmlns:a16="http://schemas.microsoft.com/office/drawing/2014/main" id="{1A63A3C7-2CC4-E71F-F756-DAAA4E3C38D1}"/>
                </a:ext>
              </a:extLst>
            </p:cNvPr>
            <p:cNvCxnSpPr>
              <a:cxnSpLocks/>
            </p:cNvCxnSpPr>
            <p:nvPr/>
          </p:nvCxnSpPr>
          <p:spPr>
            <a:xfrm>
              <a:off x="5171411" y="4007114"/>
              <a:ext cx="13449" cy="33354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文本框 49">
              <a:extLst>
                <a:ext uri="{FF2B5EF4-FFF2-40B4-BE49-F238E27FC236}">
                  <a16:creationId xmlns:a16="http://schemas.microsoft.com/office/drawing/2014/main" id="{DFBEA6C6-5AA4-549B-C677-CB12CCF25C62}"/>
                </a:ext>
              </a:extLst>
            </p:cNvPr>
            <p:cNvSpPr txBox="1"/>
            <p:nvPr/>
          </p:nvSpPr>
          <p:spPr>
            <a:xfrm>
              <a:off x="4267799" y="4273028"/>
              <a:ext cx="418433" cy="276999"/>
            </a:xfrm>
            <a:prstGeom prst="rect">
              <a:avLst/>
            </a:prstGeom>
            <a:noFill/>
          </p:spPr>
          <p:txBody>
            <a:bodyPr wrap="square" rtlCol="0">
              <a:spAutoFit/>
            </a:bodyPr>
            <a:lstStyle/>
            <a:p>
              <a:r>
                <a:rPr lang="zh-CN" altLang="en-US" sz="1200" dirty="0"/>
                <a:t>否</a:t>
              </a:r>
            </a:p>
          </p:txBody>
        </p:sp>
        <p:cxnSp>
          <p:nvCxnSpPr>
            <p:cNvPr id="52" name="直接连接符 51">
              <a:extLst>
                <a:ext uri="{FF2B5EF4-FFF2-40B4-BE49-F238E27FC236}">
                  <a16:creationId xmlns:a16="http://schemas.microsoft.com/office/drawing/2014/main" id="{8618A7A5-08B1-45B0-0ED8-AA7718FB8ED7}"/>
                </a:ext>
              </a:extLst>
            </p:cNvPr>
            <p:cNvCxnSpPr>
              <a:cxnSpLocks/>
            </p:cNvCxnSpPr>
            <p:nvPr/>
          </p:nvCxnSpPr>
          <p:spPr>
            <a:xfrm>
              <a:off x="7122771" y="4066257"/>
              <a:ext cx="7671" cy="25295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a:extLst>
                <a:ext uri="{FF2B5EF4-FFF2-40B4-BE49-F238E27FC236}">
                  <a16:creationId xmlns:a16="http://schemas.microsoft.com/office/drawing/2014/main" id="{1B9C2087-096D-F3F1-22C1-61345247F271}"/>
                </a:ext>
              </a:extLst>
            </p:cNvPr>
            <p:cNvCxnSpPr>
              <a:cxnSpLocks/>
            </p:cNvCxnSpPr>
            <p:nvPr/>
          </p:nvCxnSpPr>
          <p:spPr>
            <a:xfrm flipH="1">
              <a:off x="5812933" y="4303715"/>
              <a:ext cx="13023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接箭头连接符 57">
              <a:extLst>
                <a:ext uri="{FF2B5EF4-FFF2-40B4-BE49-F238E27FC236}">
                  <a16:creationId xmlns:a16="http://schemas.microsoft.com/office/drawing/2014/main" id="{BF38AD40-4ECE-8180-8EC0-EADA4152C318}"/>
                </a:ext>
              </a:extLst>
            </p:cNvPr>
            <p:cNvCxnSpPr>
              <a:cxnSpLocks/>
            </p:cNvCxnSpPr>
            <p:nvPr/>
          </p:nvCxnSpPr>
          <p:spPr>
            <a:xfrm flipH="1">
              <a:off x="5101733" y="3490915"/>
              <a:ext cx="6927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a16="http://schemas.microsoft.com/office/drawing/2014/main" id="{12457F21-7804-4C24-0F00-29A27DE848C1}"/>
                </a:ext>
              </a:extLst>
            </p:cNvPr>
            <p:cNvCxnSpPr/>
            <p:nvPr/>
          </p:nvCxnSpPr>
          <p:spPr>
            <a:xfrm>
              <a:off x="5794460" y="3490915"/>
              <a:ext cx="18473" cy="812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接箭头连接符 68">
              <a:extLst>
                <a:ext uri="{FF2B5EF4-FFF2-40B4-BE49-F238E27FC236}">
                  <a16:creationId xmlns:a16="http://schemas.microsoft.com/office/drawing/2014/main" id="{6C1A2FDC-CF46-6702-0998-607AFA5E4C10}"/>
                </a:ext>
              </a:extLst>
            </p:cNvPr>
            <p:cNvCxnSpPr>
              <a:stCxn id="34" idx="2"/>
            </p:cNvCxnSpPr>
            <p:nvPr/>
          </p:nvCxnSpPr>
          <p:spPr>
            <a:xfrm>
              <a:off x="5180648" y="4759868"/>
              <a:ext cx="13449" cy="2550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矩形 69">
              <a:extLst>
                <a:ext uri="{FF2B5EF4-FFF2-40B4-BE49-F238E27FC236}">
                  <a16:creationId xmlns:a16="http://schemas.microsoft.com/office/drawing/2014/main" id="{00E3373B-4681-1B7E-BDD9-D894A8FB68BC}"/>
                </a:ext>
              </a:extLst>
            </p:cNvPr>
            <p:cNvSpPr/>
            <p:nvPr/>
          </p:nvSpPr>
          <p:spPr>
            <a:xfrm>
              <a:off x="4831604" y="5017634"/>
              <a:ext cx="832644" cy="34393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文本框 70">
              <a:extLst>
                <a:ext uri="{FF2B5EF4-FFF2-40B4-BE49-F238E27FC236}">
                  <a16:creationId xmlns:a16="http://schemas.microsoft.com/office/drawing/2014/main" id="{AF86CE4B-5BE1-A227-D2C7-3E694AF519F8}"/>
                </a:ext>
              </a:extLst>
            </p:cNvPr>
            <p:cNvSpPr txBox="1"/>
            <p:nvPr/>
          </p:nvSpPr>
          <p:spPr>
            <a:xfrm>
              <a:off x="4932691" y="5052717"/>
              <a:ext cx="679558" cy="276999"/>
            </a:xfrm>
            <a:prstGeom prst="rect">
              <a:avLst/>
            </a:prstGeom>
            <a:noFill/>
          </p:spPr>
          <p:txBody>
            <a:bodyPr wrap="square" rtlCol="0">
              <a:spAutoFit/>
            </a:bodyPr>
            <a:lstStyle/>
            <a:p>
              <a:r>
                <a:rPr lang="en-US" altLang="zh-CN" sz="1200" i="1" dirty="0" err="1">
                  <a:latin typeface="+mn-lt"/>
                </a:rPr>
                <a:t>i</a:t>
              </a:r>
              <a:r>
                <a:rPr lang="en-US" altLang="zh-CN" sz="1200" dirty="0">
                  <a:latin typeface="+mn-lt"/>
                </a:rPr>
                <a:t>← </a:t>
              </a:r>
              <a:r>
                <a:rPr lang="en-US" altLang="zh-CN" sz="1200" i="1" dirty="0">
                  <a:latin typeface="+mn-lt"/>
                </a:rPr>
                <a:t>i</a:t>
              </a:r>
              <a:r>
                <a:rPr lang="en-US" altLang="zh-CN" sz="1200" dirty="0">
                  <a:latin typeface="+mn-lt"/>
                </a:rPr>
                <a:t>+1</a:t>
              </a:r>
              <a:endParaRPr lang="zh-CN" altLang="en-US" sz="1200" dirty="0">
                <a:latin typeface="+mn-lt"/>
              </a:endParaRPr>
            </a:p>
          </p:txBody>
        </p:sp>
        <p:sp>
          <p:nvSpPr>
            <p:cNvPr id="72" name="菱形 71">
              <a:extLst>
                <a:ext uri="{FF2B5EF4-FFF2-40B4-BE49-F238E27FC236}">
                  <a16:creationId xmlns:a16="http://schemas.microsoft.com/office/drawing/2014/main" id="{28A0537D-C269-8297-9300-BCF90031A08C}"/>
                </a:ext>
              </a:extLst>
            </p:cNvPr>
            <p:cNvSpPr/>
            <p:nvPr/>
          </p:nvSpPr>
          <p:spPr>
            <a:xfrm>
              <a:off x="6196441" y="5433008"/>
              <a:ext cx="1131849" cy="333011"/>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文本框 72">
              <a:extLst>
                <a:ext uri="{FF2B5EF4-FFF2-40B4-BE49-F238E27FC236}">
                  <a16:creationId xmlns:a16="http://schemas.microsoft.com/office/drawing/2014/main" id="{608B7D63-B76B-11D6-F904-04DDE5589C11}"/>
                </a:ext>
              </a:extLst>
            </p:cNvPr>
            <p:cNvSpPr txBox="1"/>
            <p:nvPr/>
          </p:nvSpPr>
          <p:spPr>
            <a:xfrm>
              <a:off x="6516216" y="5445224"/>
              <a:ext cx="805356" cy="276999"/>
            </a:xfrm>
            <a:prstGeom prst="rect">
              <a:avLst/>
            </a:prstGeom>
            <a:noFill/>
          </p:spPr>
          <p:txBody>
            <a:bodyPr wrap="square" rtlCol="0">
              <a:spAutoFit/>
            </a:bodyPr>
            <a:lstStyle/>
            <a:p>
              <a:r>
                <a:rPr lang="en-US" altLang="zh-CN" sz="1200" i="1" dirty="0" err="1">
                  <a:latin typeface="+mn-lt"/>
                </a:rPr>
                <a:t>i</a:t>
              </a:r>
              <a:r>
                <a:rPr lang="en-US" altLang="zh-CN" sz="1200" dirty="0">
                  <a:latin typeface="+mn-lt"/>
                </a:rPr>
                <a:t> &gt; </a:t>
              </a:r>
              <a:r>
                <a:rPr lang="en-US" altLang="zh-CN" sz="1200" i="1" dirty="0">
                  <a:latin typeface="+mn-lt"/>
                </a:rPr>
                <a:t>n</a:t>
              </a:r>
              <a:r>
                <a:rPr lang="en-US" altLang="zh-CN" sz="1200" dirty="0">
                  <a:latin typeface="+mn-lt"/>
                </a:rPr>
                <a:t>-1</a:t>
              </a:r>
              <a:endParaRPr lang="zh-CN" altLang="en-US" sz="1200" dirty="0">
                <a:latin typeface="+mn-lt"/>
              </a:endParaRPr>
            </a:p>
          </p:txBody>
        </p:sp>
        <p:cxnSp>
          <p:nvCxnSpPr>
            <p:cNvPr id="79" name="直接连接符 78">
              <a:extLst>
                <a:ext uri="{FF2B5EF4-FFF2-40B4-BE49-F238E27FC236}">
                  <a16:creationId xmlns:a16="http://schemas.microsoft.com/office/drawing/2014/main" id="{F3348627-9A56-51A1-994A-14D411D84376}"/>
                </a:ext>
              </a:extLst>
            </p:cNvPr>
            <p:cNvCxnSpPr>
              <a:stCxn id="70" idx="3"/>
            </p:cNvCxnSpPr>
            <p:nvPr/>
          </p:nvCxnSpPr>
          <p:spPr>
            <a:xfrm flipV="1">
              <a:off x="5664248" y="5189602"/>
              <a:ext cx="1078897"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接箭头连接符 82">
              <a:extLst>
                <a:ext uri="{FF2B5EF4-FFF2-40B4-BE49-F238E27FC236}">
                  <a16:creationId xmlns:a16="http://schemas.microsoft.com/office/drawing/2014/main" id="{B466BD99-AD97-521A-7D23-549137973E38}"/>
                </a:ext>
              </a:extLst>
            </p:cNvPr>
            <p:cNvCxnSpPr>
              <a:cxnSpLocks/>
              <a:endCxn id="72" idx="0"/>
            </p:cNvCxnSpPr>
            <p:nvPr/>
          </p:nvCxnSpPr>
          <p:spPr>
            <a:xfrm>
              <a:off x="6755042" y="5190406"/>
              <a:ext cx="7324" cy="242602"/>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直接连接符 86">
              <a:extLst>
                <a:ext uri="{FF2B5EF4-FFF2-40B4-BE49-F238E27FC236}">
                  <a16:creationId xmlns:a16="http://schemas.microsoft.com/office/drawing/2014/main" id="{7B686BB5-649A-79FA-6D0B-9DFF3E2FEC1F}"/>
                </a:ext>
              </a:extLst>
            </p:cNvPr>
            <p:cNvCxnSpPr>
              <a:stCxn id="72" idx="3"/>
            </p:cNvCxnSpPr>
            <p:nvPr/>
          </p:nvCxnSpPr>
          <p:spPr>
            <a:xfrm flipV="1">
              <a:off x="7328290" y="5599513"/>
              <a:ext cx="856607"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接连接符 88">
              <a:extLst>
                <a:ext uri="{FF2B5EF4-FFF2-40B4-BE49-F238E27FC236}">
                  <a16:creationId xmlns:a16="http://schemas.microsoft.com/office/drawing/2014/main" id="{9579CBE9-AD97-90B5-B0E9-A967052213C7}"/>
                </a:ext>
              </a:extLst>
            </p:cNvPr>
            <p:cNvCxnSpPr/>
            <p:nvPr/>
          </p:nvCxnSpPr>
          <p:spPr>
            <a:xfrm flipV="1">
              <a:off x="8184897" y="2146804"/>
              <a:ext cx="0" cy="345270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6F61E01B-3CF6-9A64-00DF-79EB8E511389}"/>
                </a:ext>
              </a:extLst>
            </p:cNvPr>
            <p:cNvCxnSpPr/>
            <p:nvPr/>
          </p:nvCxnSpPr>
          <p:spPr>
            <a:xfrm flipH="1">
              <a:off x="6069426" y="2146804"/>
              <a:ext cx="2115471"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 name="文本框 91">
              <a:extLst>
                <a:ext uri="{FF2B5EF4-FFF2-40B4-BE49-F238E27FC236}">
                  <a16:creationId xmlns:a16="http://schemas.microsoft.com/office/drawing/2014/main" id="{41D01807-49A4-31A5-C149-A49D188E3EBC}"/>
                </a:ext>
              </a:extLst>
            </p:cNvPr>
            <p:cNvSpPr txBox="1"/>
            <p:nvPr/>
          </p:nvSpPr>
          <p:spPr>
            <a:xfrm>
              <a:off x="7186100" y="5362018"/>
              <a:ext cx="418433" cy="276999"/>
            </a:xfrm>
            <a:prstGeom prst="rect">
              <a:avLst/>
            </a:prstGeom>
            <a:noFill/>
          </p:spPr>
          <p:txBody>
            <a:bodyPr wrap="square" rtlCol="0">
              <a:spAutoFit/>
            </a:bodyPr>
            <a:lstStyle/>
            <a:p>
              <a:r>
                <a:rPr lang="zh-CN" altLang="en-US" sz="1200" dirty="0"/>
                <a:t>否</a:t>
              </a:r>
            </a:p>
          </p:txBody>
        </p:sp>
        <p:cxnSp>
          <p:nvCxnSpPr>
            <p:cNvPr id="94" name="直接箭头连接符 93">
              <a:extLst>
                <a:ext uri="{FF2B5EF4-FFF2-40B4-BE49-F238E27FC236}">
                  <a16:creationId xmlns:a16="http://schemas.microsoft.com/office/drawing/2014/main" id="{E74C66DA-2D71-D355-306D-381F3A13E9FF}"/>
                </a:ext>
              </a:extLst>
            </p:cNvPr>
            <p:cNvCxnSpPr/>
            <p:nvPr/>
          </p:nvCxnSpPr>
          <p:spPr>
            <a:xfrm>
              <a:off x="6762365" y="5766019"/>
              <a:ext cx="0" cy="255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文本框 94">
              <a:extLst>
                <a:ext uri="{FF2B5EF4-FFF2-40B4-BE49-F238E27FC236}">
                  <a16:creationId xmlns:a16="http://schemas.microsoft.com/office/drawing/2014/main" id="{18DFB7B5-FFF2-46A5-EA90-390AA2B12592}"/>
                </a:ext>
              </a:extLst>
            </p:cNvPr>
            <p:cNvSpPr txBox="1"/>
            <p:nvPr/>
          </p:nvSpPr>
          <p:spPr>
            <a:xfrm>
              <a:off x="6474277" y="5722223"/>
              <a:ext cx="418433" cy="276999"/>
            </a:xfrm>
            <a:prstGeom prst="rect">
              <a:avLst/>
            </a:prstGeom>
            <a:noFill/>
          </p:spPr>
          <p:txBody>
            <a:bodyPr wrap="square" rtlCol="0">
              <a:spAutoFit/>
            </a:bodyPr>
            <a:lstStyle/>
            <a:p>
              <a:r>
                <a:rPr lang="zh-CN" altLang="en-US" sz="1200" dirty="0"/>
                <a:t>是</a:t>
              </a:r>
            </a:p>
          </p:txBody>
        </p:sp>
        <p:sp>
          <p:nvSpPr>
            <p:cNvPr id="96" name="矩形: 圆角 95">
              <a:extLst>
                <a:ext uri="{FF2B5EF4-FFF2-40B4-BE49-F238E27FC236}">
                  <a16:creationId xmlns:a16="http://schemas.microsoft.com/office/drawing/2014/main" id="{9C24ABB6-8BB6-0B89-D273-727D288765A8}"/>
                </a:ext>
              </a:extLst>
            </p:cNvPr>
            <p:cNvSpPr/>
            <p:nvPr/>
          </p:nvSpPr>
          <p:spPr>
            <a:xfrm>
              <a:off x="6414062" y="6027406"/>
              <a:ext cx="720079" cy="276999"/>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文本框 96">
              <a:extLst>
                <a:ext uri="{FF2B5EF4-FFF2-40B4-BE49-F238E27FC236}">
                  <a16:creationId xmlns:a16="http://schemas.microsoft.com/office/drawing/2014/main" id="{34E25D9C-EDE8-D8E7-559D-C76BEF642F74}"/>
                </a:ext>
              </a:extLst>
            </p:cNvPr>
            <p:cNvSpPr txBox="1"/>
            <p:nvPr/>
          </p:nvSpPr>
          <p:spPr>
            <a:xfrm>
              <a:off x="6544146" y="6036679"/>
              <a:ext cx="531715" cy="276999"/>
            </a:xfrm>
            <a:prstGeom prst="rect">
              <a:avLst/>
            </a:prstGeom>
            <a:noFill/>
          </p:spPr>
          <p:txBody>
            <a:bodyPr wrap="square" rtlCol="0">
              <a:spAutoFit/>
            </a:bodyPr>
            <a:lstStyle/>
            <a:p>
              <a:r>
                <a:rPr lang="zh-CN" altLang="en-US" sz="1200" dirty="0">
                  <a:latin typeface="+mn-ea"/>
                  <a:ea typeface="+mn-ea"/>
                </a:rPr>
                <a:t>结束</a:t>
              </a:r>
            </a:p>
          </p:txBody>
        </p:sp>
        <p:sp>
          <p:nvSpPr>
            <p:cNvPr id="98" name="矩形 97">
              <a:extLst>
                <a:ext uri="{FF2B5EF4-FFF2-40B4-BE49-F238E27FC236}">
                  <a16:creationId xmlns:a16="http://schemas.microsoft.com/office/drawing/2014/main" id="{58E873F0-3FB9-3F57-BB33-4A74C9CB4CDC}"/>
                </a:ext>
              </a:extLst>
            </p:cNvPr>
            <p:cNvSpPr/>
            <p:nvPr/>
          </p:nvSpPr>
          <p:spPr>
            <a:xfrm>
              <a:off x="4139952" y="2658131"/>
              <a:ext cx="3960438" cy="2161383"/>
            </a:xfrm>
            <a:prstGeom prst="rect">
              <a:avLst/>
            </a:prstGeom>
            <a:noFill/>
            <a:ln w="635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文本框 98">
              <a:extLst>
                <a:ext uri="{FF2B5EF4-FFF2-40B4-BE49-F238E27FC236}">
                  <a16:creationId xmlns:a16="http://schemas.microsoft.com/office/drawing/2014/main" id="{9E37BAD9-765D-93A5-338E-D0EC58A74B99}"/>
                </a:ext>
              </a:extLst>
            </p:cNvPr>
            <p:cNvSpPr txBox="1"/>
            <p:nvPr/>
          </p:nvSpPr>
          <p:spPr>
            <a:xfrm>
              <a:off x="3933164" y="2073113"/>
              <a:ext cx="4536504" cy="3896523"/>
            </a:xfrm>
            <a:prstGeom prst="rect">
              <a:avLst/>
            </a:prstGeom>
            <a:noFill/>
            <a:ln w="6350">
              <a:solidFill>
                <a:schemeClr val="accent6">
                  <a:lumMod val="40000"/>
                  <a:lumOff val="60000"/>
                </a:schemeClr>
              </a:solidFill>
              <a:prstDash val="dash"/>
            </a:ln>
          </p:spPr>
          <p:txBody>
            <a:bodyPr wrap="square" rtlCol="0">
              <a:spAutoFit/>
            </a:bodyPr>
            <a:lstStyle/>
            <a:p>
              <a:endParaRPr lang="zh-CN" altLang="en-US" dirty="0"/>
            </a:p>
          </p:txBody>
        </p:sp>
        <p:sp>
          <p:nvSpPr>
            <p:cNvPr id="100" name="文本框 99">
              <a:extLst>
                <a:ext uri="{FF2B5EF4-FFF2-40B4-BE49-F238E27FC236}">
                  <a16:creationId xmlns:a16="http://schemas.microsoft.com/office/drawing/2014/main" id="{F353B2FC-C15F-63B3-E0EB-B922B9E7DBC9}"/>
                </a:ext>
              </a:extLst>
            </p:cNvPr>
            <p:cNvSpPr txBox="1"/>
            <p:nvPr/>
          </p:nvSpPr>
          <p:spPr>
            <a:xfrm>
              <a:off x="7395316" y="1797757"/>
              <a:ext cx="889184" cy="307777"/>
            </a:xfrm>
            <a:prstGeom prst="rect">
              <a:avLst/>
            </a:prstGeom>
            <a:noFill/>
          </p:spPr>
          <p:txBody>
            <a:bodyPr wrap="square" rtlCol="0">
              <a:spAutoFit/>
            </a:bodyPr>
            <a:lstStyle/>
            <a:p>
              <a:r>
                <a:rPr lang="zh-CN" altLang="en-US" sz="1400" dirty="0">
                  <a:solidFill>
                    <a:schemeClr val="accent6">
                      <a:lumMod val="60000"/>
                      <a:lumOff val="40000"/>
                    </a:schemeClr>
                  </a:solidFill>
                </a:rPr>
                <a:t>外循环</a:t>
              </a:r>
              <a:r>
                <a:rPr lang="en-US" altLang="zh-CN" sz="1400" dirty="0">
                  <a:solidFill>
                    <a:schemeClr val="accent6">
                      <a:lumMod val="60000"/>
                      <a:lumOff val="40000"/>
                    </a:schemeClr>
                  </a:solidFill>
                </a:rPr>
                <a:t>(</a:t>
              </a:r>
              <a:r>
                <a:rPr lang="en-US" altLang="zh-CN" sz="1400" i="1" dirty="0" err="1">
                  <a:solidFill>
                    <a:schemeClr val="accent6">
                      <a:lumMod val="60000"/>
                      <a:lumOff val="40000"/>
                    </a:schemeClr>
                  </a:solidFill>
                  <a:latin typeface="+mn-lt"/>
                </a:rPr>
                <a:t>i</a:t>
              </a:r>
              <a:r>
                <a:rPr lang="en-US" altLang="zh-CN" sz="1400" dirty="0">
                  <a:solidFill>
                    <a:schemeClr val="accent6">
                      <a:lumMod val="60000"/>
                      <a:lumOff val="40000"/>
                    </a:schemeClr>
                  </a:solidFill>
                </a:rPr>
                <a:t>)</a:t>
              </a:r>
              <a:endParaRPr lang="zh-CN" altLang="en-US" sz="1400" dirty="0">
                <a:solidFill>
                  <a:schemeClr val="accent6">
                    <a:lumMod val="60000"/>
                    <a:lumOff val="40000"/>
                  </a:schemeClr>
                </a:solidFill>
              </a:endParaRPr>
            </a:p>
          </p:txBody>
        </p:sp>
        <p:sp>
          <p:nvSpPr>
            <p:cNvPr id="101" name="文本框 100">
              <a:extLst>
                <a:ext uri="{FF2B5EF4-FFF2-40B4-BE49-F238E27FC236}">
                  <a16:creationId xmlns:a16="http://schemas.microsoft.com/office/drawing/2014/main" id="{32A0378D-22C2-BF8B-D979-CDDD55A3EFA8}"/>
                </a:ext>
              </a:extLst>
            </p:cNvPr>
            <p:cNvSpPr txBox="1"/>
            <p:nvPr/>
          </p:nvSpPr>
          <p:spPr>
            <a:xfrm>
              <a:off x="4163279" y="2383432"/>
              <a:ext cx="889184" cy="307777"/>
            </a:xfrm>
            <a:prstGeom prst="rect">
              <a:avLst/>
            </a:prstGeom>
            <a:noFill/>
          </p:spPr>
          <p:txBody>
            <a:bodyPr wrap="square" rtlCol="0">
              <a:spAutoFit/>
            </a:bodyPr>
            <a:lstStyle/>
            <a:p>
              <a:r>
                <a:rPr lang="zh-CN" altLang="en-US" sz="1400" dirty="0">
                  <a:solidFill>
                    <a:srgbClr val="0070C0"/>
                  </a:solidFill>
                </a:rPr>
                <a:t>内循环</a:t>
              </a:r>
              <a:r>
                <a:rPr lang="en-US" altLang="zh-CN" sz="1400" dirty="0">
                  <a:solidFill>
                    <a:srgbClr val="0070C0"/>
                  </a:solidFill>
                </a:rPr>
                <a:t>(</a:t>
              </a:r>
              <a:r>
                <a:rPr lang="en-US" altLang="zh-CN" sz="1400" i="1" dirty="0">
                  <a:solidFill>
                    <a:srgbClr val="0070C0"/>
                  </a:solidFill>
                  <a:latin typeface="+mn-lt"/>
                </a:rPr>
                <a:t>j</a:t>
              </a:r>
              <a:r>
                <a:rPr lang="en-US" altLang="zh-CN" sz="1400" dirty="0">
                  <a:solidFill>
                    <a:srgbClr val="0070C0"/>
                  </a:solidFill>
                </a:rPr>
                <a:t>)</a:t>
              </a:r>
              <a:endParaRPr lang="zh-CN" altLang="en-US" sz="1400" dirty="0">
                <a:solidFill>
                  <a:srgbClr val="0070C0"/>
                </a:solidFill>
              </a:endParaRPr>
            </a:p>
          </p:txBody>
        </p:sp>
      </p:grpSp>
      <p:pic>
        <p:nvPicPr>
          <p:cNvPr id="103" name="图片 102">
            <a:extLst>
              <a:ext uri="{FF2B5EF4-FFF2-40B4-BE49-F238E27FC236}">
                <a16:creationId xmlns:a16="http://schemas.microsoft.com/office/drawing/2014/main" id="{14406519-CE73-D2AC-E7EE-F26B0D061613}"/>
              </a:ext>
            </a:extLst>
          </p:cNvPr>
          <p:cNvPicPr>
            <a:picLocks noChangeAspect="1"/>
          </p:cNvPicPr>
          <p:nvPr/>
        </p:nvPicPr>
        <p:blipFill>
          <a:blip r:embed="rId2"/>
          <a:stretch>
            <a:fillRect/>
          </a:stretch>
        </p:blipFill>
        <p:spPr>
          <a:xfrm>
            <a:off x="709497" y="3125265"/>
            <a:ext cx="3411018" cy="1962163"/>
          </a:xfrm>
          <a:prstGeom prst="rect">
            <a:avLst/>
          </a:prstGeom>
        </p:spPr>
      </p:pic>
      <p:sp>
        <p:nvSpPr>
          <p:cNvPr id="104" name="文本框 103">
            <a:extLst>
              <a:ext uri="{FF2B5EF4-FFF2-40B4-BE49-F238E27FC236}">
                <a16:creationId xmlns:a16="http://schemas.microsoft.com/office/drawing/2014/main" id="{595411FD-6B13-C185-CA6B-DC2FF77A18DD}"/>
              </a:ext>
            </a:extLst>
          </p:cNvPr>
          <p:cNvSpPr txBox="1"/>
          <p:nvPr/>
        </p:nvSpPr>
        <p:spPr>
          <a:xfrm>
            <a:off x="802719" y="5087428"/>
            <a:ext cx="1528622" cy="276999"/>
          </a:xfrm>
          <a:prstGeom prst="rect">
            <a:avLst/>
          </a:prstGeom>
          <a:noFill/>
        </p:spPr>
        <p:txBody>
          <a:bodyPr wrap="square" rtlCol="0">
            <a:spAutoFit/>
          </a:bodyPr>
          <a:lstStyle/>
          <a:p>
            <a:r>
              <a:rPr lang="zh-CN" altLang="en-US" sz="1200" dirty="0">
                <a:latin typeface="楷体" panose="02010609060101010101" pitchFamily="49" charset="-122"/>
                <a:ea typeface="楷体" panose="02010609060101010101" pitchFamily="49" charset="-122"/>
              </a:rPr>
              <a:t>“小”地址在下方</a:t>
            </a:r>
          </a:p>
        </p:txBody>
      </p:sp>
      <p:sp>
        <p:nvSpPr>
          <p:cNvPr id="107" name="文本框 106">
            <a:extLst>
              <a:ext uri="{FF2B5EF4-FFF2-40B4-BE49-F238E27FC236}">
                <a16:creationId xmlns:a16="http://schemas.microsoft.com/office/drawing/2014/main" id="{70C53D26-AC8F-A7B2-B76F-EACC012672FB}"/>
              </a:ext>
            </a:extLst>
          </p:cNvPr>
          <p:cNvSpPr txBox="1"/>
          <p:nvPr/>
        </p:nvSpPr>
        <p:spPr>
          <a:xfrm>
            <a:off x="5562267" y="4685617"/>
            <a:ext cx="288032" cy="276999"/>
          </a:xfrm>
          <a:prstGeom prst="rect">
            <a:avLst/>
          </a:prstGeom>
          <a:noFill/>
        </p:spPr>
        <p:txBody>
          <a:bodyPr wrap="square" rtlCol="0">
            <a:spAutoFit/>
          </a:bodyPr>
          <a:lstStyle/>
          <a:p>
            <a:r>
              <a:rPr lang="zh-CN" altLang="en-US" sz="1200" dirty="0"/>
              <a:t>是</a:t>
            </a:r>
          </a:p>
        </p:txBody>
      </p:sp>
    </p:spTree>
    <p:extLst>
      <p:ext uri="{BB962C8B-B14F-4D97-AF65-F5344CB8AC3E}">
        <p14:creationId xmlns:p14="http://schemas.microsoft.com/office/powerpoint/2010/main" val="297569709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组合 68">
            <a:extLst>
              <a:ext uri="{FF2B5EF4-FFF2-40B4-BE49-F238E27FC236}">
                <a16:creationId xmlns:a16="http://schemas.microsoft.com/office/drawing/2014/main" id="{01163B31-7EC1-E94C-2295-A1FF9B466850}"/>
              </a:ext>
            </a:extLst>
          </p:cNvPr>
          <p:cNvGrpSpPr/>
          <p:nvPr/>
        </p:nvGrpSpPr>
        <p:grpSpPr>
          <a:xfrm>
            <a:off x="4312140" y="807900"/>
            <a:ext cx="4536504" cy="5242200"/>
            <a:chOff x="3933164" y="1071478"/>
            <a:chExt cx="4536504" cy="5242200"/>
          </a:xfrm>
        </p:grpSpPr>
        <p:sp>
          <p:nvSpPr>
            <p:cNvPr id="117" name="文本框 116">
              <a:extLst>
                <a:ext uri="{FF2B5EF4-FFF2-40B4-BE49-F238E27FC236}">
                  <a16:creationId xmlns:a16="http://schemas.microsoft.com/office/drawing/2014/main" id="{FADECFD2-FCBA-3B8C-B72D-BB7323DF8EF9}"/>
                </a:ext>
              </a:extLst>
            </p:cNvPr>
            <p:cNvSpPr txBox="1"/>
            <p:nvPr/>
          </p:nvSpPr>
          <p:spPr>
            <a:xfrm>
              <a:off x="3933164" y="2073113"/>
              <a:ext cx="4536504" cy="3896523"/>
            </a:xfrm>
            <a:prstGeom prst="rect">
              <a:avLst/>
            </a:prstGeom>
            <a:noFill/>
            <a:ln w="6350">
              <a:solidFill>
                <a:schemeClr val="accent6">
                  <a:lumMod val="40000"/>
                  <a:lumOff val="60000"/>
                </a:schemeClr>
              </a:solidFill>
              <a:prstDash val="dash"/>
            </a:ln>
          </p:spPr>
          <p:txBody>
            <a:bodyPr wrap="square" rtlCol="0">
              <a:spAutoFit/>
            </a:bodyPr>
            <a:lstStyle/>
            <a:p>
              <a:endParaRPr lang="zh-CN" altLang="en-US" dirty="0"/>
            </a:p>
          </p:txBody>
        </p:sp>
        <p:sp>
          <p:nvSpPr>
            <p:cNvPr id="70" name="矩形: 圆角 69">
              <a:extLst>
                <a:ext uri="{FF2B5EF4-FFF2-40B4-BE49-F238E27FC236}">
                  <a16:creationId xmlns:a16="http://schemas.microsoft.com/office/drawing/2014/main" id="{16B850A5-8DD7-D8B2-A429-7BE16500D3BA}"/>
                </a:ext>
              </a:extLst>
            </p:cNvPr>
            <p:cNvSpPr/>
            <p:nvPr/>
          </p:nvSpPr>
          <p:spPr>
            <a:xfrm>
              <a:off x="5664616" y="1072482"/>
              <a:ext cx="720079" cy="276999"/>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文本框 70">
              <a:extLst>
                <a:ext uri="{FF2B5EF4-FFF2-40B4-BE49-F238E27FC236}">
                  <a16:creationId xmlns:a16="http://schemas.microsoft.com/office/drawing/2014/main" id="{C8E2B9D8-B2D0-D9C7-1275-58360F462246}"/>
                </a:ext>
              </a:extLst>
            </p:cNvPr>
            <p:cNvSpPr txBox="1"/>
            <p:nvPr/>
          </p:nvSpPr>
          <p:spPr>
            <a:xfrm>
              <a:off x="5784561" y="1071478"/>
              <a:ext cx="531715" cy="276999"/>
            </a:xfrm>
            <a:prstGeom prst="rect">
              <a:avLst/>
            </a:prstGeom>
            <a:noFill/>
          </p:spPr>
          <p:txBody>
            <a:bodyPr wrap="square" rtlCol="0">
              <a:spAutoFit/>
            </a:bodyPr>
            <a:lstStyle/>
            <a:p>
              <a:r>
                <a:rPr lang="zh-CN" altLang="en-US" sz="1200" dirty="0">
                  <a:latin typeface="+mn-ea"/>
                  <a:ea typeface="+mn-ea"/>
                </a:rPr>
                <a:t>开始</a:t>
              </a:r>
            </a:p>
          </p:txBody>
        </p:sp>
        <p:sp>
          <p:nvSpPr>
            <p:cNvPr id="72" name="矩形: 圆角 71">
              <a:extLst>
                <a:ext uri="{FF2B5EF4-FFF2-40B4-BE49-F238E27FC236}">
                  <a16:creationId xmlns:a16="http://schemas.microsoft.com/office/drawing/2014/main" id="{BD5B95F1-F591-9CBE-159B-59B0B9340DAE}"/>
                </a:ext>
              </a:extLst>
            </p:cNvPr>
            <p:cNvSpPr/>
            <p:nvPr/>
          </p:nvSpPr>
          <p:spPr>
            <a:xfrm>
              <a:off x="5664248" y="1686281"/>
              <a:ext cx="720079" cy="276999"/>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文本框 72">
              <a:extLst>
                <a:ext uri="{FF2B5EF4-FFF2-40B4-BE49-F238E27FC236}">
                  <a16:creationId xmlns:a16="http://schemas.microsoft.com/office/drawing/2014/main" id="{E66EB5AB-7FDF-158D-4B86-E6B4662E39F7}"/>
                </a:ext>
              </a:extLst>
            </p:cNvPr>
            <p:cNvSpPr txBox="1"/>
            <p:nvPr/>
          </p:nvSpPr>
          <p:spPr>
            <a:xfrm>
              <a:off x="5748659" y="1685277"/>
              <a:ext cx="551992" cy="276999"/>
            </a:xfrm>
            <a:prstGeom prst="rect">
              <a:avLst/>
            </a:prstGeom>
            <a:noFill/>
          </p:spPr>
          <p:txBody>
            <a:bodyPr wrap="square" rtlCol="0">
              <a:spAutoFit/>
            </a:bodyPr>
            <a:lstStyle/>
            <a:p>
              <a:r>
                <a:rPr lang="en-US" altLang="zh-CN" sz="1200" i="1" dirty="0" err="1">
                  <a:latin typeface="+mn-lt"/>
                </a:rPr>
                <a:t>i</a:t>
              </a:r>
              <a:r>
                <a:rPr lang="en-US" altLang="zh-CN" sz="1200" dirty="0">
                  <a:latin typeface="+mn-lt"/>
                </a:rPr>
                <a:t> ← 0</a:t>
              </a:r>
              <a:endParaRPr lang="zh-CN" altLang="en-US" sz="1200" dirty="0">
                <a:latin typeface="+mn-lt"/>
              </a:endParaRPr>
            </a:p>
          </p:txBody>
        </p:sp>
        <p:cxnSp>
          <p:nvCxnSpPr>
            <p:cNvPr id="74" name="直接箭头连接符 73">
              <a:extLst>
                <a:ext uri="{FF2B5EF4-FFF2-40B4-BE49-F238E27FC236}">
                  <a16:creationId xmlns:a16="http://schemas.microsoft.com/office/drawing/2014/main" id="{FAE8FD30-BAD2-856E-CFD6-13A390B78F08}"/>
                </a:ext>
              </a:extLst>
            </p:cNvPr>
            <p:cNvCxnSpPr>
              <a:stCxn id="71" idx="2"/>
              <a:endCxn id="73" idx="0"/>
            </p:cNvCxnSpPr>
            <p:nvPr/>
          </p:nvCxnSpPr>
          <p:spPr>
            <a:xfrm>
              <a:off x="6050419" y="1348477"/>
              <a:ext cx="2660" cy="3321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矩形: 圆角 74">
              <a:extLst>
                <a:ext uri="{FF2B5EF4-FFF2-40B4-BE49-F238E27FC236}">
                  <a16:creationId xmlns:a16="http://schemas.microsoft.com/office/drawing/2014/main" id="{3CB69194-1914-B560-E48A-588D0942DA82}"/>
                </a:ext>
              </a:extLst>
            </p:cNvPr>
            <p:cNvSpPr/>
            <p:nvPr/>
          </p:nvSpPr>
          <p:spPr>
            <a:xfrm>
              <a:off x="5709387" y="2310142"/>
              <a:ext cx="720079" cy="276999"/>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文本框 75">
              <a:extLst>
                <a:ext uri="{FF2B5EF4-FFF2-40B4-BE49-F238E27FC236}">
                  <a16:creationId xmlns:a16="http://schemas.microsoft.com/office/drawing/2014/main" id="{26520160-88E2-764A-6E1E-B4A3345F7438}"/>
                </a:ext>
              </a:extLst>
            </p:cNvPr>
            <p:cNvSpPr txBox="1"/>
            <p:nvPr/>
          </p:nvSpPr>
          <p:spPr>
            <a:xfrm>
              <a:off x="5812270" y="2290666"/>
              <a:ext cx="551992" cy="276999"/>
            </a:xfrm>
            <a:prstGeom prst="rect">
              <a:avLst/>
            </a:prstGeom>
            <a:noFill/>
          </p:spPr>
          <p:txBody>
            <a:bodyPr wrap="square" rtlCol="0">
              <a:spAutoFit/>
            </a:bodyPr>
            <a:lstStyle/>
            <a:p>
              <a:r>
                <a:rPr lang="en-US" altLang="zh-CN" sz="1200" i="1" dirty="0">
                  <a:latin typeface="+mn-lt"/>
                </a:rPr>
                <a:t>j</a:t>
              </a:r>
              <a:r>
                <a:rPr lang="en-US" altLang="zh-CN" sz="1200" dirty="0">
                  <a:latin typeface="+mn-lt"/>
                </a:rPr>
                <a:t> ← 0</a:t>
              </a:r>
              <a:endParaRPr lang="zh-CN" altLang="en-US" sz="1200" dirty="0">
                <a:latin typeface="+mn-lt"/>
              </a:endParaRPr>
            </a:p>
          </p:txBody>
        </p:sp>
        <p:cxnSp>
          <p:nvCxnSpPr>
            <p:cNvPr id="77" name="直接箭头连接符 76">
              <a:extLst>
                <a:ext uri="{FF2B5EF4-FFF2-40B4-BE49-F238E27FC236}">
                  <a16:creationId xmlns:a16="http://schemas.microsoft.com/office/drawing/2014/main" id="{633A5088-E3BC-3DF0-B8FA-8ABD33463C85}"/>
                </a:ext>
              </a:extLst>
            </p:cNvPr>
            <p:cNvCxnSpPr/>
            <p:nvPr/>
          </p:nvCxnSpPr>
          <p:spPr>
            <a:xfrm>
              <a:off x="6048991" y="1980749"/>
              <a:ext cx="2660" cy="3321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菱形 77">
              <a:extLst>
                <a:ext uri="{FF2B5EF4-FFF2-40B4-BE49-F238E27FC236}">
                  <a16:creationId xmlns:a16="http://schemas.microsoft.com/office/drawing/2014/main" id="{82CD68D5-78CA-945E-3C52-D260FC68BF43}"/>
                </a:ext>
              </a:extLst>
            </p:cNvPr>
            <p:cNvSpPr/>
            <p:nvPr/>
          </p:nvSpPr>
          <p:spPr>
            <a:xfrm>
              <a:off x="5308789" y="2934003"/>
              <a:ext cx="1521274" cy="420010"/>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文本框 78">
              <a:extLst>
                <a:ext uri="{FF2B5EF4-FFF2-40B4-BE49-F238E27FC236}">
                  <a16:creationId xmlns:a16="http://schemas.microsoft.com/office/drawing/2014/main" id="{7405F6F5-4FDB-C33D-0E8C-B31857549848}"/>
                </a:ext>
              </a:extLst>
            </p:cNvPr>
            <p:cNvSpPr txBox="1"/>
            <p:nvPr/>
          </p:nvSpPr>
          <p:spPr>
            <a:xfrm>
              <a:off x="5584210" y="3005508"/>
              <a:ext cx="1008112" cy="276999"/>
            </a:xfrm>
            <a:prstGeom prst="rect">
              <a:avLst/>
            </a:prstGeom>
            <a:noFill/>
          </p:spPr>
          <p:txBody>
            <a:bodyPr wrap="square" rtlCol="0">
              <a:spAutoFit/>
            </a:bodyPr>
            <a:lstStyle/>
            <a:p>
              <a:r>
                <a:rPr lang="en-US" altLang="zh-CN" sz="1200" b="1" i="1" dirty="0">
                  <a:solidFill>
                    <a:srgbClr val="C00000"/>
                  </a:solidFill>
                  <a:latin typeface="+mn-lt"/>
                </a:rPr>
                <a:t>S</a:t>
              </a:r>
              <a:r>
                <a:rPr lang="en-US" altLang="zh-CN" sz="1200" b="1" dirty="0">
                  <a:solidFill>
                    <a:srgbClr val="C00000"/>
                  </a:solidFill>
                  <a:latin typeface="+mn-lt"/>
                </a:rPr>
                <a:t>[</a:t>
              </a:r>
              <a:r>
                <a:rPr lang="en-US" altLang="zh-CN" sz="1200" b="1" i="1" dirty="0">
                  <a:solidFill>
                    <a:srgbClr val="C00000"/>
                  </a:solidFill>
                  <a:latin typeface="+mn-lt"/>
                </a:rPr>
                <a:t>j</a:t>
              </a:r>
              <a:r>
                <a:rPr lang="en-US" altLang="zh-CN" sz="1200" b="1" dirty="0">
                  <a:solidFill>
                    <a:srgbClr val="C00000"/>
                  </a:solidFill>
                  <a:latin typeface="+mn-lt"/>
                </a:rPr>
                <a:t>]&gt;</a:t>
              </a:r>
              <a:r>
                <a:rPr lang="en-US" altLang="zh-CN" sz="1200" b="1" i="1" dirty="0">
                  <a:solidFill>
                    <a:srgbClr val="C00000"/>
                  </a:solidFill>
                  <a:latin typeface="+mn-lt"/>
                </a:rPr>
                <a:t>S</a:t>
              </a:r>
              <a:r>
                <a:rPr lang="en-US" altLang="zh-CN" sz="1200" b="1" dirty="0">
                  <a:solidFill>
                    <a:srgbClr val="C00000"/>
                  </a:solidFill>
                  <a:latin typeface="+mn-lt"/>
                </a:rPr>
                <a:t>[j+1] ?</a:t>
              </a:r>
              <a:endParaRPr lang="zh-CN" altLang="en-US" sz="1200" b="1" dirty="0">
                <a:solidFill>
                  <a:srgbClr val="C00000"/>
                </a:solidFill>
                <a:latin typeface="+mn-lt"/>
              </a:endParaRPr>
            </a:p>
          </p:txBody>
        </p:sp>
        <p:cxnSp>
          <p:nvCxnSpPr>
            <p:cNvPr id="80" name="直接箭头连接符 79">
              <a:extLst>
                <a:ext uri="{FF2B5EF4-FFF2-40B4-BE49-F238E27FC236}">
                  <a16:creationId xmlns:a16="http://schemas.microsoft.com/office/drawing/2014/main" id="{B3167DDE-2AE5-2927-CF8A-1EFE874D815C}"/>
                </a:ext>
              </a:extLst>
            </p:cNvPr>
            <p:cNvCxnSpPr/>
            <p:nvPr/>
          </p:nvCxnSpPr>
          <p:spPr>
            <a:xfrm>
              <a:off x="6069426" y="2604085"/>
              <a:ext cx="2660" cy="3321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文本框 80">
              <a:extLst>
                <a:ext uri="{FF2B5EF4-FFF2-40B4-BE49-F238E27FC236}">
                  <a16:creationId xmlns:a16="http://schemas.microsoft.com/office/drawing/2014/main" id="{FE9A6917-85C4-6EA3-B753-94480DCF9753}"/>
                </a:ext>
              </a:extLst>
            </p:cNvPr>
            <p:cNvSpPr txBox="1"/>
            <p:nvPr/>
          </p:nvSpPr>
          <p:spPr>
            <a:xfrm>
              <a:off x="6450279" y="3761301"/>
              <a:ext cx="1323383" cy="276999"/>
            </a:xfrm>
            <a:prstGeom prst="rect">
              <a:avLst/>
            </a:prstGeom>
            <a:noFill/>
          </p:spPr>
          <p:txBody>
            <a:bodyPr wrap="square" rtlCol="0">
              <a:spAutoFit/>
            </a:bodyPr>
            <a:lstStyle/>
            <a:p>
              <a:r>
                <a:rPr lang="zh-CN" altLang="en-US" sz="1200" b="1" dirty="0">
                  <a:solidFill>
                    <a:srgbClr val="C00000"/>
                  </a:solidFill>
                  <a:latin typeface="+mn-lt"/>
                </a:rPr>
                <a:t>交换 </a:t>
              </a:r>
              <a:r>
                <a:rPr lang="en-US" altLang="zh-CN" sz="1200" b="1" i="1" dirty="0">
                  <a:solidFill>
                    <a:srgbClr val="C00000"/>
                  </a:solidFill>
                  <a:latin typeface="+mn-lt"/>
                </a:rPr>
                <a:t>S</a:t>
              </a:r>
              <a:r>
                <a:rPr lang="en-US" altLang="zh-CN" sz="1200" b="1" dirty="0">
                  <a:solidFill>
                    <a:srgbClr val="C00000"/>
                  </a:solidFill>
                  <a:latin typeface="+mn-lt"/>
                </a:rPr>
                <a:t>[</a:t>
              </a:r>
              <a:r>
                <a:rPr lang="en-US" altLang="zh-CN" sz="1200" b="1" i="1" dirty="0">
                  <a:solidFill>
                    <a:srgbClr val="C00000"/>
                  </a:solidFill>
                  <a:latin typeface="+mn-lt"/>
                </a:rPr>
                <a:t>j</a:t>
              </a:r>
              <a:r>
                <a:rPr lang="en-US" altLang="zh-CN" sz="1200" b="1" dirty="0">
                  <a:solidFill>
                    <a:srgbClr val="C00000"/>
                  </a:solidFill>
                  <a:latin typeface="+mn-lt"/>
                </a:rPr>
                <a:t>] </a:t>
              </a:r>
              <a:r>
                <a:rPr lang="zh-CN" altLang="en-US" sz="1200" b="1" dirty="0">
                  <a:solidFill>
                    <a:srgbClr val="C00000"/>
                  </a:solidFill>
                  <a:latin typeface="+mn-lt"/>
                </a:rPr>
                <a:t>和</a:t>
              </a:r>
              <a:r>
                <a:rPr lang="en-US" altLang="zh-CN" sz="1200" b="1" i="1" dirty="0">
                  <a:solidFill>
                    <a:srgbClr val="C00000"/>
                  </a:solidFill>
                  <a:latin typeface="+mn-lt"/>
                </a:rPr>
                <a:t>S</a:t>
              </a:r>
              <a:r>
                <a:rPr lang="en-US" altLang="zh-CN" sz="1200" b="1" dirty="0">
                  <a:solidFill>
                    <a:srgbClr val="C00000"/>
                  </a:solidFill>
                  <a:latin typeface="+mn-lt"/>
                </a:rPr>
                <a:t>[j+1] </a:t>
              </a:r>
              <a:endParaRPr lang="zh-CN" altLang="en-US" sz="1200" b="1" dirty="0">
                <a:solidFill>
                  <a:srgbClr val="C00000"/>
                </a:solidFill>
                <a:latin typeface="+mn-lt"/>
              </a:endParaRPr>
            </a:p>
          </p:txBody>
        </p:sp>
        <p:sp>
          <p:nvSpPr>
            <p:cNvPr id="82" name="矩形 81">
              <a:extLst>
                <a:ext uri="{FF2B5EF4-FFF2-40B4-BE49-F238E27FC236}">
                  <a16:creationId xmlns:a16="http://schemas.microsoft.com/office/drawing/2014/main" id="{662A12B2-6934-1529-4E92-E6843143F4EE}"/>
                </a:ext>
              </a:extLst>
            </p:cNvPr>
            <p:cNvSpPr/>
            <p:nvPr/>
          </p:nvSpPr>
          <p:spPr>
            <a:xfrm>
              <a:off x="6394861" y="3722319"/>
              <a:ext cx="1437350" cy="34393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3" name="直接连接符 82">
              <a:extLst>
                <a:ext uri="{FF2B5EF4-FFF2-40B4-BE49-F238E27FC236}">
                  <a16:creationId xmlns:a16="http://schemas.microsoft.com/office/drawing/2014/main" id="{CC56F92E-80E0-F0F5-1097-2B85D917187D}"/>
                </a:ext>
              </a:extLst>
            </p:cNvPr>
            <p:cNvCxnSpPr>
              <a:stCxn id="78" idx="3"/>
            </p:cNvCxnSpPr>
            <p:nvPr/>
          </p:nvCxnSpPr>
          <p:spPr>
            <a:xfrm flipV="1">
              <a:off x="6830063" y="3144007"/>
              <a:ext cx="274714"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接箭头连接符 83">
              <a:extLst>
                <a:ext uri="{FF2B5EF4-FFF2-40B4-BE49-F238E27FC236}">
                  <a16:creationId xmlns:a16="http://schemas.microsoft.com/office/drawing/2014/main" id="{7001745C-F30C-EE3D-91AE-F8DE96A961CB}"/>
                </a:ext>
              </a:extLst>
            </p:cNvPr>
            <p:cNvCxnSpPr>
              <a:cxnSpLocks/>
            </p:cNvCxnSpPr>
            <p:nvPr/>
          </p:nvCxnSpPr>
          <p:spPr>
            <a:xfrm>
              <a:off x="7104777" y="3153243"/>
              <a:ext cx="10484" cy="55010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文本框 84">
              <a:extLst>
                <a:ext uri="{FF2B5EF4-FFF2-40B4-BE49-F238E27FC236}">
                  <a16:creationId xmlns:a16="http://schemas.microsoft.com/office/drawing/2014/main" id="{75B57E24-7ABE-C4EB-07E7-E6B2E73F6820}"/>
                </a:ext>
              </a:extLst>
            </p:cNvPr>
            <p:cNvSpPr txBox="1"/>
            <p:nvPr/>
          </p:nvSpPr>
          <p:spPr>
            <a:xfrm>
              <a:off x="6743145" y="2896810"/>
              <a:ext cx="418433" cy="276999"/>
            </a:xfrm>
            <a:prstGeom prst="rect">
              <a:avLst/>
            </a:prstGeom>
            <a:noFill/>
          </p:spPr>
          <p:txBody>
            <a:bodyPr wrap="square" rtlCol="0">
              <a:spAutoFit/>
            </a:bodyPr>
            <a:lstStyle/>
            <a:p>
              <a:r>
                <a:rPr lang="zh-CN" altLang="en-US" sz="1200" dirty="0"/>
                <a:t>是</a:t>
              </a:r>
            </a:p>
          </p:txBody>
        </p:sp>
        <p:sp>
          <p:nvSpPr>
            <p:cNvPr id="86" name="矩形 85">
              <a:extLst>
                <a:ext uri="{FF2B5EF4-FFF2-40B4-BE49-F238E27FC236}">
                  <a16:creationId xmlns:a16="http://schemas.microsoft.com/office/drawing/2014/main" id="{27B4F269-21F7-F370-8428-C85CDE058BF3}"/>
                </a:ext>
              </a:extLst>
            </p:cNvPr>
            <p:cNvSpPr/>
            <p:nvPr/>
          </p:nvSpPr>
          <p:spPr>
            <a:xfrm>
              <a:off x="4764326" y="3672413"/>
              <a:ext cx="832644" cy="34393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文本框 86">
              <a:extLst>
                <a:ext uri="{FF2B5EF4-FFF2-40B4-BE49-F238E27FC236}">
                  <a16:creationId xmlns:a16="http://schemas.microsoft.com/office/drawing/2014/main" id="{8C6B0AF1-DE6D-DEA7-BDDB-620A9923DC07}"/>
                </a:ext>
              </a:extLst>
            </p:cNvPr>
            <p:cNvSpPr txBox="1"/>
            <p:nvPr/>
          </p:nvSpPr>
          <p:spPr>
            <a:xfrm>
              <a:off x="4865413" y="3707496"/>
              <a:ext cx="679558" cy="276999"/>
            </a:xfrm>
            <a:prstGeom prst="rect">
              <a:avLst/>
            </a:prstGeom>
            <a:noFill/>
          </p:spPr>
          <p:txBody>
            <a:bodyPr wrap="square" rtlCol="0">
              <a:spAutoFit/>
            </a:bodyPr>
            <a:lstStyle/>
            <a:p>
              <a:r>
                <a:rPr lang="en-US" altLang="zh-CN" sz="1200" i="1" dirty="0">
                  <a:latin typeface="+mn-lt"/>
                </a:rPr>
                <a:t>j</a:t>
              </a:r>
              <a:r>
                <a:rPr lang="en-US" altLang="zh-CN" sz="1200" dirty="0">
                  <a:latin typeface="+mn-lt"/>
                </a:rPr>
                <a:t> ← </a:t>
              </a:r>
              <a:r>
                <a:rPr lang="en-US" altLang="zh-CN" sz="1200" i="1" dirty="0">
                  <a:latin typeface="+mn-lt"/>
                </a:rPr>
                <a:t>j</a:t>
              </a:r>
              <a:r>
                <a:rPr lang="en-US" altLang="zh-CN" sz="1200" dirty="0">
                  <a:latin typeface="+mn-lt"/>
                </a:rPr>
                <a:t>+1</a:t>
              </a:r>
              <a:endParaRPr lang="zh-CN" altLang="en-US" sz="1200" dirty="0">
                <a:latin typeface="+mn-lt"/>
              </a:endParaRPr>
            </a:p>
          </p:txBody>
        </p:sp>
        <p:grpSp>
          <p:nvGrpSpPr>
            <p:cNvPr id="88" name="组合 87">
              <a:extLst>
                <a:ext uri="{FF2B5EF4-FFF2-40B4-BE49-F238E27FC236}">
                  <a16:creationId xmlns:a16="http://schemas.microsoft.com/office/drawing/2014/main" id="{1E41E965-65F4-8FFD-21B1-87CE5E733F5D}"/>
                </a:ext>
              </a:extLst>
            </p:cNvPr>
            <p:cNvGrpSpPr/>
            <p:nvPr/>
          </p:nvGrpSpPr>
          <p:grpSpPr>
            <a:xfrm>
              <a:off x="5088553" y="3144007"/>
              <a:ext cx="220236" cy="531635"/>
              <a:chOff x="5088553" y="3144007"/>
              <a:chExt cx="220236" cy="531635"/>
            </a:xfrm>
          </p:grpSpPr>
          <p:cxnSp>
            <p:nvCxnSpPr>
              <p:cNvPr id="120" name="直接连接符 119">
                <a:extLst>
                  <a:ext uri="{FF2B5EF4-FFF2-40B4-BE49-F238E27FC236}">
                    <a16:creationId xmlns:a16="http://schemas.microsoft.com/office/drawing/2014/main" id="{846A80C0-0C72-A2C8-401B-5AB0630EB2EB}"/>
                  </a:ext>
                </a:extLst>
              </p:cNvPr>
              <p:cNvCxnSpPr>
                <a:stCxn id="78" idx="1"/>
              </p:cNvCxnSpPr>
              <p:nvPr/>
            </p:nvCxnSpPr>
            <p:spPr>
              <a:xfrm flipH="1" flipV="1">
                <a:off x="5088553" y="3144007"/>
                <a:ext cx="220236"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接箭头连接符 120">
                <a:extLst>
                  <a:ext uri="{FF2B5EF4-FFF2-40B4-BE49-F238E27FC236}">
                    <a16:creationId xmlns:a16="http://schemas.microsoft.com/office/drawing/2014/main" id="{1998D490-52C3-677C-3525-1F134DF0BDA1}"/>
                  </a:ext>
                </a:extLst>
              </p:cNvPr>
              <p:cNvCxnSpPr>
                <a:endCxn id="86" idx="0"/>
              </p:cNvCxnSpPr>
              <p:nvPr/>
            </p:nvCxnSpPr>
            <p:spPr>
              <a:xfrm>
                <a:off x="5088553" y="3144007"/>
                <a:ext cx="13180" cy="531635"/>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9" name="文本框 88">
              <a:extLst>
                <a:ext uri="{FF2B5EF4-FFF2-40B4-BE49-F238E27FC236}">
                  <a16:creationId xmlns:a16="http://schemas.microsoft.com/office/drawing/2014/main" id="{7EBE5D9D-3457-45B9-876C-044A26E20AD2}"/>
                </a:ext>
              </a:extLst>
            </p:cNvPr>
            <p:cNvSpPr txBox="1"/>
            <p:nvPr/>
          </p:nvSpPr>
          <p:spPr>
            <a:xfrm>
              <a:off x="5020563" y="2910665"/>
              <a:ext cx="418433" cy="276999"/>
            </a:xfrm>
            <a:prstGeom prst="rect">
              <a:avLst/>
            </a:prstGeom>
            <a:noFill/>
          </p:spPr>
          <p:txBody>
            <a:bodyPr wrap="square" rtlCol="0">
              <a:spAutoFit/>
            </a:bodyPr>
            <a:lstStyle/>
            <a:p>
              <a:r>
                <a:rPr lang="zh-CN" altLang="en-US" sz="1200" dirty="0"/>
                <a:t>否</a:t>
              </a:r>
            </a:p>
          </p:txBody>
        </p:sp>
        <p:sp>
          <p:nvSpPr>
            <p:cNvPr id="90" name="菱形 89">
              <a:extLst>
                <a:ext uri="{FF2B5EF4-FFF2-40B4-BE49-F238E27FC236}">
                  <a16:creationId xmlns:a16="http://schemas.microsoft.com/office/drawing/2014/main" id="{869AB990-60D7-C72D-7CE2-F29ED6D79328}"/>
                </a:ext>
              </a:extLst>
            </p:cNvPr>
            <p:cNvSpPr/>
            <p:nvPr/>
          </p:nvSpPr>
          <p:spPr>
            <a:xfrm>
              <a:off x="4420011" y="4339858"/>
              <a:ext cx="1521274" cy="420010"/>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文本框 90">
              <a:extLst>
                <a:ext uri="{FF2B5EF4-FFF2-40B4-BE49-F238E27FC236}">
                  <a16:creationId xmlns:a16="http://schemas.microsoft.com/office/drawing/2014/main" id="{9919509E-EF6E-E9AD-8BC4-B6356FA6EC34}"/>
                </a:ext>
              </a:extLst>
            </p:cNvPr>
            <p:cNvSpPr txBox="1"/>
            <p:nvPr/>
          </p:nvSpPr>
          <p:spPr>
            <a:xfrm>
              <a:off x="4797323" y="4411363"/>
              <a:ext cx="805356" cy="276999"/>
            </a:xfrm>
            <a:prstGeom prst="rect">
              <a:avLst/>
            </a:prstGeom>
            <a:noFill/>
          </p:spPr>
          <p:txBody>
            <a:bodyPr wrap="square" rtlCol="0">
              <a:spAutoFit/>
            </a:bodyPr>
            <a:lstStyle/>
            <a:p>
              <a:r>
                <a:rPr lang="en-US" altLang="zh-CN" sz="1200" i="1" dirty="0">
                  <a:latin typeface="+mn-lt"/>
                </a:rPr>
                <a:t>j</a:t>
              </a:r>
              <a:r>
                <a:rPr lang="en-US" altLang="zh-CN" sz="1200" dirty="0">
                  <a:latin typeface="+mn-lt"/>
                </a:rPr>
                <a:t> &gt; </a:t>
              </a:r>
              <a:r>
                <a:rPr lang="en-US" altLang="zh-CN" sz="1200" i="1" dirty="0">
                  <a:latin typeface="+mn-lt"/>
                </a:rPr>
                <a:t>n</a:t>
              </a:r>
              <a:r>
                <a:rPr lang="en-US" altLang="zh-CN" sz="1200" dirty="0">
                  <a:latin typeface="+mn-lt"/>
                </a:rPr>
                <a:t>-</a:t>
              </a:r>
              <a:r>
                <a:rPr lang="en-US" altLang="zh-CN" sz="1200" i="1" dirty="0">
                  <a:latin typeface="+mn-lt"/>
                </a:rPr>
                <a:t>i</a:t>
              </a:r>
              <a:r>
                <a:rPr lang="en-US" altLang="zh-CN" sz="1200" dirty="0">
                  <a:latin typeface="+mn-lt"/>
                </a:rPr>
                <a:t>-1</a:t>
              </a:r>
              <a:endParaRPr lang="zh-CN" altLang="en-US" sz="1200" dirty="0">
                <a:latin typeface="+mn-lt"/>
              </a:endParaRPr>
            </a:p>
          </p:txBody>
        </p:sp>
        <p:cxnSp>
          <p:nvCxnSpPr>
            <p:cNvPr id="92" name="直接连接符 91">
              <a:extLst>
                <a:ext uri="{FF2B5EF4-FFF2-40B4-BE49-F238E27FC236}">
                  <a16:creationId xmlns:a16="http://schemas.microsoft.com/office/drawing/2014/main" id="{AF88E8D5-36BC-B39D-F8D0-8DD4B2758682}"/>
                </a:ext>
              </a:extLst>
            </p:cNvPr>
            <p:cNvCxnSpPr>
              <a:stCxn id="90" idx="1"/>
            </p:cNvCxnSpPr>
            <p:nvPr/>
          </p:nvCxnSpPr>
          <p:spPr>
            <a:xfrm flipH="1" flipV="1">
              <a:off x="4296465" y="4549862"/>
              <a:ext cx="123546"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接连接符 92">
              <a:extLst>
                <a:ext uri="{FF2B5EF4-FFF2-40B4-BE49-F238E27FC236}">
                  <a16:creationId xmlns:a16="http://schemas.microsoft.com/office/drawing/2014/main" id="{3A017873-F83C-BBBF-FA83-003D942DEEF0}"/>
                </a:ext>
              </a:extLst>
            </p:cNvPr>
            <p:cNvCxnSpPr/>
            <p:nvPr/>
          </p:nvCxnSpPr>
          <p:spPr>
            <a:xfrm flipV="1">
              <a:off x="4296465" y="2770140"/>
              <a:ext cx="0" cy="177972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接箭头连接符 93">
              <a:extLst>
                <a:ext uri="{FF2B5EF4-FFF2-40B4-BE49-F238E27FC236}">
                  <a16:creationId xmlns:a16="http://schemas.microsoft.com/office/drawing/2014/main" id="{4A75BA13-F511-3C90-F656-80F2A13BE906}"/>
                </a:ext>
              </a:extLst>
            </p:cNvPr>
            <p:cNvCxnSpPr>
              <a:cxnSpLocks/>
            </p:cNvCxnSpPr>
            <p:nvPr/>
          </p:nvCxnSpPr>
          <p:spPr>
            <a:xfrm>
              <a:off x="4296465" y="2770140"/>
              <a:ext cx="1752526"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接箭头连接符 94">
              <a:extLst>
                <a:ext uri="{FF2B5EF4-FFF2-40B4-BE49-F238E27FC236}">
                  <a16:creationId xmlns:a16="http://schemas.microsoft.com/office/drawing/2014/main" id="{A61635C2-391A-21B1-6636-38DF1C9CF0AA}"/>
                </a:ext>
              </a:extLst>
            </p:cNvPr>
            <p:cNvCxnSpPr>
              <a:cxnSpLocks/>
            </p:cNvCxnSpPr>
            <p:nvPr/>
          </p:nvCxnSpPr>
          <p:spPr>
            <a:xfrm>
              <a:off x="5171411" y="4007114"/>
              <a:ext cx="13449" cy="33354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6" name="文本框 95">
              <a:extLst>
                <a:ext uri="{FF2B5EF4-FFF2-40B4-BE49-F238E27FC236}">
                  <a16:creationId xmlns:a16="http://schemas.microsoft.com/office/drawing/2014/main" id="{59950395-5239-2260-AFA5-DFE56A058BC0}"/>
                </a:ext>
              </a:extLst>
            </p:cNvPr>
            <p:cNvSpPr txBox="1"/>
            <p:nvPr/>
          </p:nvSpPr>
          <p:spPr>
            <a:xfrm>
              <a:off x="4267799" y="4273028"/>
              <a:ext cx="418433" cy="276999"/>
            </a:xfrm>
            <a:prstGeom prst="rect">
              <a:avLst/>
            </a:prstGeom>
            <a:noFill/>
          </p:spPr>
          <p:txBody>
            <a:bodyPr wrap="square" rtlCol="0">
              <a:spAutoFit/>
            </a:bodyPr>
            <a:lstStyle/>
            <a:p>
              <a:r>
                <a:rPr lang="zh-CN" altLang="en-US" sz="1200" dirty="0"/>
                <a:t>否</a:t>
              </a:r>
            </a:p>
          </p:txBody>
        </p:sp>
        <p:cxnSp>
          <p:nvCxnSpPr>
            <p:cNvPr id="97" name="直接连接符 96">
              <a:extLst>
                <a:ext uri="{FF2B5EF4-FFF2-40B4-BE49-F238E27FC236}">
                  <a16:creationId xmlns:a16="http://schemas.microsoft.com/office/drawing/2014/main" id="{358AEFB9-2793-2F8C-3188-0CA11409082D}"/>
                </a:ext>
              </a:extLst>
            </p:cNvPr>
            <p:cNvCxnSpPr>
              <a:cxnSpLocks/>
            </p:cNvCxnSpPr>
            <p:nvPr/>
          </p:nvCxnSpPr>
          <p:spPr>
            <a:xfrm>
              <a:off x="7122771" y="4066257"/>
              <a:ext cx="7671" cy="25295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接连接符 97">
              <a:extLst>
                <a:ext uri="{FF2B5EF4-FFF2-40B4-BE49-F238E27FC236}">
                  <a16:creationId xmlns:a16="http://schemas.microsoft.com/office/drawing/2014/main" id="{25E3B33A-AFB9-A226-A95E-94D24B678A6B}"/>
                </a:ext>
              </a:extLst>
            </p:cNvPr>
            <p:cNvCxnSpPr>
              <a:cxnSpLocks/>
            </p:cNvCxnSpPr>
            <p:nvPr/>
          </p:nvCxnSpPr>
          <p:spPr>
            <a:xfrm flipH="1">
              <a:off x="5812933" y="4303715"/>
              <a:ext cx="13023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接箭头连接符 98">
              <a:extLst>
                <a:ext uri="{FF2B5EF4-FFF2-40B4-BE49-F238E27FC236}">
                  <a16:creationId xmlns:a16="http://schemas.microsoft.com/office/drawing/2014/main" id="{424812A3-6621-DC8A-A416-F4AB3529EC29}"/>
                </a:ext>
              </a:extLst>
            </p:cNvPr>
            <p:cNvCxnSpPr>
              <a:cxnSpLocks/>
            </p:cNvCxnSpPr>
            <p:nvPr/>
          </p:nvCxnSpPr>
          <p:spPr>
            <a:xfrm flipH="1">
              <a:off x="5101733" y="3490915"/>
              <a:ext cx="6927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接连接符 99">
              <a:extLst>
                <a:ext uri="{FF2B5EF4-FFF2-40B4-BE49-F238E27FC236}">
                  <a16:creationId xmlns:a16="http://schemas.microsoft.com/office/drawing/2014/main" id="{2596B67A-A240-FFC1-6CD6-B388661871EA}"/>
                </a:ext>
              </a:extLst>
            </p:cNvPr>
            <p:cNvCxnSpPr/>
            <p:nvPr/>
          </p:nvCxnSpPr>
          <p:spPr>
            <a:xfrm>
              <a:off x="5794460" y="3490915"/>
              <a:ext cx="18473" cy="812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接箭头连接符 100">
              <a:extLst>
                <a:ext uri="{FF2B5EF4-FFF2-40B4-BE49-F238E27FC236}">
                  <a16:creationId xmlns:a16="http://schemas.microsoft.com/office/drawing/2014/main" id="{19C2CD54-5B0C-C949-2DB6-75C93D780F8A}"/>
                </a:ext>
              </a:extLst>
            </p:cNvPr>
            <p:cNvCxnSpPr>
              <a:stCxn id="90" idx="2"/>
            </p:cNvCxnSpPr>
            <p:nvPr/>
          </p:nvCxnSpPr>
          <p:spPr>
            <a:xfrm>
              <a:off x="5180648" y="4759868"/>
              <a:ext cx="13449" cy="2550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矩形 101">
              <a:extLst>
                <a:ext uri="{FF2B5EF4-FFF2-40B4-BE49-F238E27FC236}">
                  <a16:creationId xmlns:a16="http://schemas.microsoft.com/office/drawing/2014/main" id="{1280A83C-C7F5-F0B0-C441-1BDACFF830B7}"/>
                </a:ext>
              </a:extLst>
            </p:cNvPr>
            <p:cNvSpPr/>
            <p:nvPr/>
          </p:nvSpPr>
          <p:spPr>
            <a:xfrm>
              <a:off x="4831604" y="5017634"/>
              <a:ext cx="832644" cy="34393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文本框 102">
              <a:extLst>
                <a:ext uri="{FF2B5EF4-FFF2-40B4-BE49-F238E27FC236}">
                  <a16:creationId xmlns:a16="http://schemas.microsoft.com/office/drawing/2014/main" id="{D144D973-4909-9525-236E-CA948BBAD474}"/>
                </a:ext>
              </a:extLst>
            </p:cNvPr>
            <p:cNvSpPr txBox="1"/>
            <p:nvPr/>
          </p:nvSpPr>
          <p:spPr>
            <a:xfrm>
              <a:off x="4932691" y="5052717"/>
              <a:ext cx="679558" cy="276999"/>
            </a:xfrm>
            <a:prstGeom prst="rect">
              <a:avLst/>
            </a:prstGeom>
            <a:noFill/>
          </p:spPr>
          <p:txBody>
            <a:bodyPr wrap="square" rtlCol="0">
              <a:spAutoFit/>
            </a:bodyPr>
            <a:lstStyle/>
            <a:p>
              <a:r>
                <a:rPr lang="en-US" altLang="zh-CN" sz="1200" i="1" dirty="0" err="1">
                  <a:latin typeface="+mn-lt"/>
                </a:rPr>
                <a:t>i</a:t>
              </a:r>
              <a:r>
                <a:rPr lang="en-US" altLang="zh-CN" sz="1200" dirty="0">
                  <a:latin typeface="+mn-lt"/>
                </a:rPr>
                <a:t>← </a:t>
              </a:r>
              <a:r>
                <a:rPr lang="en-US" altLang="zh-CN" sz="1200" i="1" dirty="0">
                  <a:latin typeface="+mn-lt"/>
                </a:rPr>
                <a:t>i</a:t>
              </a:r>
              <a:r>
                <a:rPr lang="en-US" altLang="zh-CN" sz="1200" dirty="0">
                  <a:latin typeface="+mn-lt"/>
                </a:rPr>
                <a:t>+1</a:t>
              </a:r>
              <a:endParaRPr lang="zh-CN" altLang="en-US" sz="1200" dirty="0">
                <a:latin typeface="+mn-lt"/>
              </a:endParaRPr>
            </a:p>
          </p:txBody>
        </p:sp>
        <p:sp>
          <p:nvSpPr>
            <p:cNvPr id="104" name="菱形 103">
              <a:extLst>
                <a:ext uri="{FF2B5EF4-FFF2-40B4-BE49-F238E27FC236}">
                  <a16:creationId xmlns:a16="http://schemas.microsoft.com/office/drawing/2014/main" id="{7751A67C-0DA0-65B2-BC09-AF0DC8E8A1AC}"/>
                </a:ext>
              </a:extLst>
            </p:cNvPr>
            <p:cNvSpPr/>
            <p:nvPr/>
          </p:nvSpPr>
          <p:spPr>
            <a:xfrm>
              <a:off x="6196441" y="5433008"/>
              <a:ext cx="1131849" cy="333011"/>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文本框 104">
              <a:extLst>
                <a:ext uri="{FF2B5EF4-FFF2-40B4-BE49-F238E27FC236}">
                  <a16:creationId xmlns:a16="http://schemas.microsoft.com/office/drawing/2014/main" id="{A6DC5E4E-B0A8-9E1F-3140-2861AFADA4ED}"/>
                </a:ext>
              </a:extLst>
            </p:cNvPr>
            <p:cNvSpPr txBox="1"/>
            <p:nvPr/>
          </p:nvSpPr>
          <p:spPr>
            <a:xfrm>
              <a:off x="6516216" y="5445224"/>
              <a:ext cx="805356" cy="276999"/>
            </a:xfrm>
            <a:prstGeom prst="rect">
              <a:avLst/>
            </a:prstGeom>
            <a:noFill/>
          </p:spPr>
          <p:txBody>
            <a:bodyPr wrap="square" rtlCol="0">
              <a:spAutoFit/>
            </a:bodyPr>
            <a:lstStyle/>
            <a:p>
              <a:r>
                <a:rPr lang="en-US" altLang="zh-CN" sz="1200" i="1" dirty="0" err="1">
                  <a:latin typeface="+mn-lt"/>
                </a:rPr>
                <a:t>i</a:t>
              </a:r>
              <a:r>
                <a:rPr lang="en-US" altLang="zh-CN" sz="1200" dirty="0">
                  <a:latin typeface="+mn-lt"/>
                </a:rPr>
                <a:t> &gt; </a:t>
              </a:r>
              <a:r>
                <a:rPr lang="en-US" altLang="zh-CN" sz="1200" i="1" dirty="0">
                  <a:latin typeface="+mn-lt"/>
                </a:rPr>
                <a:t>n</a:t>
              </a:r>
              <a:r>
                <a:rPr lang="en-US" altLang="zh-CN" sz="1200" dirty="0">
                  <a:latin typeface="+mn-lt"/>
                </a:rPr>
                <a:t>-1</a:t>
              </a:r>
              <a:endParaRPr lang="zh-CN" altLang="en-US" sz="1200" dirty="0">
                <a:latin typeface="+mn-lt"/>
              </a:endParaRPr>
            </a:p>
          </p:txBody>
        </p:sp>
        <p:cxnSp>
          <p:nvCxnSpPr>
            <p:cNvPr id="106" name="直接连接符 105">
              <a:extLst>
                <a:ext uri="{FF2B5EF4-FFF2-40B4-BE49-F238E27FC236}">
                  <a16:creationId xmlns:a16="http://schemas.microsoft.com/office/drawing/2014/main" id="{14968F15-1347-D5B9-06E5-69D9BB364BA7}"/>
                </a:ext>
              </a:extLst>
            </p:cNvPr>
            <p:cNvCxnSpPr>
              <a:stCxn id="102" idx="3"/>
            </p:cNvCxnSpPr>
            <p:nvPr/>
          </p:nvCxnSpPr>
          <p:spPr>
            <a:xfrm flipV="1">
              <a:off x="5664248" y="5189602"/>
              <a:ext cx="1078897"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接箭头连接符 106">
              <a:extLst>
                <a:ext uri="{FF2B5EF4-FFF2-40B4-BE49-F238E27FC236}">
                  <a16:creationId xmlns:a16="http://schemas.microsoft.com/office/drawing/2014/main" id="{FCEBF726-5945-2040-CB33-C39378B2A201}"/>
                </a:ext>
              </a:extLst>
            </p:cNvPr>
            <p:cNvCxnSpPr>
              <a:cxnSpLocks/>
              <a:endCxn id="104" idx="0"/>
            </p:cNvCxnSpPr>
            <p:nvPr/>
          </p:nvCxnSpPr>
          <p:spPr>
            <a:xfrm>
              <a:off x="6755042" y="5190406"/>
              <a:ext cx="7324" cy="242602"/>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接连接符 107">
              <a:extLst>
                <a:ext uri="{FF2B5EF4-FFF2-40B4-BE49-F238E27FC236}">
                  <a16:creationId xmlns:a16="http://schemas.microsoft.com/office/drawing/2014/main" id="{32808864-A7D9-9B7F-A643-39407792E6D8}"/>
                </a:ext>
              </a:extLst>
            </p:cNvPr>
            <p:cNvCxnSpPr>
              <a:stCxn id="104" idx="3"/>
            </p:cNvCxnSpPr>
            <p:nvPr/>
          </p:nvCxnSpPr>
          <p:spPr>
            <a:xfrm flipV="1">
              <a:off x="7328290" y="5599513"/>
              <a:ext cx="856607"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接连接符 108">
              <a:extLst>
                <a:ext uri="{FF2B5EF4-FFF2-40B4-BE49-F238E27FC236}">
                  <a16:creationId xmlns:a16="http://schemas.microsoft.com/office/drawing/2014/main" id="{B9F40688-D789-E00D-3599-45F6C84BA791}"/>
                </a:ext>
              </a:extLst>
            </p:cNvPr>
            <p:cNvCxnSpPr/>
            <p:nvPr/>
          </p:nvCxnSpPr>
          <p:spPr>
            <a:xfrm flipV="1">
              <a:off x="8184897" y="2146804"/>
              <a:ext cx="0" cy="345270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接箭头连接符 109">
              <a:extLst>
                <a:ext uri="{FF2B5EF4-FFF2-40B4-BE49-F238E27FC236}">
                  <a16:creationId xmlns:a16="http://schemas.microsoft.com/office/drawing/2014/main" id="{3BBE82A5-A83E-4A75-2C01-EEF29AC19153}"/>
                </a:ext>
              </a:extLst>
            </p:cNvPr>
            <p:cNvCxnSpPr/>
            <p:nvPr/>
          </p:nvCxnSpPr>
          <p:spPr>
            <a:xfrm flipH="1">
              <a:off x="6069426" y="2146804"/>
              <a:ext cx="2115471"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1" name="文本框 110">
              <a:extLst>
                <a:ext uri="{FF2B5EF4-FFF2-40B4-BE49-F238E27FC236}">
                  <a16:creationId xmlns:a16="http://schemas.microsoft.com/office/drawing/2014/main" id="{7DA2A3D8-59F8-B50D-E74E-C0EEAE6F38FF}"/>
                </a:ext>
              </a:extLst>
            </p:cNvPr>
            <p:cNvSpPr txBox="1"/>
            <p:nvPr/>
          </p:nvSpPr>
          <p:spPr>
            <a:xfrm>
              <a:off x="7186100" y="5362018"/>
              <a:ext cx="418433" cy="276999"/>
            </a:xfrm>
            <a:prstGeom prst="rect">
              <a:avLst/>
            </a:prstGeom>
            <a:noFill/>
          </p:spPr>
          <p:txBody>
            <a:bodyPr wrap="square" rtlCol="0">
              <a:spAutoFit/>
            </a:bodyPr>
            <a:lstStyle/>
            <a:p>
              <a:r>
                <a:rPr lang="zh-CN" altLang="en-US" sz="1200" dirty="0"/>
                <a:t>否</a:t>
              </a:r>
            </a:p>
          </p:txBody>
        </p:sp>
        <p:cxnSp>
          <p:nvCxnSpPr>
            <p:cNvPr id="112" name="直接箭头连接符 111">
              <a:extLst>
                <a:ext uri="{FF2B5EF4-FFF2-40B4-BE49-F238E27FC236}">
                  <a16:creationId xmlns:a16="http://schemas.microsoft.com/office/drawing/2014/main" id="{8DB6EB6E-D370-B7AE-50BC-C6987BF23CC4}"/>
                </a:ext>
              </a:extLst>
            </p:cNvPr>
            <p:cNvCxnSpPr/>
            <p:nvPr/>
          </p:nvCxnSpPr>
          <p:spPr>
            <a:xfrm>
              <a:off x="6762365" y="5766019"/>
              <a:ext cx="0" cy="255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文本框 112">
              <a:extLst>
                <a:ext uri="{FF2B5EF4-FFF2-40B4-BE49-F238E27FC236}">
                  <a16:creationId xmlns:a16="http://schemas.microsoft.com/office/drawing/2014/main" id="{54BAA214-4A24-8D0B-AB6D-6D1352C0D5C1}"/>
                </a:ext>
              </a:extLst>
            </p:cNvPr>
            <p:cNvSpPr txBox="1"/>
            <p:nvPr/>
          </p:nvSpPr>
          <p:spPr>
            <a:xfrm>
              <a:off x="6474277" y="5722223"/>
              <a:ext cx="418433" cy="276999"/>
            </a:xfrm>
            <a:prstGeom prst="rect">
              <a:avLst/>
            </a:prstGeom>
            <a:noFill/>
          </p:spPr>
          <p:txBody>
            <a:bodyPr wrap="square" rtlCol="0">
              <a:spAutoFit/>
            </a:bodyPr>
            <a:lstStyle/>
            <a:p>
              <a:r>
                <a:rPr lang="zh-CN" altLang="en-US" sz="1200" dirty="0"/>
                <a:t>是</a:t>
              </a:r>
            </a:p>
          </p:txBody>
        </p:sp>
        <p:sp>
          <p:nvSpPr>
            <p:cNvPr id="114" name="矩形: 圆角 113">
              <a:extLst>
                <a:ext uri="{FF2B5EF4-FFF2-40B4-BE49-F238E27FC236}">
                  <a16:creationId xmlns:a16="http://schemas.microsoft.com/office/drawing/2014/main" id="{1D0032F8-3F93-B80F-A832-202DF3E5D1B8}"/>
                </a:ext>
              </a:extLst>
            </p:cNvPr>
            <p:cNvSpPr/>
            <p:nvPr/>
          </p:nvSpPr>
          <p:spPr>
            <a:xfrm>
              <a:off x="6414062" y="6027406"/>
              <a:ext cx="720079" cy="276999"/>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文本框 114">
              <a:extLst>
                <a:ext uri="{FF2B5EF4-FFF2-40B4-BE49-F238E27FC236}">
                  <a16:creationId xmlns:a16="http://schemas.microsoft.com/office/drawing/2014/main" id="{FC589265-9402-5B5F-D352-04C564F2215D}"/>
                </a:ext>
              </a:extLst>
            </p:cNvPr>
            <p:cNvSpPr txBox="1"/>
            <p:nvPr/>
          </p:nvSpPr>
          <p:spPr>
            <a:xfrm>
              <a:off x="6544146" y="6036679"/>
              <a:ext cx="531715" cy="276999"/>
            </a:xfrm>
            <a:prstGeom prst="rect">
              <a:avLst/>
            </a:prstGeom>
            <a:noFill/>
          </p:spPr>
          <p:txBody>
            <a:bodyPr wrap="square" rtlCol="0">
              <a:spAutoFit/>
            </a:bodyPr>
            <a:lstStyle/>
            <a:p>
              <a:r>
                <a:rPr lang="zh-CN" altLang="en-US" sz="1200" dirty="0">
                  <a:latin typeface="+mn-ea"/>
                  <a:ea typeface="+mn-ea"/>
                </a:rPr>
                <a:t>结束</a:t>
              </a:r>
            </a:p>
          </p:txBody>
        </p:sp>
        <p:sp>
          <p:nvSpPr>
            <p:cNvPr id="116" name="矩形 115">
              <a:extLst>
                <a:ext uri="{FF2B5EF4-FFF2-40B4-BE49-F238E27FC236}">
                  <a16:creationId xmlns:a16="http://schemas.microsoft.com/office/drawing/2014/main" id="{592B0162-ADB2-A40F-4BEE-44B91A14E07D}"/>
                </a:ext>
              </a:extLst>
            </p:cNvPr>
            <p:cNvSpPr/>
            <p:nvPr/>
          </p:nvSpPr>
          <p:spPr>
            <a:xfrm>
              <a:off x="4139952" y="2658131"/>
              <a:ext cx="3960438" cy="2161383"/>
            </a:xfrm>
            <a:prstGeom prst="rect">
              <a:avLst/>
            </a:prstGeom>
            <a:noFill/>
            <a:ln w="635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文本框 117">
              <a:extLst>
                <a:ext uri="{FF2B5EF4-FFF2-40B4-BE49-F238E27FC236}">
                  <a16:creationId xmlns:a16="http://schemas.microsoft.com/office/drawing/2014/main" id="{252EDBA6-7DB6-2AE1-42CC-E38633389601}"/>
                </a:ext>
              </a:extLst>
            </p:cNvPr>
            <p:cNvSpPr txBox="1"/>
            <p:nvPr/>
          </p:nvSpPr>
          <p:spPr>
            <a:xfrm>
              <a:off x="7395316" y="1797757"/>
              <a:ext cx="889184" cy="307777"/>
            </a:xfrm>
            <a:prstGeom prst="rect">
              <a:avLst/>
            </a:prstGeom>
            <a:noFill/>
          </p:spPr>
          <p:txBody>
            <a:bodyPr wrap="square" rtlCol="0">
              <a:spAutoFit/>
            </a:bodyPr>
            <a:lstStyle/>
            <a:p>
              <a:r>
                <a:rPr lang="zh-CN" altLang="en-US" sz="1400" dirty="0">
                  <a:solidFill>
                    <a:schemeClr val="accent6">
                      <a:lumMod val="60000"/>
                      <a:lumOff val="40000"/>
                    </a:schemeClr>
                  </a:solidFill>
                </a:rPr>
                <a:t>外循环</a:t>
              </a:r>
              <a:r>
                <a:rPr lang="en-US" altLang="zh-CN" sz="1400" dirty="0">
                  <a:solidFill>
                    <a:schemeClr val="accent6">
                      <a:lumMod val="60000"/>
                      <a:lumOff val="40000"/>
                    </a:schemeClr>
                  </a:solidFill>
                </a:rPr>
                <a:t>(</a:t>
              </a:r>
              <a:r>
                <a:rPr lang="en-US" altLang="zh-CN" sz="1400" i="1" dirty="0" err="1">
                  <a:solidFill>
                    <a:schemeClr val="accent6">
                      <a:lumMod val="60000"/>
                      <a:lumOff val="40000"/>
                    </a:schemeClr>
                  </a:solidFill>
                  <a:latin typeface="+mn-lt"/>
                </a:rPr>
                <a:t>i</a:t>
              </a:r>
              <a:r>
                <a:rPr lang="en-US" altLang="zh-CN" sz="1400" dirty="0">
                  <a:solidFill>
                    <a:schemeClr val="accent6">
                      <a:lumMod val="60000"/>
                      <a:lumOff val="40000"/>
                    </a:schemeClr>
                  </a:solidFill>
                </a:rPr>
                <a:t>)</a:t>
              </a:r>
              <a:endParaRPr lang="zh-CN" altLang="en-US" sz="1400" dirty="0">
                <a:solidFill>
                  <a:schemeClr val="accent6">
                    <a:lumMod val="60000"/>
                    <a:lumOff val="40000"/>
                  </a:schemeClr>
                </a:solidFill>
              </a:endParaRPr>
            </a:p>
          </p:txBody>
        </p:sp>
        <p:sp>
          <p:nvSpPr>
            <p:cNvPr id="119" name="文本框 118">
              <a:extLst>
                <a:ext uri="{FF2B5EF4-FFF2-40B4-BE49-F238E27FC236}">
                  <a16:creationId xmlns:a16="http://schemas.microsoft.com/office/drawing/2014/main" id="{0DADAC24-8A0F-9A24-D793-8F5C8519BD15}"/>
                </a:ext>
              </a:extLst>
            </p:cNvPr>
            <p:cNvSpPr txBox="1"/>
            <p:nvPr/>
          </p:nvSpPr>
          <p:spPr>
            <a:xfrm>
              <a:off x="4163279" y="2383432"/>
              <a:ext cx="889184" cy="307777"/>
            </a:xfrm>
            <a:prstGeom prst="rect">
              <a:avLst/>
            </a:prstGeom>
            <a:noFill/>
          </p:spPr>
          <p:txBody>
            <a:bodyPr wrap="square" rtlCol="0">
              <a:spAutoFit/>
            </a:bodyPr>
            <a:lstStyle/>
            <a:p>
              <a:r>
                <a:rPr lang="zh-CN" altLang="en-US" sz="1400" dirty="0">
                  <a:solidFill>
                    <a:srgbClr val="0070C0"/>
                  </a:solidFill>
                </a:rPr>
                <a:t>内循环</a:t>
              </a:r>
              <a:r>
                <a:rPr lang="en-US" altLang="zh-CN" sz="1400" dirty="0">
                  <a:solidFill>
                    <a:srgbClr val="0070C0"/>
                  </a:solidFill>
                </a:rPr>
                <a:t>(</a:t>
              </a:r>
              <a:r>
                <a:rPr lang="en-US" altLang="zh-CN" sz="1400" i="1" dirty="0">
                  <a:solidFill>
                    <a:srgbClr val="0070C0"/>
                  </a:solidFill>
                  <a:latin typeface="+mn-lt"/>
                </a:rPr>
                <a:t>j</a:t>
              </a:r>
              <a:r>
                <a:rPr lang="en-US" altLang="zh-CN" sz="1400" dirty="0">
                  <a:solidFill>
                    <a:srgbClr val="0070C0"/>
                  </a:solidFill>
                </a:rPr>
                <a:t>)</a:t>
              </a:r>
              <a:endParaRPr lang="zh-CN" altLang="en-US" sz="1400" dirty="0">
                <a:solidFill>
                  <a:srgbClr val="0070C0"/>
                </a:solidFill>
              </a:endParaRPr>
            </a:p>
          </p:txBody>
        </p:sp>
      </p:grpSp>
      <p:sp>
        <p:nvSpPr>
          <p:cNvPr id="2" name="标题 1">
            <a:extLst>
              <a:ext uri="{FF2B5EF4-FFF2-40B4-BE49-F238E27FC236}">
                <a16:creationId xmlns:a16="http://schemas.microsoft.com/office/drawing/2014/main" id="{79E952A5-9751-49FB-F9D1-D8B7E893D505}"/>
              </a:ext>
            </a:extLst>
          </p:cNvPr>
          <p:cNvSpPr>
            <a:spLocks noGrp="1"/>
          </p:cNvSpPr>
          <p:nvPr>
            <p:ph type="title"/>
          </p:nvPr>
        </p:nvSpPr>
        <p:spPr/>
        <p:txBody>
          <a:bodyPr/>
          <a:lstStyle/>
          <a:p>
            <a:r>
              <a:rPr lang="zh-CN" altLang="en-US" dirty="0"/>
              <a:t>过程抽象</a:t>
            </a:r>
          </a:p>
        </p:txBody>
      </p:sp>
      <p:sp>
        <p:nvSpPr>
          <p:cNvPr id="3" name="矩形 2">
            <a:extLst>
              <a:ext uri="{FF2B5EF4-FFF2-40B4-BE49-F238E27FC236}">
                <a16:creationId xmlns:a16="http://schemas.microsoft.com/office/drawing/2014/main" id="{2A99FDE6-E941-6E1B-D94C-0B736BE5B8D3}"/>
              </a:ext>
            </a:extLst>
          </p:cNvPr>
          <p:cNvSpPr/>
          <p:nvPr/>
        </p:nvSpPr>
        <p:spPr>
          <a:xfrm>
            <a:off x="575245" y="1203047"/>
            <a:ext cx="3676394" cy="1815882"/>
          </a:xfrm>
          <a:prstGeom prst="rect">
            <a:avLst/>
          </a:prstGeom>
          <a:noFill/>
        </p:spPr>
        <p:txBody>
          <a:bodyPr wrap="square" lIns="91440" tIns="45720" rIns="91440" bIns="45720">
            <a:spAutoFit/>
          </a:bodyPr>
          <a:lstStyle/>
          <a:p>
            <a:r>
              <a:rPr lang="zh-CN" altLang="en-US"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问题</a:t>
            </a:r>
            <a:r>
              <a:rPr lang="en-US" altLang="zh-CN"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8</a:t>
            </a:r>
            <a:r>
              <a:rPr lang="zh-CN" altLang="en-US"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endParaRPr lang="en-US" altLang="zh-CN"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r>
              <a:rPr lang="zh-CN" alt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你能否将内循环完成的任务表述成一个“问题”？</a:t>
            </a:r>
            <a:endParaRPr lang="zh-CN" altLang="en-US"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pSp>
        <p:nvGrpSpPr>
          <p:cNvPr id="7" name="组合 6">
            <a:extLst>
              <a:ext uri="{FF2B5EF4-FFF2-40B4-BE49-F238E27FC236}">
                <a16:creationId xmlns:a16="http://schemas.microsoft.com/office/drawing/2014/main" id="{DEA0AF73-FE1A-6DB7-30F4-A717BF9E9A6B}"/>
              </a:ext>
            </a:extLst>
          </p:cNvPr>
          <p:cNvGrpSpPr/>
          <p:nvPr/>
        </p:nvGrpSpPr>
        <p:grpSpPr>
          <a:xfrm>
            <a:off x="795824" y="3227337"/>
            <a:ext cx="3168352" cy="880891"/>
            <a:chOff x="899592" y="2717386"/>
            <a:chExt cx="3168352" cy="880891"/>
          </a:xfrm>
        </p:grpSpPr>
        <p:sp>
          <p:nvSpPr>
            <p:cNvPr id="4" name="文本框 3">
              <a:extLst>
                <a:ext uri="{FF2B5EF4-FFF2-40B4-BE49-F238E27FC236}">
                  <a16:creationId xmlns:a16="http://schemas.microsoft.com/office/drawing/2014/main" id="{36C4CF52-8DD7-DBAC-C8FC-49887FCA462B}"/>
                </a:ext>
              </a:extLst>
            </p:cNvPr>
            <p:cNvSpPr txBox="1"/>
            <p:nvPr/>
          </p:nvSpPr>
          <p:spPr>
            <a:xfrm>
              <a:off x="899592" y="2717386"/>
              <a:ext cx="3168352" cy="584775"/>
            </a:xfrm>
            <a:prstGeom prst="rect">
              <a:avLst/>
            </a:prstGeom>
            <a:noFill/>
          </p:spPr>
          <p:txBody>
            <a:bodyPr wrap="square" rtlCol="0">
              <a:spAutoFit/>
            </a:bodyPr>
            <a:lstStyle/>
            <a:p>
              <a:r>
                <a:rPr lang="zh-CN" altLang="en-US" sz="1600" dirty="0">
                  <a:solidFill>
                    <a:srgbClr val="006600"/>
                  </a:solidFill>
                  <a:latin typeface="+mj-ea"/>
                  <a:ea typeface="+mj-ea"/>
                </a:rPr>
                <a:t>将一个（子）序列种的最大元素放到该子序列地址最高位。</a:t>
              </a:r>
            </a:p>
          </p:txBody>
        </p:sp>
        <p:sp>
          <p:nvSpPr>
            <p:cNvPr id="6" name="文本框 5">
              <a:extLst>
                <a:ext uri="{FF2B5EF4-FFF2-40B4-BE49-F238E27FC236}">
                  <a16:creationId xmlns:a16="http://schemas.microsoft.com/office/drawing/2014/main" id="{D3CD67BA-3431-1228-4FFD-6FDFE3F5D53C}"/>
                </a:ext>
              </a:extLst>
            </p:cNvPr>
            <p:cNvSpPr txBox="1"/>
            <p:nvPr/>
          </p:nvSpPr>
          <p:spPr>
            <a:xfrm>
              <a:off x="1115616" y="3259723"/>
              <a:ext cx="1781944" cy="338554"/>
            </a:xfrm>
            <a:prstGeom prst="rect">
              <a:avLst/>
            </a:prstGeom>
            <a:noFill/>
          </p:spPr>
          <p:txBody>
            <a:bodyPr wrap="square">
              <a:spAutoFit/>
            </a:bodyPr>
            <a:lstStyle/>
            <a:p>
              <a:r>
                <a:rPr lang="en-US" altLang="zh-CN" sz="1600" dirty="0">
                  <a:latin typeface="+mn-lt"/>
                  <a:cs typeface="Times New Roman" panose="02020603050405020304" pitchFamily="18" charset="0"/>
                </a:rPr>
                <a:t>Max(E, low, high)</a:t>
              </a:r>
              <a:endParaRPr lang="zh-CN" altLang="en-US" sz="1600" dirty="0">
                <a:latin typeface="+mn-lt"/>
              </a:endParaRPr>
            </a:p>
          </p:txBody>
        </p:sp>
      </p:grpSp>
      <p:grpSp>
        <p:nvGrpSpPr>
          <p:cNvPr id="122" name="组合 121">
            <a:extLst>
              <a:ext uri="{FF2B5EF4-FFF2-40B4-BE49-F238E27FC236}">
                <a16:creationId xmlns:a16="http://schemas.microsoft.com/office/drawing/2014/main" id="{3CFA1E4B-2308-8887-4A75-96FB0F306092}"/>
              </a:ext>
            </a:extLst>
          </p:cNvPr>
          <p:cNvGrpSpPr/>
          <p:nvPr/>
        </p:nvGrpSpPr>
        <p:grpSpPr>
          <a:xfrm>
            <a:off x="4688596" y="1998450"/>
            <a:ext cx="3710853" cy="2539157"/>
            <a:chOff x="675554" y="3400685"/>
            <a:chExt cx="3710853" cy="2539157"/>
          </a:xfrm>
        </p:grpSpPr>
        <p:sp>
          <p:nvSpPr>
            <p:cNvPr id="61" name="文本框 60">
              <a:extLst>
                <a:ext uri="{FF2B5EF4-FFF2-40B4-BE49-F238E27FC236}">
                  <a16:creationId xmlns:a16="http://schemas.microsoft.com/office/drawing/2014/main" id="{97424D6B-0163-6EBC-205D-003442FF7647}"/>
                </a:ext>
              </a:extLst>
            </p:cNvPr>
            <p:cNvSpPr txBox="1"/>
            <p:nvPr/>
          </p:nvSpPr>
          <p:spPr>
            <a:xfrm>
              <a:off x="675554" y="3400685"/>
              <a:ext cx="3710853" cy="2539157"/>
            </a:xfrm>
            <a:prstGeom prst="rect">
              <a:avLst/>
            </a:prstGeom>
            <a:blipFill>
              <a:blip r:embed="rId2"/>
              <a:tile tx="0" ty="0" sx="100000" sy="100000" flip="none" algn="tl"/>
            </a:blipFill>
          </p:spPr>
          <p:txBody>
            <a:bodyPr wrap="square" rtlCol="0">
              <a:spAutoFit/>
            </a:bodyPr>
            <a:lstStyle/>
            <a:p>
              <a:pPr>
                <a:spcBef>
                  <a:spcPts val="1200"/>
                </a:spcBef>
                <a:spcAft>
                  <a:spcPts val="600"/>
                </a:spcAft>
              </a:pPr>
              <a:endParaRPr lang="en-US" altLang="zh-CN" sz="1400" dirty="0">
                <a:latin typeface="华文新魏" panose="02010800040101010101" pitchFamily="2" charset="-122"/>
                <a:ea typeface="华文新魏" panose="02010800040101010101" pitchFamily="2" charset="-122"/>
              </a:endParaRPr>
            </a:p>
            <a:p>
              <a:pPr>
                <a:spcBef>
                  <a:spcPts val="0"/>
                </a:spcBef>
                <a:spcAft>
                  <a:spcPts val="0"/>
                </a:spcAft>
              </a:pPr>
              <a:r>
                <a:rPr lang="zh-CN" altLang="en-US" sz="3600" dirty="0">
                  <a:latin typeface="华文新魏" panose="02010800040101010101" pitchFamily="2" charset="-122"/>
                  <a:ea typeface="华文新魏" panose="02010800040101010101" pitchFamily="2" charset="-122"/>
                </a:rPr>
                <a:t>将</a:t>
              </a:r>
              <a:r>
                <a:rPr lang="en-US" altLang="zh-CN" sz="3600" i="1" dirty="0">
                  <a:latin typeface="+mn-lt"/>
                  <a:ea typeface="华文新魏" panose="02010800040101010101" pitchFamily="2" charset="-122"/>
                </a:rPr>
                <a:t>S</a:t>
              </a:r>
              <a:r>
                <a:rPr lang="en-US" altLang="zh-CN" sz="3600" dirty="0">
                  <a:latin typeface="+mn-lt"/>
                  <a:ea typeface="华文新魏" panose="02010800040101010101" pitchFamily="2" charset="-122"/>
                </a:rPr>
                <a:t>[0]</a:t>
              </a:r>
              <a:r>
                <a:rPr lang="zh-CN" altLang="en-US" sz="3600" dirty="0">
                  <a:latin typeface="华文新魏" panose="02010800040101010101" pitchFamily="2" charset="-122"/>
                  <a:ea typeface="华文新魏" panose="02010800040101010101" pitchFamily="2" charset="-122"/>
                </a:rPr>
                <a:t>到</a:t>
              </a:r>
              <a:r>
                <a:rPr lang="en-US" altLang="zh-CN" sz="3600" i="1" dirty="0">
                  <a:latin typeface="+mn-lt"/>
                  <a:ea typeface="华文新魏" panose="02010800040101010101" pitchFamily="2" charset="-122"/>
                </a:rPr>
                <a:t>S</a:t>
              </a:r>
              <a:r>
                <a:rPr lang="en-US" altLang="zh-CN" sz="3600" dirty="0">
                  <a:latin typeface="+mn-lt"/>
                  <a:ea typeface="华文新魏" panose="02010800040101010101" pitchFamily="2" charset="-122"/>
                </a:rPr>
                <a:t>[</a:t>
              </a:r>
              <a:r>
                <a:rPr lang="en-US" altLang="zh-CN" sz="3600" i="1" dirty="0">
                  <a:latin typeface="+mn-lt"/>
                  <a:ea typeface="华文新魏" panose="02010800040101010101" pitchFamily="2" charset="-122"/>
                </a:rPr>
                <a:t>n</a:t>
              </a:r>
              <a:r>
                <a:rPr lang="en-US" altLang="zh-CN" sz="3600" dirty="0">
                  <a:latin typeface="+mn-lt"/>
                  <a:ea typeface="华文新魏" panose="02010800040101010101" pitchFamily="2" charset="-122"/>
                </a:rPr>
                <a:t>-i-1]</a:t>
              </a:r>
              <a:r>
                <a:rPr lang="zh-CN" altLang="en-US" sz="3600" dirty="0">
                  <a:latin typeface="华文新魏" panose="02010800040101010101" pitchFamily="2" charset="-122"/>
                  <a:ea typeface="华文新魏" panose="02010800040101010101" pitchFamily="2" charset="-122"/>
                </a:rPr>
                <a:t>范围内的最大元素置换到</a:t>
              </a:r>
              <a:r>
                <a:rPr lang="en-US" altLang="zh-CN" sz="3600" i="1" dirty="0">
                  <a:latin typeface="+mn-lt"/>
                  <a:ea typeface="华文新魏" panose="02010800040101010101" pitchFamily="2" charset="-122"/>
                </a:rPr>
                <a:t>S</a:t>
              </a:r>
              <a:r>
                <a:rPr lang="en-US" altLang="zh-CN" sz="3600" dirty="0">
                  <a:latin typeface="+mn-lt"/>
                  <a:ea typeface="华文新魏" panose="02010800040101010101" pitchFamily="2" charset="-122"/>
                </a:rPr>
                <a:t>[</a:t>
              </a:r>
              <a:r>
                <a:rPr lang="en-US" altLang="zh-CN" sz="3600" i="1" dirty="0">
                  <a:latin typeface="+mn-lt"/>
                  <a:ea typeface="华文新魏" panose="02010800040101010101" pitchFamily="2" charset="-122"/>
                </a:rPr>
                <a:t>n</a:t>
              </a:r>
              <a:r>
                <a:rPr lang="en-US" altLang="zh-CN" sz="3600" dirty="0">
                  <a:latin typeface="+mn-lt"/>
                  <a:ea typeface="华文新魏" panose="02010800040101010101" pitchFamily="2" charset="-122"/>
                </a:rPr>
                <a:t>-i-1]</a:t>
              </a:r>
            </a:p>
            <a:p>
              <a:pPr algn="ctr">
                <a:spcAft>
                  <a:spcPts val="1200"/>
                </a:spcAft>
              </a:pPr>
              <a:endParaRPr lang="en-US" altLang="zh-CN" sz="1100" dirty="0">
                <a:latin typeface="+mn-lt"/>
                <a:ea typeface="华文新魏" panose="02010800040101010101" pitchFamily="2" charset="-122"/>
              </a:endParaRPr>
            </a:p>
            <a:p>
              <a:pPr algn="ctr">
                <a:spcAft>
                  <a:spcPts val="1200"/>
                </a:spcAft>
              </a:pPr>
              <a:endParaRPr lang="zh-CN" altLang="en-US" sz="1100" dirty="0">
                <a:latin typeface="+mn-lt"/>
                <a:ea typeface="华文新魏" panose="02010800040101010101" pitchFamily="2" charset="-122"/>
              </a:endParaRPr>
            </a:p>
          </p:txBody>
        </p:sp>
        <p:sp>
          <p:nvSpPr>
            <p:cNvPr id="62" name="文本框 61">
              <a:extLst>
                <a:ext uri="{FF2B5EF4-FFF2-40B4-BE49-F238E27FC236}">
                  <a16:creationId xmlns:a16="http://schemas.microsoft.com/office/drawing/2014/main" id="{99C6F667-7D02-4245-3582-0CFBC088F5B5}"/>
                </a:ext>
              </a:extLst>
            </p:cNvPr>
            <p:cNvSpPr txBox="1"/>
            <p:nvPr/>
          </p:nvSpPr>
          <p:spPr>
            <a:xfrm>
              <a:off x="1529938" y="5419963"/>
              <a:ext cx="2132830" cy="338554"/>
            </a:xfrm>
            <a:prstGeom prst="rect">
              <a:avLst/>
            </a:prstGeom>
            <a:noFill/>
          </p:spPr>
          <p:txBody>
            <a:bodyPr wrap="square">
              <a:spAutoFit/>
            </a:bodyPr>
            <a:lstStyle/>
            <a:p>
              <a:r>
                <a:rPr lang="en-US" altLang="zh-CN" sz="1600" dirty="0">
                  <a:solidFill>
                    <a:srgbClr val="006600"/>
                  </a:solidFill>
                  <a:latin typeface="+mn-lt"/>
                  <a:cs typeface="Times New Roman" panose="02020603050405020304" pitchFamily="18" charset="0"/>
                </a:rPr>
                <a:t>(</a:t>
              </a:r>
              <a:r>
                <a:rPr lang="zh-CN" altLang="en-US" sz="1600" dirty="0">
                  <a:solidFill>
                    <a:srgbClr val="006600"/>
                  </a:solidFill>
                  <a:latin typeface="+mn-lt"/>
                  <a:cs typeface="Times New Roman" panose="02020603050405020304" pitchFamily="18" charset="0"/>
                </a:rPr>
                <a:t> </a:t>
              </a:r>
              <a:r>
                <a:rPr lang="en-US" altLang="zh-CN" sz="1600" dirty="0">
                  <a:solidFill>
                    <a:srgbClr val="006600"/>
                  </a:solidFill>
                  <a:latin typeface="+mn-lt"/>
                  <a:cs typeface="Times New Roman" panose="02020603050405020304" pitchFamily="18" charset="0"/>
                </a:rPr>
                <a:t>Max(</a:t>
              </a:r>
              <a:r>
                <a:rPr lang="en-US" altLang="zh-CN" sz="1600" i="1" dirty="0">
                  <a:solidFill>
                    <a:srgbClr val="006600"/>
                  </a:solidFill>
                  <a:latin typeface="+mn-lt"/>
                  <a:cs typeface="Times New Roman" panose="02020603050405020304" pitchFamily="18" charset="0"/>
                </a:rPr>
                <a:t>A</a:t>
              </a:r>
              <a:r>
                <a:rPr lang="en-US" altLang="zh-CN" sz="1600" dirty="0">
                  <a:solidFill>
                    <a:srgbClr val="006600"/>
                  </a:solidFill>
                  <a:latin typeface="+mn-lt"/>
                  <a:cs typeface="Times New Roman" panose="02020603050405020304" pitchFamily="18" charset="0"/>
                </a:rPr>
                <a:t>, 0 , </a:t>
              </a:r>
              <a:r>
                <a:rPr lang="en-US" altLang="zh-CN" sz="1600" i="1" dirty="0">
                  <a:solidFill>
                    <a:srgbClr val="006600"/>
                  </a:solidFill>
                  <a:latin typeface="+mn-lt"/>
                  <a:cs typeface="Times New Roman" panose="02020603050405020304" pitchFamily="18" charset="0"/>
                </a:rPr>
                <a:t>n</a:t>
              </a:r>
              <a:r>
                <a:rPr lang="en-US" altLang="zh-CN" sz="1600" dirty="0">
                  <a:solidFill>
                    <a:srgbClr val="006600"/>
                  </a:solidFill>
                  <a:latin typeface="+mn-lt"/>
                  <a:cs typeface="Times New Roman" panose="02020603050405020304" pitchFamily="18" charset="0"/>
                </a:rPr>
                <a:t>-</a:t>
              </a:r>
              <a:r>
                <a:rPr lang="en-US" altLang="zh-CN" sz="1600" i="1" dirty="0">
                  <a:solidFill>
                    <a:srgbClr val="006600"/>
                  </a:solidFill>
                  <a:latin typeface="+mn-lt"/>
                  <a:cs typeface="Times New Roman" panose="02020603050405020304" pitchFamily="18" charset="0"/>
                </a:rPr>
                <a:t>i</a:t>
              </a:r>
              <a:r>
                <a:rPr lang="en-US" altLang="zh-CN" sz="1600" dirty="0">
                  <a:solidFill>
                    <a:srgbClr val="006600"/>
                  </a:solidFill>
                  <a:latin typeface="+mn-lt"/>
                  <a:cs typeface="Times New Roman" panose="02020603050405020304" pitchFamily="18" charset="0"/>
                </a:rPr>
                <a:t>-1) )</a:t>
              </a:r>
              <a:endParaRPr lang="zh-CN" altLang="en-US" sz="1600" dirty="0">
                <a:solidFill>
                  <a:srgbClr val="006600"/>
                </a:solidFill>
                <a:latin typeface="+mn-lt"/>
              </a:endParaRPr>
            </a:p>
          </p:txBody>
        </p:sp>
      </p:grpSp>
    </p:spTree>
    <p:extLst>
      <p:ext uri="{BB962C8B-B14F-4D97-AF65-F5344CB8AC3E}">
        <p14:creationId xmlns:p14="http://schemas.microsoft.com/office/powerpoint/2010/main" val="418269258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
                                        </p:tgtEl>
                                        <p:attrNameLst>
                                          <p:attrName>style.visibility</p:attrName>
                                        </p:attrNameLst>
                                      </p:cBhvr>
                                      <p:to>
                                        <p:strVal val="visible"/>
                                      </p:to>
                                    </p:set>
                                    <p:anim calcmode="lin" valueType="num">
                                      <p:cBhvr additive="base">
                                        <p:cTn id="13" dur="500" fill="hold"/>
                                        <p:tgtEl>
                                          <p:spTgt spid="122"/>
                                        </p:tgtEl>
                                        <p:attrNameLst>
                                          <p:attrName>ppt_x</p:attrName>
                                        </p:attrNameLst>
                                      </p:cBhvr>
                                      <p:tavLst>
                                        <p:tav tm="0">
                                          <p:val>
                                            <p:strVal val="#ppt_x"/>
                                          </p:val>
                                        </p:tav>
                                        <p:tav tm="100000">
                                          <p:val>
                                            <p:strVal val="#ppt_x"/>
                                          </p:val>
                                        </p:tav>
                                      </p:tavLst>
                                    </p:anim>
                                    <p:anim calcmode="lin" valueType="num">
                                      <p:cBhvr additive="base">
                                        <p:cTn id="14"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0081EE-079F-7596-AD6C-F539965C505D}"/>
              </a:ext>
            </a:extLst>
          </p:cNvPr>
          <p:cNvSpPr>
            <a:spLocks noGrp="1"/>
          </p:cNvSpPr>
          <p:nvPr>
            <p:ph type="title"/>
          </p:nvPr>
        </p:nvSpPr>
        <p:spPr>
          <a:xfrm>
            <a:off x="743368" y="260648"/>
            <a:ext cx="7416824" cy="1012974"/>
          </a:xfrm>
        </p:spPr>
        <p:txBody>
          <a:bodyPr/>
          <a:lstStyle/>
          <a:p>
            <a:r>
              <a:rPr lang="zh-CN" altLang="en-US" dirty="0"/>
              <a:t>“冒泡排序”算法的正确性</a:t>
            </a:r>
          </a:p>
        </p:txBody>
      </p:sp>
      <p:sp>
        <p:nvSpPr>
          <p:cNvPr id="3" name="矩形 2">
            <a:extLst>
              <a:ext uri="{FF2B5EF4-FFF2-40B4-BE49-F238E27FC236}">
                <a16:creationId xmlns:a16="http://schemas.microsoft.com/office/drawing/2014/main" id="{5408266C-239C-B776-5ED7-DBC266E06C07}"/>
              </a:ext>
            </a:extLst>
          </p:cNvPr>
          <p:cNvSpPr/>
          <p:nvPr/>
        </p:nvSpPr>
        <p:spPr>
          <a:xfrm>
            <a:off x="1043608" y="1295903"/>
            <a:ext cx="7229943" cy="1292662"/>
          </a:xfrm>
          <a:prstGeom prst="rect">
            <a:avLst/>
          </a:prstGeom>
          <a:noFill/>
        </p:spPr>
        <p:txBody>
          <a:bodyPr wrap="square" lIns="91440" tIns="45720" rIns="91440" bIns="45720">
            <a:spAutoFit/>
          </a:bodyPr>
          <a:lstStyle/>
          <a:p>
            <a:pPr>
              <a:spcBef>
                <a:spcPts val="1200"/>
              </a:spcBef>
            </a:pPr>
            <a:r>
              <a:rPr lang="zh-CN" altLang="en-US" sz="3600" b="1" cap="none" spc="0" dirty="0">
                <a:ln w="22225">
                  <a:solidFill>
                    <a:schemeClr val="accent2"/>
                  </a:solidFill>
                  <a:prstDash val="solid"/>
                </a:ln>
                <a:solidFill>
                  <a:schemeClr val="accent2">
                    <a:lumMod val="40000"/>
                    <a:lumOff val="60000"/>
                  </a:schemeClr>
                </a:solidFill>
                <a:effectLst/>
              </a:rPr>
              <a:t>问题</a:t>
            </a:r>
            <a:r>
              <a:rPr lang="en-US" altLang="zh-CN" sz="3600" b="1" cap="none" spc="0" dirty="0">
                <a:ln w="22225">
                  <a:solidFill>
                    <a:schemeClr val="accent2"/>
                  </a:solidFill>
                  <a:prstDash val="solid"/>
                </a:ln>
                <a:solidFill>
                  <a:schemeClr val="accent2">
                    <a:lumMod val="40000"/>
                    <a:lumOff val="60000"/>
                  </a:schemeClr>
                </a:solidFill>
                <a:effectLst/>
              </a:rPr>
              <a:t>9</a:t>
            </a:r>
            <a:r>
              <a:rPr lang="zh-CN" altLang="en-US" sz="3600" b="1" cap="none" spc="0" dirty="0">
                <a:ln w="22225">
                  <a:solidFill>
                    <a:schemeClr val="accent2"/>
                  </a:solidFill>
                  <a:prstDash val="solid"/>
                </a:ln>
                <a:solidFill>
                  <a:schemeClr val="accent2">
                    <a:lumMod val="40000"/>
                    <a:lumOff val="60000"/>
                  </a:schemeClr>
                </a:solidFill>
                <a:effectLst/>
              </a:rPr>
              <a:t>：</a:t>
            </a:r>
            <a:endParaRPr lang="en-US" altLang="zh-CN" sz="3600" b="1" cap="none" spc="0" dirty="0">
              <a:ln w="22225">
                <a:solidFill>
                  <a:schemeClr val="accent2"/>
                </a:solidFill>
                <a:prstDash val="solid"/>
              </a:ln>
              <a:solidFill>
                <a:schemeClr val="accent2">
                  <a:lumMod val="40000"/>
                  <a:lumOff val="60000"/>
                </a:schemeClr>
              </a:solidFill>
              <a:effectLst/>
            </a:endParaRPr>
          </a:p>
          <a:p>
            <a:pPr>
              <a:spcBef>
                <a:spcPts val="1200"/>
              </a:spcBef>
            </a:pPr>
            <a:r>
              <a:rPr lang="zh-CN" altLang="en-US" sz="3200" b="1" dirty="0">
                <a:ln w="22225">
                  <a:solidFill>
                    <a:schemeClr val="accent2"/>
                  </a:solidFill>
                  <a:prstDash val="solid"/>
                </a:ln>
                <a:solidFill>
                  <a:schemeClr val="accent2">
                    <a:lumMod val="40000"/>
                    <a:lumOff val="60000"/>
                  </a:schemeClr>
                </a:solidFill>
              </a:rPr>
              <a:t>如何定义冒泡排序算法的循环不变量？</a:t>
            </a:r>
            <a:endParaRPr lang="zh-CN" altLang="en-US" sz="3200" b="1" cap="none" spc="0" dirty="0">
              <a:ln w="22225">
                <a:solidFill>
                  <a:schemeClr val="accent2"/>
                </a:solidFill>
                <a:prstDash val="solid"/>
              </a:ln>
              <a:solidFill>
                <a:schemeClr val="accent2">
                  <a:lumMod val="40000"/>
                  <a:lumOff val="60000"/>
                </a:schemeClr>
              </a:solidFill>
              <a:effectLst/>
            </a:endParaRPr>
          </a:p>
        </p:txBody>
      </p:sp>
      <p:sp>
        <p:nvSpPr>
          <p:cNvPr id="4" name="文本框 3">
            <a:extLst>
              <a:ext uri="{FF2B5EF4-FFF2-40B4-BE49-F238E27FC236}">
                <a16:creationId xmlns:a16="http://schemas.microsoft.com/office/drawing/2014/main" id="{5DD8180F-B41E-9C8E-4C45-0354D6A182A7}"/>
              </a:ext>
            </a:extLst>
          </p:cNvPr>
          <p:cNvSpPr txBox="1"/>
          <p:nvPr/>
        </p:nvSpPr>
        <p:spPr>
          <a:xfrm>
            <a:off x="1331640" y="2852936"/>
            <a:ext cx="6120680" cy="830997"/>
          </a:xfrm>
          <a:prstGeom prst="rect">
            <a:avLst/>
          </a:prstGeom>
          <a:noFill/>
        </p:spPr>
        <p:txBody>
          <a:bodyPr wrap="square" rtlCol="0">
            <a:spAutoFit/>
          </a:bodyPr>
          <a:lstStyle/>
          <a:p>
            <a:r>
              <a:rPr lang="zh-CN" altLang="en-US" sz="1600" dirty="0">
                <a:solidFill>
                  <a:srgbClr val="006600"/>
                </a:solidFill>
                <a:latin typeface="+mn-lt"/>
                <a:ea typeface="+mj-ea"/>
              </a:rPr>
              <a:t>每次</a:t>
            </a:r>
            <a:r>
              <a:rPr lang="zh-CN" altLang="en-US" sz="1600" i="1" dirty="0">
                <a:solidFill>
                  <a:srgbClr val="006600"/>
                </a:solidFill>
                <a:latin typeface="+mn-lt"/>
                <a:ea typeface="+mj-ea"/>
              </a:rPr>
              <a:t> </a:t>
            </a:r>
            <a:r>
              <a:rPr lang="en-US" altLang="zh-CN" sz="1600" i="1" dirty="0" err="1">
                <a:solidFill>
                  <a:srgbClr val="006600"/>
                </a:solidFill>
                <a:latin typeface="+mn-lt"/>
                <a:ea typeface="+mj-ea"/>
              </a:rPr>
              <a:t>i</a:t>
            </a:r>
            <a:r>
              <a:rPr lang="en-US" altLang="zh-CN" sz="1600" i="1" dirty="0">
                <a:solidFill>
                  <a:srgbClr val="006600"/>
                </a:solidFill>
                <a:latin typeface="+mn-lt"/>
                <a:ea typeface="+mj-ea"/>
              </a:rPr>
              <a:t> </a:t>
            </a:r>
            <a:r>
              <a:rPr lang="zh-CN" altLang="en-US" sz="1600" dirty="0">
                <a:solidFill>
                  <a:srgbClr val="006600"/>
                </a:solidFill>
                <a:latin typeface="+mj-ea"/>
                <a:ea typeface="+mj-ea"/>
              </a:rPr>
              <a:t>循环开始前，序列 </a:t>
            </a:r>
            <a:r>
              <a:rPr lang="en-US" altLang="zh-CN" sz="1600" i="1" dirty="0">
                <a:solidFill>
                  <a:srgbClr val="006600"/>
                </a:solidFill>
                <a:latin typeface="+mn-lt"/>
                <a:ea typeface="+mj-ea"/>
              </a:rPr>
              <a:t>S </a:t>
            </a:r>
            <a:r>
              <a:rPr lang="zh-CN" altLang="en-US" sz="1600" dirty="0">
                <a:solidFill>
                  <a:srgbClr val="006600"/>
                </a:solidFill>
                <a:latin typeface="+mj-ea"/>
                <a:ea typeface="+mj-ea"/>
              </a:rPr>
              <a:t>中地址最高的 </a:t>
            </a:r>
            <a:r>
              <a:rPr lang="en-US" altLang="zh-CN" sz="1600" i="1" dirty="0" err="1">
                <a:solidFill>
                  <a:srgbClr val="006600"/>
                </a:solidFill>
                <a:latin typeface="+mn-lt"/>
                <a:ea typeface="+mj-ea"/>
              </a:rPr>
              <a:t>i</a:t>
            </a:r>
            <a:r>
              <a:rPr lang="en-US" altLang="zh-CN" sz="1600" i="1" dirty="0">
                <a:solidFill>
                  <a:srgbClr val="006600"/>
                </a:solidFill>
                <a:latin typeface="+mn-lt"/>
                <a:ea typeface="+mj-ea"/>
              </a:rPr>
              <a:t> </a:t>
            </a:r>
            <a:r>
              <a:rPr lang="zh-CN" altLang="en-US" sz="1600" dirty="0">
                <a:solidFill>
                  <a:srgbClr val="006600"/>
                </a:solidFill>
                <a:latin typeface="+mj-ea"/>
                <a:ea typeface="+mj-ea"/>
              </a:rPr>
              <a:t>个位置</a:t>
            </a:r>
            <a:r>
              <a:rPr lang="en-US" altLang="zh-CN" sz="1600" dirty="0">
                <a:solidFill>
                  <a:srgbClr val="006600"/>
                </a:solidFill>
                <a:latin typeface="+mj-ea"/>
                <a:ea typeface="+mj-ea"/>
              </a:rPr>
              <a:t>(</a:t>
            </a:r>
            <a:r>
              <a:rPr lang="zh-CN" altLang="en-US" sz="1600" dirty="0">
                <a:solidFill>
                  <a:srgbClr val="006600"/>
                </a:solidFill>
                <a:latin typeface="+mj-ea"/>
                <a:ea typeface="+mj-ea"/>
              </a:rPr>
              <a:t>除 </a:t>
            </a:r>
            <a:r>
              <a:rPr lang="en-US" altLang="zh-CN" sz="1600" i="1" dirty="0" err="1">
                <a:solidFill>
                  <a:srgbClr val="006600"/>
                </a:solidFill>
                <a:latin typeface="+mn-lt"/>
                <a:ea typeface="+mj-ea"/>
              </a:rPr>
              <a:t>i</a:t>
            </a:r>
            <a:r>
              <a:rPr lang="en-US" altLang="zh-CN" sz="1600" dirty="0">
                <a:solidFill>
                  <a:srgbClr val="006600"/>
                </a:solidFill>
                <a:latin typeface="+mn-lt"/>
                <a:ea typeface="+mj-ea"/>
              </a:rPr>
              <a:t>=0 </a:t>
            </a:r>
            <a:r>
              <a:rPr lang="zh-CN" altLang="en-US" sz="1600" dirty="0">
                <a:solidFill>
                  <a:srgbClr val="006600"/>
                </a:solidFill>
                <a:latin typeface="+mj-ea"/>
                <a:ea typeface="+mj-ea"/>
              </a:rPr>
              <a:t>外，即</a:t>
            </a:r>
            <a:r>
              <a:rPr lang="en-US" altLang="zh-CN" sz="1600" i="1" dirty="0">
                <a:solidFill>
                  <a:srgbClr val="006600"/>
                </a:solidFill>
                <a:latin typeface="+mn-lt"/>
                <a:ea typeface="+mj-ea"/>
              </a:rPr>
              <a:t>S</a:t>
            </a:r>
            <a:r>
              <a:rPr lang="en-US" altLang="zh-CN" sz="1600" dirty="0">
                <a:solidFill>
                  <a:srgbClr val="006600"/>
                </a:solidFill>
                <a:latin typeface="+mn-lt"/>
                <a:ea typeface="+mj-ea"/>
              </a:rPr>
              <a:t>[</a:t>
            </a:r>
            <a:r>
              <a:rPr lang="en-US" altLang="zh-CN" sz="1600" i="1" dirty="0">
                <a:solidFill>
                  <a:srgbClr val="006600"/>
                </a:solidFill>
                <a:latin typeface="+mn-lt"/>
                <a:ea typeface="+mj-ea"/>
              </a:rPr>
              <a:t>n</a:t>
            </a:r>
            <a:r>
              <a:rPr lang="en-US" altLang="zh-CN" sz="1600" dirty="0">
                <a:solidFill>
                  <a:srgbClr val="006600"/>
                </a:solidFill>
                <a:latin typeface="+mn-lt"/>
                <a:ea typeface="+mj-ea"/>
              </a:rPr>
              <a:t>-</a:t>
            </a:r>
            <a:r>
              <a:rPr lang="en-US" altLang="zh-CN" sz="1600" i="1" dirty="0" err="1">
                <a:solidFill>
                  <a:srgbClr val="006600"/>
                </a:solidFill>
                <a:latin typeface="+mn-lt"/>
                <a:ea typeface="+mj-ea"/>
              </a:rPr>
              <a:t>i</a:t>
            </a:r>
            <a:r>
              <a:rPr lang="en-US" altLang="zh-CN" sz="1600" dirty="0">
                <a:solidFill>
                  <a:srgbClr val="006600"/>
                </a:solidFill>
                <a:latin typeface="+mn-lt"/>
                <a:ea typeface="+mj-ea"/>
              </a:rPr>
              <a:t>] </a:t>
            </a:r>
            <a:r>
              <a:rPr lang="zh-CN" altLang="en-US" sz="1600" dirty="0">
                <a:solidFill>
                  <a:srgbClr val="006600"/>
                </a:solidFill>
                <a:latin typeface="+mj-ea"/>
                <a:ea typeface="+mj-ea"/>
              </a:rPr>
              <a:t>到 </a:t>
            </a:r>
            <a:r>
              <a:rPr lang="en-US" altLang="zh-CN" sz="1600" i="1" dirty="0">
                <a:solidFill>
                  <a:srgbClr val="006600"/>
                </a:solidFill>
                <a:latin typeface="+mn-lt"/>
                <a:ea typeface="+mj-ea"/>
              </a:rPr>
              <a:t>S</a:t>
            </a:r>
            <a:r>
              <a:rPr lang="en-US" altLang="zh-CN" sz="1600" dirty="0">
                <a:solidFill>
                  <a:srgbClr val="006600"/>
                </a:solidFill>
                <a:latin typeface="+mn-lt"/>
                <a:ea typeface="+mj-ea"/>
              </a:rPr>
              <a:t>[</a:t>
            </a:r>
            <a:r>
              <a:rPr lang="en-US" altLang="zh-CN" sz="1600" i="1" dirty="0">
                <a:solidFill>
                  <a:srgbClr val="006600"/>
                </a:solidFill>
                <a:latin typeface="+mn-lt"/>
                <a:ea typeface="+mj-ea"/>
              </a:rPr>
              <a:t>n</a:t>
            </a:r>
            <a:r>
              <a:rPr lang="en-US" altLang="zh-CN" sz="1600" dirty="0">
                <a:solidFill>
                  <a:srgbClr val="006600"/>
                </a:solidFill>
                <a:latin typeface="+mn-lt"/>
                <a:ea typeface="+mj-ea"/>
              </a:rPr>
              <a:t>-1]</a:t>
            </a:r>
            <a:r>
              <a:rPr lang="en-US" altLang="zh-CN" sz="1600" dirty="0">
                <a:solidFill>
                  <a:srgbClr val="006600"/>
                </a:solidFill>
                <a:latin typeface="+mj-ea"/>
                <a:ea typeface="+mj-ea"/>
              </a:rPr>
              <a:t>) </a:t>
            </a:r>
            <a:r>
              <a:rPr lang="zh-CN" altLang="en-US" sz="1600" dirty="0">
                <a:solidFill>
                  <a:srgbClr val="006600"/>
                </a:solidFill>
                <a:latin typeface="+mj-ea"/>
                <a:ea typeface="+mj-ea"/>
              </a:rPr>
              <a:t>包含 </a:t>
            </a:r>
            <a:r>
              <a:rPr lang="en-US" altLang="zh-CN" sz="1600" i="1" dirty="0">
                <a:solidFill>
                  <a:srgbClr val="006600"/>
                </a:solidFill>
                <a:latin typeface="+mn-lt"/>
                <a:ea typeface="+mj-ea"/>
              </a:rPr>
              <a:t>S </a:t>
            </a:r>
            <a:r>
              <a:rPr lang="zh-CN" altLang="en-US" sz="1600" dirty="0">
                <a:solidFill>
                  <a:srgbClr val="006600"/>
                </a:solidFill>
                <a:latin typeface="+mj-ea"/>
                <a:ea typeface="+mj-ea"/>
              </a:rPr>
              <a:t>中前 </a:t>
            </a:r>
            <a:r>
              <a:rPr lang="en-US" altLang="zh-CN" sz="1600" i="1" dirty="0" err="1">
                <a:solidFill>
                  <a:srgbClr val="006600"/>
                </a:solidFill>
                <a:latin typeface="+mn-lt"/>
                <a:ea typeface="+mj-ea"/>
              </a:rPr>
              <a:t>i</a:t>
            </a:r>
            <a:r>
              <a:rPr lang="en-US" altLang="zh-CN" sz="1600" i="1" dirty="0">
                <a:solidFill>
                  <a:srgbClr val="006600"/>
                </a:solidFill>
                <a:latin typeface="+mn-lt"/>
                <a:ea typeface="+mj-ea"/>
              </a:rPr>
              <a:t> </a:t>
            </a:r>
            <a:r>
              <a:rPr lang="zh-CN" altLang="en-US" sz="1600" dirty="0">
                <a:solidFill>
                  <a:srgbClr val="006600"/>
                </a:solidFill>
                <a:latin typeface="+mj-ea"/>
                <a:ea typeface="+mj-ea"/>
              </a:rPr>
              <a:t>个最大的元素，且已排好序（从小到大）；序列中其它位置上的元素即 </a:t>
            </a:r>
            <a:r>
              <a:rPr lang="en-US" altLang="zh-CN" sz="1600" i="1" dirty="0">
                <a:solidFill>
                  <a:srgbClr val="006600"/>
                </a:solidFill>
                <a:latin typeface="+mn-lt"/>
                <a:ea typeface="+mj-ea"/>
              </a:rPr>
              <a:t>S</a:t>
            </a:r>
            <a:r>
              <a:rPr lang="en-US" altLang="zh-CN" sz="1600" dirty="0">
                <a:solidFill>
                  <a:srgbClr val="006600"/>
                </a:solidFill>
                <a:latin typeface="+mj-ea"/>
                <a:ea typeface="+mj-ea"/>
              </a:rPr>
              <a:t> </a:t>
            </a:r>
            <a:r>
              <a:rPr lang="zh-CN" altLang="en-US" sz="1600" dirty="0">
                <a:solidFill>
                  <a:srgbClr val="006600"/>
                </a:solidFill>
                <a:latin typeface="+mj-ea"/>
                <a:ea typeface="+mj-ea"/>
              </a:rPr>
              <a:t>中其它 </a:t>
            </a:r>
            <a:r>
              <a:rPr lang="en-US" altLang="zh-CN" sz="1600" i="1" dirty="0">
                <a:solidFill>
                  <a:srgbClr val="006600"/>
                </a:solidFill>
                <a:latin typeface="+mn-lt"/>
                <a:ea typeface="+mj-ea"/>
              </a:rPr>
              <a:t>n</a:t>
            </a:r>
            <a:r>
              <a:rPr lang="en-US" altLang="zh-CN" sz="1600" dirty="0">
                <a:solidFill>
                  <a:srgbClr val="006600"/>
                </a:solidFill>
                <a:latin typeface="+mn-lt"/>
                <a:ea typeface="+mj-ea"/>
              </a:rPr>
              <a:t>-</a:t>
            </a:r>
            <a:r>
              <a:rPr lang="en-US" altLang="zh-CN" sz="1600" i="1" dirty="0" err="1">
                <a:solidFill>
                  <a:srgbClr val="006600"/>
                </a:solidFill>
                <a:latin typeface="+mn-lt"/>
                <a:ea typeface="+mj-ea"/>
              </a:rPr>
              <a:t>i</a:t>
            </a:r>
            <a:r>
              <a:rPr lang="en-US" altLang="zh-CN" sz="1600" dirty="0">
                <a:solidFill>
                  <a:srgbClr val="006600"/>
                </a:solidFill>
                <a:latin typeface="+mj-ea"/>
                <a:ea typeface="+mj-ea"/>
              </a:rPr>
              <a:t> </a:t>
            </a:r>
            <a:r>
              <a:rPr lang="zh-CN" altLang="en-US" sz="1600" dirty="0">
                <a:solidFill>
                  <a:srgbClr val="006600"/>
                </a:solidFill>
                <a:latin typeface="+mj-ea"/>
                <a:ea typeface="+mj-ea"/>
              </a:rPr>
              <a:t>个元素。</a:t>
            </a:r>
          </a:p>
        </p:txBody>
      </p:sp>
      <p:sp>
        <p:nvSpPr>
          <p:cNvPr id="5" name="文本框 4">
            <a:extLst>
              <a:ext uri="{FF2B5EF4-FFF2-40B4-BE49-F238E27FC236}">
                <a16:creationId xmlns:a16="http://schemas.microsoft.com/office/drawing/2014/main" id="{D0D0B943-3217-7904-0C5B-20FD70D46C69}"/>
              </a:ext>
            </a:extLst>
          </p:cNvPr>
          <p:cNvSpPr txBox="1"/>
          <p:nvPr/>
        </p:nvSpPr>
        <p:spPr>
          <a:xfrm>
            <a:off x="1427444" y="3948304"/>
            <a:ext cx="6048672" cy="1600438"/>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t>当</a:t>
            </a:r>
            <a:r>
              <a:rPr lang="en-US" altLang="zh-CN" sz="1400" i="1" dirty="0" err="1">
                <a:latin typeface="+mn-lt"/>
              </a:rPr>
              <a:t>i</a:t>
            </a:r>
            <a:r>
              <a:rPr lang="en-US" altLang="zh-CN" sz="1400" dirty="0">
                <a:latin typeface="+mn-lt"/>
              </a:rPr>
              <a:t>=0</a:t>
            </a:r>
            <a:r>
              <a:rPr lang="en-US" altLang="zh-CN" sz="1400" dirty="0"/>
              <a:t>, </a:t>
            </a:r>
            <a:r>
              <a:rPr lang="zh-CN" altLang="en-US" sz="1400" dirty="0"/>
              <a:t>显然；</a:t>
            </a:r>
            <a:endParaRPr lang="en-US" altLang="zh-CN" sz="1400" dirty="0"/>
          </a:p>
          <a:p>
            <a:pPr marL="285750" indent="-285750">
              <a:buFont typeface="Arial" panose="020B0604020202020204" pitchFamily="34" charset="0"/>
              <a:buChar char="•"/>
            </a:pPr>
            <a:r>
              <a:rPr lang="zh-CN" altLang="en-US" sz="1400" dirty="0"/>
              <a:t>如果当 </a:t>
            </a:r>
            <a:r>
              <a:rPr lang="en-US" altLang="zh-CN" sz="1400" i="1" dirty="0" err="1">
                <a:latin typeface="+mn-lt"/>
              </a:rPr>
              <a:t>i</a:t>
            </a:r>
            <a:r>
              <a:rPr lang="en-US" altLang="zh-CN" sz="1400" dirty="0">
                <a:latin typeface="+mn-lt"/>
              </a:rPr>
              <a:t>=</a:t>
            </a:r>
            <a:r>
              <a:rPr lang="en-US" altLang="zh-CN" sz="1400" i="1" dirty="0">
                <a:latin typeface="+mn-lt"/>
              </a:rPr>
              <a:t>k</a:t>
            </a:r>
            <a:r>
              <a:rPr lang="en-US" altLang="zh-CN" sz="1400" dirty="0">
                <a:latin typeface="+mn-lt"/>
              </a:rPr>
              <a:t>&gt;0 </a:t>
            </a:r>
            <a:r>
              <a:rPr lang="zh-CN" altLang="en-US" sz="1400" dirty="0"/>
              <a:t>时上述命题成立，即 </a:t>
            </a:r>
            <a:r>
              <a:rPr lang="en-US" altLang="zh-CN" sz="1400" i="1" dirty="0">
                <a:latin typeface="+mn-lt"/>
              </a:rPr>
              <a:t>k </a:t>
            </a:r>
            <a:r>
              <a:rPr lang="zh-CN" altLang="en-US" sz="1400" dirty="0"/>
              <a:t>循环开始前， </a:t>
            </a:r>
            <a:r>
              <a:rPr lang="en-US" altLang="zh-CN" sz="1400" i="1" dirty="0">
                <a:latin typeface="+mn-lt"/>
              </a:rPr>
              <a:t>S </a:t>
            </a:r>
            <a:r>
              <a:rPr lang="zh-CN" altLang="en-US" sz="1400" dirty="0"/>
              <a:t>中最大的 </a:t>
            </a:r>
            <a:r>
              <a:rPr lang="en-US" altLang="zh-CN" sz="1400" i="1" dirty="0">
                <a:latin typeface="+mn-lt"/>
              </a:rPr>
              <a:t>k </a:t>
            </a:r>
            <a:r>
              <a:rPr lang="zh-CN" altLang="en-US" sz="1400" dirty="0"/>
              <a:t>个元素已被置换到 </a:t>
            </a:r>
            <a:r>
              <a:rPr lang="en-US" altLang="zh-CN" sz="1400" i="1" dirty="0">
                <a:latin typeface="+mn-lt"/>
              </a:rPr>
              <a:t>S</a:t>
            </a:r>
            <a:r>
              <a:rPr lang="en-US" altLang="zh-CN" sz="1400" dirty="0">
                <a:latin typeface="+mn-lt"/>
              </a:rPr>
              <a:t>[</a:t>
            </a:r>
            <a:r>
              <a:rPr lang="en-US" altLang="zh-CN" sz="1400" i="1" dirty="0">
                <a:latin typeface="+mn-lt"/>
              </a:rPr>
              <a:t>n</a:t>
            </a:r>
            <a:r>
              <a:rPr lang="en-US" altLang="zh-CN" sz="1400" dirty="0">
                <a:latin typeface="+mn-lt"/>
              </a:rPr>
              <a:t>-</a:t>
            </a:r>
            <a:r>
              <a:rPr lang="en-US" altLang="zh-CN" sz="1400" i="1" dirty="0">
                <a:latin typeface="+mn-lt"/>
              </a:rPr>
              <a:t>k</a:t>
            </a:r>
            <a:r>
              <a:rPr lang="en-US" altLang="zh-CN" sz="1400" dirty="0">
                <a:latin typeface="+mn-lt"/>
              </a:rPr>
              <a:t>] </a:t>
            </a:r>
            <a:r>
              <a:rPr lang="zh-CN" altLang="en-US" sz="1400" dirty="0"/>
              <a:t>到 </a:t>
            </a:r>
            <a:r>
              <a:rPr lang="en-US" altLang="zh-CN" sz="1400" i="1" dirty="0">
                <a:latin typeface="+mn-lt"/>
              </a:rPr>
              <a:t>S</a:t>
            </a:r>
            <a:r>
              <a:rPr lang="en-US" altLang="zh-CN" sz="1400" dirty="0">
                <a:latin typeface="+mn-lt"/>
              </a:rPr>
              <a:t>[</a:t>
            </a:r>
            <a:r>
              <a:rPr lang="en-US" altLang="zh-CN" sz="1400" i="1" dirty="0">
                <a:latin typeface="+mn-lt"/>
              </a:rPr>
              <a:t>n</a:t>
            </a:r>
            <a:r>
              <a:rPr lang="en-US" altLang="zh-CN" sz="1400" dirty="0">
                <a:latin typeface="+mn-lt"/>
              </a:rPr>
              <a:t>-1] ; </a:t>
            </a:r>
            <a:r>
              <a:rPr lang="zh-CN" altLang="en-US" sz="1400" dirty="0">
                <a:latin typeface="+mn-lt"/>
              </a:rPr>
              <a:t>在 </a:t>
            </a:r>
            <a:r>
              <a:rPr lang="en-US" altLang="zh-CN" sz="1400" i="1" dirty="0">
                <a:latin typeface="+mn-lt"/>
              </a:rPr>
              <a:t>k </a:t>
            </a:r>
            <a:r>
              <a:rPr lang="zh-CN" altLang="en-US" sz="1400" dirty="0">
                <a:latin typeface="+mn-lt"/>
              </a:rPr>
              <a:t>循环中，</a:t>
            </a:r>
            <a:r>
              <a:rPr lang="zh-CN" altLang="en-US" sz="1400" dirty="0"/>
              <a:t>指针</a:t>
            </a:r>
            <a:r>
              <a:rPr lang="zh-CN" altLang="en-US" sz="1400" i="1" dirty="0">
                <a:latin typeface="+mn-lt"/>
              </a:rPr>
              <a:t> </a:t>
            </a:r>
            <a:r>
              <a:rPr lang="en-US" altLang="zh-CN" sz="1400" i="1" dirty="0">
                <a:latin typeface="+mn-lt"/>
              </a:rPr>
              <a:t>j </a:t>
            </a:r>
            <a:r>
              <a:rPr lang="zh-CN" altLang="en-US" sz="1400" dirty="0"/>
              <a:t>从位置</a:t>
            </a:r>
            <a:r>
              <a:rPr lang="en-US" altLang="zh-CN" sz="1400" dirty="0">
                <a:latin typeface="+mn-lt"/>
              </a:rPr>
              <a:t>0</a:t>
            </a:r>
            <a:r>
              <a:rPr lang="zh-CN" altLang="en-US" sz="1400" dirty="0"/>
              <a:t>扫描到位置</a:t>
            </a:r>
            <a:r>
              <a:rPr lang="en-US" altLang="zh-CN" sz="1400" i="1" dirty="0">
                <a:latin typeface="+mn-lt"/>
              </a:rPr>
              <a:t>n</a:t>
            </a:r>
            <a:r>
              <a:rPr lang="en-US" altLang="zh-CN" sz="1400" dirty="0">
                <a:latin typeface="+mn-lt"/>
              </a:rPr>
              <a:t>-</a:t>
            </a:r>
            <a:r>
              <a:rPr lang="en-US" altLang="zh-CN" sz="1400" i="1" dirty="0">
                <a:latin typeface="+mn-lt"/>
              </a:rPr>
              <a:t>k</a:t>
            </a:r>
            <a:r>
              <a:rPr lang="en-US" altLang="zh-CN" sz="1400" dirty="0">
                <a:latin typeface="+mn-lt"/>
              </a:rPr>
              <a:t>-1, </a:t>
            </a:r>
            <a:r>
              <a:rPr lang="zh-CN" altLang="en-US" sz="1400" dirty="0">
                <a:latin typeface="+mn-lt"/>
              </a:rPr>
              <a:t>并将此范围内最大元素置换到</a:t>
            </a:r>
            <a:r>
              <a:rPr lang="en-US" altLang="zh-CN" sz="1400" i="1" dirty="0">
                <a:latin typeface="+mn-lt"/>
              </a:rPr>
              <a:t>S</a:t>
            </a:r>
            <a:r>
              <a:rPr lang="en-US" altLang="zh-CN" sz="1400" dirty="0">
                <a:latin typeface="+mn-lt"/>
              </a:rPr>
              <a:t>[</a:t>
            </a:r>
            <a:r>
              <a:rPr lang="en-US" altLang="zh-CN" sz="1400" i="1" dirty="0">
                <a:latin typeface="+mn-lt"/>
              </a:rPr>
              <a:t>n</a:t>
            </a:r>
            <a:r>
              <a:rPr lang="en-US" altLang="zh-CN" sz="1400" dirty="0">
                <a:latin typeface="+mn-lt"/>
              </a:rPr>
              <a:t>-</a:t>
            </a:r>
            <a:r>
              <a:rPr lang="en-US" altLang="zh-CN" sz="1400" i="1" dirty="0">
                <a:latin typeface="+mn-lt"/>
              </a:rPr>
              <a:t>k</a:t>
            </a:r>
            <a:r>
              <a:rPr lang="en-US" altLang="zh-CN" sz="1400" dirty="0">
                <a:latin typeface="+mn-lt"/>
              </a:rPr>
              <a:t>-1]</a:t>
            </a:r>
            <a:r>
              <a:rPr lang="zh-CN" altLang="en-US" sz="1400" dirty="0">
                <a:latin typeface="+mn-lt"/>
              </a:rPr>
              <a:t>。则当</a:t>
            </a:r>
            <a:r>
              <a:rPr lang="en-US" altLang="zh-CN" sz="1400" i="1" dirty="0" err="1">
                <a:latin typeface="+mn-lt"/>
              </a:rPr>
              <a:t>i</a:t>
            </a:r>
            <a:r>
              <a:rPr lang="en-US" altLang="zh-CN" sz="1400" dirty="0">
                <a:latin typeface="+mn-lt"/>
              </a:rPr>
              <a:t>=</a:t>
            </a:r>
            <a:r>
              <a:rPr lang="en-US" altLang="zh-CN" sz="1400" i="1" dirty="0">
                <a:latin typeface="+mn-lt"/>
              </a:rPr>
              <a:t>k</a:t>
            </a:r>
            <a:r>
              <a:rPr lang="en-US" altLang="zh-CN" sz="1400" dirty="0">
                <a:latin typeface="+mn-lt"/>
              </a:rPr>
              <a:t>+1</a:t>
            </a:r>
            <a:r>
              <a:rPr lang="zh-CN" altLang="en-US" sz="1400" dirty="0">
                <a:latin typeface="+mn-lt"/>
              </a:rPr>
              <a:t>时，</a:t>
            </a:r>
            <a:r>
              <a:rPr lang="en-US" altLang="zh-CN" sz="1400" i="1" dirty="0">
                <a:latin typeface="+mn-lt"/>
              </a:rPr>
              <a:t>S </a:t>
            </a:r>
            <a:r>
              <a:rPr lang="zh-CN" altLang="en-US" sz="1400" dirty="0">
                <a:latin typeface="+mn-lt"/>
              </a:rPr>
              <a:t>中最大的 </a:t>
            </a:r>
            <a:r>
              <a:rPr lang="en-US" altLang="zh-CN" sz="1400" i="1" dirty="0">
                <a:latin typeface="+mn-lt"/>
              </a:rPr>
              <a:t>k</a:t>
            </a:r>
            <a:r>
              <a:rPr lang="en-US" altLang="zh-CN" sz="1400" dirty="0">
                <a:latin typeface="+mn-lt"/>
              </a:rPr>
              <a:t>+1</a:t>
            </a:r>
            <a:r>
              <a:rPr lang="zh-CN" altLang="en-US" sz="1400" dirty="0">
                <a:latin typeface="+mn-lt"/>
              </a:rPr>
              <a:t>个元素被排好序，放置在 </a:t>
            </a:r>
            <a:r>
              <a:rPr lang="en-US" altLang="zh-CN" sz="1400" i="1" dirty="0">
                <a:latin typeface="+mn-lt"/>
              </a:rPr>
              <a:t>S</a:t>
            </a:r>
            <a:r>
              <a:rPr lang="en-US" altLang="zh-CN" sz="1400" dirty="0">
                <a:latin typeface="+mn-lt"/>
              </a:rPr>
              <a:t>[</a:t>
            </a:r>
            <a:r>
              <a:rPr lang="en-US" altLang="zh-CN" sz="1400" i="1" dirty="0">
                <a:latin typeface="+mn-lt"/>
              </a:rPr>
              <a:t>n</a:t>
            </a:r>
            <a:r>
              <a:rPr lang="en-US" altLang="zh-CN" sz="1400" dirty="0">
                <a:latin typeface="+mn-lt"/>
              </a:rPr>
              <a:t>-(k+1)] </a:t>
            </a:r>
            <a:r>
              <a:rPr lang="zh-CN" altLang="en-US" sz="1400" dirty="0">
                <a:latin typeface="+mn-lt"/>
              </a:rPr>
              <a:t>到 </a:t>
            </a:r>
            <a:r>
              <a:rPr lang="en-US" altLang="zh-CN" sz="1400" i="1" dirty="0">
                <a:latin typeface="+mn-lt"/>
              </a:rPr>
              <a:t>S</a:t>
            </a:r>
            <a:r>
              <a:rPr lang="en-US" altLang="zh-CN" sz="1400" dirty="0">
                <a:latin typeface="+mn-lt"/>
              </a:rPr>
              <a:t>[</a:t>
            </a:r>
            <a:r>
              <a:rPr lang="en-US" altLang="zh-CN" sz="1400" i="1" dirty="0">
                <a:latin typeface="+mn-lt"/>
              </a:rPr>
              <a:t>n</a:t>
            </a:r>
            <a:r>
              <a:rPr lang="en-US" altLang="zh-CN" sz="1400" dirty="0">
                <a:latin typeface="+mn-lt"/>
              </a:rPr>
              <a:t>-1]</a:t>
            </a:r>
          </a:p>
          <a:p>
            <a:pPr marL="285750" indent="-285750">
              <a:buFont typeface="Arial" panose="020B0604020202020204" pitchFamily="34" charset="0"/>
              <a:buChar char="•"/>
            </a:pPr>
            <a:r>
              <a:rPr lang="zh-CN" altLang="en-US" sz="1400" dirty="0">
                <a:latin typeface="+mn-lt"/>
              </a:rPr>
              <a:t>当 </a:t>
            </a:r>
            <a:r>
              <a:rPr lang="en-US" altLang="zh-CN" sz="1400" i="1" dirty="0" err="1">
                <a:latin typeface="+mn-lt"/>
              </a:rPr>
              <a:t>i</a:t>
            </a:r>
            <a:r>
              <a:rPr lang="en-US" altLang="zh-CN" sz="1400" dirty="0">
                <a:latin typeface="+mn-lt"/>
              </a:rPr>
              <a:t>=</a:t>
            </a:r>
            <a:r>
              <a:rPr lang="en-US" altLang="zh-CN" sz="1400" i="1" dirty="0">
                <a:latin typeface="+mn-lt"/>
              </a:rPr>
              <a:t>n</a:t>
            </a:r>
            <a:r>
              <a:rPr lang="en-US" altLang="zh-CN" sz="1400" dirty="0">
                <a:latin typeface="+mn-lt"/>
              </a:rPr>
              <a:t>, </a:t>
            </a:r>
            <a:r>
              <a:rPr lang="zh-CN" altLang="en-US" sz="1400" dirty="0">
                <a:latin typeface="+mn-lt"/>
              </a:rPr>
              <a:t>算法终止，即</a:t>
            </a:r>
            <a:r>
              <a:rPr lang="en-US" altLang="zh-CN" sz="1400" i="1" dirty="0">
                <a:latin typeface="+mn-lt"/>
              </a:rPr>
              <a:t>n</a:t>
            </a:r>
            <a:r>
              <a:rPr lang="zh-CN" altLang="en-US" sz="1400" dirty="0">
                <a:latin typeface="+mn-lt"/>
              </a:rPr>
              <a:t>循环</a:t>
            </a:r>
            <a:r>
              <a:rPr lang="en-US" altLang="zh-CN" sz="1400" dirty="0">
                <a:latin typeface="+mn-lt"/>
              </a:rPr>
              <a:t>(</a:t>
            </a:r>
            <a:r>
              <a:rPr lang="zh-CN" altLang="en-US" sz="1400" dirty="0">
                <a:latin typeface="+mn-lt"/>
              </a:rPr>
              <a:t>未执行</a:t>
            </a:r>
            <a:r>
              <a:rPr lang="en-US" altLang="zh-CN" sz="1400" dirty="0">
                <a:latin typeface="+mn-lt"/>
              </a:rPr>
              <a:t>)</a:t>
            </a:r>
            <a:r>
              <a:rPr lang="zh-CN" altLang="en-US" sz="1400" dirty="0">
                <a:latin typeface="+mn-lt"/>
              </a:rPr>
              <a:t>前，</a:t>
            </a:r>
            <a:r>
              <a:rPr lang="en-US" altLang="zh-CN" sz="1400" i="1" dirty="0">
                <a:solidFill>
                  <a:srgbClr val="C00000"/>
                </a:solidFill>
                <a:latin typeface="+mn-lt"/>
              </a:rPr>
              <a:t>n </a:t>
            </a:r>
            <a:r>
              <a:rPr lang="zh-CN" altLang="en-US" sz="1400" dirty="0">
                <a:solidFill>
                  <a:srgbClr val="C00000"/>
                </a:solidFill>
                <a:latin typeface="+mn-lt"/>
              </a:rPr>
              <a:t>个 </a:t>
            </a:r>
            <a:r>
              <a:rPr lang="en-US" altLang="zh-CN" sz="1400" i="1" dirty="0">
                <a:solidFill>
                  <a:srgbClr val="C00000"/>
                </a:solidFill>
                <a:latin typeface="+mn-lt"/>
              </a:rPr>
              <a:t>S </a:t>
            </a:r>
            <a:r>
              <a:rPr lang="zh-CN" altLang="en-US" sz="1400" dirty="0">
                <a:solidFill>
                  <a:srgbClr val="C00000"/>
                </a:solidFill>
                <a:latin typeface="+mn-lt"/>
              </a:rPr>
              <a:t>中的元素排好序</a:t>
            </a:r>
            <a:r>
              <a:rPr lang="zh-CN" altLang="en-US" sz="1400" dirty="0">
                <a:latin typeface="+mn-lt"/>
              </a:rPr>
              <a:t>，并放置在 </a:t>
            </a:r>
            <a:r>
              <a:rPr lang="en-US" altLang="zh-CN" sz="1400" i="1" dirty="0">
                <a:latin typeface="+mn-lt"/>
              </a:rPr>
              <a:t>S</a:t>
            </a:r>
            <a:r>
              <a:rPr lang="en-US" altLang="zh-CN" sz="1400" dirty="0">
                <a:latin typeface="+mn-lt"/>
              </a:rPr>
              <a:t>[0] </a:t>
            </a:r>
            <a:r>
              <a:rPr lang="zh-CN" altLang="en-US" sz="1400" dirty="0">
                <a:latin typeface="+mn-lt"/>
              </a:rPr>
              <a:t>到 </a:t>
            </a:r>
            <a:r>
              <a:rPr lang="en-US" altLang="zh-CN" sz="1400" i="1" dirty="0">
                <a:latin typeface="+mn-lt"/>
              </a:rPr>
              <a:t>S</a:t>
            </a:r>
            <a:r>
              <a:rPr lang="en-US" altLang="zh-CN" sz="1400" dirty="0">
                <a:latin typeface="+mn-lt"/>
              </a:rPr>
              <a:t>[</a:t>
            </a:r>
            <a:r>
              <a:rPr lang="en-US" altLang="zh-CN" sz="1400" i="1" dirty="0">
                <a:latin typeface="+mn-lt"/>
              </a:rPr>
              <a:t>n</a:t>
            </a:r>
            <a:r>
              <a:rPr lang="en-US" altLang="zh-CN" sz="1400" dirty="0">
                <a:latin typeface="+mn-lt"/>
              </a:rPr>
              <a:t>-1] </a:t>
            </a:r>
            <a:r>
              <a:rPr lang="zh-CN" altLang="en-US" sz="1400" dirty="0">
                <a:latin typeface="+mn-lt"/>
              </a:rPr>
              <a:t>的位置上。</a:t>
            </a:r>
          </a:p>
        </p:txBody>
      </p:sp>
    </p:spTree>
    <p:extLst>
      <p:ext uri="{BB962C8B-B14F-4D97-AF65-F5344CB8AC3E}">
        <p14:creationId xmlns:p14="http://schemas.microsoft.com/office/powerpoint/2010/main" val="105747539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098677-3C03-F755-BD14-76BBBF496240}"/>
              </a:ext>
            </a:extLst>
          </p:cNvPr>
          <p:cNvSpPr/>
          <p:nvPr/>
        </p:nvSpPr>
        <p:spPr>
          <a:xfrm>
            <a:off x="908614" y="2492896"/>
            <a:ext cx="7394974" cy="175432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altLang="zh-CN"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Part II</a:t>
            </a:r>
          </a:p>
          <a:p>
            <a:pPr algn="ctr">
              <a:spcBef>
                <a:spcPts val="1200"/>
              </a:spcBef>
              <a:defRPr/>
            </a:pPr>
            <a:r>
              <a:rPr lang="en-US" altLang="zh-CN"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Subroutine</a:t>
            </a:r>
            <a:r>
              <a:rPr lang="zh-CN"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 </a:t>
            </a:r>
            <a:r>
              <a:rPr lang="en-US" altLang="zh-CN"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and Recursion</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a:extLst>
              <a:ext uri="{FF2B5EF4-FFF2-40B4-BE49-F238E27FC236}">
                <a16:creationId xmlns:a16="http://schemas.microsoft.com/office/drawing/2014/main" id="{12901BFB-4CA8-9B9F-E4A0-17F365615B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576" y="545306"/>
            <a:ext cx="5111750" cy="576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5" name="Title 1">
            <a:extLst>
              <a:ext uri="{FF2B5EF4-FFF2-40B4-BE49-F238E27FC236}">
                <a16:creationId xmlns:a16="http://schemas.microsoft.com/office/drawing/2014/main" id="{FC782569-AF5C-E2D1-734D-95C65CADB51A}"/>
              </a:ext>
            </a:extLst>
          </p:cNvPr>
          <p:cNvSpPr>
            <a:spLocks noGrp="1"/>
          </p:cNvSpPr>
          <p:nvPr>
            <p:ph type="title"/>
          </p:nvPr>
        </p:nvSpPr>
        <p:spPr>
          <a:xfrm>
            <a:off x="1870299" y="282179"/>
            <a:ext cx="6984776" cy="1206500"/>
          </a:xfrm>
        </p:spPr>
        <p:txBody>
          <a:bodyPr/>
          <a:lstStyle/>
          <a:p>
            <a:pPr eaLnBrk="1" hangingPunct="1"/>
            <a:r>
              <a:rPr lang="zh-CN" altLang="en-US" sz="3200" dirty="0"/>
              <a:t>对包含“</a:t>
            </a:r>
            <a:r>
              <a:rPr lang="en-US" altLang="zh-CN" sz="3200" dirty="0"/>
              <a:t>money”</a:t>
            </a:r>
            <a:r>
              <a:rPr lang="zh-CN" altLang="en-US" sz="3200" dirty="0"/>
              <a:t>一词的</a:t>
            </a:r>
            <a:r>
              <a:rPr lang="zh-CN" altLang="en-US" sz="3200" dirty="0">
                <a:solidFill>
                  <a:srgbClr val="C00000"/>
                </a:solidFill>
              </a:rPr>
              <a:t>句子</a:t>
            </a:r>
            <a:r>
              <a:rPr lang="zh-CN" altLang="en-US" sz="3200" dirty="0"/>
              <a:t>计数</a:t>
            </a:r>
          </a:p>
        </p:txBody>
      </p:sp>
      <p:sp>
        <p:nvSpPr>
          <p:cNvPr id="18436" name="TextBox 5">
            <a:extLst>
              <a:ext uri="{FF2B5EF4-FFF2-40B4-BE49-F238E27FC236}">
                <a16:creationId xmlns:a16="http://schemas.microsoft.com/office/drawing/2014/main" id="{E5A5D2CF-B1F1-06A4-2B4F-7753E16FED74}"/>
              </a:ext>
            </a:extLst>
          </p:cNvPr>
          <p:cNvSpPr txBox="1">
            <a:spLocks noChangeArrowheads="1"/>
          </p:cNvSpPr>
          <p:nvPr/>
        </p:nvSpPr>
        <p:spPr bwMode="auto">
          <a:xfrm>
            <a:off x="5220072" y="1483236"/>
            <a:ext cx="25209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dirty="0">
                <a:solidFill>
                  <a:srgbClr val="C00000"/>
                </a:solidFill>
                <a:latin typeface="微软雅黑" panose="020B0503020204020204" pitchFamily="34" charset="-122"/>
                <a:ea typeface="微软雅黑" panose="020B0503020204020204" pitchFamily="34" charset="-122"/>
              </a:rPr>
              <a:t>搜索</a:t>
            </a:r>
            <a:r>
              <a:rPr lang="zh-CN" altLang="en-US" sz="1800" dirty="0">
                <a:solidFill>
                  <a:srgbClr val="C00000"/>
                </a:solidFill>
                <a:latin typeface="Arial" panose="020B0604020202020204" pitchFamily="34" charset="0"/>
              </a:rPr>
              <a:t>“</a:t>
            </a:r>
            <a:r>
              <a:rPr lang="en-US" altLang="zh-CN" sz="1800" dirty="0">
                <a:solidFill>
                  <a:srgbClr val="C00000"/>
                </a:solidFill>
                <a:latin typeface="Arial" panose="020B0604020202020204" pitchFamily="34" charset="0"/>
              </a:rPr>
              <a:t>money</a:t>
            </a:r>
            <a:r>
              <a:rPr lang="zh-CN" altLang="en-US" sz="1800" dirty="0">
                <a:solidFill>
                  <a:srgbClr val="C00000"/>
                </a:solidFill>
                <a:latin typeface="Arial" panose="020B0604020202020204" pitchFamily="34" charset="0"/>
              </a:rPr>
              <a:t>”</a:t>
            </a:r>
            <a:r>
              <a:rPr lang="zh-CN" altLang="en-US" sz="1800" dirty="0">
                <a:solidFill>
                  <a:srgbClr val="C00000"/>
                </a:solidFill>
                <a:latin typeface="微软雅黑" panose="020B0503020204020204" pitchFamily="34" charset="-122"/>
                <a:ea typeface="微软雅黑" panose="020B0503020204020204" pitchFamily="34" charset="-122"/>
              </a:rPr>
              <a:t>一词</a:t>
            </a:r>
          </a:p>
        </p:txBody>
      </p:sp>
      <p:sp>
        <p:nvSpPr>
          <p:cNvPr id="18437" name="TextBox 8">
            <a:extLst>
              <a:ext uri="{FF2B5EF4-FFF2-40B4-BE49-F238E27FC236}">
                <a16:creationId xmlns:a16="http://schemas.microsoft.com/office/drawing/2014/main" id="{63EF91A7-9F29-2DA0-C080-102AD3B42D8C}"/>
              </a:ext>
            </a:extLst>
          </p:cNvPr>
          <p:cNvSpPr txBox="1">
            <a:spLocks noChangeArrowheads="1"/>
          </p:cNvSpPr>
          <p:nvPr/>
        </p:nvSpPr>
        <p:spPr bwMode="auto">
          <a:xfrm>
            <a:off x="5220072" y="2160579"/>
            <a:ext cx="23537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dirty="0">
                <a:solidFill>
                  <a:srgbClr val="C00000"/>
                </a:solidFill>
                <a:latin typeface="微软雅黑" panose="020B0503020204020204" pitchFamily="34" charset="-122"/>
                <a:ea typeface="微软雅黑" panose="020B0503020204020204" pitchFamily="34" charset="-122"/>
              </a:rPr>
              <a:t>搜索句子结尾标记</a:t>
            </a:r>
          </a:p>
        </p:txBody>
      </p:sp>
      <p:cxnSp>
        <p:nvCxnSpPr>
          <p:cNvPr id="4" name="Straight Arrow Connector 3">
            <a:extLst>
              <a:ext uri="{FF2B5EF4-FFF2-40B4-BE49-F238E27FC236}">
                <a16:creationId xmlns:a16="http://schemas.microsoft.com/office/drawing/2014/main" id="{8BBDC5FB-D42E-D9C5-1A1B-614E94AFAE45}"/>
              </a:ext>
            </a:extLst>
          </p:cNvPr>
          <p:cNvCxnSpPr>
            <a:cxnSpLocks/>
          </p:cNvCxnSpPr>
          <p:nvPr/>
        </p:nvCxnSpPr>
        <p:spPr>
          <a:xfrm flipH="1">
            <a:off x="1907704" y="1856770"/>
            <a:ext cx="3312368" cy="6731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73F9BA2-94E9-8E05-F831-54086D7AA488}"/>
              </a:ext>
            </a:extLst>
          </p:cNvPr>
          <p:cNvCxnSpPr>
            <a:cxnSpLocks/>
          </p:cNvCxnSpPr>
          <p:nvPr/>
        </p:nvCxnSpPr>
        <p:spPr>
          <a:xfrm flipH="1">
            <a:off x="1907704" y="2427754"/>
            <a:ext cx="3384376" cy="2369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948F4B58-667A-2131-C0CF-15F16665007E}"/>
              </a:ext>
            </a:extLst>
          </p:cNvPr>
          <p:cNvSpPr/>
          <p:nvPr/>
        </p:nvSpPr>
        <p:spPr>
          <a:xfrm>
            <a:off x="5222056" y="3077230"/>
            <a:ext cx="3359348" cy="2154436"/>
          </a:xfrm>
          <a:prstGeom prst="rect">
            <a:avLst/>
          </a:prstGeom>
          <a:noFill/>
        </p:spPr>
        <p:txBody>
          <a:bodyPr wrap="square">
            <a:spAutoFit/>
          </a:bodyPr>
          <a:lstStyle/>
          <a:p>
            <a:pPr>
              <a:defRPr/>
            </a:pPr>
            <a:r>
              <a:rPr lang="zh-CN" altLang="en-US"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问题</a:t>
            </a:r>
            <a:r>
              <a:rPr lang="en-US" altLang="zh-CN"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10</a:t>
            </a:r>
            <a:r>
              <a:rPr lang="zh-CN" altLang="en-US"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a:t>
            </a:r>
            <a:endParaRPr lang="en-US" altLang="zh-CN"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a:p>
            <a:pPr>
              <a:spcBef>
                <a:spcPts val="1200"/>
              </a:spcBef>
              <a:defRPr/>
            </a:pPr>
            <a:r>
              <a:rPr lang="zh-CN" altLang="en-US" sz="2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前面的例子中“搜索”两次，尽管对象不同，动作确是一样的，有可能只描述一次吗？</a:t>
            </a:r>
            <a:endParaRPr lang="en-US" altLang="zh-CN" sz="2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a:extLst>
              <a:ext uri="{FF2B5EF4-FFF2-40B4-BE49-F238E27FC236}">
                <a16:creationId xmlns:a16="http://schemas.microsoft.com/office/drawing/2014/main" id="{077CDF0C-96CE-0A32-D9F2-3F879943B5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9378" y="1417638"/>
            <a:ext cx="6265243" cy="4790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a:extLst>
              <a:ext uri="{FF2B5EF4-FFF2-40B4-BE49-F238E27FC236}">
                <a16:creationId xmlns:a16="http://schemas.microsoft.com/office/drawing/2014/main" id="{F4183E65-2856-E044-DEA4-91AEA437A59C}"/>
              </a:ext>
            </a:extLst>
          </p:cNvPr>
          <p:cNvSpPr>
            <a:spLocks noGrp="1"/>
          </p:cNvSpPr>
          <p:nvPr>
            <p:ph type="title"/>
          </p:nvPr>
        </p:nvSpPr>
        <p:spPr/>
        <p:txBody>
          <a:bodyPr/>
          <a:lstStyle/>
          <a:p>
            <a:r>
              <a:rPr lang="zh-CN" altLang="en-US" dirty="0"/>
              <a:t>过程（函数）调用</a:t>
            </a:r>
          </a:p>
        </p:txBody>
      </p:sp>
      <p:grpSp>
        <p:nvGrpSpPr>
          <p:cNvPr id="5" name="组合 4">
            <a:extLst>
              <a:ext uri="{FF2B5EF4-FFF2-40B4-BE49-F238E27FC236}">
                <a16:creationId xmlns:a16="http://schemas.microsoft.com/office/drawing/2014/main" id="{FB2390C2-D8FF-E70C-99B4-C5683F1A3038}"/>
              </a:ext>
            </a:extLst>
          </p:cNvPr>
          <p:cNvGrpSpPr/>
          <p:nvPr/>
        </p:nvGrpSpPr>
        <p:grpSpPr>
          <a:xfrm>
            <a:off x="791306" y="1273244"/>
            <a:ext cx="2700574" cy="1147644"/>
            <a:chOff x="791306" y="1273244"/>
            <a:chExt cx="2700574" cy="1147644"/>
          </a:xfrm>
        </p:grpSpPr>
        <p:sp>
          <p:nvSpPr>
            <p:cNvPr id="3" name="椭圆 2">
              <a:extLst>
                <a:ext uri="{FF2B5EF4-FFF2-40B4-BE49-F238E27FC236}">
                  <a16:creationId xmlns:a16="http://schemas.microsoft.com/office/drawing/2014/main" id="{4B857082-DFAF-CB22-4090-098DDDA9AFB6}"/>
                </a:ext>
              </a:extLst>
            </p:cNvPr>
            <p:cNvSpPr/>
            <p:nvPr/>
          </p:nvSpPr>
          <p:spPr>
            <a:xfrm>
              <a:off x="1835696" y="2204864"/>
              <a:ext cx="165618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6B94E860-C7EC-265F-B852-3C2CE7E24526}"/>
                </a:ext>
              </a:extLst>
            </p:cNvPr>
            <p:cNvSpPr txBox="1"/>
            <p:nvPr/>
          </p:nvSpPr>
          <p:spPr>
            <a:xfrm>
              <a:off x="791306" y="1273244"/>
              <a:ext cx="1296144" cy="954107"/>
            </a:xfrm>
            <a:prstGeom prst="rect">
              <a:avLst/>
            </a:prstGeom>
            <a:noFill/>
          </p:spPr>
          <p:txBody>
            <a:bodyPr wrap="square" rtlCol="0">
              <a:spAutoFit/>
            </a:bodyPr>
            <a:lstStyle/>
            <a:p>
              <a:r>
                <a:rPr lang="zh-CN" altLang="en-US" sz="1400" dirty="0">
                  <a:solidFill>
                    <a:srgbClr val="006600"/>
                  </a:solidFill>
                  <a:latin typeface="+mj-ea"/>
                  <a:ea typeface="+mj-ea"/>
                </a:rPr>
                <a:t>在子过程中</a:t>
              </a:r>
              <a:r>
                <a:rPr lang="en-US" altLang="zh-CN" sz="1400" i="1" dirty="0">
                  <a:solidFill>
                    <a:srgbClr val="006600"/>
                  </a:solidFill>
                  <a:latin typeface="+mn-lt"/>
                  <a:ea typeface="+mj-ea"/>
                </a:rPr>
                <a:t>X</a:t>
              </a:r>
              <a:r>
                <a:rPr lang="zh-CN" altLang="en-US" sz="1400" dirty="0">
                  <a:solidFill>
                    <a:srgbClr val="006600"/>
                  </a:solidFill>
                  <a:latin typeface="+mj-ea"/>
                  <a:ea typeface="+mj-ea"/>
                </a:rPr>
                <a:t>只是个“形式符号”，并不特别指什么</a:t>
              </a:r>
            </a:p>
          </p:txBody>
        </p:sp>
      </p:grpSp>
      <p:grpSp>
        <p:nvGrpSpPr>
          <p:cNvPr id="8" name="组合 7">
            <a:extLst>
              <a:ext uri="{FF2B5EF4-FFF2-40B4-BE49-F238E27FC236}">
                <a16:creationId xmlns:a16="http://schemas.microsoft.com/office/drawing/2014/main" id="{F9B46CA7-A160-6E88-2BFD-A56DB418EE98}"/>
              </a:ext>
            </a:extLst>
          </p:cNvPr>
          <p:cNvGrpSpPr/>
          <p:nvPr/>
        </p:nvGrpSpPr>
        <p:grpSpPr>
          <a:xfrm>
            <a:off x="5724128" y="3068960"/>
            <a:ext cx="2890664" cy="1761621"/>
            <a:chOff x="5724128" y="3068960"/>
            <a:chExt cx="2890664" cy="1761621"/>
          </a:xfrm>
        </p:grpSpPr>
        <p:sp>
          <p:nvSpPr>
            <p:cNvPr id="6" name="椭圆 5">
              <a:extLst>
                <a:ext uri="{FF2B5EF4-FFF2-40B4-BE49-F238E27FC236}">
                  <a16:creationId xmlns:a16="http://schemas.microsoft.com/office/drawing/2014/main" id="{4CFE1824-990A-F038-DC61-508D7153FB07}"/>
                </a:ext>
              </a:extLst>
            </p:cNvPr>
            <p:cNvSpPr/>
            <p:nvPr/>
          </p:nvSpPr>
          <p:spPr>
            <a:xfrm>
              <a:off x="5724128" y="3068960"/>
              <a:ext cx="1728192" cy="15841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8C68B8DE-C149-9748-D53F-0FD33BA61F63}"/>
                </a:ext>
              </a:extLst>
            </p:cNvPr>
            <p:cNvSpPr txBox="1"/>
            <p:nvPr/>
          </p:nvSpPr>
          <p:spPr>
            <a:xfrm>
              <a:off x="7452320" y="4091917"/>
              <a:ext cx="1162472" cy="738664"/>
            </a:xfrm>
            <a:prstGeom prst="rect">
              <a:avLst/>
            </a:prstGeom>
            <a:noFill/>
          </p:spPr>
          <p:txBody>
            <a:bodyPr wrap="square" rtlCol="0">
              <a:spAutoFit/>
            </a:bodyPr>
            <a:lstStyle/>
            <a:p>
              <a:r>
                <a:rPr lang="zh-CN" altLang="en-US" sz="1400" dirty="0">
                  <a:solidFill>
                    <a:srgbClr val="006600"/>
                  </a:solidFill>
                  <a:latin typeface="+mj-ea"/>
                  <a:ea typeface="+mj-ea"/>
                </a:rPr>
                <a:t>调用时才指定究竟对象是什么？</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823996-2850-C67F-97D7-1345A4E33233}"/>
              </a:ext>
            </a:extLst>
          </p:cNvPr>
          <p:cNvSpPr/>
          <p:nvPr/>
        </p:nvSpPr>
        <p:spPr>
          <a:xfrm>
            <a:off x="1187624" y="980728"/>
            <a:ext cx="6624736" cy="1969770"/>
          </a:xfrm>
          <a:prstGeom prst="rect">
            <a:avLst/>
          </a:prstGeom>
          <a:noFill/>
        </p:spPr>
        <p:txBody>
          <a:bodyPr wrap="square">
            <a:spAutoFit/>
          </a:bodyPr>
          <a:lstStyle/>
          <a:p>
            <a:pPr>
              <a:defRPr/>
            </a:pPr>
            <a:r>
              <a:rPr lang="zh-CN" altLang="en-US"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问题</a:t>
            </a:r>
            <a:r>
              <a:rPr lang="en-US" altLang="zh-CN"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11</a:t>
            </a:r>
            <a:r>
              <a:rPr lang="zh-CN" altLang="en-US"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a:t>
            </a:r>
            <a:endParaRPr lang="en-US" altLang="zh-CN"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a:p>
            <a:pPr>
              <a:spcBef>
                <a:spcPts val="1200"/>
              </a:spcBef>
              <a:defRPr/>
            </a:pPr>
            <a:r>
              <a:rPr lang="zh-CN" altLang="en-US"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你能总结一下采用 </a:t>
            </a:r>
            <a:r>
              <a:rPr lang="en-US" altLang="zh-CN"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subroutine</a:t>
            </a:r>
            <a:r>
              <a:rPr lang="zh-CN" altLang="en-US"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的好处吗</a:t>
            </a:r>
            <a:endParaRPr lang="en-US" altLang="zh-CN"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p:txBody>
      </p:sp>
      <p:sp>
        <p:nvSpPr>
          <p:cNvPr id="3" name="TextBox 2">
            <a:extLst>
              <a:ext uri="{FF2B5EF4-FFF2-40B4-BE49-F238E27FC236}">
                <a16:creationId xmlns:a16="http://schemas.microsoft.com/office/drawing/2014/main" id="{552276DB-9A35-28F5-203A-85F3C09C0884}"/>
              </a:ext>
            </a:extLst>
          </p:cNvPr>
          <p:cNvSpPr txBox="1"/>
          <p:nvPr/>
        </p:nvSpPr>
        <p:spPr>
          <a:xfrm>
            <a:off x="1187624" y="3137566"/>
            <a:ext cx="6913563" cy="769937"/>
          </a:xfrm>
          <a:prstGeom prst="rect">
            <a:avLst/>
          </a:prstGeom>
          <a:noFill/>
        </p:spPr>
        <p:txBody>
          <a:bodyPr>
            <a:spAutoFit/>
          </a:bodyPr>
          <a:lstStyle/>
          <a:p>
            <a:pPr>
              <a:defRPr/>
            </a:pPr>
            <a:r>
              <a:rPr lang="zh-CN" altLang="en-US" sz="2000" dirty="0">
                <a:latin typeface="+mj-ea"/>
                <a:ea typeface="+mj-ea"/>
              </a:rPr>
              <a:t>对于</a:t>
            </a:r>
            <a:r>
              <a:rPr lang="en-US" altLang="zh-CN" sz="2000" dirty="0">
                <a:latin typeface="+mn-lt"/>
                <a:ea typeface="+mj-ea"/>
              </a:rPr>
              <a:t>subroutine</a:t>
            </a:r>
            <a:r>
              <a:rPr lang="zh-CN" altLang="en-US" sz="2000" dirty="0">
                <a:latin typeface="+mj-ea"/>
                <a:ea typeface="+mj-ea"/>
              </a:rPr>
              <a:t>，我们可以问前面对“循环”问过的同样问题：“</a:t>
            </a:r>
            <a:r>
              <a:rPr lang="zh-CN" altLang="en-US" sz="2400" b="1" dirty="0">
                <a:solidFill>
                  <a:srgbClr val="006600"/>
                </a:solidFill>
                <a:latin typeface="+mj-ea"/>
                <a:ea typeface="+mj-ea"/>
              </a:rPr>
              <a:t>什么会变？什么不变？</a:t>
            </a:r>
            <a:r>
              <a:rPr lang="zh-CN" altLang="en-US" sz="2000" dirty="0">
                <a:latin typeface="+mj-ea"/>
                <a:ea typeface="+mj-ea"/>
              </a:rPr>
              <a:t>”</a:t>
            </a:r>
          </a:p>
        </p:txBody>
      </p:sp>
      <p:sp>
        <p:nvSpPr>
          <p:cNvPr id="4" name="文本框 3">
            <a:extLst>
              <a:ext uri="{FF2B5EF4-FFF2-40B4-BE49-F238E27FC236}">
                <a16:creationId xmlns:a16="http://schemas.microsoft.com/office/drawing/2014/main" id="{1E32937C-6FB3-B23C-8CEF-E8A2DC6BDF68}"/>
              </a:ext>
            </a:extLst>
          </p:cNvPr>
          <p:cNvSpPr txBox="1"/>
          <p:nvPr/>
        </p:nvSpPr>
        <p:spPr>
          <a:xfrm>
            <a:off x="1588466" y="4365104"/>
            <a:ext cx="6228295" cy="584775"/>
          </a:xfrm>
          <a:prstGeom prst="rect">
            <a:avLst/>
          </a:prstGeom>
          <a:noFill/>
        </p:spPr>
        <p:txBody>
          <a:bodyPr wrap="square" rtlCol="0">
            <a:spAutoFit/>
          </a:bodyPr>
          <a:lstStyle/>
          <a:p>
            <a:r>
              <a:rPr lang="zh-CN" altLang="en-US" sz="1600" dirty="0">
                <a:solidFill>
                  <a:srgbClr val="C00000"/>
                </a:solidFill>
                <a:latin typeface="微软雅黑" panose="020B0503020204020204" pitchFamily="34" charset="-122"/>
                <a:ea typeface="微软雅黑" panose="020B0503020204020204" pitchFamily="34" charset="-122"/>
              </a:rPr>
              <a:t>“自己调用自己”，这可是有“大”好处的。（这里谈“好处”，都是对于人编程序，而不是对于机器执行程序。）</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CCBBDD0-B971-E847-5CCC-F6B73A790041}"/>
              </a:ext>
            </a:extLst>
          </p:cNvPr>
          <p:cNvSpPr>
            <a:spLocks noGrp="1"/>
          </p:cNvSpPr>
          <p:nvPr>
            <p:ph type="title"/>
          </p:nvPr>
        </p:nvSpPr>
        <p:spPr/>
        <p:txBody>
          <a:bodyPr/>
          <a:lstStyle/>
          <a:p>
            <a:pPr eaLnBrk="1" hangingPunct="1"/>
            <a:r>
              <a:rPr lang="zh-CN" altLang="en-US"/>
              <a:t>从“归纳”到“递归”</a:t>
            </a:r>
          </a:p>
        </p:txBody>
      </p:sp>
      <p:sp>
        <p:nvSpPr>
          <p:cNvPr id="24579" name="Content Placeholder 2">
            <a:extLst>
              <a:ext uri="{FF2B5EF4-FFF2-40B4-BE49-F238E27FC236}">
                <a16:creationId xmlns:a16="http://schemas.microsoft.com/office/drawing/2014/main" id="{1332DDBF-5846-CE15-DBAF-C4D7ED53BE8E}"/>
              </a:ext>
            </a:extLst>
          </p:cNvPr>
          <p:cNvSpPr>
            <a:spLocks noGrp="1"/>
          </p:cNvSpPr>
          <p:nvPr>
            <p:ph idx="1"/>
          </p:nvPr>
        </p:nvSpPr>
        <p:spPr>
          <a:xfrm>
            <a:off x="664795" y="1556792"/>
            <a:ext cx="7993583" cy="4026446"/>
          </a:xfrm>
        </p:spPr>
        <p:txBody>
          <a:bodyPr/>
          <a:lstStyle/>
          <a:p>
            <a:pPr eaLnBrk="1" hangingPunct="1"/>
            <a:r>
              <a:rPr lang="zh-CN" altLang="en-US" sz="2400" dirty="0"/>
              <a:t>归纳：</a:t>
            </a:r>
            <a:endParaRPr lang="en-US" altLang="zh-CN" sz="2400" dirty="0"/>
          </a:p>
          <a:p>
            <a:pPr lvl="1" eaLnBrk="1" hangingPunct="1"/>
            <a:r>
              <a:rPr lang="zh-CN" altLang="en-US" sz="2000" dirty="0"/>
              <a:t>“假如”这个结论对</a:t>
            </a:r>
            <a:r>
              <a:rPr lang="en-US" altLang="zh-CN" sz="2000" i="1" dirty="0"/>
              <a:t>k-</a:t>
            </a:r>
            <a:r>
              <a:rPr lang="en-US" altLang="zh-CN" sz="2000" dirty="0"/>
              <a:t>1</a:t>
            </a:r>
            <a:r>
              <a:rPr lang="zh-CN" altLang="en-US" sz="2000" dirty="0"/>
              <a:t>是成立的，我试图证明它对</a:t>
            </a:r>
            <a:r>
              <a:rPr lang="en-US" altLang="zh-CN" sz="2000" i="1" dirty="0"/>
              <a:t>k</a:t>
            </a:r>
            <a:r>
              <a:rPr lang="zh-CN" altLang="en-US" sz="2000" dirty="0"/>
              <a:t>也是成立的。</a:t>
            </a:r>
            <a:endParaRPr lang="en-US" altLang="zh-CN" sz="2000" dirty="0"/>
          </a:p>
          <a:p>
            <a:pPr lvl="1" eaLnBrk="1" hangingPunct="1"/>
            <a:r>
              <a:rPr lang="zh-CN" altLang="en-US" sz="2000" dirty="0"/>
              <a:t>如果我做到了，就可以认为（当然考虑到“奠基”）对任意不小于奠基值的自然数结论都成立。</a:t>
            </a:r>
            <a:endParaRPr lang="en-US" altLang="zh-CN" sz="2000" dirty="0"/>
          </a:p>
          <a:p>
            <a:pPr eaLnBrk="1" hangingPunct="1"/>
            <a:r>
              <a:rPr lang="zh-CN" altLang="en-US" sz="2400" dirty="0"/>
              <a:t>递归：</a:t>
            </a:r>
            <a:endParaRPr lang="en-US" altLang="zh-CN" sz="2400" dirty="0"/>
          </a:p>
          <a:p>
            <a:pPr lvl="1" eaLnBrk="1" hangingPunct="1"/>
            <a:r>
              <a:rPr lang="zh-CN" altLang="en-US" sz="2000" dirty="0"/>
              <a:t>“假如”有“人”能帮我解决规模为</a:t>
            </a:r>
            <a:r>
              <a:rPr lang="en-US" altLang="zh-CN" sz="2000" i="1" dirty="0"/>
              <a:t>k-</a:t>
            </a:r>
            <a:r>
              <a:rPr lang="en-US" altLang="zh-CN" sz="2000" dirty="0"/>
              <a:t>1</a:t>
            </a:r>
            <a:r>
              <a:rPr lang="zh-CN" altLang="en-US" sz="2000" dirty="0"/>
              <a:t>的问题“实例”，我就试图用</a:t>
            </a:r>
            <a:r>
              <a:rPr lang="zh-CN" altLang="en-US" sz="2000" b="1" dirty="0">
                <a:solidFill>
                  <a:srgbClr val="FF0000"/>
                </a:solidFill>
              </a:rPr>
              <a:t>那个结果</a:t>
            </a:r>
            <a:r>
              <a:rPr lang="zh-CN" altLang="en-US" sz="2000" dirty="0"/>
              <a:t>来解该问题规模为</a:t>
            </a:r>
            <a:r>
              <a:rPr lang="en-US" altLang="zh-CN" sz="2000" i="1" dirty="0"/>
              <a:t>k</a:t>
            </a:r>
            <a:r>
              <a:rPr lang="zh-CN" altLang="en-US" sz="2000" dirty="0"/>
              <a:t>的“实例”</a:t>
            </a:r>
            <a:endParaRPr lang="en-US" altLang="zh-CN" sz="2000" dirty="0"/>
          </a:p>
          <a:p>
            <a:pPr lvl="1" eaLnBrk="1" hangingPunct="1"/>
            <a:r>
              <a:rPr lang="zh-CN" altLang="en-US" sz="2000" dirty="0"/>
              <a:t>如果我做到了，就可以认为（当然也得给个“</a:t>
            </a:r>
            <a:r>
              <a:rPr lang="en-US" altLang="zh-CN" sz="2000" dirty="0"/>
              <a:t>base</a:t>
            </a:r>
            <a:r>
              <a:rPr lang="zh-CN" altLang="en-US" sz="2000" dirty="0"/>
              <a:t> </a:t>
            </a:r>
            <a:r>
              <a:rPr lang="en-US" altLang="zh-CN" sz="2000" dirty="0"/>
              <a:t>case</a:t>
            </a:r>
            <a:r>
              <a:rPr lang="zh-CN" altLang="en-US" sz="2000" dirty="0"/>
              <a:t>”的解法）我解了这个问题。</a:t>
            </a:r>
            <a:endParaRPr lang="en-US" altLang="zh-CN" sz="2000" dirty="0"/>
          </a:p>
          <a:p>
            <a:pPr lvl="1" eaLnBrk="1" hangingPunct="1"/>
            <a:r>
              <a:rPr lang="zh-CN" altLang="en-US" sz="2000" dirty="0"/>
              <a:t>但是</a:t>
            </a:r>
            <a:r>
              <a:rPr lang="en-US" altLang="zh-CN" sz="2000" dirty="0"/>
              <a:t>…</a:t>
            </a:r>
            <a:endParaRPr lang="zh-CN" altLang="en-US" sz="2000" dirty="0"/>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EBA1DF93-7722-080D-9140-8CC18A43C437}"/>
              </a:ext>
            </a:extLst>
          </p:cNvPr>
          <p:cNvSpPr>
            <a:spLocks noGrp="1"/>
          </p:cNvSpPr>
          <p:nvPr>
            <p:ph type="title"/>
          </p:nvPr>
        </p:nvSpPr>
        <p:spPr/>
        <p:txBody>
          <a:bodyPr/>
          <a:lstStyle/>
          <a:p>
            <a:pPr eaLnBrk="1" hangingPunct="1"/>
            <a:r>
              <a:rPr lang="en-US" altLang="zh-CN" b="0" dirty="0"/>
              <a:t>Hanoi Tower – Easy or Difficult?</a:t>
            </a:r>
            <a:endParaRPr lang="zh-CN" altLang="en-US" b="0" dirty="0"/>
          </a:p>
        </p:txBody>
      </p:sp>
      <p:pic>
        <p:nvPicPr>
          <p:cNvPr id="25603" name="Picture 2">
            <a:extLst>
              <a:ext uri="{FF2B5EF4-FFF2-40B4-BE49-F238E27FC236}">
                <a16:creationId xmlns:a16="http://schemas.microsoft.com/office/drawing/2014/main" id="{5CF5A94B-CF18-E984-141F-82B2FC8901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837" y="1217347"/>
            <a:ext cx="3956050"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047B424D-A62B-F72B-8254-41D1AA3A2C19}"/>
              </a:ext>
            </a:extLst>
          </p:cNvPr>
          <p:cNvSpPr txBox="1">
            <a:spLocks noChangeArrowheads="1"/>
          </p:cNvSpPr>
          <p:nvPr/>
        </p:nvSpPr>
        <p:spPr bwMode="auto">
          <a:xfrm>
            <a:off x="5868144" y="5323691"/>
            <a:ext cx="20875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600" dirty="0">
                <a:solidFill>
                  <a:srgbClr val="C00000"/>
                </a:solidFill>
                <a:latin typeface="微软雅黑" panose="020B0503020204020204" pitchFamily="34" charset="-122"/>
                <a:ea typeface="微软雅黑" panose="020B0503020204020204" pitchFamily="34" charset="-122"/>
              </a:rPr>
              <a:t>还记得前页上那个“但是”吗？</a:t>
            </a:r>
          </a:p>
        </p:txBody>
      </p:sp>
      <p:grpSp>
        <p:nvGrpSpPr>
          <p:cNvPr id="9" name="组合 8">
            <a:extLst>
              <a:ext uri="{FF2B5EF4-FFF2-40B4-BE49-F238E27FC236}">
                <a16:creationId xmlns:a16="http://schemas.microsoft.com/office/drawing/2014/main" id="{31224285-74DA-BEFF-89C1-2C32F30FFEF2}"/>
              </a:ext>
            </a:extLst>
          </p:cNvPr>
          <p:cNvGrpSpPr/>
          <p:nvPr/>
        </p:nvGrpSpPr>
        <p:grpSpPr>
          <a:xfrm>
            <a:off x="1043608" y="2810303"/>
            <a:ext cx="5600486" cy="2310200"/>
            <a:chOff x="1042858" y="2060575"/>
            <a:chExt cx="5600486" cy="2310200"/>
          </a:xfrm>
        </p:grpSpPr>
        <p:pic>
          <p:nvPicPr>
            <p:cNvPr id="3" name="图片 2">
              <a:extLst>
                <a:ext uri="{FF2B5EF4-FFF2-40B4-BE49-F238E27FC236}">
                  <a16:creationId xmlns:a16="http://schemas.microsoft.com/office/drawing/2014/main" id="{4BE17709-CF4A-921D-CA9B-49F3F1836E36}"/>
                </a:ext>
              </a:extLst>
            </p:cNvPr>
            <p:cNvPicPr>
              <a:picLocks noChangeAspect="1"/>
            </p:cNvPicPr>
            <p:nvPr/>
          </p:nvPicPr>
          <p:blipFill>
            <a:blip r:embed="rId3"/>
            <a:stretch>
              <a:fillRect/>
            </a:stretch>
          </p:blipFill>
          <p:spPr>
            <a:xfrm>
              <a:off x="1042858" y="2060575"/>
              <a:ext cx="5600486" cy="2310200"/>
            </a:xfrm>
            <a:prstGeom prst="rect">
              <a:avLst/>
            </a:prstGeom>
          </p:spPr>
        </p:pic>
        <p:cxnSp>
          <p:nvCxnSpPr>
            <p:cNvPr id="4" name="Straight Connector 3">
              <a:extLst>
                <a:ext uri="{FF2B5EF4-FFF2-40B4-BE49-F238E27FC236}">
                  <a16:creationId xmlns:a16="http://schemas.microsoft.com/office/drawing/2014/main" id="{8260F7D3-E4BB-8FCE-8509-50F8904D17C7}"/>
                </a:ext>
              </a:extLst>
            </p:cNvPr>
            <p:cNvCxnSpPr>
              <a:cxnSpLocks/>
            </p:cNvCxnSpPr>
            <p:nvPr/>
          </p:nvCxnSpPr>
          <p:spPr>
            <a:xfrm>
              <a:off x="2555776" y="3356992"/>
              <a:ext cx="2952328"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3">
              <a:extLst>
                <a:ext uri="{FF2B5EF4-FFF2-40B4-BE49-F238E27FC236}">
                  <a16:creationId xmlns:a16="http://schemas.microsoft.com/office/drawing/2014/main" id="{210275E2-51BA-6431-44F2-577DF87AD88C}"/>
                </a:ext>
              </a:extLst>
            </p:cNvPr>
            <p:cNvCxnSpPr>
              <a:cxnSpLocks/>
            </p:cNvCxnSpPr>
            <p:nvPr/>
          </p:nvCxnSpPr>
          <p:spPr>
            <a:xfrm>
              <a:off x="2555776" y="3933056"/>
              <a:ext cx="2952328"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0" name="文本框 9">
            <a:extLst>
              <a:ext uri="{FF2B5EF4-FFF2-40B4-BE49-F238E27FC236}">
                <a16:creationId xmlns:a16="http://schemas.microsoft.com/office/drawing/2014/main" id="{AE36C6D0-CB30-CC4B-1688-59F868024F1F}"/>
              </a:ext>
            </a:extLst>
          </p:cNvPr>
          <p:cNvSpPr txBox="1"/>
          <p:nvPr/>
        </p:nvSpPr>
        <p:spPr>
          <a:xfrm>
            <a:off x="2555776" y="5204974"/>
            <a:ext cx="1584176" cy="307777"/>
          </a:xfrm>
          <a:prstGeom prst="rect">
            <a:avLst/>
          </a:prstGeom>
          <a:noFill/>
        </p:spPr>
        <p:txBody>
          <a:bodyPr wrap="square" rtlCol="0">
            <a:spAutoFit/>
          </a:bodyPr>
          <a:lstStyle/>
          <a:p>
            <a:r>
              <a:rPr lang="zh-CN" altLang="en-US" sz="1400" dirty="0">
                <a:solidFill>
                  <a:srgbClr val="006600"/>
                </a:solidFill>
                <a:latin typeface="+mj-ea"/>
                <a:ea typeface="+mj-ea"/>
              </a:rPr>
              <a:t>这里有</a:t>
            </a:r>
            <a:r>
              <a:rPr lang="en-US" altLang="zh-CN" sz="1400" dirty="0">
                <a:solidFill>
                  <a:srgbClr val="006600"/>
                </a:solidFill>
                <a:latin typeface="+mn-lt"/>
                <a:ea typeface="+mj-ea"/>
              </a:rPr>
              <a:t>4</a:t>
            </a:r>
            <a:r>
              <a:rPr lang="zh-CN" altLang="en-US" sz="1400" dirty="0">
                <a:solidFill>
                  <a:srgbClr val="006600"/>
                </a:solidFill>
                <a:latin typeface="+mj-ea"/>
                <a:ea typeface="+mj-ea"/>
              </a:rPr>
              <a:t>个参数</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56C23B46-802E-F3A2-3A0C-58E2A19114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469" y="693341"/>
            <a:ext cx="8281987" cy="470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a:extLst>
              <a:ext uri="{FF2B5EF4-FFF2-40B4-BE49-F238E27FC236}">
                <a16:creationId xmlns:a16="http://schemas.microsoft.com/office/drawing/2014/main" id="{83EFF187-CA66-EEE8-76B8-BF2477B66C2F}"/>
              </a:ext>
            </a:extLst>
          </p:cNvPr>
          <p:cNvGrpSpPr>
            <a:grpSpLocks/>
          </p:cNvGrpSpPr>
          <p:nvPr/>
        </p:nvGrpSpPr>
        <p:grpSpPr bwMode="auto">
          <a:xfrm>
            <a:off x="575469" y="4581128"/>
            <a:ext cx="7993062" cy="1363161"/>
            <a:chOff x="611560" y="4293096"/>
            <a:chExt cx="7992888" cy="1362440"/>
          </a:xfrm>
        </p:grpSpPr>
        <p:sp>
          <p:nvSpPr>
            <p:cNvPr id="3" name="Rounded Rectangle 2">
              <a:extLst>
                <a:ext uri="{FF2B5EF4-FFF2-40B4-BE49-F238E27FC236}">
                  <a16:creationId xmlns:a16="http://schemas.microsoft.com/office/drawing/2014/main" id="{E063D3A0-A88A-9143-725E-B8792A54A56D}"/>
                </a:ext>
              </a:extLst>
            </p:cNvPr>
            <p:cNvSpPr/>
            <p:nvPr/>
          </p:nvSpPr>
          <p:spPr>
            <a:xfrm>
              <a:off x="611560" y="4293096"/>
              <a:ext cx="7992888" cy="4315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5" name="Straight Arrow Connector 4">
              <a:extLst>
                <a:ext uri="{FF2B5EF4-FFF2-40B4-BE49-F238E27FC236}">
                  <a16:creationId xmlns:a16="http://schemas.microsoft.com/office/drawing/2014/main" id="{803DFE4B-E2E0-382C-9A0D-43433EE77E8C}"/>
                </a:ext>
              </a:extLst>
            </p:cNvPr>
            <p:cNvCxnSpPr/>
            <p:nvPr/>
          </p:nvCxnSpPr>
          <p:spPr>
            <a:xfrm>
              <a:off x="1116374" y="4581868"/>
              <a:ext cx="790558" cy="936130"/>
            </a:xfrm>
            <a:prstGeom prst="straightConnector1">
              <a:avLst/>
            </a:prstGeom>
            <a:ln w="19050">
              <a:solidFill>
                <a:srgbClr val="C00000"/>
              </a:solidFill>
              <a:prstDash val="lgDashDot"/>
              <a:tailEnd type="stealth" w="lg" len="lg"/>
            </a:ln>
          </p:spPr>
          <p:style>
            <a:lnRef idx="1">
              <a:schemeClr val="accent1"/>
            </a:lnRef>
            <a:fillRef idx="0">
              <a:schemeClr val="accent1"/>
            </a:fillRef>
            <a:effectRef idx="0">
              <a:schemeClr val="accent1"/>
            </a:effectRef>
            <a:fontRef idx="minor">
              <a:schemeClr val="tx1"/>
            </a:fontRef>
          </p:style>
        </p:cxnSp>
        <p:sp>
          <p:nvSpPr>
            <p:cNvPr id="26635" name="TextBox 5">
              <a:extLst>
                <a:ext uri="{FF2B5EF4-FFF2-40B4-BE49-F238E27FC236}">
                  <a16:creationId xmlns:a16="http://schemas.microsoft.com/office/drawing/2014/main" id="{8E872623-0EEC-E4F5-AD7C-D6D5F789D994}"/>
                </a:ext>
              </a:extLst>
            </p:cNvPr>
            <p:cNvSpPr txBox="1">
              <a:spLocks noChangeArrowheads="1"/>
            </p:cNvSpPr>
            <p:nvPr/>
          </p:nvSpPr>
          <p:spPr bwMode="auto">
            <a:xfrm>
              <a:off x="1907704" y="5286399"/>
              <a:ext cx="4464496" cy="36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dirty="0">
                  <a:solidFill>
                    <a:srgbClr val="C00000"/>
                  </a:solidFill>
                  <a:latin typeface="微软雅黑" panose="020B0503020204020204" pitchFamily="34" charset="-122"/>
                  <a:ea typeface="微软雅黑" panose="020B0503020204020204" pitchFamily="34" charset="-122"/>
                </a:rPr>
                <a:t>这才是“真实”的执行过程！</a:t>
              </a:r>
            </a:p>
          </p:txBody>
        </p:sp>
      </p:grpSp>
      <p:grpSp>
        <p:nvGrpSpPr>
          <p:cNvPr id="10" name="Group 9">
            <a:extLst>
              <a:ext uri="{FF2B5EF4-FFF2-40B4-BE49-F238E27FC236}">
                <a16:creationId xmlns:a16="http://schemas.microsoft.com/office/drawing/2014/main" id="{6DD21E81-B45A-2552-D29B-85A489B6B669}"/>
              </a:ext>
            </a:extLst>
          </p:cNvPr>
          <p:cNvGrpSpPr>
            <a:grpSpLocks/>
          </p:cNvGrpSpPr>
          <p:nvPr/>
        </p:nvGrpSpPr>
        <p:grpSpPr bwMode="auto">
          <a:xfrm>
            <a:off x="1872456" y="693341"/>
            <a:ext cx="6840538" cy="2232025"/>
            <a:chOff x="1907704" y="404665"/>
            <a:chExt cx="6840760" cy="2232247"/>
          </a:xfrm>
        </p:grpSpPr>
        <p:sp>
          <p:nvSpPr>
            <p:cNvPr id="8" name="Rounded Rectangle 7">
              <a:extLst>
                <a:ext uri="{FF2B5EF4-FFF2-40B4-BE49-F238E27FC236}">
                  <a16:creationId xmlns:a16="http://schemas.microsoft.com/office/drawing/2014/main" id="{882C1D7F-8BA7-050B-FD7F-5769FB3AE920}"/>
                </a:ext>
              </a:extLst>
            </p:cNvPr>
            <p:cNvSpPr/>
            <p:nvPr/>
          </p:nvSpPr>
          <p:spPr>
            <a:xfrm>
              <a:off x="1907704" y="404665"/>
              <a:ext cx="5760640" cy="2232247"/>
            </a:xfrm>
            <a:prstGeom prst="roundRect">
              <a:avLst/>
            </a:prstGeom>
            <a:noFill/>
            <a:ln>
              <a:solidFill>
                <a:schemeClr val="accent6"/>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6632" name="TextBox 8">
              <a:extLst>
                <a:ext uri="{FF2B5EF4-FFF2-40B4-BE49-F238E27FC236}">
                  <a16:creationId xmlns:a16="http://schemas.microsoft.com/office/drawing/2014/main" id="{5B9D3753-726D-1DCE-07F9-B21E9A883828}"/>
                </a:ext>
              </a:extLst>
            </p:cNvPr>
            <p:cNvSpPr txBox="1">
              <a:spLocks noChangeArrowheads="1"/>
            </p:cNvSpPr>
            <p:nvPr/>
          </p:nvSpPr>
          <p:spPr bwMode="auto">
            <a:xfrm>
              <a:off x="6732240" y="836712"/>
              <a:ext cx="2016224"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dirty="0">
                  <a:solidFill>
                    <a:srgbClr val="C00000"/>
                  </a:solidFill>
                  <a:latin typeface="微软雅黑" panose="020B0503020204020204" pitchFamily="34" charset="-122"/>
                  <a:ea typeface="微软雅黑" panose="020B0503020204020204" pitchFamily="34" charset="-122"/>
                </a:rPr>
                <a:t>你看到的算法</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A8D619-B744-B62C-426B-D10630FF2DC4}"/>
              </a:ext>
            </a:extLst>
          </p:cNvPr>
          <p:cNvSpPr/>
          <p:nvPr/>
        </p:nvSpPr>
        <p:spPr>
          <a:xfrm>
            <a:off x="2762452" y="2420888"/>
            <a:ext cx="3618299" cy="175432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altLang="zh-CN"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Part I</a:t>
            </a:r>
          </a:p>
          <a:p>
            <a:pPr algn="ctr">
              <a:spcBef>
                <a:spcPts val="1200"/>
              </a:spcBef>
              <a:defRPr/>
            </a:pPr>
            <a:r>
              <a:rPr lang="zh-CN"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基本控制结构</a:t>
            </a:r>
            <a:endParaRPr lang="en-US" altLang="zh-CN" sz="4400" b="1" spc="50" dirty="0">
              <a:ln w="11430"/>
              <a:solidFill>
                <a:srgbClr val="C00000"/>
              </a:solidFill>
              <a:effectLst>
                <a:outerShdw blurRad="76200" dist="50800" dir="5400000" algn="tl" rotWithShape="0">
                  <a:srgbClr val="000000">
                    <a:alpha val="65000"/>
                  </a:srgbClr>
                </a:outerShdw>
              </a:effectLst>
              <a:latin typeface="Arial" charset="0"/>
              <a:ea typeface="宋体" charset="-122"/>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B2FC0E-C8A3-4504-FA6C-7F3DCC00342B}"/>
              </a:ext>
            </a:extLst>
          </p:cNvPr>
          <p:cNvSpPr>
            <a:spLocks noGrp="1"/>
          </p:cNvSpPr>
          <p:nvPr>
            <p:ph type="title"/>
          </p:nvPr>
        </p:nvSpPr>
        <p:spPr>
          <a:xfrm>
            <a:off x="457200" y="476672"/>
            <a:ext cx="8229600" cy="864096"/>
          </a:xfrm>
        </p:spPr>
        <p:txBody>
          <a:bodyPr/>
          <a:lstStyle/>
          <a:p>
            <a:r>
              <a:rPr lang="zh-CN" altLang="en-US" b="0"/>
              <a:t>递归与循环：生成排列</a:t>
            </a:r>
            <a:endParaRPr lang="zh-CN" altLang="en-US" b="0" dirty="0"/>
          </a:p>
        </p:txBody>
      </p:sp>
      <p:sp>
        <p:nvSpPr>
          <p:cNvPr id="3" name="文本框 2">
            <a:extLst>
              <a:ext uri="{FF2B5EF4-FFF2-40B4-BE49-F238E27FC236}">
                <a16:creationId xmlns:a16="http://schemas.microsoft.com/office/drawing/2014/main" id="{49957D80-503F-6103-E3D1-D436ECF3D286}"/>
              </a:ext>
            </a:extLst>
          </p:cNvPr>
          <p:cNvSpPr txBox="1"/>
          <p:nvPr/>
        </p:nvSpPr>
        <p:spPr>
          <a:xfrm>
            <a:off x="899592" y="1496205"/>
            <a:ext cx="7488832" cy="646331"/>
          </a:xfrm>
          <a:prstGeom prst="rect">
            <a:avLst/>
          </a:prstGeom>
          <a:noFill/>
        </p:spPr>
        <p:txBody>
          <a:bodyPr wrap="square" rtlCol="0">
            <a:spAutoFit/>
          </a:bodyPr>
          <a:lstStyle/>
          <a:p>
            <a:r>
              <a:rPr lang="zh-CN" altLang="en-US" dirty="0"/>
              <a:t>大家很熟悉，当</a:t>
            </a:r>
            <a:r>
              <a:rPr lang="en-US" altLang="zh-CN" i="1" dirty="0">
                <a:latin typeface="+mn-lt"/>
              </a:rPr>
              <a:t>n</a:t>
            </a:r>
            <a:r>
              <a:rPr lang="en-US" altLang="zh-CN" dirty="0">
                <a:latin typeface="+mn-lt"/>
              </a:rPr>
              <a:t>=10</a:t>
            </a:r>
            <a:r>
              <a:rPr lang="zh-CN" altLang="en-US" dirty="0"/>
              <a:t>时，有</a:t>
            </a:r>
            <a:r>
              <a:rPr lang="en-US" altLang="zh-CN" dirty="0">
                <a:latin typeface="+mn-lt"/>
              </a:rPr>
              <a:t>10</a:t>
            </a:r>
            <a:r>
              <a:rPr lang="zh-CN" altLang="en-US" dirty="0">
                <a:latin typeface="+mn-lt"/>
              </a:rPr>
              <a:t>！</a:t>
            </a:r>
            <a:r>
              <a:rPr lang="en-US" altLang="zh-CN" dirty="0">
                <a:latin typeface="+mn-lt"/>
              </a:rPr>
              <a:t>= 3,628,800 </a:t>
            </a:r>
            <a:r>
              <a:rPr lang="zh-CN" altLang="en-US" dirty="0"/>
              <a:t>个不同的排列。你可以试一下让你的笔记本算多大的 </a:t>
            </a:r>
            <a:r>
              <a:rPr lang="en-US" altLang="zh-CN" i="1" dirty="0">
                <a:latin typeface="+mn-lt"/>
              </a:rPr>
              <a:t>n </a:t>
            </a:r>
            <a:r>
              <a:rPr lang="zh-CN" altLang="en-US" dirty="0"/>
              <a:t>还是可以接受的。</a:t>
            </a:r>
            <a:r>
              <a:rPr lang="en-US" altLang="zh-CN" dirty="0"/>
              <a:t> </a:t>
            </a:r>
            <a:r>
              <a:rPr lang="zh-CN" altLang="en-US" sz="1400" dirty="0">
                <a:solidFill>
                  <a:schemeClr val="bg1">
                    <a:lumMod val="65000"/>
                  </a:schemeClr>
                </a:solidFill>
                <a:latin typeface="楷体" panose="02010609060101010101" pitchFamily="49" charset="-122"/>
                <a:ea typeface="楷体" panose="02010609060101010101" pitchFamily="49" charset="-122"/>
              </a:rPr>
              <a:t>假设把结果输入一个文件。</a:t>
            </a:r>
          </a:p>
        </p:txBody>
      </p:sp>
      <p:sp>
        <p:nvSpPr>
          <p:cNvPr id="4" name="文本框 3">
            <a:extLst>
              <a:ext uri="{FF2B5EF4-FFF2-40B4-BE49-F238E27FC236}">
                <a16:creationId xmlns:a16="http://schemas.microsoft.com/office/drawing/2014/main" id="{E602A4BE-DC25-664F-9970-56B8EAD683E4}"/>
              </a:ext>
            </a:extLst>
          </p:cNvPr>
          <p:cNvSpPr txBox="1"/>
          <p:nvPr/>
        </p:nvSpPr>
        <p:spPr>
          <a:xfrm>
            <a:off x="1043608" y="2306109"/>
            <a:ext cx="6840760" cy="553998"/>
          </a:xfrm>
          <a:prstGeom prst="rect">
            <a:avLst/>
          </a:prstGeom>
          <a:noFill/>
        </p:spPr>
        <p:txBody>
          <a:bodyPr wrap="square" rtlCol="0">
            <a:spAutoFit/>
          </a:bodyPr>
          <a:lstStyle/>
          <a:p>
            <a:r>
              <a:rPr lang="zh-CN" altLang="en-US" sz="1600" dirty="0">
                <a:solidFill>
                  <a:srgbClr val="006600"/>
                </a:solidFill>
                <a:latin typeface="楷体" panose="02010609060101010101" pitchFamily="49" charset="-122"/>
                <a:ea typeface="楷体" panose="02010609060101010101" pitchFamily="49" charset="-122"/>
              </a:rPr>
              <a:t>利用递归的思想很容易看出当</a:t>
            </a:r>
            <a:r>
              <a:rPr lang="en-US" altLang="zh-CN" sz="1600" i="1" dirty="0">
                <a:solidFill>
                  <a:srgbClr val="006600"/>
                </a:solidFill>
                <a:latin typeface="+mn-lt"/>
                <a:ea typeface="楷体" panose="02010609060101010101" pitchFamily="49" charset="-122"/>
              </a:rPr>
              <a:t>n</a:t>
            </a:r>
            <a:r>
              <a:rPr lang="en-US" altLang="zh-CN" sz="1600" dirty="0">
                <a:solidFill>
                  <a:srgbClr val="006600"/>
                </a:solidFill>
                <a:latin typeface="+mn-lt"/>
                <a:ea typeface="楷体" panose="02010609060101010101" pitchFamily="49" charset="-122"/>
              </a:rPr>
              <a:t>=4</a:t>
            </a:r>
            <a:r>
              <a:rPr lang="zh-CN" altLang="en-US" sz="1600" dirty="0">
                <a:solidFill>
                  <a:srgbClr val="006600"/>
                </a:solidFill>
                <a:latin typeface="楷体" panose="02010609060101010101" pitchFamily="49" charset="-122"/>
                <a:ea typeface="楷体" panose="02010609060101010101" pitchFamily="49" charset="-122"/>
              </a:rPr>
              <a:t>时的结果和当</a:t>
            </a:r>
            <a:r>
              <a:rPr lang="en-US" altLang="zh-CN" sz="1600" i="1" dirty="0">
                <a:solidFill>
                  <a:srgbClr val="006600"/>
                </a:solidFill>
                <a:latin typeface="+mn-lt"/>
                <a:ea typeface="楷体" panose="02010609060101010101" pitchFamily="49" charset="-122"/>
              </a:rPr>
              <a:t>n</a:t>
            </a:r>
            <a:r>
              <a:rPr lang="en-US" altLang="zh-CN" sz="1600" dirty="0">
                <a:solidFill>
                  <a:srgbClr val="006600"/>
                </a:solidFill>
                <a:latin typeface="+mn-lt"/>
                <a:ea typeface="楷体" panose="02010609060101010101" pitchFamily="49" charset="-122"/>
              </a:rPr>
              <a:t>=3</a:t>
            </a:r>
            <a:r>
              <a:rPr lang="zh-CN" altLang="en-US" sz="1600" dirty="0">
                <a:solidFill>
                  <a:srgbClr val="006600"/>
                </a:solidFill>
                <a:latin typeface="楷体" panose="02010609060101010101" pitchFamily="49" charset="-122"/>
                <a:ea typeface="楷体" panose="02010609060101010101" pitchFamily="49" charset="-122"/>
              </a:rPr>
              <a:t>时的结果是什么关系？</a:t>
            </a:r>
            <a:r>
              <a:rPr lang="zh-CN" altLang="en-US" sz="1400" dirty="0">
                <a:solidFill>
                  <a:schemeClr val="bg1">
                    <a:lumMod val="65000"/>
                  </a:schemeClr>
                </a:solidFill>
                <a:latin typeface="楷体" panose="02010609060101010101" pitchFamily="49" charset="-122"/>
                <a:ea typeface="楷体" panose="02010609060101010101" pitchFamily="49" charset="-122"/>
              </a:rPr>
              <a:t>或者说如何从 </a:t>
            </a:r>
            <a:r>
              <a:rPr lang="en-US" altLang="zh-CN" sz="1400" dirty="0">
                <a:solidFill>
                  <a:schemeClr val="bg1">
                    <a:lumMod val="65000"/>
                  </a:schemeClr>
                </a:solidFill>
                <a:latin typeface="+mn-lt"/>
                <a:ea typeface="楷体" panose="02010609060101010101" pitchFamily="49" charset="-122"/>
              </a:rPr>
              <a:t>Perm({1,2,3}) </a:t>
            </a:r>
            <a:r>
              <a:rPr lang="zh-CN" altLang="en-US" sz="1400" dirty="0">
                <a:solidFill>
                  <a:schemeClr val="bg1">
                    <a:lumMod val="65000"/>
                  </a:schemeClr>
                </a:solidFill>
                <a:latin typeface="楷体" panose="02010609060101010101" pitchFamily="49" charset="-122"/>
                <a:ea typeface="楷体" panose="02010609060101010101" pitchFamily="49" charset="-122"/>
              </a:rPr>
              <a:t>推出 </a:t>
            </a:r>
            <a:r>
              <a:rPr lang="en-US" altLang="zh-CN" sz="1400" dirty="0">
                <a:solidFill>
                  <a:schemeClr val="bg1">
                    <a:lumMod val="65000"/>
                  </a:schemeClr>
                </a:solidFill>
                <a:latin typeface="+mn-lt"/>
                <a:ea typeface="楷体" panose="02010609060101010101" pitchFamily="49" charset="-122"/>
              </a:rPr>
              <a:t>Perm({1,2,3,4})</a:t>
            </a:r>
            <a:endParaRPr lang="zh-CN" altLang="en-US" sz="1400" dirty="0">
              <a:solidFill>
                <a:schemeClr val="bg1">
                  <a:lumMod val="65000"/>
                </a:schemeClr>
              </a:solidFill>
              <a:latin typeface="+mn-lt"/>
              <a:ea typeface="楷体" panose="02010609060101010101" pitchFamily="49" charset="-122"/>
            </a:endParaRPr>
          </a:p>
        </p:txBody>
      </p:sp>
      <p:pic>
        <p:nvPicPr>
          <p:cNvPr id="7" name="图片 6">
            <a:extLst>
              <a:ext uri="{FF2B5EF4-FFF2-40B4-BE49-F238E27FC236}">
                <a16:creationId xmlns:a16="http://schemas.microsoft.com/office/drawing/2014/main" id="{926572A9-F637-F121-2B0B-4C35EDB842F7}"/>
              </a:ext>
            </a:extLst>
          </p:cNvPr>
          <p:cNvPicPr>
            <a:picLocks noChangeAspect="1"/>
          </p:cNvPicPr>
          <p:nvPr/>
        </p:nvPicPr>
        <p:blipFill>
          <a:blip r:embed="rId2"/>
          <a:stretch>
            <a:fillRect/>
          </a:stretch>
        </p:blipFill>
        <p:spPr>
          <a:xfrm>
            <a:off x="1187624" y="3046490"/>
            <a:ext cx="5134636" cy="1902807"/>
          </a:xfrm>
          <a:prstGeom prst="rect">
            <a:avLst/>
          </a:prstGeom>
        </p:spPr>
      </p:pic>
      <p:sp>
        <p:nvSpPr>
          <p:cNvPr id="15" name="文本框 14">
            <a:extLst>
              <a:ext uri="{FF2B5EF4-FFF2-40B4-BE49-F238E27FC236}">
                <a16:creationId xmlns:a16="http://schemas.microsoft.com/office/drawing/2014/main" id="{8F650C24-7989-E9D0-2DF4-6B1AC22857CD}"/>
              </a:ext>
            </a:extLst>
          </p:cNvPr>
          <p:cNvSpPr txBox="1"/>
          <p:nvPr/>
        </p:nvSpPr>
        <p:spPr>
          <a:xfrm>
            <a:off x="6444208" y="3429000"/>
            <a:ext cx="1800200" cy="1200329"/>
          </a:xfrm>
          <a:prstGeom prst="rect">
            <a:avLst/>
          </a:prstGeom>
          <a:noFill/>
        </p:spPr>
        <p:txBody>
          <a:bodyPr wrap="square" rtlCol="0">
            <a:spAutoFit/>
          </a:bodyPr>
          <a:lstStyle/>
          <a:p>
            <a:pPr marL="171450" indent="-171450">
              <a:buFont typeface="Arial" panose="020B0604020202020204" pitchFamily="34" charset="0"/>
              <a:buChar char="•"/>
            </a:pPr>
            <a:r>
              <a:rPr lang="en-US" altLang="zh-CN" sz="1200" dirty="0">
                <a:solidFill>
                  <a:srgbClr val="006600"/>
                </a:solidFill>
                <a:latin typeface="+mn-lt"/>
              </a:rPr>
              <a:t>Perm(</a:t>
            </a:r>
            <a:r>
              <a:rPr lang="en-US" altLang="zh-CN" sz="1200" i="1" dirty="0">
                <a:solidFill>
                  <a:srgbClr val="006600"/>
                </a:solidFill>
                <a:latin typeface="+mn-lt"/>
              </a:rPr>
              <a:t>n</a:t>
            </a:r>
            <a:r>
              <a:rPr lang="en-US" altLang="zh-CN" sz="1200" dirty="0">
                <a:solidFill>
                  <a:srgbClr val="006600"/>
                </a:solidFill>
                <a:latin typeface="+mn-lt"/>
              </a:rPr>
              <a:t>)</a:t>
            </a:r>
            <a:r>
              <a:rPr lang="zh-CN" altLang="en-US" sz="1200" dirty="0">
                <a:solidFill>
                  <a:srgbClr val="006600"/>
                </a:solidFill>
              </a:rPr>
              <a:t>调用</a:t>
            </a:r>
            <a:r>
              <a:rPr lang="en-US" altLang="zh-CN" sz="1200" dirty="0">
                <a:solidFill>
                  <a:srgbClr val="006600"/>
                </a:solidFill>
                <a:latin typeface="+mn-lt"/>
              </a:rPr>
              <a:t>Perm(</a:t>
            </a:r>
            <a:r>
              <a:rPr lang="en-US" altLang="zh-CN" sz="1200" i="1" dirty="0">
                <a:solidFill>
                  <a:srgbClr val="006600"/>
                </a:solidFill>
                <a:latin typeface="+mn-lt"/>
              </a:rPr>
              <a:t>n</a:t>
            </a:r>
            <a:r>
              <a:rPr lang="en-US" altLang="zh-CN" sz="1200" dirty="0">
                <a:solidFill>
                  <a:srgbClr val="006600"/>
                </a:solidFill>
                <a:latin typeface="+mn-lt"/>
              </a:rPr>
              <a:t>-1), </a:t>
            </a:r>
          </a:p>
          <a:p>
            <a:pPr marL="171450" indent="-171450">
              <a:buFont typeface="Arial" panose="020B0604020202020204" pitchFamily="34" charset="0"/>
              <a:buChar char="•"/>
            </a:pPr>
            <a:r>
              <a:rPr lang="zh-CN" altLang="en-US" sz="1200" dirty="0">
                <a:solidFill>
                  <a:srgbClr val="006600"/>
                </a:solidFill>
              </a:rPr>
              <a:t>对</a:t>
            </a:r>
            <a:r>
              <a:rPr lang="en-US" altLang="zh-CN" sz="1200" dirty="0">
                <a:solidFill>
                  <a:srgbClr val="006600"/>
                </a:solidFill>
                <a:latin typeface="+mn-lt"/>
              </a:rPr>
              <a:t>Perm(</a:t>
            </a:r>
            <a:r>
              <a:rPr lang="en-US" altLang="zh-CN" sz="1200" i="1" dirty="0">
                <a:solidFill>
                  <a:srgbClr val="006600"/>
                </a:solidFill>
                <a:latin typeface="+mn-lt"/>
              </a:rPr>
              <a:t>n</a:t>
            </a:r>
            <a:r>
              <a:rPr lang="en-US" altLang="zh-CN" sz="1200" dirty="0">
                <a:solidFill>
                  <a:srgbClr val="006600"/>
                </a:solidFill>
                <a:latin typeface="+mn-lt"/>
              </a:rPr>
              <a:t>-1)</a:t>
            </a:r>
            <a:r>
              <a:rPr lang="zh-CN" altLang="en-US" sz="1200" dirty="0">
                <a:solidFill>
                  <a:srgbClr val="006600"/>
                </a:solidFill>
              </a:rPr>
              <a:t>返回结果的每一项在相间位置（包括首尾）插入</a:t>
            </a:r>
            <a:r>
              <a:rPr lang="en-US" altLang="zh-CN" sz="1200" dirty="0">
                <a:solidFill>
                  <a:srgbClr val="006600"/>
                </a:solidFill>
                <a:latin typeface="+mn-lt"/>
              </a:rPr>
              <a:t>n</a:t>
            </a:r>
            <a:r>
              <a:rPr lang="zh-CN" altLang="en-US" sz="1200" dirty="0">
                <a:solidFill>
                  <a:srgbClr val="006600"/>
                </a:solidFill>
              </a:rPr>
              <a:t>，生成</a:t>
            </a:r>
            <a:r>
              <a:rPr lang="en-US" altLang="zh-CN" sz="1200" i="1" dirty="0">
                <a:solidFill>
                  <a:srgbClr val="006600"/>
                </a:solidFill>
                <a:latin typeface="+mn-lt"/>
              </a:rPr>
              <a:t>n</a:t>
            </a:r>
            <a:r>
              <a:rPr lang="zh-CN" altLang="en-US" sz="1200" dirty="0">
                <a:solidFill>
                  <a:srgbClr val="006600"/>
                </a:solidFill>
              </a:rPr>
              <a:t>个新串，并置到中间结果里。</a:t>
            </a:r>
          </a:p>
        </p:txBody>
      </p:sp>
      <p:sp>
        <p:nvSpPr>
          <p:cNvPr id="16" name="文本框 15">
            <a:extLst>
              <a:ext uri="{FF2B5EF4-FFF2-40B4-BE49-F238E27FC236}">
                <a16:creationId xmlns:a16="http://schemas.microsoft.com/office/drawing/2014/main" id="{4CC72D9E-B9FF-A860-8F3B-93F120862509}"/>
              </a:ext>
            </a:extLst>
          </p:cNvPr>
          <p:cNvSpPr txBox="1"/>
          <p:nvPr/>
        </p:nvSpPr>
        <p:spPr>
          <a:xfrm>
            <a:off x="2411761" y="5198222"/>
            <a:ext cx="4536504" cy="338554"/>
          </a:xfrm>
          <a:prstGeom prst="rect">
            <a:avLst/>
          </a:prstGeom>
          <a:noFill/>
        </p:spPr>
        <p:txBody>
          <a:bodyPr wrap="square" rtlCol="0">
            <a:spAutoFit/>
          </a:bodyPr>
          <a:lstStyle/>
          <a:p>
            <a:r>
              <a:rPr lang="zh-CN" altLang="en-US" sz="1600" dirty="0">
                <a:solidFill>
                  <a:srgbClr val="C00000"/>
                </a:solidFill>
                <a:latin typeface="楷体" panose="02010609060101010101" pitchFamily="49" charset="-122"/>
                <a:ea typeface="楷体" panose="02010609060101010101" pitchFamily="49" charset="-122"/>
              </a:rPr>
              <a:t>如果一定要求结果是“字典顺序”怎么办？</a:t>
            </a:r>
          </a:p>
        </p:txBody>
      </p:sp>
      <p:sp>
        <p:nvSpPr>
          <p:cNvPr id="17" name="文本框 16">
            <a:extLst>
              <a:ext uri="{FF2B5EF4-FFF2-40B4-BE49-F238E27FC236}">
                <a16:creationId xmlns:a16="http://schemas.microsoft.com/office/drawing/2014/main" id="{C8D51E84-46ED-7AB8-B915-658BD4C9B5A8}"/>
              </a:ext>
            </a:extLst>
          </p:cNvPr>
          <p:cNvSpPr txBox="1"/>
          <p:nvPr/>
        </p:nvSpPr>
        <p:spPr>
          <a:xfrm>
            <a:off x="2435843" y="5518190"/>
            <a:ext cx="5448525" cy="338554"/>
          </a:xfrm>
          <a:prstGeom prst="rect">
            <a:avLst/>
          </a:prstGeom>
          <a:noFill/>
        </p:spPr>
        <p:txBody>
          <a:bodyPr wrap="square" rtlCol="0">
            <a:spAutoFit/>
          </a:bodyPr>
          <a:lstStyle/>
          <a:p>
            <a:r>
              <a:rPr lang="zh-CN" altLang="en-US" sz="1600" dirty="0">
                <a:solidFill>
                  <a:srgbClr val="C00000"/>
                </a:solidFill>
                <a:latin typeface="楷体" panose="02010609060101010101" pitchFamily="49" charset="-122"/>
                <a:ea typeface="楷体" panose="02010609060101010101" pitchFamily="49" charset="-122"/>
              </a:rPr>
              <a:t>为什么这里的递归该循环很容易，但对</a:t>
            </a:r>
            <a:r>
              <a:rPr lang="en-US" altLang="zh-CN" sz="1600" dirty="0">
                <a:solidFill>
                  <a:srgbClr val="C00000"/>
                </a:solidFill>
                <a:latin typeface="+mn-lt"/>
                <a:ea typeface="楷体" panose="02010609060101010101" pitchFamily="49" charset="-122"/>
              </a:rPr>
              <a:t>Hanoi tower</a:t>
            </a:r>
            <a:r>
              <a:rPr lang="zh-CN" altLang="en-US" sz="1600" dirty="0">
                <a:solidFill>
                  <a:srgbClr val="C00000"/>
                </a:solidFill>
                <a:latin typeface="楷体" panose="02010609060101010101" pitchFamily="49" charset="-122"/>
                <a:ea typeface="楷体" panose="02010609060101010101" pitchFamily="49" charset="-122"/>
              </a:rPr>
              <a:t>就很难？</a:t>
            </a:r>
          </a:p>
        </p:txBody>
      </p:sp>
    </p:spTree>
    <p:extLst>
      <p:ext uri="{BB962C8B-B14F-4D97-AF65-F5344CB8AC3E}">
        <p14:creationId xmlns:p14="http://schemas.microsoft.com/office/powerpoint/2010/main" val="23458284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6">
                                            <p:txEl>
                                              <p:pRg st="0" end="0"/>
                                            </p:txEl>
                                          </p:spTgt>
                                        </p:tgtEl>
                                        <p:attrNameLst>
                                          <p:attrName>style.visibility</p:attrName>
                                        </p:attrNameLst>
                                      </p:cBhvr>
                                      <p:to>
                                        <p:strVal val="visible"/>
                                      </p:to>
                                    </p:set>
                                    <p:animEffect transition="in" filter="barn(inVertical)">
                                      <p:cBhvr>
                                        <p:cTn id="30" dur="500"/>
                                        <p:tgtEl>
                                          <p:spTgt spid="1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animEffect transition="in" filter="barn(inVertical)">
                                      <p:cBhvr>
                                        <p:cTn id="35"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560622-30F9-3FAE-5C1E-43CBEFFCD60E}"/>
              </a:ext>
            </a:extLst>
          </p:cNvPr>
          <p:cNvSpPr/>
          <p:nvPr/>
        </p:nvSpPr>
        <p:spPr>
          <a:xfrm>
            <a:off x="1619672" y="1628800"/>
            <a:ext cx="5472608" cy="1969770"/>
          </a:xfrm>
          <a:prstGeom prst="rect">
            <a:avLst/>
          </a:prstGeom>
          <a:noFill/>
        </p:spPr>
        <p:txBody>
          <a:bodyPr wrap="square">
            <a:spAutoFit/>
          </a:bodyPr>
          <a:lstStyle/>
          <a:p>
            <a:pPr>
              <a:defRPr/>
            </a:pPr>
            <a:r>
              <a:rPr lang="zh-CN" altLang="en-US"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问题</a:t>
            </a:r>
            <a:r>
              <a:rPr lang="en-US" altLang="zh-CN"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12</a:t>
            </a:r>
            <a:r>
              <a:rPr lang="zh-CN" altLang="en-US"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a:t>
            </a:r>
            <a:endParaRPr lang="en-US" altLang="zh-CN"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endParaRPr>
          </a:p>
          <a:p>
            <a:pPr>
              <a:spcBef>
                <a:spcPts val="1200"/>
              </a:spcBef>
              <a:defRPr/>
            </a:pPr>
            <a:r>
              <a:rPr lang="zh-CN" alt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你能比较一下递归方法与数学归纳法吗？</a:t>
            </a:r>
            <a:endParaRPr lang="en-US" altLang="zh-CN"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endParaRPr>
          </a:p>
        </p:txBody>
      </p:sp>
      <p:sp>
        <p:nvSpPr>
          <p:cNvPr id="3" name="TextBox 2">
            <a:extLst>
              <a:ext uri="{FF2B5EF4-FFF2-40B4-BE49-F238E27FC236}">
                <a16:creationId xmlns:a16="http://schemas.microsoft.com/office/drawing/2014/main" id="{B9199C35-B212-9DFA-40E3-425956A7DB72}"/>
              </a:ext>
            </a:extLst>
          </p:cNvPr>
          <p:cNvSpPr txBox="1">
            <a:spLocks noChangeArrowheads="1"/>
          </p:cNvSpPr>
          <p:nvPr/>
        </p:nvSpPr>
        <p:spPr bwMode="auto">
          <a:xfrm>
            <a:off x="3131840" y="4149080"/>
            <a:ext cx="45370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000" dirty="0">
                <a:solidFill>
                  <a:srgbClr val="C00000"/>
                </a:solidFill>
                <a:latin typeface="华文新魏" panose="02010800040101010101" pitchFamily="2" charset="-122"/>
                <a:ea typeface="华文新魏" panose="02010800040101010101" pitchFamily="2" charset="-122"/>
              </a:rPr>
              <a:t>为什么计算机出现之前只流行数学归纳法，却没有广泛使用的“递归解题法”？</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E4FAD37A-9E72-063E-3F38-7F675E75D131}"/>
              </a:ext>
            </a:extLst>
          </p:cNvPr>
          <p:cNvSpPr>
            <a:spLocks noGrp="1"/>
          </p:cNvSpPr>
          <p:nvPr>
            <p:ph type="title"/>
          </p:nvPr>
        </p:nvSpPr>
        <p:spPr/>
        <p:txBody>
          <a:bodyPr/>
          <a:lstStyle/>
          <a:p>
            <a:pPr eaLnBrk="1" hangingPunct="1"/>
            <a:r>
              <a:rPr lang="zh-CN" altLang="en-US"/>
              <a:t>课外作业</a:t>
            </a:r>
          </a:p>
        </p:txBody>
      </p:sp>
      <p:sp>
        <p:nvSpPr>
          <p:cNvPr id="28675" name="Content Placeholder 2">
            <a:extLst>
              <a:ext uri="{FF2B5EF4-FFF2-40B4-BE49-F238E27FC236}">
                <a16:creationId xmlns:a16="http://schemas.microsoft.com/office/drawing/2014/main" id="{7A6C5CE2-D662-1162-94A2-C549A1390FC1}"/>
              </a:ext>
            </a:extLst>
          </p:cNvPr>
          <p:cNvSpPr>
            <a:spLocks noGrp="1"/>
          </p:cNvSpPr>
          <p:nvPr>
            <p:ph idx="1"/>
          </p:nvPr>
        </p:nvSpPr>
        <p:spPr>
          <a:xfrm>
            <a:off x="468313" y="1412875"/>
            <a:ext cx="8229600" cy="4530725"/>
          </a:xfrm>
        </p:spPr>
        <p:txBody>
          <a:bodyPr/>
          <a:lstStyle/>
          <a:p>
            <a:pPr eaLnBrk="1" hangingPunct="1"/>
            <a:r>
              <a:rPr lang="en-US" altLang="zh-CN" sz="2400" dirty="0"/>
              <a:t>DH: 2.1-2.8</a:t>
            </a:r>
          </a:p>
          <a:p>
            <a:pPr eaLnBrk="1" hangingPunct="1"/>
            <a:r>
              <a:rPr lang="zh-CN" altLang="en-US" sz="2400" dirty="0"/>
              <a:t>利用“不变量”的思想，解下列问题</a:t>
            </a:r>
            <a:endParaRPr lang="en-US" altLang="zh-CN" sz="2400" dirty="0"/>
          </a:p>
          <a:p>
            <a:pPr lvl="1" eaLnBrk="1" hangingPunct="1"/>
            <a:r>
              <a:rPr lang="en-US" altLang="zh-CN" sz="2000" dirty="0"/>
              <a:t>Eleven large empty boxes are placed on a table. A unknown number of the boxes is selected and, into each one, eight medium boxes are placed. An unknown number of the medium boxes is selected and, into each one, eight small boxes are placed. At the end of this process there are 102 empty boxes. How many boxes are there in total?</a:t>
            </a: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FDE751-739A-511B-B996-4FE64DCF096C}"/>
              </a:ext>
            </a:extLst>
          </p:cNvPr>
          <p:cNvSpPr/>
          <p:nvPr/>
        </p:nvSpPr>
        <p:spPr>
          <a:xfrm>
            <a:off x="899592" y="2670314"/>
            <a:ext cx="4903907" cy="1169551"/>
          </a:xfrm>
          <a:prstGeom prst="rect">
            <a:avLst/>
          </a:prstGeom>
          <a:noFill/>
        </p:spPr>
        <p:txBody>
          <a:bodyPr wrap="none">
            <a:spAutoFit/>
          </a:bodyPr>
          <a:lstStyle/>
          <a:p>
            <a:pPr>
              <a:defRPr/>
            </a:pPr>
            <a:r>
              <a:rPr lang="zh-CN" alt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问题</a:t>
            </a:r>
            <a:r>
              <a:rPr lang="en-US" altLang="zh-CN"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2</a:t>
            </a:r>
            <a:r>
              <a:rPr lang="zh-CN" alt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a:t>
            </a:r>
            <a:endParaRPr lang="en-US" altLang="zh-CN"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endParaRPr>
          </a:p>
          <a:p>
            <a:pPr>
              <a:spcBef>
                <a:spcPts val="1200"/>
              </a:spcBef>
              <a:defRPr/>
            </a:pPr>
            <a:r>
              <a:rPr lang="zh-CN" altLang="en-US"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什么是“</a:t>
            </a:r>
            <a:r>
              <a:rPr lang="en-US" altLang="zh-CN"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control structure”?</a:t>
            </a:r>
          </a:p>
        </p:txBody>
      </p:sp>
      <p:grpSp>
        <p:nvGrpSpPr>
          <p:cNvPr id="11" name="Group 10">
            <a:extLst>
              <a:ext uri="{FF2B5EF4-FFF2-40B4-BE49-F238E27FC236}">
                <a16:creationId xmlns:a16="http://schemas.microsoft.com/office/drawing/2014/main" id="{885D04EE-56FB-5510-0736-864400C9917F}"/>
              </a:ext>
            </a:extLst>
          </p:cNvPr>
          <p:cNvGrpSpPr>
            <a:grpSpLocks/>
          </p:cNvGrpSpPr>
          <p:nvPr/>
        </p:nvGrpSpPr>
        <p:grpSpPr bwMode="auto">
          <a:xfrm>
            <a:off x="1043608" y="4246404"/>
            <a:ext cx="7520508" cy="1433165"/>
            <a:chOff x="723548" y="4156794"/>
            <a:chExt cx="8223250" cy="1985963"/>
          </a:xfrm>
        </p:grpSpPr>
        <p:grpSp>
          <p:nvGrpSpPr>
            <p:cNvPr id="5125" name="Group 4">
              <a:extLst>
                <a:ext uri="{FF2B5EF4-FFF2-40B4-BE49-F238E27FC236}">
                  <a16:creationId xmlns:a16="http://schemas.microsoft.com/office/drawing/2014/main" id="{90C20DDF-4869-DAD1-6432-5B8921E0CF68}"/>
                </a:ext>
              </a:extLst>
            </p:cNvPr>
            <p:cNvGrpSpPr>
              <a:grpSpLocks/>
            </p:cNvGrpSpPr>
            <p:nvPr/>
          </p:nvGrpSpPr>
          <p:grpSpPr bwMode="auto">
            <a:xfrm>
              <a:off x="723548" y="4156794"/>
              <a:ext cx="8223250" cy="1366838"/>
              <a:chOff x="539552" y="3573016"/>
              <a:chExt cx="8223853" cy="1368152"/>
            </a:xfrm>
          </p:grpSpPr>
          <p:pic>
            <p:nvPicPr>
              <p:cNvPr id="5129" name="Picture 2">
                <a:extLst>
                  <a:ext uri="{FF2B5EF4-FFF2-40B4-BE49-F238E27FC236}">
                    <a16:creationId xmlns:a16="http://schemas.microsoft.com/office/drawing/2014/main" id="{7DA08CAE-3F8B-6020-E152-040CEBAF6D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573016"/>
                <a:ext cx="8208912"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a:extLst>
                  <a:ext uri="{FF2B5EF4-FFF2-40B4-BE49-F238E27FC236}">
                    <a16:creationId xmlns:a16="http://schemas.microsoft.com/office/drawing/2014/main" id="{6A833A4C-BDBA-678F-20FA-2B3AADAD13E0}"/>
                  </a:ext>
                </a:extLst>
              </p:cNvPr>
              <p:cNvSpPr/>
              <p:nvPr/>
            </p:nvSpPr>
            <p:spPr>
              <a:xfrm>
                <a:off x="539552" y="3573016"/>
                <a:ext cx="7704703" cy="28761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Rounded Rectangle 3">
                <a:extLst>
                  <a:ext uri="{FF2B5EF4-FFF2-40B4-BE49-F238E27FC236}">
                    <a16:creationId xmlns:a16="http://schemas.microsoft.com/office/drawing/2014/main" id="{11ADC846-B1C9-4A07-180E-F94C042B9CD9}"/>
                  </a:ext>
                </a:extLst>
              </p:cNvPr>
              <p:cNvSpPr/>
              <p:nvPr/>
            </p:nvSpPr>
            <p:spPr>
              <a:xfrm>
                <a:off x="7178964" y="4580459"/>
                <a:ext cx="1584441" cy="36070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cxnSp>
          <p:nvCxnSpPr>
            <p:cNvPr id="7" name="Straight Connector 6">
              <a:extLst>
                <a:ext uri="{FF2B5EF4-FFF2-40B4-BE49-F238E27FC236}">
                  <a16:creationId xmlns:a16="http://schemas.microsoft.com/office/drawing/2014/main" id="{426335A2-7CB7-C82F-F67F-6E751D5AE375}"/>
                </a:ext>
              </a:extLst>
            </p:cNvPr>
            <p:cNvCxnSpPr/>
            <p:nvPr/>
          </p:nvCxnSpPr>
          <p:spPr>
            <a:xfrm>
              <a:off x="3957286" y="5164857"/>
              <a:ext cx="259238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127" name="TextBox 5">
              <a:extLst>
                <a:ext uri="{FF2B5EF4-FFF2-40B4-BE49-F238E27FC236}">
                  <a16:creationId xmlns:a16="http://schemas.microsoft.com/office/drawing/2014/main" id="{C9643FCA-73CC-B7D5-1F85-6F8F923E9C5D}"/>
                </a:ext>
              </a:extLst>
            </p:cNvPr>
            <p:cNvSpPr txBox="1">
              <a:spLocks noChangeArrowheads="1"/>
            </p:cNvSpPr>
            <p:nvPr/>
          </p:nvSpPr>
          <p:spPr bwMode="auto">
            <a:xfrm>
              <a:off x="723548" y="5804619"/>
              <a:ext cx="40576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1600">
                  <a:solidFill>
                    <a:srgbClr val="006600"/>
                  </a:solidFill>
                  <a:cs typeface="Times New Roman" panose="02020603050405020304" pitchFamily="18" charset="0"/>
                </a:rPr>
                <a:t>Paramount: of highest rank of importance</a:t>
              </a:r>
              <a:endParaRPr lang="zh-CN" altLang="en-US" sz="1600">
                <a:solidFill>
                  <a:srgbClr val="006600"/>
                </a:solidFill>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9FE399B0-5D54-146A-F013-0BEBE4CC187F}"/>
                </a:ext>
              </a:extLst>
            </p:cNvPr>
            <p:cNvCxnSpPr/>
            <p:nvPr/>
          </p:nvCxnSpPr>
          <p:spPr>
            <a:xfrm flipV="1">
              <a:off x="1220436" y="4775919"/>
              <a:ext cx="433387" cy="1135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782C1015-68D8-DE21-E418-D9A8965C6112}"/>
              </a:ext>
            </a:extLst>
          </p:cNvPr>
          <p:cNvSpPr/>
          <p:nvPr/>
        </p:nvSpPr>
        <p:spPr>
          <a:xfrm>
            <a:off x="899592" y="712406"/>
            <a:ext cx="7088004" cy="1523494"/>
          </a:xfrm>
          <a:prstGeom prst="rect">
            <a:avLst/>
          </a:prstGeom>
          <a:noFill/>
        </p:spPr>
        <p:txBody>
          <a:bodyPr>
            <a:spAutoFit/>
          </a:bodyPr>
          <a:lstStyle/>
          <a:p>
            <a:pPr>
              <a:defRPr/>
            </a:pPr>
            <a:r>
              <a:rPr lang="zh-CN" altLang="en-US" sz="3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问题</a:t>
            </a:r>
            <a:r>
              <a:rPr lang="en-US" altLang="zh-CN" sz="3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1</a:t>
            </a:r>
            <a:r>
              <a:rPr lang="zh-CN" altLang="en-US" sz="3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a:t>
            </a:r>
            <a:endParaRPr lang="en-US" altLang="zh-CN" sz="3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endParaRPr>
          </a:p>
          <a:p>
            <a:pPr>
              <a:spcBef>
                <a:spcPts val="600"/>
              </a:spcBef>
              <a:defRPr/>
            </a:pPr>
            <a:r>
              <a:rPr lang="zh-CN" altLang="en-US"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我们已经知道计算机解题的关键是“算法”，那算法的关键是什么呢？</a:t>
            </a:r>
          </a:p>
        </p:txBody>
      </p:sp>
      <p:sp>
        <p:nvSpPr>
          <p:cNvPr id="5" name="文本框 4">
            <a:extLst>
              <a:ext uri="{FF2B5EF4-FFF2-40B4-BE49-F238E27FC236}">
                <a16:creationId xmlns:a16="http://schemas.microsoft.com/office/drawing/2014/main" id="{E669982F-4A05-1FA7-9E6F-1922D18A2E89}"/>
              </a:ext>
            </a:extLst>
          </p:cNvPr>
          <p:cNvSpPr txBox="1"/>
          <p:nvPr/>
        </p:nvSpPr>
        <p:spPr>
          <a:xfrm>
            <a:off x="4139952" y="2357174"/>
            <a:ext cx="2736304" cy="553998"/>
          </a:xfrm>
          <a:prstGeom prst="rect">
            <a:avLst/>
          </a:prstGeom>
          <a:noFill/>
        </p:spPr>
        <p:txBody>
          <a:bodyPr wrap="square" rtlCol="0">
            <a:spAutoFit/>
          </a:bodyPr>
          <a:lstStyle/>
          <a:p>
            <a:r>
              <a:rPr lang="zh-CN" altLang="en-US" sz="1600" dirty="0">
                <a:solidFill>
                  <a:srgbClr val="006600"/>
                </a:solidFill>
                <a:latin typeface="微软雅黑" panose="020B0503020204020204" pitchFamily="34" charset="-122"/>
                <a:ea typeface="微软雅黑" panose="020B0503020204020204" pitchFamily="34" charset="-122"/>
              </a:rPr>
              <a:t>明确的基本指令、控制结构</a:t>
            </a:r>
            <a:endParaRPr lang="en-US" altLang="zh-CN" sz="1600" dirty="0">
              <a:solidFill>
                <a:srgbClr val="006600"/>
              </a:solidFill>
              <a:latin typeface="微软雅黑" panose="020B0503020204020204" pitchFamily="34" charset="-122"/>
              <a:ea typeface="微软雅黑" panose="020B0503020204020204" pitchFamily="34" charset="-122"/>
            </a:endParaRPr>
          </a:p>
          <a:p>
            <a:r>
              <a:rPr lang="zh-CN" altLang="en-US" sz="1400" dirty="0">
                <a:solidFill>
                  <a:schemeClr val="bg1">
                    <a:lumMod val="65000"/>
                  </a:schemeClr>
                </a:solidFill>
                <a:latin typeface="楷体" panose="02010609060101010101" pitchFamily="49" charset="-122"/>
                <a:ea typeface="楷体" panose="02010609060101010101" pitchFamily="49" charset="-122"/>
              </a:rPr>
              <a:t>我们暂时不说“数据”</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8ECFCDC-89FB-E133-810C-FDB5797639ED}"/>
              </a:ext>
            </a:extLst>
          </p:cNvPr>
          <p:cNvSpPr>
            <a:spLocks noGrp="1"/>
          </p:cNvSpPr>
          <p:nvPr>
            <p:ph type="title"/>
          </p:nvPr>
        </p:nvSpPr>
        <p:spPr/>
        <p:txBody>
          <a:bodyPr/>
          <a:lstStyle/>
          <a:p>
            <a:pPr eaLnBrk="1" hangingPunct="1"/>
            <a:r>
              <a:rPr lang="zh-CN" altLang="en-US" dirty="0"/>
              <a:t>吃一只蟹黄汤包的“算法”</a:t>
            </a:r>
          </a:p>
        </p:txBody>
      </p:sp>
      <p:sp>
        <p:nvSpPr>
          <p:cNvPr id="3" name="Content Placeholder 2">
            <a:extLst>
              <a:ext uri="{FF2B5EF4-FFF2-40B4-BE49-F238E27FC236}">
                <a16:creationId xmlns:a16="http://schemas.microsoft.com/office/drawing/2014/main" id="{D980EDFE-AB99-2406-273D-EAE9A6FCB074}"/>
              </a:ext>
            </a:extLst>
          </p:cNvPr>
          <p:cNvSpPr>
            <a:spLocks noGrp="1"/>
          </p:cNvSpPr>
          <p:nvPr>
            <p:ph idx="1"/>
          </p:nvPr>
        </p:nvSpPr>
        <p:spPr>
          <a:xfrm>
            <a:off x="611560" y="1590728"/>
            <a:ext cx="8229600" cy="2935213"/>
          </a:xfrm>
        </p:spPr>
        <p:txBody>
          <a:bodyPr/>
          <a:lstStyle/>
          <a:p>
            <a:pPr eaLnBrk="1" hangingPunct="1">
              <a:defRPr/>
            </a:pPr>
            <a:r>
              <a:rPr lang="zh-CN" altLang="en-US" sz="2400" dirty="0"/>
              <a:t>顺序很重要：</a:t>
            </a:r>
            <a:endParaRPr lang="en-US" altLang="zh-CN" sz="2400" dirty="0"/>
          </a:p>
          <a:p>
            <a:pPr marL="858837" lvl="1" indent="-514350" eaLnBrk="1" hangingPunct="1">
              <a:buFont typeface="+mj-lt"/>
              <a:buAutoNum type="arabicPeriod"/>
              <a:defRPr/>
            </a:pPr>
            <a:r>
              <a:rPr lang="en-US" altLang="zh-CN" sz="2000" dirty="0"/>
              <a:t>【</a:t>
            </a:r>
            <a:r>
              <a:rPr lang="zh-CN" altLang="en-US" sz="2000" dirty="0"/>
              <a:t>轻轻提</a:t>
            </a:r>
            <a:r>
              <a:rPr lang="en-US" altLang="zh-CN" sz="2000" dirty="0"/>
              <a:t>】</a:t>
            </a:r>
            <a:r>
              <a:rPr lang="zh-CN" altLang="en-US" sz="2000" dirty="0"/>
              <a:t>将包子从蒸笼中轻轻提起，</a:t>
            </a:r>
            <a:r>
              <a:rPr lang="en-US" altLang="zh-CN" sz="2000" dirty="0"/>
              <a:t>and then</a:t>
            </a:r>
          </a:p>
          <a:p>
            <a:pPr marL="858837" lvl="1" indent="-514350" eaLnBrk="1" hangingPunct="1">
              <a:buFont typeface="+mj-lt"/>
              <a:buAutoNum type="arabicPeriod"/>
              <a:defRPr/>
            </a:pPr>
            <a:r>
              <a:rPr lang="en-US" altLang="zh-CN" sz="2000" dirty="0"/>
              <a:t>【</a:t>
            </a:r>
            <a:r>
              <a:rPr lang="zh-CN" altLang="en-US" sz="2000" dirty="0"/>
              <a:t>慢慢移</a:t>
            </a:r>
            <a:r>
              <a:rPr lang="en-US" altLang="zh-CN" sz="2000" dirty="0"/>
              <a:t>】</a:t>
            </a:r>
            <a:r>
              <a:rPr lang="zh-CN" altLang="en-US" sz="2000" dirty="0"/>
              <a:t>将包子慢慢移动到面前的小碟子中，</a:t>
            </a:r>
            <a:r>
              <a:rPr lang="en-US" altLang="zh-CN" sz="2000" dirty="0"/>
              <a:t>and then </a:t>
            </a:r>
          </a:p>
          <a:p>
            <a:pPr marL="858837" lvl="1" indent="-514350" eaLnBrk="1" hangingPunct="1">
              <a:buFont typeface="+mj-lt"/>
              <a:buAutoNum type="arabicPeriod"/>
              <a:defRPr/>
            </a:pPr>
            <a:r>
              <a:rPr lang="en-US" altLang="zh-CN" sz="2000" dirty="0"/>
              <a:t>【</a:t>
            </a:r>
            <a:r>
              <a:rPr lang="zh-CN" altLang="en-US" sz="2000" dirty="0"/>
              <a:t>先开窗</a:t>
            </a:r>
            <a:r>
              <a:rPr lang="en-US" altLang="zh-CN" sz="2000" dirty="0"/>
              <a:t>】</a:t>
            </a:r>
            <a:r>
              <a:rPr lang="zh-CN" altLang="en-US" sz="2000" dirty="0"/>
              <a:t>在包子的正上方咬开一个小口，</a:t>
            </a:r>
            <a:r>
              <a:rPr lang="en-US" altLang="zh-CN" sz="2000" dirty="0"/>
              <a:t>and then</a:t>
            </a:r>
          </a:p>
          <a:p>
            <a:pPr marL="858837" lvl="1" indent="-514350" eaLnBrk="1" hangingPunct="1">
              <a:buFont typeface="+mj-lt"/>
              <a:buAutoNum type="arabicPeriod"/>
              <a:defRPr/>
            </a:pPr>
            <a:r>
              <a:rPr lang="en-US" altLang="zh-CN" sz="2000" dirty="0"/>
              <a:t>【</a:t>
            </a:r>
            <a:r>
              <a:rPr lang="zh-CN" altLang="en-US" sz="2000" dirty="0"/>
              <a:t>后喝汤</a:t>
            </a:r>
            <a:r>
              <a:rPr lang="en-US" altLang="zh-CN" sz="2000" dirty="0"/>
              <a:t>】</a:t>
            </a:r>
            <a:r>
              <a:rPr lang="zh-CN" altLang="en-US" sz="2000" dirty="0"/>
              <a:t>通过小口吸食包子里的汤</a:t>
            </a:r>
            <a:r>
              <a:rPr lang="en-US" altLang="zh-CN" sz="2000" dirty="0"/>
              <a:t>(</a:t>
            </a:r>
            <a:r>
              <a:rPr lang="zh-CN" altLang="en-US" sz="2000" dirty="0"/>
              <a:t>当心别烫着</a:t>
            </a:r>
            <a:r>
              <a:rPr lang="en-US" altLang="zh-CN" sz="2000" dirty="0"/>
              <a:t>)</a:t>
            </a:r>
            <a:r>
              <a:rPr lang="zh-CN" altLang="en-US" sz="2000" dirty="0"/>
              <a:t>，</a:t>
            </a:r>
            <a:r>
              <a:rPr lang="en-US" altLang="zh-CN" sz="2000" dirty="0"/>
              <a:t>and then</a:t>
            </a:r>
          </a:p>
          <a:p>
            <a:pPr marL="858837" lvl="1" indent="-514350" eaLnBrk="1" hangingPunct="1">
              <a:buFont typeface="+mj-lt"/>
              <a:buAutoNum type="arabicPeriod"/>
              <a:defRPr/>
            </a:pPr>
            <a:r>
              <a:rPr lang="zh-CN" altLang="en-US" sz="2000" dirty="0"/>
              <a:t>将包子送入口中。</a:t>
            </a:r>
            <a:endParaRPr lang="en-US" altLang="zh-CN" sz="2000" dirty="0"/>
          </a:p>
          <a:p>
            <a:pPr marL="344487" lvl="1" indent="0" eaLnBrk="1" hangingPunct="1">
              <a:buFont typeface="Wingdings" pitchFamily="2" charset="2"/>
              <a:buNone/>
              <a:defRPr/>
            </a:pPr>
            <a:r>
              <a:rPr lang="zh-CN" altLang="en-US" sz="2000" dirty="0">
                <a:solidFill>
                  <a:srgbClr val="006600"/>
                </a:solidFill>
              </a:rPr>
              <a:t>完成！</a:t>
            </a:r>
          </a:p>
        </p:txBody>
      </p:sp>
      <p:sp>
        <p:nvSpPr>
          <p:cNvPr id="2" name="TextBox 1">
            <a:extLst>
              <a:ext uri="{FF2B5EF4-FFF2-40B4-BE49-F238E27FC236}">
                <a16:creationId xmlns:a16="http://schemas.microsoft.com/office/drawing/2014/main" id="{637C9338-756C-507A-89B8-FF5E2B1C9DBE}"/>
              </a:ext>
            </a:extLst>
          </p:cNvPr>
          <p:cNvSpPr txBox="1">
            <a:spLocks noChangeArrowheads="1"/>
          </p:cNvSpPr>
          <p:nvPr/>
        </p:nvSpPr>
        <p:spPr bwMode="auto">
          <a:xfrm>
            <a:off x="3347864" y="3881452"/>
            <a:ext cx="4608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000" dirty="0">
                <a:latin typeface="微软雅黑" panose="020B0503020204020204" pitchFamily="34" charset="-122"/>
                <a:ea typeface="微软雅黑" panose="020B0503020204020204" pitchFamily="34" charset="-122"/>
              </a:rPr>
              <a:t>这是算法“最”基本的结构：</a:t>
            </a:r>
            <a:r>
              <a:rPr lang="zh-CN" altLang="en-US" sz="2000" dirty="0">
                <a:solidFill>
                  <a:srgbClr val="C00000"/>
                </a:solidFill>
                <a:latin typeface="微软雅黑" panose="020B0503020204020204" pitchFamily="34" charset="-122"/>
                <a:ea typeface="微软雅黑" panose="020B0503020204020204" pitchFamily="34" charset="-122"/>
              </a:rPr>
              <a:t>顺序结构</a:t>
            </a:r>
          </a:p>
        </p:txBody>
      </p:sp>
      <p:sp>
        <p:nvSpPr>
          <p:cNvPr id="5" name="Rectangle 4">
            <a:extLst>
              <a:ext uri="{FF2B5EF4-FFF2-40B4-BE49-F238E27FC236}">
                <a16:creationId xmlns:a16="http://schemas.microsoft.com/office/drawing/2014/main" id="{FCEC18A6-F9C3-F91F-6233-5B2FF9014216}"/>
              </a:ext>
            </a:extLst>
          </p:cNvPr>
          <p:cNvSpPr/>
          <p:nvPr/>
        </p:nvSpPr>
        <p:spPr>
          <a:xfrm>
            <a:off x="1134899" y="4581128"/>
            <a:ext cx="4152099" cy="1015663"/>
          </a:xfrm>
          <a:prstGeom prst="rect">
            <a:avLst/>
          </a:prstGeom>
          <a:noFill/>
        </p:spPr>
        <p:txBody>
          <a:bodyPr wrap="none">
            <a:spAutoFit/>
          </a:bodyPr>
          <a:lstStyle/>
          <a:p>
            <a:pPr>
              <a:defRPr/>
            </a:pPr>
            <a:r>
              <a:rPr lang="zh-CN" altLang="en-US"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问题</a:t>
            </a:r>
            <a:r>
              <a:rPr lang="en-US" altLang="zh-CN"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3</a:t>
            </a:r>
            <a:r>
              <a:rPr lang="zh-CN" altLang="en-US"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a:t>
            </a:r>
            <a:endParaRPr lang="en-US" altLang="zh-CN"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a:p>
            <a:pPr>
              <a:defRPr/>
            </a:pPr>
            <a:r>
              <a:rPr lang="zh-CN" altLang="en-US"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如何确保这个过程无误？</a:t>
            </a:r>
            <a:endParaRPr lang="en-US" altLang="zh-CN"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p:txBody>
      </p:sp>
      <p:sp>
        <p:nvSpPr>
          <p:cNvPr id="6" name="TextBox 2">
            <a:extLst>
              <a:ext uri="{FF2B5EF4-FFF2-40B4-BE49-F238E27FC236}">
                <a16:creationId xmlns:a16="http://schemas.microsoft.com/office/drawing/2014/main" id="{FB1F714C-6F29-71BA-79C6-8146B4AB33E7}"/>
              </a:ext>
            </a:extLst>
          </p:cNvPr>
          <p:cNvSpPr txBox="1">
            <a:spLocks noChangeArrowheads="1"/>
          </p:cNvSpPr>
          <p:nvPr/>
        </p:nvSpPr>
        <p:spPr bwMode="auto">
          <a:xfrm>
            <a:off x="5286999" y="4509120"/>
            <a:ext cx="307538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b="1" dirty="0">
                <a:solidFill>
                  <a:srgbClr val="006600"/>
                </a:solidFill>
                <a:latin typeface="华文楷体" panose="02010600040101010101" pitchFamily="2" charset="-122"/>
                <a:ea typeface="华文楷体" panose="02010600040101010101" pitchFamily="2" charset="-122"/>
              </a:rPr>
              <a:t>假如我们认为在步骤</a:t>
            </a:r>
            <a:r>
              <a:rPr lang="en-US" altLang="zh-CN" sz="1800" b="1" dirty="0">
                <a:solidFill>
                  <a:srgbClr val="006600"/>
                </a:solidFill>
                <a:latin typeface="华文楷体" panose="02010600040101010101" pitchFamily="2" charset="-122"/>
                <a:ea typeface="华文楷体" panose="02010600040101010101" pitchFamily="2" charset="-122"/>
              </a:rPr>
              <a:t>4</a:t>
            </a:r>
            <a:r>
              <a:rPr lang="zh-CN" altLang="en-US" sz="1800" b="1" dirty="0">
                <a:solidFill>
                  <a:srgbClr val="006600"/>
                </a:solidFill>
                <a:latin typeface="华文楷体" panose="02010600040101010101" pitchFamily="2" charset="-122"/>
                <a:ea typeface="华文楷体" panose="02010600040101010101" pitchFamily="2" charset="-122"/>
              </a:rPr>
              <a:t>和</a:t>
            </a:r>
            <a:r>
              <a:rPr lang="en-US" altLang="zh-CN" sz="1800" b="1" dirty="0">
                <a:solidFill>
                  <a:srgbClr val="006600"/>
                </a:solidFill>
                <a:latin typeface="华文楷体" panose="02010600040101010101" pitchFamily="2" charset="-122"/>
                <a:ea typeface="华文楷体" panose="02010600040101010101" pitchFamily="2" charset="-122"/>
              </a:rPr>
              <a:t>5</a:t>
            </a:r>
            <a:r>
              <a:rPr lang="zh-CN" altLang="en-US" sz="1800" b="1" dirty="0">
                <a:solidFill>
                  <a:srgbClr val="006600"/>
                </a:solidFill>
                <a:latin typeface="华文楷体" panose="02010600040101010101" pitchFamily="2" charset="-122"/>
                <a:ea typeface="华文楷体" panose="02010600040101010101" pitchFamily="2" charset="-122"/>
              </a:rPr>
              <a:t>执行前要确保前面的结果是正确的，可以在相应的地方设个“监视哨” </a:t>
            </a:r>
            <a:r>
              <a:rPr lang="en-US" altLang="zh-CN" sz="1800" b="1" dirty="0">
                <a:solidFill>
                  <a:srgbClr val="006600"/>
                </a:solidFill>
                <a:latin typeface="华文楷体" panose="02010600040101010101" pitchFamily="2" charset="-122"/>
                <a:ea typeface="华文楷体" panose="02010600040101010101" pitchFamily="2" charset="-122"/>
              </a:rPr>
              <a:t>–</a:t>
            </a:r>
            <a:r>
              <a:rPr lang="zh-CN" altLang="en-US" sz="1800" b="1" dirty="0">
                <a:solidFill>
                  <a:srgbClr val="006600"/>
                </a:solidFill>
                <a:latin typeface="华文楷体" panose="02010600040101010101" pitchFamily="2" charset="-122"/>
                <a:ea typeface="华文楷体" panose="02010600040101010101" pitchFamily="2" charset="-122"/>
              </a:rPr>
              <a:t> “</a:t>
            </a:r>
            <a:r>
              <a:rPr lang="en-US" altLang="zh-CN" sz="1800" b="1" dirty="0">
                <a:solidFill>
                  <a:srgbClr val="006600"/>
                </a:solidFill>
                <a:latin typeface="华文楷体" panose="02010600040101010101" pitchFamily="2" charset="-122"/>
                <a:ea typeface="华文楷体" panose="02010600040101010101" pitchFamily="2" charset="-122"/>
              </a:rPr>
              <a:t>guard</a:t>
            </a:r>
            <a:r>
              <a:rPr lang="zh-CN" altLang="en-US" sz="1800" b="1" dirty="0">
                <a:solidFill>
                  <a:srgbClr val="006600"/>
                </a:solidFill>
                <a:latin typeface="华文楷体" panose="02010600040101010101" pitchFamily="2" charset="-122"/>
                <a:ea typeface="华文楷体" panose="02010600040101010101" pitchFamily="2" charset="-122"/>
              </a:rPr>
              <a:t>”。</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randombar(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09517F-8A5E-C632-D523-93286439254E}"/>
              </a:ext>
            </a:extLst>
          </p:cNvPr>
          <p:cNvSpPr/>
          <p:nvPr/>
        </p:nvSpPr>
        <p:spPr>
          <a:xfrm>
            <a:off x="493037" y="839377"/>
            <a:ext cx="3240360" cy="2031325"/>
          </a:xfrm>
          <a:prstGeom prst="rect">
            <a:avLst/>
          </a:prstGeom>
          <a:noFill/>
        </p:spPr>
        <p:txBody>
          <a:bodyPr wrap="square">
            <a:spAutoFit/>
          </a:bodyPr>
          <a:lstStyle/>
          <a:p>
            <a:pPr>
              <a:spcBef>
                <a:spcPts val="1200"/>
              </a:spcBef>
              <a:defRPr/>
            </a:pPr>
            <a:r>
              <a:rPr lang="zh-CN" alt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问题</a:t>
            </a:r>
            <a:r>
              <a:rPr lang="en-US" altLang="zh-CN"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4</a:t>
            </a:r>
            <a:r>
              <a:rPr lang="zh-CN" alt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a:t>
            </a:r>
            <a:endParaRPr lang="en-US" altLang="zh-CN"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endParaRPr>
          </a:p>
          <a:p>
            <a:pPr>
              <a:spcBef>
                <a:spcPts val="1200"/>
              </a:spcBef>
              <a:defRPr/>
            </a:pPr>
            <a:r>
              <a:rPr lang="zh-CN" altLang="en-US"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但是我们并不打算只吃一只，那怎么控制数量呢？</a:t>
            </a:r>
            <a:endParaRPr lang="en-US" altLang="zh-CN"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endParaRPr>
          </a:p>
        </p:txBody>
      </p:sp>
      <p:sp>
        <p:nvSpPr>
          <p:cNvPr id="3" name="Title 1">
            <a:extLst>
              <a:ext uri="{FF2B5EF4-FFF2-40B4-BE49-F238E27FC236}">
                <a16:creationId xmlns:a16="http://schemas.microsoft.com/office/drawing/2014/main" id="{AA989EEA-843A-D7B6-1D16-CD50E12C087A}"/>
              </a:ext>
            </a:extLst>
          </p:cNvPr>
          <p:cNvSpPr txBox="1">
            <a:spLocks/>
          </p:cNvSpPr>
          <p:nvPr/>
        </p:nvSpPr>
        <p:spPr>
          <a:xfrm>
            <a:off x="3660513" y="836712"/>
            <a:ext cx="4871392" cy="1143000"/>
          </a:xfrm>
          <a:prstGeom prst="rect">
            <a:avLst/>
          </a:prstGeom>
        </p:spPr>
        <p:txBody>
          <a:bodyPr/>
          <a:lst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Impact" pitchFamily="34" charset="0"/>
                <a:ea typeface="微软雅黑" pitchFamily="34" charset="-122"/>
              </a:defRPr>
            </a:lvl2pPr>
            <a:lvl3pPr algn="ctr" rtl="0" eaLnBrk="0" fontAlgn="base" hangingPunct="0">
              <a:spcBef>
                <a:spcPct val="0"/>
              </a:spcBef>
              <a:spcAft>
                <a:spcPct val="0"/>
              </a:spcAft>
              <a:defRPr sz="4000" b="1">
                <a:solidFill>
                  <a:schemeClr val="tx1"/>
                </a:solidFill>
                <a:latin typeface="Impact" pitchFamily="34" charset="0"/>
                <a:ea typeface="微软雅黑" pitchFamily="34" charset="-122"/>
              </a:defRPr>
            </a:lvl3pPr>
            <a:lvl4pPr algn="ctr" rtl="0" eaLnBrk="0" fontAlgn="base" hangingPunct="0">
              <a:spcBef>
                <a:spcPct val="0"/>
              </a:spcBef>
              <a:spcAft>
                <a:spcPct val="0"/>
              </a:spcAft>
              <a:defRPr sz="4000" b="1">
                <a:solidFill>
                  <a:schemeClr val="tx1"/>
                </a:solidFill>
                <a:latin typeface="Impact" pitchFamily="34" charset="0"/>
                <a:ea typeface="微软雅黑" pitchFamily="34" charset="-122"/>
              </a:defRPr>
            </a:lvl4pPr>
            <a:lvl5pPr algn="ctr" rtl="0" eaLnBrk="0" fontAlgn="base" hangingPunct="0">
              <a:spcBef>
                <a:spcPct val="0"/>
              </a:spcBef>
              <a:spcAft>
                <a:spcPct val="0"/>
              </a:spcAft>
              <a:defRPr sz="4000" b="1">
                <a:solidFill>
                  <a:schemeClr val="tx1"/>
                </a:solidFill>
                <a:latin typeface="Impact" pitchFamily="34" charset="0"/>
                <a:ea typeface="微软雅黑" pitchFamily="34" charset="-122"/>
              </a:defRPr>
            </a:lvl5pPr>
            <a:lvl6pPr marL="457200" algn="ctr" rtl="0" eaLnBrk="1" fontAlgn="base" hangingPunct="1">
              <a:spcBef>
                <a:spcPct val="0"/>
              </a:spcBef>
              <a:spcAft>
                <a:spcPct val="0"/>
              </a:spcAft>
              <a:defRPr sz="4000" b="1">
                <a:solidFill>
                  <a:schemeClr val="tx1"/>
                </a:solidFill>
                <a:latin typeface="Impact" pitchFamily="34" charset="0"/>
                <a:ea typeface="微软雅黑" pitchFamily="34" charset="-122"/>
              </a:defRPr>
            </a:lvl6pPr>
            <a:lvl7pPr marL="914400" algn="ctr" rtl="0" eaLnBrk="1" fontAlgn="base" hangingPunct="1">
              <a:spcBef>
                <a:spcPct val="0"/>
              </a:spcBef>
              <a:spcAft>
                <a:spcPct val="0"/>
              </a:spcAft>
              <a:defRPr sz="4000" b="1">
                <a:solidFill>
                  <a:schemeClr val="tx1"/>
                </a:solidFill>
                <a:latin typeface="Impact" pitchFamily="34" charset="0"/>
                <a:ea typeface="微软雅黑" pitchFamily="34" charset="-122"/>
              </a:defRPr>
            </a:lvl7pPr>
            <a:lvl8pPr marL="1371600" algn="ctr" rtl="0" eaLnBrk="1" fontAlgn="base" hangingPunct="1">
              <a:spcBef>
                <a:spcPct val="0"/>
              </a:spcBef>
              <a:spcAft>
                <a:spcPct val="0"/>
              </a:spcAft>
              <a:defRPr sz="4000" b="1">
                <a:solidFill>
                  <a:schemeClr val="tx1"/>
                </a:solidFill>
                <a:latin typeface="Impact" pitchFamily="34" charset="0"/>
                <a:ea typeface="微软雅黑" pitchFamily="34" charset="-122"/>
              </a:defRPr>
            </a:lvl8pPr>
            <a:lvl9pPr marL="1828800" algn="ctr" rtl="0" eaLnBrk="1" fontAlgn="base" hangingPunct="1">
              <a:spcBef>
                <a:spcPct val="0"/>
              </a:spcBef>
              <a:spcAft>
                <a:spcPct val="0"/>
              </a:spcAft>
              <a:defRPr sz="4000" b="1">
                <a:solidFill>
                  <a:schemeClr val="tx1"/>
                </a:solidFill>
                <a:latin typeface="Impact" pitchFamily="34" charset="0"/>
                <a:ea typeface="微软雅黑" pitchFamily="34" charset="-122"/>
              </a:defRPr>
            </a:lvl9pPr>
          </a:lstStyle>
          <a:p>
            <a:pPr eaLnBrk="1" hangingPunct="1"/>
            <a:r>
              <a:rPr lang="zh-CN" altLang="en-US" kern="0" dirty="0"/>
              <a:t>策略一：吃饱为止</a:t>
            </a:r>
          </a:p>
        </p:txBody>
      </p:sp>
      <p:pic>
        <p:nvPicPr>
          <p:cNvPr id="5" name="图片 4">
            <a:extLst>
              <a:ext uri="{FF2B5EF4-FFF2-40B4-BE49-F238E27FC236}">
                <a16:creationId xmlns:a16="http://schemas.microsoft.com/office/drawing/2014/main" id="{1C3D1840-1A98-3BF8-05AE-9FDC23C31B22}"/>
              </a:ext>
            </a:extLst>
          </p:cNvPr>
          <p:cNvPicPr>
            <a:picLocks noChangeAspect="1"/>
          </p:cNvPicPr>
          <p:nvPr/>
        </p:nvPicPr>
        <p:blipFill>
          <a:blip r:embed="rId2"/>
          <a:stretch>
            <a:fillRect/>
          </a:stretch>
        </p:blipFill>
        <p:spPr>
          <a:xfrm>
            <a:off x="4067944" y="1979712"/>
            <a:ext cx="3178863" cy="2042334"/>
          </a:xfrm>
          <a:prstGeom prst="rect">
            <a:avLst/>
          </a:prstGeom>
        </p:spPr>
      </p:pic>
      <p:sp>
        <p:nvSpPr>
          <p:cNvPr id="6" name="文本框 5">
            <a:extLst>
              <a:ext uri="{FF2B5EF4-FFF2-40B4-BE49-F238E27FC236}">
                <a16:creationId xmlns:a16="http://schemas.microsoft.com/office/drawing/2014/main" id="{974EA515-4C65-C196-FC05-68830AF8C4E1}"/>
              </a:ext>
            </a:extLst>
          </p:cNvPr>
          <p:cNvSpPr txBox="1"/>
          <p:nvPr/>
        </p:nvSpPr>
        <p:spPr>
          <a:xfrm>
            <a:off x="955545" y="3284984"/>
            <a:ext cx="2688913" cy="1923604"/>
          </a:xfrm>
          <a:prstGeom prst="rect">
            <a:avLst/>
          </a:prstGeom>
          <a:noFill/>
        </p:spPr>
        <p:txBody>
          <a:bodyPr wrap="square" rtlCol="0">
            <a:spAutoFit/>
          </a:bodyPr>
          <a:lstStyle/>
          <a:p>
            <a:r>
              <a:rPr lang="zh-CN" altLang="en-US" sz="1600" dirty="0"/>
              <a:t>这称为“条件循环”结构：</a:t>
            </a:r>
            <a:endParaRPr lang="en-US" altLang="zh-CN" sz="1600" dirty="0"/>
          </a:p>
          <a:p>
            <a:pPr marL="285750" indent="-285750">
              <a:spcBef>
                <a:spcPts val="600"/>
              </a:spcBef>
              <a:buFont typeface="Arial" panose="020B0604020202020204" pitchFamily="34" charset="0"/>
              <a:buChar char="•"/>
            </a:pPr>
            <a:r>
              <a:rPr lang="zh-CN" altLang="en-US" sz="1400" dirty="0">
                <a:solidFill>
                  <a:srgbClr val="006600"/>
                </a:solidFill>
                <a:latin typeface="楷体" panose="02010609060101010101" pitchFamily="49" charset="-122"/>
                <a:ea typeface="楷体" panose="02010609060101010101" pitchFamily="49" charset="-122"/>
              </a:rPr>
              <a:t>其控制核心概念是一个“命题”：“我饱了”；</a:t>
            </a:r>
            <a:endParaRPr lang="en-US" altLang="zh-CN" sz="1400" dirty="0">
              <a:solidFill>
                <a:srgbClr val="006600"/>
              </a:solidFill>
              <a:latin typeface="楷体" panose="02010609060101010101" pitchFamily="49" charset="-122"/>
              <a:ea typeface="楷体" panose="02010609060101010101" pitchFamily="49" charset="-122"/>
            </a:endParaRPr>
          </a:p>
          <a:p>
            <a:pPr marL="285750" indent="-285750">
              <a:buFont typeface="Arial" panose="020B0604020202020204" pitchFamily="34" charset="0"/>
              <a:buChar char="•"/>
            </a:pPr>
            <a:r>
              <a:rPr lang="zh-CN" altLang="en-US" sz="1400" dirty="0">
                <a:solidFill>
                  <a:srgbClr val="006600"/>
                </a:solidFill>
                <a:latin typeface="楷体" panose="02010609060101010101" pitchFamily="49" charset="-122"/>
                <a:ea typeface="楷体" panose="02010609060101010101" pitchFamily="49" charset="-122"/>
              </a:rPr>
              <a:t>命题的“值”决定是否继续循环体内的操作；</a:t>
            </a:r>
            <a:endParaRPr lang="en-US" altLang="zh-CN" sz="1400" dirty="0">
              <a:solidFill>
                <a:srgbClr val="006600"/>
              </a:solidFill>
              <a:latin typeface="楷体" panose="02010609060101010101" pitchFamily="49" charset="-122"/>
              <a:ea typeface="楷体" panose="02010609060101010101" pitchFamily="49" charset="-122"/>
            </a:endParaRPr>
          </a:p>
          <a:p>
            <a:pPr marL="285750" indent="-285750">
              <a:buFont typeface="Arial" panose="020B0604020202020204" pitchFamily="34" charset="0"/>
              <a:buChar char="•"/>
            </a:pPr>
            <a:r>
              <a:rPr lang="zh-CN" altLang="en-US" sz="1400" dirty="0">
                <a:solidFill>
                  <a:srgbClr val="006600"/>
                </a:solidFill>
                <a:latin typeface="楷体" panose="02010609060101010101" pitchFamily="49" charset="-122"/>
                <a:ea typeface="楷体" panose="02010609060101010101" pitchFamily="49" charset="-122"/>
              </a:rPr>
              <a:t>究竟会执行多少次那是“算法分析”的任务，并不需要告诉计算机</a:t>
            </a:r>
          </a:p>
        </p:txBody>
      </p:sp>
      <p:sp>
        <p:nvSpPr>
          <p:cNvPr id="8" name="文本框 7">
            <a:extLst>
              <a:ext uri="{FF2B5EF4-FFF2-40B4-BE49-F238E27FC236}">
                <a16:creationId xmlns:a16="http://schemas.microsoft.com/office/drawing/2014/main" id="{BBBA6AC7-56EB-090A-A993-AD9D7D0836E9}"/>
              </a:ext>
            </a:extLst>
          </p:cNvPr>
          <p:cNvSpPr txBox="1"/>
          <p:nvPr/>
        </p:nvSpPr>
        <p:spPr>
          <a:xfrm>
            <a:off x="3995936" y="4365104"/>
            <a:ext cx="4192519" cy="523220"/>
          </a:xfrm>
          <a:prstGeom prst="rect">
            <a:avLst/>
          </a:prstGeom>
          <a:noFill/>
        </p:spPr>
        <p:txBody>
          <a:bodyPr wrap="square" rtlCol="0">
            <a:spAutoFit/>
          </a:bodyPr>
          <a:lstStyle/>
          <a:p>
            <a:r>
              <a:rPr lang="zh-CN" altLang="en-US" sz="1400" dirty="0">
                <a:latin typeface="楷体" panose="02010609060101010101" pitchFamily="49" charset="-122"/>
                <a:ea typeface="楷体" panose="02010609060101010101" pitchFamily="49" charset="-122"/>
              </a:rPr>
              <a:t>即使是条件循环，也可以有点“灵活性”：“既然进了店，即使饱了也得尝一个”。那该怎么做？</a:t>
            </a:r>
          </a:p>
        </p:txBody>
      </p:sp>
      <p:pic>
        <p:nvPicPr>
          <p:cNvPr id="9" name="图片 8">
            <a:extLst>
              <a:ext uri="{FF2B5EF4-FFF2-40B4-BE49-F238E27FC236}">
                <a16:creationId xmlns:a16="http://schemas.microsoft.com/office/drawing/2014/main" id="{452C0817-BD4B-28AE-8D72-5EF441BC91AF}"/>
              </a:ext>
            </a:extLst>
          </p:cNvPr>
          <p:cNvPicPr>
            <a:picLocks noChangeAspect="1"/>
          </p:cNvPicPr>
          <p:nvPr/>
        </p:nvPicPr>
        <p:blipFill>
          <a:blip r:embed="rId3"/>
          <a:stretch>
            <a:fillRect/>
          </a:stretch>
        </p:blipFill>
        <p:spPr>
          <a:xfrm>
            <a:off x="5868144" y="2896954"/>
            <a:ext cx="792088" cy="743021"/>
          </a:xfrm>
          <a:prstGeom prst="rect">
            <a:avLst/>
          </a:prstGeom>
        </p:spPr>
      </p:pic>
      <p:sp>
        <p:nvSpPr>
          <p:cNvPr id="10" name="文本框 9">
            <a:extLst>
              <a:ext uri="{FF2B5EF4-FFF2-40B4-BE49-F238E27FC236}">
                <a16:creationId xmlns:a16="http://schemas.microsoft.com/office/drawing/2014/main" id="{9365F5D4-2A65-0BA8-60DA-087EBBD74367}"/>
              </a:ext>
            </a:extLst>
          </p:cNvPr>
          <p:cNvSpPr txBox="1"/>
          <p:nvPr/>
        </p:nvSpPr>
        <p:spPr>
          <a:xfrm>
            <a:off x="1187624" y="5256094"/>
            <a:ext cx="7128792" cy="830997"/>
          </a:xfrm>
          <a:prstGeom prst="rect">
            <a:avLst/>
          </a:prstGeom>
          <a:noFill/>
        </p:spPr>
        <p:txBody>
          <a:bodyPr wrap="square" rtlCol="0">
            <a:spAutoFit/>
          </a:bodyPr>
          <a:lstStyle/>
          <a:p>
            <a:pPr>
              <a:spcBef>
                <a:spcPts val="0"/>
              </a:spcBef>
            </a:pPr>
            <a:r>
              <a:rPr lang="zh-CN" altLang="en-US" sz="1600" dirty="0">
                <a:solidFill>
                  <a:srgbClr val="C00000"/>
                </a:solidFill>
                <a:latin typeface="微软雅黑" panose="020B0503020204020204" pitchFamily="34" charset="-122"/>
                <a:ea typeface="微软雅黑" panose="020B0503020204020204" pitchFamily="34" charset="-122"/>
              </a:rPr>
              <a:t>“条件循环”是一种“算法结构”。至于不同的程序设计语言怎么“表现”那只是形式。不同的计算机语言之间的差别“绝对”不像自然语言那么大。所以学习一种编程语言本身并不难。理解算法思想是关键。</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50FA7F3-2CA3-B953-FB58-DD44C0C5ECB4}"/>
              </a:ext>
            </a:extLst>
          </p:cNvPr>
          <p:cNvSpPr>
            <a:spLocks noGrp="1"/>
          </p:cNvSpPr>
          <p:nvPr>
            <p:ph type="title"/>
          </p:nvPr>
        </p:nvSpPr>
        <p:spPr>
          <a:xfrm>
            <a:off x="568325" y="260350"/>
            <a:ext cx="4795838" cy="1012825"/>
          </a:xfrm>
        </p:spPr>
        <p:txBody>
          <a:bodyPr/>
          <a:lstStyle/>
          <a:p>
            <a:pPr eaLnBrk="1" hangingPunct="1"/>
            <a:r>
              <a:rPr lang="zh-CN" altLang="en-US"/>
              <a:t>策略二：控制数量</a:t>
            </a:r>
          </a:p>
        </p:txBody>
      </p:sp>
      <p:sp>
        <p:nvSpPr>
          <p:cNvPr id="10243" name="TextBox 2">
            <a:extLst>
              <a:ext uri="{FF2B5EF4-FFF2-40B4-BE49-F238E27FC236}">
                <a16:creationId xmlns:a16="http://schemas.microsoft.com/office/drawing/2014/main" id="{FCFB25BA-8DD9-9714-52B0-B871EF00DC5C}"/>
              </a:ext>
            </a:extLst>
          </p:cNvPr>
          <p:cNvSpPr txBox="1">
            <a:spLocks noChangeArrowheads="1"/>
          </p:cNvSpPr>
          <p:nvPr/>
        </p:nvSpPr>
        <p:spPr bwMode="auto">
          <a:xfrm>
            <a:off x="976361" y="1608657"/>
            <a:ext cx="20165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dirty="0">
                <a:solidFill>
                  <a:srgbClr val="002060"/>
                </a:solidFill>
                <a:latin typeface="微软雅黑" panose="020B0503020204020204" pitchFamily="34" charset="-122"/>
                <a:ea typeface="微软雅黑" panose="020B0503020204020204" pitchFamily="34" charset="-122"/>
              </a:rPr>
              <a:t>假如规定吃</a:t>
            </a:r>
            <a:r>
              <a:rPr lang="en-US" altLang="zh-CN" sz="1800" dirty="0">
                <a:solidFill>
                  <a:srgbClr val="002060"/>
                </a:solidFill>
                <a:latin typeface="微软雅黑" panose="020B0503020204020204" pitchFamily="34" charset="-122"/>
                <a:ea typeface="微软雅黑" panose="020B0503020204020204" pitchFamily="34" charset="-122"/>
              </a:rPr>
              <a:t>8</a:t>
            </a:r>
            <a:r>
              <a:rPr lang="zh-CN" altLang="en-US" sz="1800" dirty="0">
                <a:solidFill>
                  <a:srgbClr val="002060"/>
                </a:solidFill>
                <a:latin typeface="微软雅黑" panose="020B0503020204020204" pitchFamily="34" charset="-122"/>
                <a:ea typeface="微软雅黑" panose="020B0503020204020204" pitchFamily="34" charset="-122"/>
              </a:rPr>
              <a:t>只：</a:t>
            </a:r>
          </a:p>
        </p:txBody>
      </p:sp>
      <p:sp>
        <p:nvSpPr>
          <p:cNvPr id="33" name="TextBox 32">
            <a:extLst>
              <a:ext uri="{FF2B5EF4-FFF2-40B4-BE49-F238E27FC236}">
                <a16:creationId xmlns:a16="http://schemas.microsoft.com/office/drawing/2014/main" id="{A8AEF55C-C352-54F9-66C9-D3C52E74D5C5}"/>
              </a:ext>
            </a:extLst>
          </p:cNvPr>
          <p:cNvSpPr txBox="1">
            <a:spLocks noChangeArrowheads="1"/>
          </p:cNvSpPr>
          <p:nvPr/>
        </p:nvSpPr>
        <p:spPr bwMode="auto">
          <a:xfrm>
            <a:off x="5362738" y="1136780"/>
            <a:ext cx="301473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600" b="1" dirty="0">
                <a:solidFill>
                  <a:srgbClr val="C00000"/>
                </a:solidFill>
                <a:latin typeface="华文楷体" panose="02010600040101010101" pitchFamily="2" charset="-122"/>
                <a:ea typeface="华文楷体" panose="02010600040101010101" pitchFamily="2" charset="-122"/>
              </a:rPr>
              <a:t>注意：</a:t>
            </a:r>
            <a:endParaRPr lang="en-US" altLang="zh-CN" sz="1600" b="1" dirty="0">
              <a:solidFill>
                <a:srgbClr val="C00000"/>
              </a:solidFill>
              <a:latin typeface="华文楷体" panose="02010600040101010101" pitchFamily="2" charset="-122"/>
              <a:ea typeface="华文楷体" panose="02010600040101010101" pitchFamily="2" charset="-122"/>
            </a:endParaRPr>
          </a:p>
          <a:p>
            <a:pPr eaLnBrk="1" hangingPunct="1">
              <a:spcBef>
                <a:spcPct val="0"/>
              </a:spcBef>
              <a:buFontTx/>
              <a:buNone/>
            </a:pPr>
            <a:r>
              <a:rPr lang="zh-CN" altLang="en-US" sz="1600" b="1" dirty="0">
                <a:solidFill>
                  <a:srgbClr val="C00000"/>
                </a:solidFill>
                <a:latin typeface="华文楷体" panose="02010600040101010101" pitchFamily="2" charset="-122"/>
                <a:ea typeface="华文楷体" panose="02010600040101010101" pitchFamily="2" charset="-122"/>
              </a:rPr>
              <a:t>这个过程的“结构”与计数器的初始值没有关系！</a:t>
            </a:r>
            <a:r>
              <a:rPr lang="zh-CN" altLang="en-US" sz="1200" b="1" dirty="0">
                <a:solidFill>
                  <a:schemeClr val="bg1">
                    <a:lumMod val="65000"/>
                  </a:schemeClr>
                </a:solidFill>
                <a:latin typeface="楷体" panose="02010609060101010101" pitchFamily="49" charset="-122"/>
                <a:ea typeface="楷体" panose="02010609060101010101" pitchFamily="49" charset="-122"/>
              </a:rPr>
              <a:t>比如初始值设为</a:t>
            </a:r>
            <a:r>
              <a:rPr lang="en-US" altLang="zh-CN" sz="1200" b="1" dirty="0">
                <a:solidFill>
                  <a:schemeClr val="bg1">
                    <a:lumMod val="65000"/>
                  </a:schemeClr>
                </a:solidFill>
                <a:latin typeface="楷体" panose="02010609060101010101" pitchFamily="49" charset="-122"/>
                <a:ea typeface="楷体" panose="02010609060101010101" pitchFamily="49" charset="-122"/>
              </a:rPr>
              <a:t>8</a:t>
            </a:r>
            <a:r>
              <a:rPr lang="zh-CN" altLang="en-US" sz="1200" b="1" dirty="0">
                <a:solidFill>
                  <a:schemeClr val="bg1">
                    <a:lumMod val="65000"/>
                  </a:schemeClr>
                </a:solidFill>
                <a:latin typeface="楷体" panose="02010609060101010101" pitchFamily="49" charset="-122"/>
                <a:ea typeface="楷体" panose="02010609060101010101" pitchFamily="49" charset="-122"/>
              </a:rPr>
              <a:t>，每执行一次减</a:t>
            </a:r>
            <a:r>
              <a:rPr lang="en-US" altLang="zh-CN" sz="1200" b="1" dirty="0">
                <a:solidFill>
                  <a:schemeClr val="bg1">
                    <a:lumMod val="65000"/>
                  </a:schemeClr>
                </a:solidFill>
                <a:latin typeface="楷体" panose="02010609060101010101" pitchFamily="49" charset="-122"/>
                <a:ea typeface="楷体" panose="02010609060101010101" pitchFamily="49" charset="-122"/>
              </a:rPr>
              <a:t>1</a:t>
            </a:r>
            <a:r>
              <a:rPr lang="zh-CN" altLang="en-US" sz="1200" b="1" dirty="0">
                <a:solidFill>
                  <a:schemeClr val="bg1">
                    <a:lumMod val="65000"/>
                  </a:schemeClr>
                </a:solidFill>
                <a:latin typeface="楷体" panose="02010609060101010101" pitchFamily="49" charset="-122"/>
                <a:ea typeface="楷体" panose="02010609060101010101" pitchFamily="49" charset="-122"/>
              </a:rPr>
              <a:t>，终止条件设为</a:t>
            </a:r>
            <a:r>
              <a:rPr lang="en-US" altLang="zh-CN" sz="1200" b="1" dirty="0">
                <a:solidFill>
                  <a:schemeClr val="bg1">
                    <a:lumMod val="65000"/>
                  </a:schemeClr>
                </a:solidFill>
                <a:latin typeface="楷体" panose="02010609060101010101" pitchFamily="49" charset="-122"/>
                <a:ea typeface="楷体" panose="02010609060101010101" pitchFamily="49" charset="-122"/>
              </a:rPr>
              <a:t>0.</a:t>
            </a:r>
            <a:endParaRPr lang="zh-CN" altLang="en-US" sz="1200" b="1" dirty="0">
              <a:solidFill>
                <a:schemeClr val="bg1">
                  <a:lumMod val="65000"/>
                </a:schemeClr>
              </a:solidFill>
              <a:latin typeface="楷体" panose="02010609060101010101" pitchFamily="49" charset="-122"/>
              <a:ea typeface="楷体" panose="02010609060101010101" pitchFamily="49" charset="-122"/>
            </a:endParaRPr>
          </a:p>
        </p:txBody>
      </p:sp>
      <p:grpSp>
        <p:nvGrpSpPr>
          <p:cNvPr id="6" name="Group 5">
            <a:extLst>
              <a:ext uri="{FF2B5EF4-FFF2-40B4-BE49-F238E27FC236}">
                <a16:creationId xmlns:a16="http://schemas.microsoft.com/office/drawing/2014/main" id="{0A84F3C4-C960-FE5C-DC0D-6E56990584C1}"/>
              </a:ext>
            </a:extLst>
          </p:cNvPr>
          <p:cNvGrpSpPr>
            <a:grpSpLocks/>
          </p:cNvGrpSpPr>
          <p:nvPr/>
        </p:nvGrpSpPr>
        <p:grpSpPr bwMode="auto">
          <a:xfrm>
            <a:off x="836700" y="3031713"/>
            <a:ext cx="2592387" cy="750570"/>
            <a:chOff x="899592" y="3502025"/>
            <a:chExt cx="2592908" cy="750517"/>
          </a:xfrm>
        </p:grpSpPr>
        <p:cxnSp>
          <p:nvCxnSpPr>
            <p:cNvPr id="3" name="Straight Arrow Connector 2">
              <a:extLst>
                <a:ext uri="{FF2B5EF4-FFF2-40B4-BE49-F238E27FC236}">
                  <a16:creationId xmlns:a16="http://schemas.microsoft.com/office/drawing/2014/main" id="{F916C7B6-43E3-DD6E-E1A6-12286672B708}"/>
                </a:ext>
              </a:extLst>
            </p:cNvPr>
            <p:cNvCxnSpPr/>
            <p:nvPr/>
          </p:nvCxnSpPr>
          <p:spPr>
            <a:xfrm flipH="1">
              <a:off x="2411196" y="3502025"/>
              <a:ext cx="1081304" cy="400022"/>
            </a:xfrm>
            <a:prstGeom prst="straightConnector1">
              <a:avLst/>
            </a:prstGeom>
            <a:ln>
              <a:solidFill>
                <a:schemeClr val="bg1">
                  <a:lumMod val="65000"/>
                </a:schemeClr>
              </a:solidFill>
              <a:prstDash val="lgDashDot"/>
              <a:tailEnd type="arrow"/>
            </a:ln>
          </p:spPr>
          <p:style>
            <a:lnRef idx="1">
              <a:schemeClr val="accent1"/>
            </a:lnRef>
            <a:fillRef idx="0">
              <a:schemeClr val="accent1"/>
            </a:fillRef>
            <a:effectRef idx="0">
              <a:schemeClr val="accent1"/>
            </a:effectRef>
            <a:fontRef idx="minor">
              <a:schemeClr val="tx1"/>
            </a:fontRef>
          </p:style>
        </p:cxnSp>
        <p:sp>
          <p:nvSpPr>
            <p:cNvPr id="10269" name="TextBox 4">
              <a:extLst>
                <a:ext uri="{FF2B5EF4-FFF2-40B4-BE49-F238E27FC236}">
                  <a16:creationId xmlns:a16="http://schemas.microsoft.com/office/drawing/2014/main" id="{E6BEF5EA-10DC-7076-678C-32C0841EDEAD}"/>
                </a:ext>
              </a:extLst>
            </p:cNvPr>
            <p:cNvSpPr txBox="1">
              <a:spLocks noChangeArrowheads="1"/>
            </p:cNvSpPr>
            <p:nvPr/>
          </p:nvSpPr>
          <p:spPr bwMode="auto">
            <a:xfrm>
              <a:off x="899592" y="3513931"/>
              <a:ext cx="1512168" cy="73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400" dirty="0">
                  <a:solidFill>
                    <a:srgbClr val="008000"/>
                  </a:solidFill>
                  <a:latin typeface="楷体" panose="02010609060101010101" pitchFamily="49" charset="-122"/>
                  <a:ea typeface="楷体" panose="02010609060101010101" pitchFamily="49" charset="-122"/>
                </a:rPr>
                <a:t>此框内容即前面的顺序操作序列的“抽象”</a:t>
              </a:r>
            </a:p>
          </p:txBody>
        </p:sp>
      </p:grpSp>
      <p:sp>
        <p:nvSpPr>
          <p:cNvPr id="2" name="Rectangle 1">
            <a:extLst>
              <a:ext uri="{FF2B5EF4-FFF2-40B4-BE49-F238E27FC236}">
                <a16:creationId xmlns:a16="http://schemas.microsoft.com/office/drawing/2014/main" id="{B7DD69F1-CF73-E959-0178-90D488B5F2E9}"/>
              </a:ext>
            </a:extLst>
          </p:cNvPr>
          <p:cNvSpPr/>
          <p:nvPr/>
        </p:nvSpPr>
        <p:spPr>
          <a:xfrm>
            <a:off x="5501954" y="2636912"/>
            <a:ext cx="2736304" cy="1723549"/>
          </a:xfrm>
          <a:prstGeom prst="rect">
            <a:avLst/>
          </a:prstGeom>
          <a:noFill/>
        </p:spPr>
        <p:txBody>
          <a:bodyPr>
            <a:spAutoFit/>
          </a:bodyPr>
          <a:lstStyle/>
          <a:p>
            <a:pPr>
              <a:spcBef>
                <a:spcPts val="1200"/>
              </a:spcBef>
              <a:defRPr/>
            </a:pPr>
            <a:r>
              <a:rPr lang="zh-CN" altLang="en-US" sz="2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问题</a:t>
            </a:r>
            <a:r>
              <a:rPr lang="en-US" altLang="zh-CN" sz="2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6</a:t>
            </a:r>
            <a:r>
              <a:rPr lang="zh-CN" altLang="en-US" sz="2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a:t>
            </a:r>
            <a:endParaRPr lang="en-US" altLang="zh-CN" sz="2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endParaRPr>
          </a:p>
          <a:p>
            <a:pPr>
              <a:spcBef>
                <a:spcPts val="1200"/>
              </a:spcBef>
              <a:defRPr/>
            </a:pPr>
            <a:r>
              <a:rPr lang="zh-CN" altLang="en-US" sz="2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在这个过程中什么是不变的？什么在改变？</a:t>
            </a:r>
            <a:endParaRPr lang="en-US" altLang="zh-CN" sz="2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endParaRPr>
          </a:p>
        </p:txBody>
      </p:sp>
      <p:pic>
        <p:nvPicPr>
          <p:cNvPr id="9" name="图片 8">
            <a:extLst>
              <a:ext uri="{FF2B5EF4-FFF2-40B4-BE49-F238E27FC236}">
                <a16:creationId xmlns:a16="http://schemas.microsoft.com/office/drawing/2014/main" id="{E4BF2E64-EAC9-14C1-5848-3DD78E7D36D9}"/>
              </a:ext>
            </a:extLst>
          </p:cNvPr>
          <p:cNvPicPr>
            <a:picLocks noChangeAspect="1"/>
          </p:cNvPicPr>
          <p:nvPr/>
        </p:nvPicPr>
        <p:blipFill>
          <a:blip r:embed="rId2"/>
          <a:stretch>
            <a:fillRect/>
          </a:stretch>
        </p:blipFill>
        <p:spPr>
          <a:xfrm>
            <a:off x="2997719" y="1605449"/>
            <a:ext cx="2111609" cy="2893101"/>
          </a:xfrm>
          <a:prstGeom prst="rect">
            <a:avLst/>
          </a:prstGeom>
        </p:spPr>
      </p:pic>
      <p:sp>
        <p:nvSpPr>
          <p:cNvPr id="10" name="文本框 9">
            <a:extLst>
              <a:ext uri="{FF2B5EF4-FFF2-40B4-BE49-F238E27FC236}">
                <a16:creationId xmlns:a16="http://schemas.microsoft.com/office/drawing/2014/main" id="{6E97EBE4-2722-1B06-2E34-3A6D06967483}"/>
              </a:ext>
            </a:extLst>
          </p:cNvPr>
          <p:cNvSpPr txBox="1"/>
          <p:nvPr/>
        </p:nvSpPr>
        <p:spPr>
          <a:xfrm>
            <a:off x="1573268" y="4829409"/>
            <a:ext cx="5868652" cy="1169551"/>
          </a:xfrm>
          <a:prstGeom prst="rect">
            <a:avLst/>
          </a:prstGeom>
          <a:noFill/>
        </p:spPr>
        <p:txBody>
          <a:bodyPr wrap="square" rtlCol="0">
            <a:spAutoFit/>
          </a:bodyPr>
          <a:lstStyle/>
          <a:p>
            <a:r>
              <a:rPr lang="zh-CN" altLang="en-US" sz="1400" dirty="0">
                <a:solidFill>
                  <a:srgbClr val="006600"/>
                </a:solidFill>
                <a:latin typeface="楷体" panose="02010609060101010101" pitchFamily="49" charset="-122"/>
                <a:ea typeface="楷体" panose="02010609060101010101" pitchFamily="49" charset="-122"/>
              </a:rPr>
              <a:t>这称为“计数循环”结构：</a:t>
            </a:r>
            <a:endParaRPr lang="en-US" altLang="zh-CN" sz="1400" dirty="0">
              <a:solidFill>
                <a:srgbClr val="006600"/>
              </a:solidFill>
              <a:latin typeface="楷体" panose="02010609060101010101" pitchFamily="49" charset="-122"/>
              <a:ea typeface="楷体" panose="02010609060101010101" pitchFamily="49" charset="-122"/>
            </a:endParaRPr>
          </a:p>
          <a:p>
            <a:pPr marL="285750" indent="-285750">
              <a:buFont typeface="Arial" panose="020B0604020202020204" pitchFamily="34" charset="0"/>
              <a:buChar char="•"/>
            </a:pPr>
            <a:r>
              <a:rPr lang="zh-CN" altLang="en-US" sz="1400" dirty="0">
                <a:solidFill>
                  <a:srgbClr val="006600"/>
                </a:solidFill>
                <a:latin typeface="楷体" panose="02010609060101010101" pitchFamily="49" charset="-122"/>
                <a:ea typeface="楷体" panose="02010609060101010101" pitchFamily="49" charset="-122"/>
              </a:rPr>
              <a:t>其控制核心概念仍然是个“命题”：你能写出这个表达式吗？</a:t>
            </a:r>
            <a:endParaRPr lang="en-US" altLang="zh-CN" sz="1400" dirty="0">
              <a:solidFill>
                <a:srgbClr val="006600"/>
              </a:solidFill>
              <a:latin typeface="楷体" panose="02010609060101010101" pitchFamily="49" charset="-122"/>
              <a:ea typeface="楷体" panose="02010609060101010101" pitchFamily="49" charset="-122"/>
            </a:endParaRPr>
          </a:p>
          <a:p>
            <a:pPr marL="285750" indent="-285750">
              <a:buFont typeface="Arial" panose="020B0604020202020204" pitchFamily="34" charset="0"/>
              <a:buChar char="•"/>
            </a:pPr>
            <a:r>
              <a:rPr lang="zh-CN" altLang="en-US" sz="1400" dirty="0">
                <a:solidFill>
                  <a:srgbClr val="006600"/>
                </a:solidFill>
                <a:latin typeface="楷体" panose="02010609060101010101" pitchFamily="49" charset="-122"/>
                <a:ea typeface="楷体" panose="02010609060101010101" pitchFamily="49" charset="-122"/>
              </a:rPr>
              <a:t>注意一个“细节”：那表达式为“真”是“继续”还是“终止”？</a:t>
            </a:r>
            <a:endParaRPr lang="en-US" altLang="zh-CN" sz="1400" dirty="0">
              <a:solidFill>
                <a:srgbClr val="006600"/>
              </a:solidFill>
              <a:latin typeface="楷体" panose="02010609060101010101" pitchFamily="49" charset="-122"/>
              <a:ea typeface="楷体" panose="02010609060101010101" pitchFamily="49" charset="-122"/>
            </a:endParaRPr>
          </a:p>
          <a:p>
            <a:pPr marL="285750" indent="-285750">
              <a:buFont typeface="Arial" panose="020B0604020202020204" pitchFamily="34" charset="0"/>
              <a:buChar char="•"/>
            </a:pPr>
            <a:r>
              <a:rPr lang="zh-CN" altLang="en-US" sz="1400" dirty="0">
                <a:solidFill>
                  <a:srgbClr val="006600"/>
                </a:solidFill>
                <a:latin typeface="楷体" panose="02010609060101010101" pitchFamily="49" charset="-122"/>
                <a:ea typeface="楷体" panose="02010609060101010101" pitchFamily="49" charset="-122"/>
              </a:rPr>
              <a:t>本质上还是“条件”，所以也可以用“</a:t>
            </a:r>
            <a:r>
              <a:rPr lang="en-US" altLang="zh-CN" sz="1400" dirty="0">
                <a:solidFill>
                  <a:srgbClr val="006600"/>
                </a:solidFill>
                <a:latin typeface="+mn-lt"/>
                <a:ea typeface="楷体" panose="02010609060101010101" pitchFamily="49" charset="-122"/>
              </a:rPr>
              <a:t>while</a:t>
            </a:r>
            <a:r>
              <a:rPr lang="zh-CN" altLang="en-US" sz="1400" dirty="0">
                <a:solidFill>
                  <a:srgbClr val="006600"/>
                </a:solidFill>
                <a:latin typeface="楷体" panose="02010609060101010101" pitchFamily="49" charset="-122"/>
                <a:ea typeface="楷体" panose="02010609060101010101" pitchFamily="49" charset="-122"/>
              </a:rPr>
              <a:t>”形式</a:t>
            </a:r>
            <a:endParaRPr lang="en-US" altLang="zh-CN" sz="1400" dirty="0">
              <a:solidFill>
                <a:srgbClr val="006600"/>
              </a:solidFill>
              <a:latin typeface="楷体" panose="02010609060101010101" pitchFamily="49" charset="-122"/>
              <a:ea typeface="楷体" panose="02010609060101010101" pitchFamily="49" charset="-122"/>
            </a:endParaRPr>
          </a:p>
          <a:p>
            <a:pPr marL="285750" indent="-285750">
              <a:buFont typeface="Arial" panose="020B0604020202020204" pitchFamily="34" charset="0"/>
              <a:buChar char="•"/>
            </a:pPr>
            <a:r>
              <a:rPr lang="zh-CN" altLang="en-US" sz="1400" dirty="0">
                <a:solidFill>
                  <a:srgbClr val="006600"/>
                </a:solidFill>
                <a:latin typeface="楷体" panose="02010609060101010101" pitchFamily="49" charset="-122"/>
                <a:ea typeface="楷体" panose="02010609060101010101" pitchFamily="49" charset="-122"/>
              </a:rPr>
              <a:t>不同的语言种小差别很多</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additive="base">
                                        <p:cTn id="13" dur="500" fill="hold"/>
                                        <p:tgtEl>
                                          <p:spTgt spid="33"/>
                                        </p:tgtEl>
                                        <p:attrNameLst>
                                          <p:attrName>ppt_x</p:attrName>
                                        </p:attrNameLst>
                                      </p:cBhvr>
                                      <p:tavLst>
                                        <p:tav tm="0">
                                          <p:val>
                                            <p:strVal val="#ppt_x"/>
                                          </p:val>
                                        </p:tav>
                                        <p:tav tm="100000">
                                          <p:val>
                                            <p:strVal val="#ppt_x"/>
                                          </p:val>
                                        </p:tav>
                                      </p:tavLst>
                                    </p:anim>
                                    <p:anim calcmode="lin" valueType="num">
                                      <p:cBhvr additive="base">
                                        <p:cTn id="1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C3B70B0-2D0C-7E36-1E0C-C213239D5538}"/>
              </a:ext>
            </a:extLst>
          </p:cNvPr>
          <p:cNvSpPr>
            <a:spLocks noGrp="1"/>
          </p:cNvSpPr>
          <p:nvPr>
            <p:ph type="title"/>
          </p:nvPr>
        </p:nvSpPr>
        <p:spPr>
          <a:xfrm>
            <a:off x="468313" y="188913"/>
            <a:ext cx="8229600" cy="1143000"/>
          </a:xfrm>
        </p:spPr>
        <p:txBody>
          <a:bodyPr/>
          <a:lstStyle/>
          <a:p>
            <a:pPr eaLnBrk="1" hangingPunct="1"/>
            <a:r>
              <a:rPr lang="zh-CN" altLang="en-US"/>
              <a:t>如何确定循环过程是正确的？</a:t>
            </a:r>
          </a:p>
        </p:txBody>
      </p:sp>
      <p:sp>
        <p:nvSpPr>
          <p:cNvPr id="11267" name="Content Placeholder 2">
            <a:extLst>
              <a:ext uri="{FF2B5EF4-FFF2-40B4-BE49-F238E27FC236}">
                <a16:creationId xmlns:a16="http://schemas.microsoft.com/office/drawing/2014/main" id="{B7F06A74-91CE-5579-15B1-2C30AD9580BB}"/>
              </a:ext>
            </a:extLst>
          </p:cNvPr>
          <p:cNvSpPr>
            <a:spLocks noGrp="1"/>
          </p:cNvSpPr>
          <p:nvPr>
            <p:ph idx="1"/>
          </p:nvPr>
        </p:nvSpPr>
        <p:spPr>
          <a:xfrm>
            <a:off x="539552" y="1340991"/>
            <a:ext cx="8229600" cy="2088009"/>
          </a:xfrm>
        </p:spPr>
        <p:txBody>
          <a:bodyPr/>
          <a:lstStyle/>
          <a:p>
            <a:pPr eaLnBrk="1" hangingPunct="1"/>
            <a:r>
              <a:rPr lang="zh-CN" altLang="en-US" sz="2400" dirty="0"/>
              <a:t>循环不变式</a:t>
            </a:r>
            <a:r>
              <a:rPr lang="en-US" altLang="zh-CN" sz="2400" dirty="0"/>
              <a:t>(</a:t>
            </a:r>
            <a:r>
              <a:rPr lang="zh-CN" altLang="en-US" sz="2400" dirty="0"/>
              <a:t>量</a:t>
            </a:r>
            <a:r>
              <a:rPr lang="en-US" altLang="zh-CN" sz="2400" dirty="0"/>
              <a:t>)</a:t>
            </a:r>
          </a:p>
          <a:p>
            <a:pPr lvl="1" eaLnBrk="1" hangingPunct="1"/>
            <a:r>
              <a:rPr lang="zh-CN" altLang="en-US" sz="2000" dirty="0"/>
              <a:t>这是一个逻辑表达式</a:t>
            </a:r>
            <a:endParaRPr lang="en-US" altLang="zh-CN" sz="2000" dirty="0"/>
          </a:p>
          <a:p>
            <a:pPr lvl="1" eaLnBrk="1" hangingPunct="1"/>
            <a:r>
              <a:rPr lang="zh-CN" altLang="en-US" sz="2000" dirty="0"/>
              <a:t>在循环执行过程终止前它应该始终为“真”</a:t>
            </a:r>
            <a:endParaRPr lang="en-US" altLang="zh-CN" sz="2000" dirty="0"/>
          </a:p>
          <a:p>
            <a:pPr lvl="2" eaLnBrk="1" hangingPunct="1"/>
            <a:r>
              <a:rPr lang="zh-CN" altLang="en-US" sz="1800" dirty="0"/>
              <a:t>例如：用一个逐项累加的循环计算</a:t>
            </a:r>
            <a:r>
              <a:rPr lang="en-US" altLang="zh-CN" sz="1800" i="1" dirty="0"/>
              <a:t>a</a:t>
            </a:r>
            <a:r>
              <a:rPr lang="en-US" altLang="zh-CN" sz="1800" dirty="0"/>
              <a:t>*</a:t>
            </a:r>
            <a:r>
              <a:rPr lang="en-US" altLang="zh-CN" sz="1800" i="1" dirty="0"/>
              <a:t>b</a:t>
            </a:r>
            <a:r>
              <a:rPr lang="en-US" altLang="zh-CN" sz="1800" dirty="0"/>
              <a:t>, </a:t>
            </a:r>
            <a:r>
              <a:rPr lang="zh-CN" altLang="en-US" sz="1800" dirty="0"/>
              <a:t>循环不变式可以是：“存放中间结果的量的值</a:t>
            </a:r>
            <a:r>
              <a:rPr lang="en-US" altLang="zh-CN" sz="1800" dirty="0"/>
              <a:t>=</a:t>
            </a:r>
            <a:r>
              <a:rPr lang="en-US" altLang="zh-CN" sz="1800" i="1" dirty="0"/>
              <a:t>a</a:t>
            </a:r>
            <a:r>
              <a:rPr lang="en-US" altLang="zh-CN" sz="1800" dirty="0"/>
              <a:t>*</a:t>
            </a:r>
            <a:r>
              <a:rPr lang="zh-CN" altLang="en-US" sz="1800" dirty="0"/>
              <a:t>“循环变量的当前值”</a:t>
            </a:r>
          </a:p>
        </p:txBody>
      </p:sp>
      <p:sp>
        <p:nvSpPr>
          <p:cNvPr id="4" name="Rectangle 3">
            <a:extLst>
              <a:ext uri="{FF2B5EF4-FFF2-40B4-BE49-F238E27FC236}">
                <a16:creationId xmlns:a16="http://schemas.microsoft.com/office/drawing/2014/main" id="{61AFBB37-4775-287C-3A37-E3570287102C}"/>
              </a:ext>
            </a:extLst>
          </p:cNvPr>
          <p:cNvSpPr/>
          <p:nvPr/>
        </p:nvSpPr>
        <p:spPr>
          <a:xfrm>
            <a:off x="1206797" y="4774969"/>
            <a:ext cx="6192688" cy="1415772"/>
          </a:xfrm>
          <a:prstGeom prst="rect">
            <a:avLst/>
          </a:prstGeom>
          <a:noFill/>
        </p:spPr>
        <p:txBody>
          <a:bodyPr wrap="square">
            <a:spAutoFit/>
          </a:bodyPr>
          <a:lstStyle/>
          <a:p>
            <a:pPr>
              <a:defRPr/>
            </a:pPr>
            <a:r>
              <a:rPr lang="zh-CN" alt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问题</a:t>
            </a:r>
            <a:r>
              <a:rPr lang="en-US" altLang="zh-CN"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7</a:t>
            </a:r>
            <a:r>
              <a:rPr lang="zh-CN" alt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a:t>
            </a:r>
            <a:endParaRPr lang="en-US" altLang="zh-CN"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endParaRPr>
          </a:p>
          <a:p>
            <a:pPr>
              <a:spcBef>
                <a:spcPts val="1200"/>
              </a:spcBef>
              <a:defRPr/>
            </a:pPr>
            <a:r>
              <a:rPr lang="zh-CN"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你能为上述两种吃蟹黄汤包的策略选定一个循环不变式吗？</a:t>
            </a:r>
            <a:endParaRPr lang="en-US" altLang="zh-CN"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endParaRPr>
          </a:p>
        </p:txBody>
      </p:sp>
      <p:pic>
        <p:nvPicPr>
          <p:cNvPr id="5" name="图片 4">
            <a:extLst>
              <a:ext uri="{FF2B5EF4-FFF2-40B4-BE49-F238E27FC236}">
                <a16:creationId xmlns:a16="http://schemas.microsoft.com/office/drawing/2014/main" id="{E4CC9505-C89C-F136-AE41-8CDA57660B85}"/>
              </a:ext>
            </a:extLst>
          </p:cNvPr>
          <p:cNvPicPr>
            <a:picLocks noChangeAspect="1"/>
          </p:cNvPicPr>
          <p:nvPr/>
        </p:nvPicPr>
        <p:blipFill>
          <a:blip r:embed="rId2"/>
          <a:stretch>
            <a:fillRect/>
          </a:stretch>
        </p:blipFill>
        <p:spPr>
          <a:xfrm>
            <a:off x="2627784" y="3460030"/>
            <a:ext cx="5309419" cy="1406013"/>
          </a:xfrm>
          <a:prstGeom prst="rect">
            <a:avLst/>
          </a:prstGeom>
        </p:spPr>
      </p:pic>
      <p:sp>
        <p:nvSpPr>
          <p:cNvPr id="6" name="文本框 5">
            <a:extLst>
              <a:ext uri="{FF2B5EF4-FFF2-40B4-BE49-F238E27FC236}">
                <a16:creationId xmlns:a16="http://schemas.microsoft.com/office/drawing/2014/main" id="{9C94EA0D-78C9-DF08-3DE0-7AB0F2D7F853}"/>
              </a:ext>
            </a:extLst>
          </p:cNvPr>
          <p:cNvSpPr txBox="1"/>
          <p:nvPr/>
        </p:nvSpPr>
        <p:spPr>
          <a:xfrm>
            <a:off x="323528" y="3819333"/>
            <a:ext cx="2304256" cy="584775"/>
          </a:xfrm>
          <a:prstGeom prst="rect">
            <a:avLst/>
          </a:prstGeom>
          <a:noFill/>
        </p:spPr>
        <p:txBody>
          <a:bodyPr wrap="square" rtlCol="0">
            <a:spAutoFit/>
          </a:bodyPr>
          <a:lstStyle/>
          <a:p>
            <a:r>
              <a:rPr lang="zh-CN" altLang="en-US" sz="1600" dirty="0">
                <a:solidFill>
                  <a:srgbClr val="006600"/>
                </a:solidFill>
                <a:latin typeface="楷体" panose="02010609060101010101" pitchFamily="49" charset="-122"/>
                <a:ea typeface="楷体" panose="02010609060101010101" pitchFamily="49" charset="-122"/>
              </a:rPr>
              <a:t>利用循环不变式证明循环算法正确的基本方法</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0F2221-4F86-9A7D-411E-86604F1A5202}"/>
              </a:ext>
            </a:extLst>
          </p:cNvPr>
          <p:cNvSpPr>
            <a:spLocks noGrp="1"/>
          </p:cNvSpPr>
          <p:nvPr>
            <p:ph type="title"/>
          </p:nvPr>
        </p:nvSpPr>
        <p:spPr>
          <a:xfrm>
            <a:off x="457200" y="476672"/>
            <a:ext cx="8229600" cy="940966"/>
          </a:xfrm>
        </p:spPr>
        <p:txBody>
          <a:bodyPr/>
          <a:lstStyle/>
          <a:p>
            <a:r>
              <a:rPr lang="zh-CN" altLang="en-US" dirty="0"/>
              <a:t>不变量对问题求解的价值</a:t>
            </a:r>
          </a:p>
        </p:txBody>
      </p:sp>
      <p:sp>
        <p:nvSpPr>
          <p:cNvPr id="3" name="文本框 2">
            <a:extLst>
              <a:ext uri="{FF2B5EF4-FFF2-40B4-BE49-F238E27FC236}">
                <a16:creationId xmlns:a16="http://schemas.microsoft.com/office/drawing/2014/main" id="{DD61FF5A-C89C-3526-F087-A9A8C65CC732}"/>
              </a:ext>
            </a:extLst>
          </p:cNvPr>
          <p:cNvSpPr txBox="1"/>
          <p:nvPr/>
        </p:nvSpPr>
        <p:spPr>
          <a:xfrm>
            <a:off x="1079612" y="1628800"/>
            <a:ext cx="6984776" cy="923330"/>
          </a:xfrm>
          <a:prstGeom prst="rect">
            <a:avLst/>
          </a:prstGeom>
          <a:noFill/>
        </p:spPr>
        <p:txBody>
          <a:bodyPr wrap="square" rtlCol="0">
            <a:spAutoFit/>
          </a:bodyPr>
          <a:lstStyle/>
          <a:p>
            <a:r>
              <a:rPr lang="zh-CN" altLang="en-US" dirty="0">
                <a:solidFill>
                  <a:srgbClr val="006600"/>
                </a:solidFill>
                <a:latin typeface="楷体" panose="02010609060101010101" pitchFamily="49" charset="-122"/>
                <a:ea typeface="楷体" panose="02010609060101010101" pitchFamily="49" charset="-122"/>
              </a:rPr>
              <a:t>你一定遇到过所谓“单循环赛”问题：在世界杯足球赛的第二阶段（小组赛结束后）进行单循环比赛，每场必须分出胜负，赢者进下一轮，输者回家。</a:t>
            </a:r>
            <a:r>
              <a:rPr lang="en-US" altLang="zh-CN" dirty="0">
                <a:solidFill>
                  <a:srgbClr val="006600"/>
                </a:solidFill>
                <a:latin typeface="+mn-lt"/>
                <a:ea typeface="楷体" panose="02010609060101010101" pitchFamily="49" charset="-122"/>
              </a:rPr>
              <a:t>16</a:t>
            </a:r>
            <a:r>
              <a:rPr lang="zh-CN" altLang="en-US" dirty="0">
                <a:solidFill>
                  <a:srgbClr val="006600"/>
                </a:solidFill>
                <a:latin typeface="楷体" panose="02010609060101010101" pitchFamily="49" charset="-122"/>
                <a:ea typeface="楷体" panose="02010609060101010101" pitchFamily="49" charset="-122"/>
              </a:rPr>
              <a:t>个队参加，赛多少场决出冠军？</a:t>
            </a:r>
          </a:p>
        </p:txBody>
      </p:sp>
      <p:sp>
        <p:nvSpPr>
          <p:cNvPr id="4" name="文本框 3">
            <a:extLst>
              <a:ext uri="{FF2B5EF4-FFF2-40B4-BE49-F238E27FC236}">
                <a16:creationId xmlns:a16="http://schemas.microsoft.com/office/drawing/2014/main" id="{D7867AF0-0F25-EB42-C036-D7752A2B4E09}"/>
              </a:ext>
            </a:extLst>
          </p:cNvPr>
          <p:cNvSpPr txBox="1"/>
          <p:nvPr/>
        </p:nvSpPr>
        <p:spPr>
          <a:xfrm>
            <a:off x="3347864" y="2708920"/>
            <a:ext cx="2952328" cy="338554"/>
          </a:xfrm>
          <a:prstGeom prst="rect">
            <a:avLst/>
          </a:prstGeom>
          <a:noFill/>
        </p:spPr>
        <p:txBody>
          <a:bodyPr wrap="square" rtlCol="0">
            <a:spAutoFit/>
          </a:bodyPr>
          <a:lstStyle/>
          <a:p>
            <a:r>
              <a:rPr lang="zh-CN" altLang="en-US" sz="1600" dirty="0"/>
              <a:t>答案很简单，</a:t>
            </a:r>
            <a:r>
              <a:rPr lang="en-US" altLang="zh-CN" sz="1600" dirty="0">
                <a:latin typeface="+mn-lt"/>
              </a:rPr>
              <a:t>15</a:t>
            </a:r>
            <a:r>
              <a:rPr lang="zh-CN" altLang="en-US" sz="1600" dirty="0"/>
              <a:t>场。为什么？</a:t>
            </a:r>
          </a:p>
        </p:txBody>
      </p:sp>
      <p:sp>
        <p:nvSpPr>
          <p:cNvPr id="6" name="文本框 5">
            <a:extLst>
              <a:ext uri="{FF2B5EF4-FFF2-40B4-BE49-F238E27FC236}">
                <a16:creationId xmlns:a16="http://schemas.microsoft.com/office/drawing/2014/main" id="{69ED4FF7-E952-3227-1B48-3B69C3C00E78}"/>
              </a:ext>
            </a:extLst>
          </p:cNvPr>
          <p:cNvSpPr txBox="1"/>
          <p:nvPr/>
        </p:nvSpPr>
        <p:spPr>
          <a:xfrm>
            <a:off x="683568" y="3284984"/>
            <a:ext cx="7200800" cy="1323439"/>
          </a:xfrm>
          <a:prstGeom prst="rect">
            <a:avLst/>
          </a:prstGeom>
          <a:noFill/>
        </p:spPr>
        <p:txBody>
          <a:bodyPr wrap="square">
            <a:spAutoFit/>
          </a:bodyPr>
          <a:lstStyle/>
          <a:p>
            <a:pPr lvl="1" eaLnBrk="1" hangingPunct="1"/>
            <a:r>
              <a:rPr lang="en-US" altLang="zh-CN" sz="1600" dirty="0">
                <a:solidFill>
                  <a:srgbClr val="006600"/>
                </a:solidFill>
                <a:latin typeface="+mn-lt"/>
              </a:rPr>
              <a:t>A rectangular chocolate bar is divided into squares by horizontal and vertical grooves, in the usual way. It is to be cut into individual squares. A cut is made by choosing a piece and cutting along one of its groove. (Thus each cut splits one piece into two pieces) How many cuts are needed to completely cut the chocolate into all its squares?</a:t>
            </a:r>
          </a:p>
        </p:txBody>
      </p:sp>
      <p:sp>
        <p:nvSpPr>
          <p:cNvPr id="7" name="文本框 6">
            <a:extLst>
              <a:ext uri="{FF2B5EF4-FFF2-40B4-BE49-F238E27FC236}">
                <a16:creationId xmlns:a16="http://schemas.microsoft.com/office/drawing/2014/main" id="{75C2B0B2-75F6-11F7-94AE-2FE4D63C637F}"/>
              </a:ext>
            </a:extLst>
          </p:cNvPr>
          <p:cNvSpPr txBox="1"/>
          <p:nvPr/>
        </p:nvSpPr>
        <p:spPr>
          <a:xfrm>
            <a:off x="2627784" y="4845933"/>
            <a:ext cx="4968552" cy="338554"/>
          </a:xfrm>
          <a:prstGeom prst="rect">
            <a:avLst/>
          </a:prstGeom>
          <a:noFill/>
        </p:spPr>
        <p:txBody>
          <a:bodyPr wrap="square" rtlCol="0">
            <a:spAutoFit/>
          </a:bodyPr>
          <a:lstStyle/>
          <a:p>
            <a:r>
              <a:rPr lang="zh-CN" altLang="en-US" sz="1600" dirty="0"/>
              <a:t>答案与前面的问题完全一样，只不过“方向”是反的。</a:t>
            </a:r>
          </a:p>
        </p:txBody>
      </p:sp>
      <p:sp>
        <p:nvSpPr>
          <p:cNvPr id="8" name="文本框 7">
            <a:extLst>
              <a:ext uri="{FF2B5EF4-FFF2-40B4-BE49-F238E27FC236}">
                <a16:creationId xmlns:a16="http://schemas.microsoft.com/office/drawing/2014/main" id="{F08D0CBE-2776-41EC-1EC9-4DD8AD841CF6}"/>
              </a:ext>
            </a:extLst>
          </p:cNvPr>
          <p:cNvSpPr txBox="1"/>
          <p:nvPr/>
        </p:nvSpPr>
        <p:spPr>
          <a:xfrm>
            <a:off x="3923928" y="5341277"/>
            <a:ext cx="2880320" cy="338554"/>
          </a:xfrm>
          <a:prstGeom prst="rect">
            <a:avLst/>
          </a:prstGeom>
          <a:noFill/>
        </p:spPr>
        <p:txBody>
          <a:bodyPr wrap="square" rtlCol="0">
            <a:spAutoFit/>
          </a:bodyPr>
          <a:lstStyle/>
          <a:p>
            <a:r>
              <a:rPr lang="zh-CN" altLang="en-US" sz="1600" dirty="0">
                <a:solidFill>
                  <a:srgbClr val="C00000"/>
                </a:solidFill>
                <a:latin typeface="+mj-ea"/>
                <a:ea typeface="+mj-ea"/>
              </a:rPr>
              <a:t>基于同一个“不变量”：差</a:t>
            </a:r>
            <a:r>
              <a:rPr lang="en-US" altLang="zh-CN" sz="1600" dirty="0">
                <a:solidFill>
                  <a:srgbClr val="C00000"/>
                </a:solidFill>
                <a:latin typeface="+mn-lt"/>
                <a:ea typeface="+mj-ea"/>
              </a:rPr>
              <a:t>1</a:t>
            </a:r>
            <a:r>
              <a:rPr lang="zh-CN" altLang="en-US" sz="1600" dirty="0">
                <a:solidFill>
                  <a:srgbClr val="C00000"/>
                </a:solidFill>
                <a:latin typeface="+mj-ea"/>
                <a:ea typeface="+mj-ea"/>
              </a:rPr>
              <a:t>。</a:t>
            </a:r>
          </a:p>
        </p:txBody>
      </p:sp>
    </p:spTree>
    <p:extLst>
      <p:ext uri="{BB962C8B-B14F-4D97-AF65-F5344CB8AC3E}">
        <p14:creationId xmlns:p14="http://schemas.microsoft.com/office/powerpoint/2010/main" val="251056787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FAA57F8-E6B1-3DAE-A004-97120D4AD9AA}"/>
              </a:ext>
            </a:extLst>
          </p:cNvPr>
          <p:cNvSpPr>
            <a:spLocks noGrp="1"/>
          </p:cNvSpPr>
          <p:nvPr>
            <p:ph type="title"/>
          </p:nvPr>
        </p:nvSpPr>
        <p:spPr>
          <a:xfrm>
            <a:off x="457200" y="274638"/>
            <a:ext cx="6851104" cy="1066130"/>
          </a:xfrm>
        </p:spPr>
        <p:txBody>
          <a:bodyPr/>
          <a:lstStyle/>
          <a:p>
            <a:pPr eaLnBrk="1" hangingPunct="1"/>
            <a:r>
              <a:rPr lang="zh-CN" altLang="en-US" dirty="0"/>
              <a:t>算法的“条件分支”</a:t>
            </a:r>
          </a:p>
        </p:txBody>
      </p:sp>
      <p:pic>
        <p:nvPicPr>
          <p:cNvPr id="3" name="图片 2">
            <a:extLst>
              <a:ext uri="{FF2B5EF4-FFF2-40B4-BE49-F238E27FC236}">
                <a16:creationId xmlns:a16="http://schemas.microsoft.com/office/drawing/2014/main" id="{F7078BCE-D2E0-F3CC-CE1C-3B78C5D79BB9}"/>
              </a:ext>
            </a:extLst>
          </p:cNvPr>
          <p:cNvPicPr>
            <a:picLocks noChangeAspect="1"/>
          </p:cNvPicPr>
          <p:nvPr/>
        </p:nvPicPr>
        <p:blipFill>
          <a:blip r:embed="rId2"/>
          <a:stretch>
            <a:fillRect/>
          </a:stretch>
        </p:blipFill>
        <p:spPr>
          <a:xfrm>
            <a:off x="4776837" y="1264571"/>
            <a:ext cx="3168352" cy="2530544"/>
          </a:xfrm>
          <a:prstGeom prst="rect">
            <a:avLst/>
          </a:prstGeom>
        </p:spPr>
      </p:pic>
      <p:sp>
        <p:nvSpPr>
          <p:cNvPr id="5" name="文本框 4">
            <a:extLst>
              <a:ext uri="{FF2B5EF4-FFF2-40B4-BE49-F238E27FC236}">
                <a16:creationId xmlns:a16="http://schemas.microsoft.com/office/drawing/2014/main" id="{E756D018-52F9-2F56-08BF-11E2B43E0DF2}"/>
              </a:ext>
            </a:extLst>
          </p:cNvPr>
          <p:cNvSpPr txBox="1"/>
          <p:nvPr/>
        </p:nvSpPr>
        <p:spPr>
          <a:xfrm>
            <a:off x="750404" y="1967934"/>
            <a:ext cx="3528392" cy="1431161"/>
          </a:xfrm>
          <a:prstGeom prst="rect">
            <a:avLst/>
          </a:prstGeom>
          <a:noFill/>
        </p:spPr>
        <p:txBody>
          <a:bodyPr wrap="square" rtlCol="0">
            <a:spAutoFit/>
          </a:bodyPr>
          <a:lstStyle/>
          <a:p>
            <a:r>
              <a:rPr lang="zh-CN" altLang="en-US" sz="1600" dirty="0">
                <a:solidFill>
                  <a:srgbClr val="006600"/>
                </a:solidFill>
                <a:latin typeface="楷体" panose="02010609060101010101" pitchFamily="49" charset="-122"/>
                <a:ea typeface="楷体" panose="02010609060101010101" pitchFamily="49" charset="-122"/>
              </a:rPr>
              <a:t>如果我们使用哪种策略必须考虑食者的情况，比如对儿童只能用计数循环：</a:t>
            </a:r>
            <a:endParaRPr lang="en-US" altLang="zh-CN" sz="1600" dirty="0">
              <a:solidFill>
                <a:srgbClr val="006600"/>
              </a:solidFill>
              <a:latin typeface="楷体" panose="02010609060101010101" pitchFamily="49" charset="-122"/>
              <a:ea typeface="楷体" panose="02010609060101010101" pitchFamily="49" charset="-122"/>
            </a:endParaRPr>
          </a:p>
          <a:p>
            <a:pPr marL="285750" indent="-285750">
              <a:spcBef>
                <a:spcPts val="600"/>
              </a:spcBef>
              <a:buFont typeface="Arial" panose="020B0604020202020204" pitchFamily="34" charset="0"/>
              <a:buChar char="•"/>
            </a:pPr>
            <a:r>
              <a:rPr lang="zh-CN" altLang="en-US" sz="1600" dirty="0">
                <a:solidFill>
                  <a:srgbClr val="006600"/>
                </a:solidFill>
                <a:latin typeface="楷体" panose="02010609060101010101" pitchFamily="49" charset="-122"/>
                <a:ea typeface="楷体" panose="02010609060101010101" pitchFamily="49" charset="-122"/>
              </a:rPr>
              <a:t>这称为条件分支结构</a:t>
            </a:r>
            <a:endParaRPr lang="en-US" altLang="zh-CN" sz="1600" dirty="0">
              <a:solidFill>
                <a:srgbClr val="006600"/>
              </a:solidFill>
              <a:latin typeface="楷体" panose="02010609060101010101" pitchFamily="49" charset="-122"/>
              <a:ea typeface="楷体" panose="02010609060101010101" pitchFamily="49" charset="-122"/>
            </a:endParaRPr>
          </a:p>
          <a:p>
            <a:pPr marL="285750" indent="-285750">
              <a:spcBef>
                <a:spcPts val="0"/>
              </a:spcBef>
              <a:buFont typeface="Arial" panose="020B0604020202020204" pitchFamily="34" charset="0"/>
              <a:buChar char="•"/>
            </a:pPr>
            <a:r>
              <a:rPr lang="zh-CN" altLang="en-US" sz="1600" dirty="0">
                <a:solidFill>
                  <a:srgbClr val="006600"/>
                </a:solidFill>
                <a:latin typeface="楷体" panose="02010609060101010101" pitchFamily="49" charset="-122"/>
                <a:ea typeface="楷体" panose="02010609060101010101" pitchFamily="49" charset="-122"/>
              </a:rPr>
              <a:t>分支的依据也是一个逻辑命题</a:t>
            </a:r>
            <a:endParaRPr lang="en-US" altLang="zh-CN" sz="1600" dirty="0">
              <a:solidFill>
                <a:srgbClr val="006600"/>
              </a:solidFill>
              <a:latin typeface="楷体" panose="02010609060101010101" pitchFamily="49" charset="-122"/>
              <a:ea typeface="楷体" panose="02010609060101010101" pitchFamily="49" charset="-122"/>
            </a:endParaRPr>
          </a:p>
          <a:p>
            <a:pPr>
              <a:spcBef>
                <a:spcPts val="0"/>
              </a:spcBef>
            </a:pPr>
            <a:endParaRPr lang="zh-CN" altLang="en-US" dirty="0"/>
          </a:p>
        </p:txBody>
      </p:sp>
      <p:pic>
        <p:nvPicPr>
          <p:cNvPr id="6" name="图片 5">
            <a:extLst>
              <a:ext uri="{FF2B5EF4-FFF2-40B4-BE49-F238E27FC236}">
                <a16:creationId xmlns:a16="http://schemas.microsoft.com/office/drawing/2014/main" id="{D4D8E75C-1752-3659-722F-7687319FDD30}"/>
              </a:ext>
            </a:extLst>
          </p:cNvPr>
          <p:cNvPicPr>
            <a:picLocks noChangeAspect="1"/>
          </p:cNvPicPr>
          <p:nvPr/>
        </p:nvPicPr>
        <p:blipFill>
          <a:blip r:embed="rId3"/>
          <a:stretch>
            <a:fillRect/>
          </a:stretch>
        </p:blipFill>
        <p:spPr>
          <a:xfrm>
            <a:off x="1152629" y="3623151"/>
            <a:ext cx="3859079" cy="2530544"/>
          </a:xfrm>
          <a:prstGeom prst="rect">
            <a:avLst/>
          </a:prstGeom>
        </p:spPr>
      </p:pic>
      <p:sp>
        <p:nvSpPr>
          <p:cNvPr id="9" name="文本框 8">
            <a:extLst>
              <a:ext uri="{FF2B5EF4-FFF2-40B4-BE49-F238E27FC236}">
                <a16:creationId xmlns:a16="http://schemas.microsoft.com/office/drawing/2014/main" id="{5110E8AF-6ECA-7D75-7BBD-2E0197B14D6D}"/>
              </a:ext>
            </a:extLst>
          </p:cNvPr>
          <p:cNvSpPr txBox="1"/>
          <p:nvPr/>
        </p:nvSpPr>
        <p:spPr>
          <a:xfrm>
            <a:off x="5220072" y="4103593"/>
            <a:ext cx="3312368" cy="1569660"/>
          </a:xfrm>
          <a:prstGeom prst="rect">
            <a:avLst/>
          </a:prstGeom>
          <a:noFill/>
        </p:spPr>
        <p:txBody>
          <a:bodyPr wrap="square" rtlCol="0">
            <a:spAutoFit/>
          </a:bodyPr>
          <a:lstStyle/>
          <a:p>
            <a:r>
              <a:rPr lang="zh-CN" altLang="en-US" sz="1600" dirty="0">
                <a:solidFill>
                  <a:srgbClr val="006600"/>
                </a:solidFill>
                <a:latin typeface="楷体" panose="02010609060101010101" pitchFamily="49" charset="-122"/>
                <a:ea typeface="楷体" panose="02010609060101010101" pitchFamily="49" charset="-122"/>
              </a:rPr>
              <a:t>多个选择条件也可以用相似的方式形成需要的结构。左图所示的例子在逻辑上可以理解为多个不同的条件结构。</a:t>
            </a:r>
            <a:endParaRPr lang="en-US" altLang="zh-CN" sz="1600" dirty="0">
              <a:solidFill>
                <a:srgbClr val="006600"/>
              </a:solidFill>
              <a:latin typeface="楷体" panose="02010609060101010101" pitchFamily="49" charset="-122"/>
              <a:ea typeface="楷体" panose="02010609060101010101" pitchFamily="49" charset="-122"/>
            </a:endParaRPr>
          </a:p>
          <a:p>
            <a:pPr marL="742950" lvl="1" indent="-285750">
              <a:buFont typeface="Arial" panose="020B0604020202020204" pitchFamily="34" charset="0"/>
              <a:buChar char="•"/>
            </a:pPr>
            <a:r>
              <a:rPr lang="zh-CN" altLang="en-US" sz="1600" dirty="0">
                <a:solidFill>
                  <a:srgbClr val="006600"/>
                </a:solidFill>
                <a:latin typeface="楷体" panose="02010609060101010101" pitchFamily="49" charset="-122"/>
                <a:ea typeface="楷体" panose="02010609060101010101" pitchFamily="49" charset="-122"/>
              </a:rPr>
              <a:t>“嵌套”还是“并列”</a:t>
            </a:r>
            <a:endParaRPr lang="en-US" altLang="zh-CN" sz="1600" dirty="0">
              <a:solidFill>
                <a:srgbClr val="006600"/>
              </a:solidFill>
              <a:latin typeface="楷体" panose="02010609060101010101" pitchFamily="49" charset="-122"/>
              <a:ea typeface="楷体" panose="02010609060101010101" pitchFamily="49" charset="-122"/>
            </a:endParaRPr>
          </a:p>
          <a:p>
            <a:pPr marL="742950" lvl="1" indent="-285750">
              <a:buFont typeface="Arial" panose="020B0604020202020204" pitchFamily="34" charset="0"/>
              <a:buChar char="•"/>
            </a:pPr>
            <a:r>
              <a:rPr lang="zh-CN" altLang="en-US" sz="1600" dirty="0">
                <a:solidFill>
                  <a:srgbClr val="006600"/>
                </a:solidFill>
                <a:latin typeface="楷体" panose="02010609060101010101" pitchFamily="49" charset="-122"/>
                <a:ea typeface="楷体" panose="02010609060101010101" pitchFamily="49" charset="-122"/>
              </a:rPr>
              <a:t>简单命题还是符合命题</a:t>
            </a:r>
            <a:endParaRPr lang="en-US" altLang="zh-CN" sz="1600" dirty="0">
              <a:solidFill>
                <a:srgbClr val="006600"/>
              </a:solidFill>
              <a:latin typeface="楷体" panose="02010609060101010101" pitchFamily="49" charset="-122"/>
              <a:ea typeface="楷体" panose="02010609060101010101" pitchFamily="49" charset="-122"/>
            </a:endParaRPr>
          </a:p>
        </p:txBody>
      </p:sp>
    </p:spTree>
  </p:cSld>
  <p:clrMapOvr>
    <a:masterClrMapping/>
  </p:clrMapOvr>
  <p:transition spd="med">
    <p:fade/>
  </p:transition>
</p:sld>
</file>

<file path=ppt/theme/theme1.xml><?xml version="1.0" encoding="utf-8"?>
<a:theme xmlns:a="http://schemas.openxmlformats.org/drawingml/2006/main" name="Theme1">
  <a:themeElements>
    <a:clrScheme name="海上日出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海上日出">
      <a:majorFont>
        <a:latin typeface="Impact"/>
        <a:ea typeface="微软雅黑"/>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海上日出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1445</TotalTime>
  <Pages>0</Pages>
  <Words>1849</Words>
  <Characters>0</Characters>
  <Application>Microsoft Office PowerPoint</Application>
  <DocSecurity>0</DocSecurity>
  <PresentationFormat>全屏显示(4:3)</PresentationFormat>
  <Lines>0</Lines>
  <Paragraphs>161</Paragraphs>
  <Slides>22</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22</vt:i4>
      </vt:variant>
    </vt:vector>
  </HeadingPairs>
  <TitlesOfParts>
    <vt:vector size="33" baseType="lpstr">
      <vt:lpstr>华文楷体</vt:lpstr>
      <vt:lpstr>华文新魏</vt:lpstr>
      <vt:lpstr>华文行楷</vt:lpstr>
      <vt:lpstr>楷体</vt:lpstr>
      <vt:lpstr>宋体</vt:lpstr>
      <vt:lpstr>微软雅黑</vt:lpstr>
      <vt:lpstr>Arial</vt:lpstr>
      <vt:lpstr>Impact</vt:lpstr>
      <vt:lpstr>Times New Roman</vt:lpstr>
      <vt:lpstr>Wingdings</vt:lpstr>
      <vt:lpstr>Theme1</vt:lpstr>
      <vt:lpstr>计算机问题求解 – 论题1-4     -  基本的算法结构</vt:lpstr>
      <vt:lpstr>PowerPoint 演示文稿</vt:lpstr>
      <vt:lpstr>PowerPoint 演示文稿</vt:lpstr>
      <vt:lpstr>吃一只蟹黄汤包的“算法”</vt:lpstr>
      <vt:lpstr>PowerPoint 演示文稿</vt:lpstr>
      <vt:lpstr>策略二：控制数量</vt:lpstr>
      <vt:lpstr>如何确定循环过程是正确的？</vt:lpstr>
      <vt:lpstr>不变量对问题求解的价值</vt:lpstr>
      <vt:lpstr>算法的“条件分支”</vt:lpstr>
      <vt:lpstr>循环的嵌套 – 以“冒泡”排序为例</vt:lpstr>
      <vt:lpstr>过程抽象</vt:lpstr>
      <vt:lpstr>“冒泡排序”算法的正确性</vt:lpstr>
      <vt:lpstr>PowerPoint 演示文稿</vt:lpstr>
      <vt:lpstr>对包含“money”一词的句子计数</vt:lpstr>
      <vt:lpstr>过程（函数）调用</vt:lpstr>
      <vt:lpstr>PowerPoint 演示文稿</vt:lpstr>
      <vt:lpstr>从“归纳”到“递归”</vt:lpstr>
      <vt:lpstr>Hanoi Tower – Easy or Difficult?</vt:lpstr>
      <vt:lpstr>PowerPoint 演示文稿</vt:lpstr>
      <vt:lpstr>递归与循环：生成排列</vt:lpstr>
      <vt:lpstr>PowerPoint 演示文稿</vt:lpstr>
      <vt:lpstr>课外作业</vt:lpstr>
    </vt:vector>
  </TitlesOfParts>
  <Company>Nanjing University</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计算机问题求解     -  算法在计算机科学中的地位</dc:title>
  <dc:creator>Chen Daoxu</dc:creator>
  <cp:lastModifiedBy>Daoxu Daoxu</cp:lastModifiedBy>
  <cp:revision>93</cp:revision>
  <cp:lastPrinted>1601-01-01T00:00:00Z</cp:lastPrinted>
  <dcterms:created xsi:type="dcterms:W3CDTF">2010-10-07T02:50:25Z</dcterms:created>
  <dcterms:modified xsi:type="dcterms:W3CDTF">2022-10-09T11:04:30Z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3</vt:r8>
  </property>
  <property fmtid="{D5CDD505-2E9C-101B-9397-08002B2CF9AE}" pid="3" name="KSOProductBuildVer">
    <vt:lpwstr>2052-6.6.0.2461</vt:lpwstr>
  </property>
</Properties>
</file>