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86" r:id="rId4"/>
    <p:sldId id="258" r:id="rId5"/>
    <p:sldId id="260" r:id="rId6"/>
    <p:sldId id="259" r:id="rId7"/>
    <p:sldId id="287" r:id="rId8"/>
    <p:sldId id="283" r:id="rId9"/>
    <p:sldId id="284" r:id="rId10"/>
    <p:sldId id="285" r:id="rId11"/>
    <p:sldId id="289" r:id="rId12"/>
    <p:sldId id="291" r:id="rId13"/>
    <p:sldId id="288" r:id="rId14"/>
    <p:sldId id="262" r:id="rId15"/>
    <p:sldId id="263" r:id="rId16"/>
    <p:sldId id="273" r:id="rId17"/>
    <p:sldId id="270" r:id="rId18"/>
    <p:sldId id="271" r:id="rId19"/>
    <p:sldId id="272" r:id="rId20"/>
    <p:sldId id="264" r:id="rId21"/>
    <p:sldId id="274" r:id="rId22"/>
    <p:sldId id="276" r:id="rId23"/>
    <p:sldId id="279" r:id="rId24"/>
    <p:sldId id="277" r:id="rId25"/>
    <p:sldId id="278" r:id="rId26"/>
    <p:sldId id="280" r:id="rId27"/>
    <p:sldId id="281" r:id="rId28"/>
    <p:sldId id="266" r:id="rId29"/>
    <p:sldId id="290" r:id="rId30"/>
    <p:sldId id="295" r:id="rId31"/>
    <p:sldId id="296" r:id="rId32"/>
    <p:sldId id="298" r:id="rId33"/>
    <p:sldId id="297" r:id="rId34"/>
    <p:sldId id="299" r:id="rId35"/>
    <p:sldId id="292" r:id="rId36"/>
    <p:sldId id="293" r:id="rId37"/>
    <p:sldId id="294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78D44FC-6F16-4DEF-99B6-D8B850D229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90EF99-1300-415E-9330-3522494E5D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C5CBC-4DEA-48F0-B8E1-D2F2E8AD444F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10845F8-1520-4B4A-8A6E-F7753266BF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683D9AD-50DB-41FA-B0EC-E767452C8F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9E6E5-F10D-4685-8F19-CAB2806A26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222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1CCBA-FF70-49D8-8BE9-723503691738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14C05-5C16-4288-8706-652D27CA8A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98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814C05-5C16-4288-8706-652D27CA8A2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57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27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1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546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339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64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78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815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57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68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928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11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868595-A054-4422-8C88-AF32DE6ED034}" type="datetimeFigureOut">
              <a:rPr lang="zh-CN" altLang="en-US" smtClean="0"/>
              <a:t>2021/11/15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AF9381-A1BA-482B-9B15-DFDC96ABDF49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91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pt.cp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paul.pub/cpp-regex/#id-%E6%AD%A3%E5%88%99%E8%A1%A8%E8%BE%BE%E5%BC%8F%E7%BC%96%E7%A8%8B" TargetMode="External"/><Relationship Id="rId2" Type="http://schemas.openxmlformats.org/officeDocument/2006/relationships/hyperlink" Target="http://www.cplusplus.com/reference/regex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gexr-cn.com/" TargetMode="External"/><Relationship Id="rId4" Type="http://schemas.openxmlformats.org/officeDocument/2006/relationships/hyperlink" Target="https://www.bilibili.com/video/BV19t4y1y7qP?from=search&amp;seid=12685640053399522560&amp;spm_id_from=333.337.0.0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79A481-9BD1-427C-9D33-FD87AEF6F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279329"/>
            <a:ext cx="10058400" cy="3566160"/>
          </a:xfrm>
        </p:spPr>
        <p:txBody>
          <a:bodyPr>
            <a:normAutofit/>
          </a:bodyPr>
          <a:lstStyle/>
          <a:p>
            <a:r>
              <a:rPr lang="zh-CN" altLang="en-US" sz="7200" b="1" dirty="0"/>
              <a:t>正则表达式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54AB37C-CA49-4927-BCD4-DA82A16CAE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9709FD2-1F10-4C2B-9284-8F909E1AB109}"/>
              </a:ext>
            </a:extLst>
          </p:cNvPr>
          <p:cNvSpPr txBox="1"/>
          <p:nvPr/>
        </p:nvSpPr>
        <p:spPr>
          <a:xfrm>
            <a:off x="8418137" y="4455620"/>
            <a:ext cx="1838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韩博侨</a:t>
            </a:r>
          </a:p>
        </p:txBody>
      </p:sp>
    </p:spTree>
    <p:extLst>
      <p:ext uri="{BB962C8B-B14F-4D97-AF65-F5344CB8AC3E}">
        <p14:creationId xmlns:p14="http://schemas.microsoft.com/office/powerpoint/2010/main" val="397282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CBB396-FFFA-4FA7-BA23-894C15A9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64055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CN" sz="6000" dirty="0" err="1">
                <a:solidFill>
                  <a:schemeClr val="tx1"/>
                </a:solidFill>
              </a:rPr>
              <a:t>regex_match</a:t>
            </a:r>
            <a:endParaRPr lang="zh-CN" altLang="en-US" sz="6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78C1E6-73D8-461F-8D43-F2C08CAC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502" y="2043696"/>
            <a:ext cx="10595956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</a:t>
            </a:r>
            <a:r>
              <a:rPr lang="en-US" altLang="zh-CN" sz="2800" dirty="0" err="1">
                <a:solidFill>
                  <a:schemeClr val="tx1"/>
                </a:solidFill>
              </a:rPr>
              <a:t>regex_match</a:t>
            </a:r>
            <a:r>
              <a:rPr lang="zh-CN" altLang="en-US" sz="2800" dirty="0">
                <a:solidFill>
                  <a:schemeClr val="tx1"/>
                </a:solidFill>
              </a:rPr>
              <a:t>是全文匹配，多一个都不行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</a:t>
            </a:r>
            <a:r>
              <a:rPr lang="zh-CN" altLang="en-US" sz="2800" dirty="0">
                <a:solidFill>
                  <a:schemeClr val="tx1"/>
                </a:solidFill>
              </a:rPr>
              <a:t>若只是在全文中搜索是否有符合条件的字符串，要用</a:t>
            </a:r>
            <a:r>
              <a:rPr lang="en-US" altLang="zh-CN" sz="2800" dirty="0" err="1">
                <a:solidFill>
                  <a:schemeClr val="tx1"/>
                </a:solidFill>
              </a:rPr>
              <a:t>regex_search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chemeClr val="tx1"/>
                </a:solidFill>
              </a:rPr>
              <a:t>    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 dirty="0"/>
          </a:p>
        </p:txBody>
      </p:sp>
      <p:sp>
        <p:nvSpPr>
          <p:cNvPr id="4" name="椭圆 3">
            <a:hlinkClick r:id="rId2" action="ppaction://hlinkfile"/>
            <a:extLst>
              <a:ext uri="{FF2B5EF4-FFF2-40B4-BE49-F238E27FC236}">
                <a16:creationId xmlns:a16="http://schemas.microsoft.com/office/drawing/2014/main" id="{636208DF-346F-44F3-95AF-571737732AFF}"/>
              </a:ext>
            </a:extLst>
          </p:cNvPr>
          <p:cNvSpPr/>
          <p:nvPr/>
        </p:nvSpPr>
        <p:spPr>
          <a:xfrm>
            <a:off x="11240655" y="5726545"/>
            <a:ext cx="535709" cy="544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61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CBB396-FFFA-4FA7-BA23-894C15A9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64055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CN" sz="6000" dirty="0" err="1">
                <a:solidFill>
                  <a:schemeClr val="tx1"/>
                </a:solidFill>
              </a:rPr>
              <a:t>regex_match</a:t>
            </a:r>
            <a:endParaRPr lang="zh-CN" altLang="en-US" sz="6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78C1E6-73D8-461F-8D43-F2C08CAC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942096"/>
            <a:ext cx="10595956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altLang="zh-CN" sz="28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>
                <a:solidFill>
                  <a:schemeClr val="tx1"/>
                </a:solidFill>
              </a:rPr>
              <a:t>    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sz="28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134B72D-E89E-43EE-B237-E91CBF6FF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47" y="1774856"/>
            <a:ext cx="11488753" cy="369621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3721AA0-204B-4FCD-9BC1-A1F15ECD99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56" y="2604575"/>
            <a:ext cx="10096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03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CBB396-FFFA-4FA7-BA23-894C15A9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0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CN" sz="6000" dirty="0" err="1">
                <a:solidFill>
                  <a:schemeClr val="tx1"/>
                </a:solidFill>
              </a:rPr>
              <a:t>regex_match</a:t>
            </a:r>
            <a:endParaRPr lang="zh-CN" altLang="en-US" sz="6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78C1E6-73D8-461F-8D43-F2C08CAC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0" y="1942096"/>
            <a:ext cx="10595956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altLang="zh-CN" sz="28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>
                <a:solidFill>
                  <a:schemeClr val="tx1"/>
                </a:solidFill>
              </a:rPr>
              <a:t>    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sz="28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28A4413-2C56-4F45-B2F3-158302B2C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50757"/>
            <a:ext cx="10610850" cy="48768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B18A1E5E-96D6-48DD-A7A0-CF0F2DAD82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44" y="3190842"/>
            <a:ext cx="11183911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2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79A481-9BD1-427C-9D33-FD87AEF6F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396" y="460739"/>
            <a:ext cx="5799513" cy="3566160"/>
          </a:xfrm>
        </p:spPr>
        <p:txBody>
          <a:bodyPr>
            <a:normAutofit/>
          </a:bodyPr>
          <a:lstStyle/>
          <a:p>
            <a:r>
              <a:rPr lang="zh-CN" altLang="en-US" sz="7200" b="1" dirty="0"/>
              <a:t>三、基本语法</a:t>
            </a:r>
          </a:p>
        </p:txBody>
      </p:sp>
    </p:spTree>
    <p:extLst>
      <p:ext uri="{BB962C8B-B14F-4D97-AF65-F5344CB8AC3E}">
        <p14:creationId xmlns:p14="http://schemas.microsoft.com/office/powerpoint/2010/main" val="3351576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3F684-4B3E-40AB-8A3C-D7F1D4C9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012" y="326193"/>
            <a:ext cx="10058400" cy="1450757"/>
          </a:xfrm>
        </p:spPr>
        <p:txBody>
          <a:bodyPr/>
          <a:lstStyle/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err="1">
                <a:solidFill>
                  <a:schemeClr val="tx1"/>
                </a:solidFill>
              </a:rPr>
              <a:t>cpp</a:t>
            </a:r>
            <a:r>
              <a:rPr lang="en-US" altLang="zh-CN" b="1" dirty="0">
                <a:solidFill>
                  <a:schemeClr val="tx1"/>
                </a:solidFill>
              </a:rPr>
              <a:t>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291833" y="2782111"/>
            <a:ext cx="2298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I love </a:t>
            </a:r>
            <a:r>
              <a:rPr lang="en-US" altLang="zh-CN" sz="4000" dirty="0" err="1"/>
              <a:t>cpp</a:t>
            </a:r>
            <a:r>
              <a:rPr lang="en-US" altLang="zh-CN" sz="4000" dirty="0"/>
              <a:t>.</a:t>
            </a:r>
            <a:endParaRPr lang="zh-CN" altLang="en-US" sz="4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12EF808-4C8B-44D4-A751-E2DA28EAA843}"/>
              </a:ext>
            </a:extLst>
          </p:cNvPr>
          <p:cNvSpPr/>
          <p:nvPr/>
        </p:nvSpPr>
        <p:spPr>
          <a:xfrm>
            <a:off x="2574501" y="3034711"/>
            <a:ext cx="77181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3E19540-966D-43BA-BE3C-D1A58549A303}"/>
              </a:ext>
            </a:extLst>
          </p:cNvPr>
          <p:cNvSpPr txBox="1"/>
          <p:nvPr/>
        </p:nvSpPr>
        <p:spPr>
          <a:xfrm>
            <a:off x="1295032" y="3659593"/>
            <a:ext cx="2355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I love </a:t>
            </a:r>
            <a:r>
              <a:rPr lang="en-US" altLang="zh-CN" sz="4000" dirty="0" err="1"/>
              <a:t>Cpp</a:t>
            </a:r>
            <a:r>
              <a:rPr lang="en-US" altLang="zh-CN" sz="4000" dirty="0"/>
              <a:t>.</a:t>
            </a:r>
            <a:endParaRPr lang="zh-CN" altLang="en-US" sz="4000" dirty="0"/>
          </a:p>
        </p:txBody>
      </p:sp>
      <p:sp>
        <p:nvSpPr>
          <p:cNvPr id="13" name="标题 1">
            <a:extLst>
              <a:ext uri="{FF2B5EF4-FFF2-40B4-BE49-F238E27FC236}">
                <a16:creationId xmlns:a16="http://schemas.microsoft.com/office/drawing/2014/main" id="{AF048E3A-58BC-4F47-95BB-420E931E5860}"/>
              </a:ext>
            </a:extLst>
          </p:cNvPr>
          <p:cNvSpPr txBox="1">
            <a:spLocks/>
          </p:cNvSpPr>
          <p:nvPr/>
        </p:nvSpPr>
        <p:spPr>
          <a:xfrm>
            <a:off x="1214012" y="326192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C000"/>
                </a:solidFill>
              </a:rPr>
              <a:t>[</a:t>
            </a:r>
            <a:r>
              <a:rPr lang="en-US" altLang="zh-CN" b="1" dirty="0">
                <a:solidFill>
                  <a:schemeClr val="tx1"/>
                </a:solidFill>
              </a:rPr>
              <a:t>Cc</a:t>
            </a:r>
            <a:r>
              <a:rPr lang="en-US" altLang="zh-CN" b="1" dirty="0">
                <a:solidFill>
                  <a:srgbClr val="FFC000"/>
                </a:solidFill>
              </a:rPr>
              <a:t>]</a:t>
            </a:r>
            <a:r>
              <a:rPr lang="en-US" altLang="zh-CN" b="1" dirty="0">
                <a:solidFill>
                  <a:schemeClr val="tx1"/>
                </a:solidFill>
              </a:rPr>
              <a:t>pp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0192CEA-83B0-4B87-9579-4E358AD69DC4}"/>
              </a:ext>
            </a:extLst>
          </p:cNvPr>
          <p:cNvSpPr/>
          <p:nvPr/>
        </p:nvSpPr>
        <p:spPr>
          <a:xfrm>
            <a:off x="2574501" y="3848311"/>
            <a:ext cx="77181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392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" grpId="0" animBg="1"/>
      <p:bldP spid="11" grpId="0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3F684-4B3E-40AB-8A3C-D7F1D4C9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012" y="326193"/>
            <a:ext cx="10058400" cy="1450757"/>
          </a:xfrm>
        </p:spPr>
        <p:txBody>
          <a:bodyPr/>
          <a:lstStyle/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C000"/>
                </a:solidFill>
              </a:rPr>
              <a:t>[</a:t>
            </a:r>
            <a:r>
              <a:rPr lang="en-US" altLang="zh-CN" b="1" dirty="0">
                <a:solidFill>
                  <a:schemeClr val="tx1"/>
                </a:solidFill>
              </a:rPr>
              <a:t>a-z</a:t>
            </a:r>
            <a:r>
              <a:rPr lang="en-US" altLang="zh-CN" b="1" dirty="0">
                <a:solidFill>
                  <a:srgbClr val="FFC000"/>
                </a:solidFill>
              </a:rPr>
              <a:t>]</a:t>
            </a:r>
            <a:r>
              <a:rPr lang="en-US" altLang="zh-CN" b="1" dirty="0">
                <a:solidFill>
                  <a:schemeClr val="tx1"/>
                </a:solidFill>
              </a:rPr>
              <a:t>pp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291833" y="2782111"/>
            <a:ext cx="2298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I love </a:t>
            </a:r>
            <a:r>
              <a:rPr lang="en-US" altLang="zh-CN" sz="4000" dirty="0" err="1"/>
              <a:t>cpp</a:t>
            </a:r>
            <a:r>
              <a:rPr lang="en-US" altLang="zh-CN" sz="4000" dirty="0"/>
              <a:t>.</a:t>
            </a:r>
            <a:endParaRPr lang="zh-CN" altLang="en-US" sz="4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12EF808-4C8B-44D4-A751-E2DA28EAA843}"/>
              </a:ext>
            </a:extLst>
          </p:cNvPr>
          <p:cNvSpPr/>
          <p:nvPr/>
        </p:nvSpPr>
        <p:spPr>
          <a:xfrm>
            <a:off x="2574501" y="3034711"/>
            <a:ext cx="77181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43E1B5F-C31A-4A66-BCD1-E35FF84A170F}"/>
              </a:ext>
            </a:extLst>
          </p:cNvPr>
          <p:cNvSpPr txBox="1"/>
          <p:nvPr/>
        </p:nvSpPr>
        <p:spPr>
          <a:xfrm>
            <a:off x="1295032" y="3659593"/>
            <a:ext cx="2355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I love </a:t>
            </a:r>
            <a:r>
              <a:rPr lang="en-US" altLang="zh-CN" sz="4000" dirty="0" err="1"/>
              <a:t>Cpp</a:t>
            </a:r>
            <a:r>
              <a:rPr lang="en-US" altLang="zh-CN" sz="4000" dirty="0"/>
              <a:t>.</a:t>
            </a:r>
            <a:endParaRPr lang="zh-CN" altLang="en-US" sz="4000" dirty="0"/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BDFE22C8-C308-4BDA-B18A-832156BCE276}"/>
              </a:ext>
            </a:extLst>
          </p:cNvPr>
          <p:cNvSpPr txBox="1">
            <a:spLocks/>
          </p:cNvSpPr>
          <p:nvPr/>
        </p:nvSpPr>
        <p:spPr>
          <a:xfrm>
            <a:off x="1214012" y="326192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C000"/>
                </a:solidFill>
              </a:rPr>
              <a:t>[</a:t>
            </a:r>
            <a:r>
              <a:rPr lang="en-US" altLang="zh-CN" b="1" dirty="0">
                <a:solidFill>
                  <a:schemeClr val="tx1"/>
                </a:solidFill>
              </a:rPr>
              <a:t>a-</a:t>
            </a:r>
            <a:r>
              <a:rPr lang="en-US" altLang="zh-CN" b="1" dirty="0" err="1">
                <a:solidFill>
                  <a:schemeClr val="tx1"/>
                </a:solidFill>
              </a:rPr>
              <a:t>zA</a:t>
            </a:r>
            <a:r>
              <a:rPr lang="en-US" altLang="zh-CN" b="1" dirty="0">
                <a:solidFill>
                  <a:schemeClr val="tx1"/>
                </a:solidFill>
              </a:rPr>
              <a:t>-Z</a:t>
            </a:r>
            <a:r>
              <a:rPr lang="en-US" altLang="zh-CN" b="1" dirty="0">
                <a:solidFill>
                  <a:srgbClr val="FFC000"/>
                </a:solidFill>
              </a:rPr>
              <a:t>]</a:t>
            </a:r>
            <a:r>
              <a:rPr lang="en-US" altLang="zh-CN" b="1" dirty="0">
                <a:solidFill>
                  <a:schemeClr val="tx1"/>
                </a:solidFill>
              </a:rPr>
              <a:t>pp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DF75E23-11C7-4748-BFE9-E7ED9A1BB59B}"/>
              </a:ext>
            </a:extLst>
          </p:cNvPr>
          <p:cNvSpPr/>
          <p:nvPr/>
        </p:nvSpPr>
        <p:spPr>
          <a:xfrm>
            <a:off x="2574501" y="3848311"/>
            <a:ext cx="77181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83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  <p:bldP spid="10" grpId="0" animBg="1"/>
      <p:bldP spid="11" grpId="0"/>
      <p:bldP spid="12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3F684-4B3E-40AB-8A3C-D7F1D4C9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012" y="326193"/>
            <a:ext cx="10058400" cy="1450757"/>
          </a:xfrm>
        </p:spPr>
        <p:txBody>
          <a:bodyPr/>
          <a:lstStyle/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C000"/>
                </a:solidFill>
              </a:rPr>
              <a:t>[^</a:t>
            </a:r>
            <a:r>
              <a:rPr lang="en-US" altLang="zh-CN" b="1" dirty="0">
                <a:solidFill>
                  <a:schemeClr val="tx1"/>
                </a:solidFill>
              </a:rPr>
              <a:t>a-z</a:t>
            </a:r>
            <a:r>
              <a:rPr lang="en-US" altLang="zh-CN" b="1" dirty="0">
                <a:solidFill>
                  <a:srgbClr val="FFC000"/>
                </a:solidFill>
              </a:rPr>
              <a:t>]</a:t>
            </a:r>
            <a:r>
              <a:rPr lang="en-US" altLang="zh-CN" b="1" dirty="0">
                <a:solidFill>
                  <a:schemeClr val="tx1"/>
                </a:solidFill>
              </a:rPr>
              <a:t>pp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291833" y="2782111"/>
            <a:ext cx="23270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I love </a:t>
            </a:r>
            <a:r>
              <a:rPr lang="en-US" altLang="zh-CN" sz="4000" dirty="0" err="1"/>
              <a:t>cpp</a:t>
            </a:r>
            <a:r>
              <a:rPr lang="en-US" altLang="zh-CN" sz="4000" dirty="0"/>
              <a:t>.</a:t>
            </a:r>
          </a:p>
          <a:p>
            <a:r>
              <a:rPr lang="en-US" altLang="zh-CN" sz="4000" dirty="0"/>
              <a:t>I love 5pp.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12EF808-4C8B-44D4-A751-E2DA28EAA843}"/>
              </a:ext>
            </a:extLst>
          </p:cNvPr>
          <p:cNvSpPr/>
          <p:nvPr/>
        </p:nvSpPr>
        <p:spPr>
          <a:xfrm>
            <a:off x="2621634" y="3596198"/>
            <a:ext cx="77181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766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字符类</a:t>
            </a:r>
            <a:r>
              <a:rPr lang="en-US" altLang="zh-CN" sz="5400" b="1" dirty="0"/>
              <a:t>/</a:t>
            </a:r>
            <a:r>
              <a:rPr lang="zh-CN" altLang="en-US" sz="5400" b="1"/>
              <a:t>元字符</a:t>
            </a:r>
            <a:endParaRPr lang="zh-CN" altLang="en-US" sz="54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410" y="1680772"/>
            <a:ext cx="1076918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/>
              <a:t>\d	</a:t>
            </a:r>
            <a:r>
              <a:rPr lang="zh-CN" altLang="en-US" sz="3200" dirty="0"/>
              <a:t>数字</a:t>
            </a:r>
            <a:r>
              <a:rPr lang="en-US" altLang="zh-CN" sz="3200" dirty="0"/>
              <a:t>						\D	</a:t>
            </a:r>
            <a:r>
              <a:rPr lang="zh-CN" altLang="en-US" sz="3200" dirty="0"/>
              <a:t>非数字</a:t>
            </a:r>
            <a:endParaRPr lang="en-US" altLang="zh-CN" sz="32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/>
              <a:t>\w	</a:t>
            </a:r>
            <a:r>
              <a:rPr lang="zh-CN" altLang="en-US" sz="3200" dirty="0"/>
              <a:t>字母，数字，下划线</a:t>
            </a:r>
            <a:r>
              <a:rPr lang="en-US" altLang="zh-CN" sz="3200" dirty="0"/>
              <a:t>_		\W	</a:t>
            </a:r>
            <a:r>
              <a:rPr lang="zh-CN" altLang="en-US" sz="3200" dirty="0"/>
              <a:t>非字母数字下划线</a:t>
            </a:r>
            <a:endParaRPr lang="en-US" altLang="zh-CN" sz="32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/>
              <a:t>.	</a:t>
            </a:r>
            <a:r>
              <a:rPr lang="zh-CN" altLang="en-US" sz="3200" dirty="0"/>
              <a:t>除了</a:t>
            </a:r>
            <a:r>
              <a:rPr lang="en-US" altLang="zh-CN" sz="3200" dirty="0"/>
              <a:t>\n</a:t>
            </a:r>
            <a:r>
              <a:rPr lang="zh-CN" altLang="en-US" sz="3200" dirty="0"/>
              <a:t>以外所有字符</a:t>
            </a:r>
            <a:endParaRPr lang="en-US" altLang="zh-CN" sz="32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/>
              <a:t>\s	</a:t>
            </a:r>
            <a:r>
              <a:rPr lang="zh-CN" altLang="en-US" sz="3200" dirty="0"/>
              <a:t>空白字符</a:t>
            </a:r>
            <a:r>
              <a:rPr lang="en-US" altLang="zh-CN" sz="3200" dirty="0"/>
              <a:t>(¬, tab, “ “)			\S 	</a:t>
            </a:r>
            <a:r>
              <a:rPr lang="zh-CN" altLang="en-US" sz="3200" dirty="0"/>
              <a:t>非空白字符</a:t>
            </a:r>
          </a:p>
        </p:txBody>
      </p:sp>
    </p:spTree>
    <p:extLst>
      <p:ext uri="{BB962C8B-B14F-4D97-AF65-F5344CB8AC3E}">
        <p14:creationId xmlns:p14="http://schemas.microsoft.com/office/powerpoint/2010/main" val="1576444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zh-CN" altLang="en-US" sz="5400" b="1"/>
              <a:t>字符类</a:t>
            </a:r>
            <a:endParaRPr lang="zh-CN" altLang="en-US" sz="54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80772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3200"/>
              <a:t>[[:lower:]]		</a:t>
            </a:r>
            <a:r>
              <a:rPr lang="zh-CN" altLang="en-US" sz="3200"/>
              <a:t>小写字母</a:t>
            </a:r>
            <a:r>
              <a:rPr lang="en-US" altLang="zh-CN" sz="3200"/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/>
              <a:t>[[:upper:]]		</a:t>
            </a:r>
            <a:r>
              <a:rPr lang="zh-CN" altLang="en-US" sz="3200"/>
              <a:t>大写字母</a:t>
            </a:r>
            <a:r>
              <a:rPr lang="en-US" altLang="zh-CN" sz="3200"/>
              <a:t>			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2800" b="0" i="0">
                <a:solidFill>
                  <a:srgbClr val="404040"/>
                </a:solidFill>
                <a:effectLst/>
                <a:latin typeface="Lora" pitchFamily="2" charset="0"/>
              </a:rPr>
              <a:t>[[:xdigit:]]</a:t>
            </a:r>
            <a:r>
              <a:rPr lang="en-US" altLang="zh-CN" sz="3200"/>
              <a:t>		</a:t>
            </a:r>
            <a:r>
              <a:rPr lang="zh-CN" altLang="en-US" sz="3200"/>
              <a:t>十六进制数字字符</a:t>
            </a:r>
            <a:r>
              <a:rPr lang="en-US" altLang="zh-CN" sz="3200"/>
              <a:t>	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41487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字符类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80772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/>
              <a:t>	</a:t>
            </a:r>
            <a:r>
              <a:rPr lang="zh-CN" altLang="en-US" sz="3200" dirty="0"/>
              <a:t>在</a:t>
            </a:r>
            <a:r>
              <a:rPr lang="en-US" altLang="zh-CN" sz="3200" dirty="0"/>
              <a:t>C++</a:t>
            </a:r>
            <a:r>
              <a:rPr lang="zh-CN" altLang="en-US" sz="3200" dirty="0"/>
              <a:t>中，</a:t>
            </a:r>
            <a:r>
              <a:rPr lang="en-US" altLang="zh-CN" sz="3200" dirty="0"/>
              <a:t>\</a:t>
            </a:r>
            <a:r>
              <a:rPr lang="zh-CN" altLang="en-US" sz="3200" dirty="0"/>
              <a:t>字符</a:t>
            </a:r>
            <a:r>
              <a:rPr lang="zh-CN" altLang="en-US" sz="3200" b="1" u="sng" dirty="0"/>
              <a:t>本身是有含义</a:t>
            </a:r>
            <a:r>
              <a:rPr lang="zh-CN" altLang="en-US" sz="3200" dirty="0"/>
              <a:t>的，</a:t>
            </a:r>
            <a:endParaRPr lang="en-US" altLang="zh-CN" sz="32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/>
              <a:t>	“\d”</a:t>
            </a:r>
            <a:r>
              <a:rPr lang="zh-CN" altLang="en-US" sz="3200" dirty="0"/>
              <a:t>会被识别为“</a:t>
            </a:r>
            <a:r>
              <a:rPr lang="en-US" altLang="zh-CN" sz="3200" dirty="0"/>
              <a:t>C++</a:t>
            </a:r>
            <a:r>
              <a:rPr lang="zh-CN" altLang="en-US" sz="3200" dirty="0"/>
              <a:t>理解的转义字符</a:t>
            </a:r>
            <a:r>
              <a:rPr lang="en-US" altLang="zh-CN" sz="3200" dirty="0"/>
              <a:t>”</a:t>
            </a:r>
            <a:r>
              <a:rPr lang="zh-CN" altLang="en-US" sz="3200" dirty="0"/>
              <a:t>，而不是“正则表达式所理解的的转义字符”。</a:t>
            </a:r>
            <a:endParaRPr lang="en-US" altLang="zh-CN" sz="3200" dirty="0"/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/>
              <a:t>	</a:t>
            </a:r>
            <a:r>
              <a:rPr lang="zh-CN" altLang="en-US" sz="3200" dirty="0"/>
              <a:t>应该用</a:t>
            </a:r>
            <a:r>
              <a:rPr lang="en-US" altLang="zh-CN" sz="3200" dirty="0"/>
              <a:t>”</a:t>
            </a:r>
            <a:r>
              <a:rPr lang="en-US" altLang="zh-CN" sz="3200" u="sng" dirty="0"/>
              <a:t>\\d</a:t>
            </a:r>
            <a:r>
              <a:rPr lang="en-US" altLang="zh-CN" sz="3200" dirty="0"/>
              <a:t>”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510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603582-7800-4082-BEA5-D822A953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16921"/>
            <a:ext cx="10058400" cy="1450757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3225A8-1CAA-48B6-A159-11E138AD3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66245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sz="3200" dirty="0"/>
              <a:t>简介 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32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200" dirty="0"/>
              <a:t>C++ &lt;regex&gt;</a:t>
            </a:r>
            <a:r>
              <a:rPr lang="zh-CN" altLang="en-US" sz="3200" dirty="0"/>
              <a:t>库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l"/>
            </a:pPr>
            <a:endParaRPr lang="zh-CN" altLang="en-US" sz="3200" dirty="0"/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3200" dirty="0"/>
              <a:t>基本语法</a:t>
            </a:r>
            <a:endParaRPr lang="en-US" altLang="zh-CN" sz="3200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711118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3F684-4B3E-40AB-8A3C-D7F1D4C9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011" y="326193"/>
            <a:ext cx="5667555" cy="1450757"/>
          </a:xfrm>
        </p:spPr>
        <p:txBody>
          <a:bodyPr/>
          <a:lstStyle/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chemeClr val="tx1"/>
                </a:solidFill>
              </a:rPr>
              <a:t>\\d                   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291833" y="2782111"/>
            <a:ext cx="2938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400-1234567</a:t>
            </a:r>
            <a:endParaRPr lang="zh-CN" altLang="en-US" sz="4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12EF808-4C8B-44D4-A751-E2DA28EAA843}"/>
              </a:ext>
            </a:extLst>
          </p:cNvPr>
          <p:cNvSpPr/>
          <p:nvPr/>
        </p:nvSpPr>
        <p:spPr>
          <a:xfrm>
            <a:off x="1366890" y="2932469"/>
            <a:ext cx="806038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8DEBC324-AAD4-44EF-B4BE-99CB3BEB27A7}"/>
              </a:ext>
            </a:extLst>
          </p:cNvPr>
          <p:cNvSpPr txBox="1">
            <a:spLocks/>
          </p:cNvSpPr>
          <p:nvPr/>
        </p:nvSpPr>
        <p:spPr>
          <a:xfrm>
            <a:off x="2967437" y="485974"/>
            <a:ext cx="3758153" cy="12864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002060"/>
                </a:solidFill>
                <a:latin typeface="Calibri Light" panose="020F0302020204030204" pitchFamily="34" charset="0"/>
              </a:rPr>
              <a:t>-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7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D9FFC0F1-238F-479D-9B0A-A050D33B703C}"/>
              </a:ext>
            </a:extLst>
          </p:cNvPr>
          <p:cNvSpPr txBox="1">
            <a:spLocks/>
          </p:cNvSpPr>
          <p:nvPr/>
        </p:nvSpPr>
        <p:spPr>
          <a:xfrm>
            <a:off x="2172928" y="488228"/>
            <a:ext cx="997533" cy="12864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5FA06FE-67D0-4970-8FEC-9AA8268E4173}"/>
              </a:ext>
            </a:extLst>
          </p:cNvPr>
          <p:cNvSpPr/>
          <p:nvPr/>
        </p:nvSpPr>
        <p:spPr>
          <a:xfrm>
            <a:off x="1380120" y="2915689"/>
            <a:ext cx="2762050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03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0" grpId="1" animBg="1"/>
      <p:bldP spid="11" grpId="0"/>
      <p:bldP spid="12" grpId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3F684-4B3E-40AB-8A3C-D7F1D4C9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011" y="326193"/>
            <a:ext cx="6148323" cy="1450757"/>
          </a:xfrm>
        </p:spPr>
        <p:txBody>
          <a:bodyPr/>
          <a:lstStyle/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</a:t>
            </a:r>
            <a:r>
              <a:rPr lang="en-US" altLang="zh-CN" b="1" dirty="0">
                <a:solidFill>
                  <a:srgbClr val="002060"/>
                </a:solidFill>
                <a:latin typeface="Calibri Light" panose="020F0302020204030204" pitchFamily="34" charset="0"/>
              </a:rPr>
              <a:t>-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7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rPr>
              <a:t>/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291833" y="2782111"/>
            <a:ext cx="3496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400-1234567</a:t>
            </a:r>
          </a:p>
          <a:p>
            <a:r>
              <a:rPr lang="en-US" altLang="zh-CN" sz="4000" dirty="0"/>
              <a:t>400-12345678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5FA06FE-67D0-4970-8FEC-9AA8268E4173}"/>
              </a:ext>
            </a:extLst>
          </p:cNvPr>
          <p:cNvSpPr/>
          <p:nvPr/>
        </p:nvSpPr>
        <p:spPr>
          <a:xfrm>
            <a:off x="1366890" y="3569984"/>
            <a:ext cx="3035070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标题 1">
            <a:extLst>
              <a:ext uri="{FF2B5EF4-FFF2-40B4-BE49-F238E27FC236}">
                <a16:creationId xmlns:a16="http://schemas.microsoft.com/office/drawing/2014/main" id="{A31D67B0-29BF-464C-88AB-BCF42A79B49D}"/>
              </a:ext>
            </a:extLst>
          </p:cNvPr>
          <p:cNvSpPr txBox="1">
            <a:spLocks/>
          </p:cNvSpPr>
          <p:nvPr/>
        </p:nvSpPr>
        <p:spPr>
          <a:xfrm>
            <a:off x="1214011" y="297008"/>
            <a:ext cx="6148323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</a:t>
            </a:r>
            <a:r>
              <a:rPr lang="en-US" altLang="zh-CN" b="1" dirty="0">
                <a:solidFill>
                  <a:srgbClr val="002060"/>
                </a:solidFill>
                <a:latin typeface="Calibri Light" panose="020F0302020204030204" pitchFamily="34" charset="0"/>
              </a:rPr>
              <a:t>-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7,8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rPr>
              <a:t>/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9B7BA87-45AF-4B22-8335-3C11D54ED89F}"/>
              </a:ext>
            </a:extLst>
          </p:cNvPr>
          <p:cNvSpPr/>
          <p:nvPr/>
        </p:nvSpPr>
        <p:spPr>
          <a:xfrm>
            <a:off x="1366890" y="2978903"/>
            <a:ext cx="2762050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12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3" grpId="0" animBg="1"/>
      <p:bldP spid="14" grpId="0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366890" y="2803542"/>
            <a:ext cx="34969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400-1234567</a:t>
            </a:r>
          </a:p>
          <a:p>
            <a:r>
              <a:rPr lang="en-US" altLang="zh-CN" sz="4000" dirty="0"/>
              <a:t>400-12345678</a:t>
            </a:r>
          </a:p>
          <a:p>
            <a:r>
              <a:rPr lang="en-US" altLang="zh-CN" sz="4000" dirty="0"/>
              <a:t>400-123456789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5FA06FE-67D0-4970-8FEC-9AA8268E4173}"/>
              </a:ext>
            </a:extLst>
          </p:cNvPr>
          <p:cNvSpPr/>
          <p:nvPr/>
        </p:nvSpPr>
        <p:spPr>
          <a:xfrm>
            <a:off x="1366890" y="3569984"/>
            <a:ext cx="301657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标题 1">
            <a:extLst>
              <a:ext uri="{FF2B5EF4-FFF2-40B4-BE49-F238E27FC236}">
                <a16:creationId xmlns:a16="http://schemas.microsoft.com/office/drawing/2014/main" id="{A31D67B0-29BF-464C-88AB-BCF42A79B49D}"/>
              </a:ext>
            </a:extLst>
          </p:cNvPr>
          <p:cNvSpPr txBox="1">
            <a:spLocks/>
          </p:cNvSpPr>
          <p:nvPr/>
        </p:nvSpPr>
        <p:spPr>
          <a:xfrm>
            <a:off x="1097280" y="257418"/>
            <a:ext cx="6148323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</a:t>
            </a:r>
            <a:r>
              <a:rPr lang="en-US" altLang="zh-CN" b="1" dirty="0">
                <a:solidFill>
                  <a:srgbClr val="002060"/>
                </a:solidFill>
                <a:latin typeface="Calibri Light" panose="020F0302020204030204" pitchFamily="34" charset="0"/>
              </a:rPr>
              <a:t>-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7,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rPr>
              <a:t>/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9B7BA87-45AF-4B22-8335-3C11D54ED89F}"/>
              </a:ext>
            </a:extLst>
          </p:cNvPr>
          <p:cNvSpPr/>
          <p:nvPr/>
        </p:nvSpPr>
        <p:spPr>
          <a:xfrm>
            <a:off x="1366890" y="2978903"/>
            <a:ext cx="2762050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B2D9EFA-86E6-4281-96EE-3A04D676E30D}"/>
              </a:ext>
            </a:extLst>
          </p:cNvPr>
          <p:cNvSpPr/>
          <p:nvPr/>
        </p:nvSpPr>
        <p:spPr>
          <a:xfrm>
            <a:off x="1366890" y="4202112"/>
            <a:ext cx="3393646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0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7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限定符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80772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/>
              <a:t>* </a:t>
            </a:r>
            <a:r>
              <a:rPr lang="zh-CN" altLang="en-US" sz="3200" dirty="0"/>
              <a:t>等效于 </a:t>
            </a:r>
            <a:r>
              <a:rPr lang="en-US" altLang="zh-CN" sz="3200" dirty="0"/>
              <a:t>{0, }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/>
              <a:t>+ </a:t>
            </a:r>
            <a:r>
              <a:rPr lang="zh-CN" altLang="en-US" sz="3200" dirty="0"/>
              <a:t>等效于 </a:t>
            </a:r>
            <a:r>
              <a:rPr lang="en-US" altLang="zh-CN" sz="3200" dirty="0"/>
              <a:t>{1, }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/>
              <a:t>? </a:t>
            </a:r>
            <a:r>
              <a:rPr lang="zh-CN" altLang="en-US" sz="3200" dirty="0"/>
              <a:t>等效于 </a:t>
            </a:r>
            <a:r>
              <a:rPr lang="en-US" altLang="zh-CN" sz="3200" dirty="0"/>
              <a:t>{0,1}</a:t>
            </a:r>
            <a:endParaRPr lang="zh-CN" altLang="en-US" sz="32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32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7483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366890" y="2803542"/>
            <a:ext cx="34969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400-1234567</a:t>
            </a:r>
          </a:p>
          <a:p>
            <a:r>
              <a:rPr lang="en-US" altLang="zh-CN" sz="4000" dirty="0"/>
              <a:t>400-12345678</a:t>
            </a:r>
          </a:p>
          <a:p>
            <a:r>
              <a:rPr lang="en-US" altLang="zh-CN" sz="4000" dirty="0"/>
              <a:t>400-123456789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5FA06FE-67D0-4970-8FEC-9AA8268E4173}"/>
              </a:ext>
            </a:extLst>
          </p:cNvPr>
          <p:cNvSpPr/>
          <p:nvPr/>
        </p:nvSpPr>
        <p:spPr>
          <a:xfrm>
            <a:off x="1366890" y="3569984"/>
            <a:ext cx="301657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标题 1">
            <a:extLst>
              <a:ext uri="{FF2B5EF4-FFF2-40B4-BE49-F238E27FC236}">
                <a16:creationId xmlns:a16="http://schemas.microsoft.com/office/drawing/2014/main" id="{A31D67B0-29BF-464C-88AB-BCF42A79B49D}"/>
              </a:ext>
            </a:extLst>
          </p:cNvPr>
          <p:cNvSpPr txBox="1">
            <a:spLocks/>
          </p:cNvSpPr>
          <p:nvPr/>
        </p:nvSpPr>
        <p:spPr>
          <a:xfrm>
            <a:off x="1097280" y="257418"/>
            <a:ext cx="6148323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</a:t>
            </a:r>
            <a:r>
              <a:rPr lang="en-US" altLang="zh-CN" b="1" dirty="0">
                <a:solidFill>
                  <a:srgbClr val="002060"/>
                </a:solidFill>
                <a:latin typeface="Calibri Light" panose="020F0302020204030204" pitchFamily="34" charset="0"/>
              </a:rPr>
              <a:t>-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FFC000"/>
                </a:solidFill>
                <a:latin typeface="Calibri Light" panose="020F0302020204030204" pitchFamily="34" charset="0"/>
              </a:rPr>
              <a:t>*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rPr>
              <a:t>/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9B7BA87-45AF-4B22-8335-3C11D54ED89F}"/>
              </a:ext>
            </a:extLst>
          </p:cNvPr>
          <p:cNvSpPr/>
          <p:nvPr/>
        </p:nvSpPr>
        <p:spPr>
          <a:xfrm>
            <a:off x="1366890" y="2978903"/>
            <a:ext cx="2762050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B2D9EFA-86E6-4281-96EE-3A04D676E30D}"/>
              </a:ext>
            </a:extLst>
          </p:cNvPr>
          <p:cNvSpPr/>
          <p:nvPr/>
        </p:nvSpPr>
        <p:spPr>
          <a:xfrm>
            <a:off x="1366890" y="4202112"/>
            <a:ext cx="3393646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65A32E2A-2DE3-4C66-973E-5EB6EC9F8720}"/>
              </a:ext>
            </a:extLst>
          </p:cNvPr>
          <p:cNvSpPr txBox="1">
            <a:spLocks/>
          </p:cNvSpPr>
          <p:nvPr/>
        </p:nvSpPr>
        <p:spPr>
          <a:xfrm>
            <a:off x="1097280" y="256633"/>
            <a:ext cx="6148323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</a:t>
            </a:r>
            <a:r>
              <a:rPr lang="en-US" altLang="zh-CN" b="1" dirty="0">
                <a:solidFill>
                  <a:srgbClr val="002060"/>
                </a:solidFill>
                <a:latin typeface="Calibri Light" panose="020F0302020204030204" pitchFamily="34" charset="0"/>
              </a:rPr>
              <a:t>-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FFC000"/>
                </a:solidFill>
                <a:latin typeface="Calibri Light" panose="020F0302020204030204" pitchFamily="34" charset="0"/>
              </a:rPr>
              <a:t>+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rPr>
              <a:t>/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1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4" grpId="1"/>
      <p:bldP spid="17" grpId="0" animBg="1"/>
      <p:bldP spid="15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366890" y="2803542"/>
            <a:ext cx="3496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color</a:t>
            </a:r>
          </a:p>
          <a:p>
            <a:r>
              <a:rPr lang="en-US" altLang="zh-CN" sz="4000" dirty="0" err="1"/>
              <a:t>colour</a:t>
            </a:r>
            <a:endParaRPr lang="en-US" altLang="zh-CN" sz="4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4" name="标题 1">
            <a:extLst>
              <a:ext uri="{FF2B5EF4-FFF2-40B4-BE49-F238E27FC236}">
                <a16:creationId xmlns:a16="http://schemas.microsoft.com/office/drawing/2014/main" id="{A31D67B0-29BF-464C-88AB-BCF42A79B49D}"/>
              </a:ext>
            </a:extLst>
          </p:cNvPr>
          <p:cNvSpPr txBox="1">
            <a:spLocks/>
          </p:cNvSpPr>
          <p:nvPr/>
        </p:nvSpPr>
        <p:spPr>
          <a:xfrm>
            <a:off x="1097280" y="257418"/>
            <a:ext cx="6148323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colou</a:t>
            </a:r>
            <a:r>
              <a:rPr lang="en-US" altLang="zh-CN" b="1" dirty="0" err="1">
                <a:solidFill>
                  <a:srgbClr val="FFC000"/>
                </a:solidFill>
                <a:latin typeface="Calibri Light" panose="020F0302020204030204" pitchFamily="34" charset="0"/>
              </a:rPr>
              <a:t>?</a:t>
            </a:r>
            <a:r>
              <a:rPr lang="en-US" altLang="zh-CN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r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rPr>
              <a:t>/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9B7BA87-45AF-4B22-8335-3C11D54ED89F}"/>
              </a:ext>
            </a:extLst>
          </p:cNvPr>
          <p:cNvSpPr/>
          <p:nvPr/>
        </p:nvSpPr>
        <p:spPr>
          <a:xfrm>
            <a:off x="1366890" y="2978903"/>
            <a:ext cx="1131213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98201B9-F37B-494B-8B08-8A3B74D43CC1}"/>
              </a:ext>
            </a:extLst>
          </p:cNvPr>
          <p:cNvSpPr/>
          <p:nvPr/>
        </p:nvSpPr>
        <p:spPr>
          <a:xfrm>
            <a:off x="1366890" y="3630923"/>
            <a:ext cx="1498858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031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366890" y="2803542"/>
            <a:ext cx="34969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flower</a:t>
            </a:r>
          </a:p>
          <a:p>
            <a:r>
              <a:rPr lang="en-US" altLang="zh-CN" sz="4000" dirty="0"/>
              <a:t>funk</a:t>
            </a:r>
          </a:p>
          <a:p>
            <a:r>
              <a:rPr lang="en-US" altLang="zh-CN" sz="4000" dirty="0"/>
              <a:t>fire</a:t>
            </a:r>
          </a:p>
          <a:p>
            <a:r>
              <a:rPr lang="en-US" altLang="zh-CN" sz="4000" dirty="0"/>
              <a:t>f***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4" name="标题 1">
            <a:extLst>
              <a:ext uri="{FF2B5EF4-FFF2-40B4-BE49-F238E27FC236}">
                <a16:creationId xmlns:a16="http://schemas.microsoft.com/office/drawing/2014/main" id="{A31D67B0-29BF-464C-88AB-BCF42A79B49D}"/>
              </a:ext>
            </a:extLst>
          </p:cNvPr>
          <p:cNvSpPr txBox="1">
            <a:spLocks/>
          </p:cNvSpPr>
          <p:nvPr/>
        </p:nvSpPr>
        <p:spPr>
          <a:xfrm>
            <a:off x="1097280" y="257418"/>
            <a:ext cx="6148323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f[a-z]+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rPr>
              <a:t>/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9B7BA87-45AF-4B22-8335-3C11D54ED89F}"/>
              </a:ext>
            </a:extLst>
          </p:cNvPr>
          <p:cNvSpPr/>
          <p:nvPr/>
        </p:nvSpPr>
        <p:spPr>
          <a:xfrm>
            <a:off x="1366890" y="2978903"/>
            <a:ext cx="145172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98201B9-F37B-494B-8B08-8A3B74D43CC1}"/>
              </a:ext>
            </a:extLst>
          </p:cNvPr>
          <p:cNvSpPr/>
          <p:nvPr/>
        </p:nvSpPr>
        <p:spPr>
          <a:xfrm>
            <a:off x="1366890" y="3548229"/>
            <a:ext cx="1131213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7BFDA2FE-6785-4D7A-B452-EE2923C30FFF}"/>
              </a:ext>
            </a:extLst>
          </p:cNvPr>
          <p:cNvSpPr/>
          <p:nvPr/>
        </p:nvSpPr>
        <p:spPr>
          <a:xfrm>
            <a:off x="1366890" y="4168495"/>
            <a:ext cx="895543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71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2" grpId="0" animBg="1"/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分组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80772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altLang="zh-CN" sz="2800" dirty="0">
              <a:solidFill>
                <a:srgbClr val="404040"/>
              </a:solidFill>
              <a:latin typeface="Lora" pitchFamily="2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2800" b="0" i="0" dirty="0">
                <a:solidFill>
                  <a:srgbClr val="404040"/>
                </a:solidFill>
                <a:effectLst/>
                <a:latin typeface="Lora" pitchFamily="2" charset="0"/>
              </a:rPr>
              <a:t>不仅要匹配出日期，还要捕获日期中的年份，月份等信息</a:t>
            </a:r>
            <a:endParaRPr lang="zh-CN" altLang="en-US" sz="32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14454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3F684-4B3E-40AB-8A3C-D7F1D4C9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012" y="326193"/>
            <a:ext cx="10058400" cy="1450757"/>
          </a:xfrm>
        </p:spPr>
        <p:txBody>
          <a:bodyPr/>
          <a:lstStyle/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chemeClr val="tx1"/>
                </a:solidFill>
              </a:rPr>
              <a:t>\\d</a:t>
            </a:r>
            <a:r>
              <a:rPr lang="en-US" altLang="zh-CN" b="1" dirty="0">
                <a:solidFill>
                  <a:srgbClr val="00B050"/>
                </a:solidFill>
              </a:rPr>
              <a:t>{</a:t>
            </a:r>
            <a:r>
              <a:rPr lang="en-US" altLang="zh-CN" b="1" dirty="0">
                <a:solidFill>
                  <a:schemeClr val="tx1"/>
                </a:solidFill>
              </a:rPr>
              <a:t>4</a:t>
            </a:r>
            <a:r>
              <a:rPr lang="en-US" altLang="zh-CN" b="1" dirty="0">
                <a:solidFill>
                  <a:srgbClr val="00B050"/>
                </a:solidFill>
              </a:rPr>
              <a:t>}</a:t>
            </a:r>
            <a:r>
              <a:rPr lang="en-US" altLang="zh-CN" b="1" dirty="0">
                <a:solidFill>
                  <a:schemeClr val="tx1"/>
                </a:solidFill>
              </a:rPr>
              <a:t>-\\d</a:t>
            </a:r>
            <a:r>
              <a:rPr lang="en-US" altLang="zh-CN" b="1" dirty="0">
                <a:solidFill>
                  <a:srgbClr val="00B050"/>
                </a:solidFill>
              </a:rPr>
              <a:t>{</a:t>
            </a:r>
            <a:r>
              <a:rPr lang="en-US" altLang="zh-CN" b="1" dirty="0">
                <a:solidFill>
                  <a:schemeClr val="tx1"/>
                </a:solidFill>
              </a:rPr>
              <a:t>2</a:t>
            </a:r>
            <a:r>
              <a:rPr lang="en-US" altLang="zh-CN" b="1" dirty="0">
                <a:solidFill>
                  <a:srgbClr val="00B050"/>
                </a:solidFill>
              </a:rPr>
              <a:t>}</a:t>
            </a:r>
            <a:r>
              <a:rPr lang="en-US" altLang="zh-CN" b="1" dirty="0">
                <a:solidFill>
                  <a:schemeClr val="tx1"/>
                </a:solidFill>
              </a:rPr>
              <a:t>-\\d</a:t>
            </a:r>
            <a:r>
              <a:rPr lang="en-US" altLang="zh-CN" b="1" dirty="0">
                <a:solidFill>
                  <a:srgbClr val="00B050"/>
                </a:solidFill>
              </a:rPr>
              <a:t>{</a:t>
            </a:r>
            <a:r>
              <a:rPr lang="en-US" altLang="zh-CN" b="1" dirty="0">
                <a:solidFill>
                  <a:schemeClr val="tx1"/>
                </a:solidFill>
              </a:rPr>
              <a:t>2</a:t>
            </a:r>
            <a:r>
              <a:rPr lang="en-US" altLang="zh-CN" b="1" dirty="0">
                <a:solidFill>
                  <a:srgbClr val="00B050"/>
                </a:solidFill>
              </a:rPr>
              <a:t>}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148721" y="3002900"/>
            <a:ext cx="2576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1145-01-04</a:t>
            </a:r>
            <a:endParaRPr lang="zh-CN" altLang="en-US" sz="4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12EF808-4C8B-44D4-A751-E2DA28EAA843}"/>
              </a:ext>
            </a:extLst>
          </p:cNvPr>
          <p:cNvSpPr/>
          <p:nvPr/>
        </p:nvSpPr>
        <p:spPr>
          <a:xfrm>
            <a:off x="1242273" y="3159698"/>
            <a:ext cx="248279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99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3F684-4B3E-40AB-8A3C-D7F1D4C9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012" y="326193"/>
            <a:ext cx="10058400" cy="1450757"/>
          </a:xfrm>
        </p:spPr>
        <p:txBody>
          <a:bodyPr/>
          <a:lstStyle/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(</a:t>
            </a:r>
            <a:r>
              <a:rPr lang="en-US" altLang="zh-CN" b="1" dirty="0">
                <a:solidFill>
                  <a:schemeClr val="tx1"/>
                </a:solidFill>
              </a:rPr>
              <a:t>\\d</a:t>
            </a:r>
            <a:r>
              <a:rPr lang="en-US" altLang="zh-CN" b="1" dirty="0">
                <a:solidFill>
                  <a:srgbClr val="00B050"/>
                </a:solidFill>
              </a:rPr>
              <a:t>{</a:t>
            </a:r>
            <a:r>
              <a:rPr lang="en-US" altLang="zh-CN" b="1" dirty="0">
                <a:solidFill>
                  <a:schemeClr val="tx1"/>
                </a:solidFill>
              </a:rPr>
              <a:t>4</a:t>
            </a:r>
            <a:r>
              <a:rPr lang="en-US" altLang="zh-CN" b="1" dirty="0">
                <a:solidFill>
                  <a:srgbClr val="00B050"/>
                </a:solidFill>
              </a:rPr>
              <a:t>}</a:t>
            </a:r>
            <a:r>
              <a:rPr lang="en-US" altLang="zh-CN" b="1" dirty="0">
                <a:solidFill>
                  <a:srgbClr val="FF0000"/>
                </a:solidFill>
              </a:rPr>
              <a:t>)</a:t>
            </a:r>
            <a:r>
              <a:rPr lang="en-US" altLang="zh-CN" b="1" dirty="0">
                <a:solidFill>
                  <a:schemeClr val="tx1"/>
                </a:solidFill>
              </a:rPr>
              <a:t>-</a:t>
            </a:r>
            <a:r>
              <a:rPr lang="en-US" altLang="zh-CN" b="1" dirty="0">
                <a:solidFill>
                  <a:srgbClr val="FF0000"/>
                </a:solidFill>
              </a:rPr>
              <a:t>(</a:t>
            </a:r>
            <a:r>
              <a:rPr lang="en-US" altLang="zh-CN" b="1" dirty="0">
                <a:solidFill>
                  <a:schemeClr val="tx1"/>
                </a:solidFill>
              </a:rPr>
              <a:t>\\d</a:t>
            </a:r>
            <a:r>
              <a:rPr lang="en-US" altLang="zh-CN" b="1" dirty="0">
                <a:solidFill>
                  <a:srgbClr val="00B050"/>
                </a:solidFill>
              </a:rPr>
              <a:t>{</a:t>
            </a:r>
            <a:r>
              <a:rPr lang="en-US" altLang="zh-CN" b="1" dirty="0">
                <a:solidFill>
                  <a:schemeClr val="tx1"/>
                </a:solidFill>
              </a:rPr>
              <a:t>2</a:t>
            </a:r>
            <a:r>
              <a:rPr lang="en-US" altLang="zh-CN" b="1" dirty="0">
                <a:solidFill>
                  <a:srgbClr val="00B050"/>
                </a:solidFill>
              </a:rPr>
              <a:t>}</a:t>
            </a:r>
            <a:r>
              <a:rPr lang="en-US" altLang="zh-CN" b="1" dirty="0">
                <a:solidFill>
                  <a:srgbClr val="FF0000"/>
                </a:solidFill>
              </a:rPr>
              <a:t>)</a:t>
            </a:r>
            <a:r>
              <a:rPr lang="en-US" altLang="zh-CN" b="1" dirty="0">
                <a:solidFill>
                  <a:schemeClr val="tx1"/>
                </a:solidFill>
              </a:rPr>
              <a:t>-</a:t>
            </a:r>
            <a:r>
              <a:rPr lang="en-US" altLang="zh-CN" b="1" dirty="0">
                <a:solidFill>
                  <a:srgbClr val="FF0000"/>
                </a:solidFill>
              </a:rPr>
              <a:t>(</a:t>
            </a:r>
            <a:r>
              <a:rPr lang="en-US" altLang="zh-CN" b="1" dirty="0">
                <a:solidFill>
                  <a:schemeClr val="tx1"/>
                </a:solidFill>
              </a:rPr>
              <a:t>\\d</a:t>
            </a:r>
            <a:r>
              <a:rPr lang="en-US" altLang="zh-CN" b="1" dirty="0">
                <a:solidFill>
                  <a:srgbClr val="00B050"/>
                </a:solidFill>
              </a:rPr>
              <a:t>{</a:t>
            </a:r>
            <a:r>
              <a:rPr lang="en-US" altLang="zh-CN" b="1" dirty="0">
                <a:solidFill>
                  <a:schemeClr val="tx1"/>
                </a:solidFill>
              </a:rPr>
              <a:t>2</a:t>
            </a:r>
            <a:r>
              <a:rPr lang="en-US" altLang="zh-CN" b="1" dirty="0">
                <a:solidFill>
                  <a:srgbClr val="00B050"/>
                </a:solidFill>
              </a:rPr>
              <a:t>}</a:t>
            </a:r>
            <a:r>
              <a:rPr lang="en-US" altLang="zh-CN" b="1" dirty="0">
                <a:solidFill>
                  <a:srgbClr val="FF0000"/>
                </a:solidFill>
              </a:rPr>
              <a:t>)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148721" y="3002900"/>
            <a:ext cx="2576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1145-01-04</a:t>
            </a:r>
            <a:endParaRPr lang="zh-CN" altLang="en-US" sz="4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12EF808-4C8B-44D4-A751-E2DA28EAA843}"/>
              </a:ext>
            </a:extLst>
          </p:cNvPr>
          <p:cNvSpPr/>
          <p:nvPr/>
        </p:nvSpPr>
        <p:spPr>
          <a:xfrm>
            <a:off x="1242273" y="3159698"/>
            <a:ext cx="1076054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16D3B0D-5D5D-4BFE-81AB-2850362F2E5D}"/>
              </a:ext>
            </a:extLst>
          </p:cNvPr>
          <p:cNvSpPr/>
          <p:nvPr/>
        </p:nvSpPr>
        <p:spPr>
          <a:xfrm>
            <a:off x="2436894" y="3159698"/>
            <a:ext cx="443363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AFDB837-2672-4ADD-8D97-82F7BD091EC2}"/>
              </a:ext>
            </a:extLst>
          </p:cNvPr>
          <p:cNvSpPr/>
          <p:nvPr/>
        </p:nvSpPr>
        <p:spPr>
          <a:xfrm>
            <a:off x="3117818" y="3159697"/>
            <a:ext cx="443363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208DC96-2621-4BAE-B00A-18991F9D28B4}"/>
              </a:ext>
            </a:extLst>
          </p:cNvPr>
          <p:cNvSpPr txBox="1"/>
          <p:nvPr/>
        </p:nvSpPr>
        <p:spPr>
          <a:xfrm>
            <a:off x="5835078" y="2977500"/>
            <a:ext cx="493776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/>
              <a:t>match[0] = 1145-01-04</a:t>
            </a:r>
          </a:p>
          <a:p>
            <a:r>
              <a:rPr lang="en-US" altLang="zh-CN" sz="4000" dirty="0"/>
              <a:t>match[1] = 1145</a:t>
            </a:r>
            <a:endParaRPr lang="zh-CN" altLang="en-US" sz="4000" dirty="0"/>
          </a:p>
          <a:p>
            <a:r>
              <a:rPr lang="en-US" altLang="zh-CN" sz="4000" dirty="0"/>
              <a:t>match[2] = 01</a:t>
            </a:r>
          </a:p>
          <a:p>
            <a:r>
              <a:rPr lang="en-US" altLang="zh-CN" sz="4000" dirty="0"/>
              <a:t>match[3] = 04</a:t>
            </a:r>
            <a:endParaRPr lang="zh-CN" altLang="en-US" sz="4000" dirty="0"/>
          </a:p>
          <a:p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822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1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1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79A481-9BD1-427C-9D33-FD87AEF6F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396" y="460739"/>
            <a:ext cx="5799513" cy="3566160"/>
          </a:xfrm>
        </p:spPr>
        <p:txBody>
          <a:bodyPr>
            <a:normAutofit/>
          </a:bodyPr>
          <a:lstStyle/>
          <a:p>
            <a:r>
              <a:rPr lang="zh-CN" altLang="en-US" sz="7200" b="1" dirty="0"/>
              <a:t>一、简介</a:t>
            </a:r>
          </a:p>
        </p:txBody>
      </p:sp>
    </p:spTree>
    <p:extLst>
      <p:ext uri="{BB962C8B-B14F-4D97-AF65-F5344CB8AC3E}">
        <p14:creationId xmlns:p14="http://schemas.microsoft.com/office/powerpoint/2010/main" val="17675347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en-US" altLang="zh-CN" sz="5400" b="1" dirty="0"/>
              <a:t>+</a:t>
            </a:r>
            <a:r>
              <a:rPr lang="zh-CN" altLang="en-US" sz="5400" b="1" dirty="0"/>
              <a:t>和*的贪婪性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80772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70C0"/>
                </a:solidFill>
                <a:latin typeface="Lora" pitchFamily="2" charset="0"/>
              </a:rPr>
              <a:t>regex</a:t>
            </a:r>
            <a:r>
              <a:rPr lang="en-US" altLang="zh-CN" sz="2800" dirty="0">
                <a:solidFill>
                  <a:srgbClr val="404040"/>
                </a:solidFill>
                <a:latin typeface="Lora" pitchFamily="2" charset="0"/>
              </a:rPr>
              <a:t> test(</a:t>
            </a:r>
            <a:r>
              <a:rPr lang="en-US" altLang="zh-CN" sz="2800" dirty="0">
                <a:solidFill>
                  <a:srgbClr val="C00000"/>
                </a:solidFill>
                <a:latin typeface="Lora" pitchFamily="2" charset="0"/>
              </a:rPr>
              <a:t>“&lt;(.+)&gt;"</a:t>
            </a:r>
            <a:r>
              <a:rPr lang="en-US" altLang="zh-CN" sz="2800" dirty="0">
                <a:solidFill>
                  <a:srgbClr val="404040"/>
                </a:solidFill>
                <a:latin typeface="Lora" pitchFamily="2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>
                <a:solidFill>
                  <a:srgbClr val="0070C0"/>
                </a:solidFill>
              </a:rPr>
              <a:t>string </a:t>
            </a:r>
            <a:r>
              <a:rPr lang="en-US" altLang="zh-CN" sz="3200" dirty="0">
                <a:solidFill>
                  <a:schemeClr val="tx1"/>
                </a:solidFill>
              </a:rPr>
              <a:t>str1 = </a:t>
            </a:r>
            <a:r>
              <a:rPr lang="en-US" altLang="zh-CN" sz="3200" dirty="0">
                <a:solidFill>
                  <a:srgbClr val="C00000"/>
                </a:solidFill>
              </a:rPr>
              <a:t>“&lt;this&gt; and &lt;that&gt;”;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32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>
                <a:solidFill>
                  <a:srgbClr val="C00000"/>
                </a:solidFill>
              </a:rPr>
              <a:t>&lt;this&gt; and &lt;that&gt;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>
                <a:solidFill>
                  <a:srgbClr val="C00000"/>
                </a:solidFill>
              </a:rPr>
              <a:t>&lt;this&gt;</a:t>
            </a:r>
            <a:endParaRPr lang="zh-CN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1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en-US" altLang="zh-CN" sz="5400" b="1" dirty="0"/>
              <a:t>+</a:t>
            </a:r>
            <a:r>
              <a:rPr lang="zh-CN" altLang="en-US" sz="5400" b="1" dirty="0"/>
              <a:t>和*的贪婪性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80772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800" b="1" dirty="0"/>
              <a:t>限定词在默认情况都是贪婪的</a:t>
            </a:r>
            <a:r>
              <a:rPr lang="en-US" altLang="zh-CN" sz="2800" b="1" dirty="0"/>
              <a:t>:</a:t>
            </a:r>
            <a:r>
              <a:rPr lang="zh-CN" altLang="en-US" sz="2800" dirty="0"/>
              <a:t>它们会尽可能多的占有内容</a:t>
            </a:r>
            <a:endParaRPr lang="en-US" altLang="zh-CN" sz="28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solidFill>
                  <a:srgbClr val="0070C0"/>
                </a:solidFill>
              </a:rPr>
              <a:t>怎么解决呢？</a:t>
            </a:r>
            <a:endParaRPr lang="en-US" altLang="zh-CN" sz="4000" dirty="0">
              <a:solidFill>
                <a:srgbClr val="0070C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800" dirty="0"/>
              <a:t>在限定词的后面加上一个</a:t>
            </a:r>
            <a:r>
              <a:rPr lang="en-US" altLang="zh-CN" sz="2800" b="1" dirty="0"/>
              <a:t>?</a:t>
            </a:r>
            <a:r>
              <a:rPr lang="zh-CN" altLang="en-US" sz="2800" b="1" dirty="0"/>
              <a:t>即可</a:t>
            </a:r>
            <a:endParaRPr lang="en-US" altLang="zh-CN" sz="2800" b="1" dirty="0"/>
          </a:p>
          <a:p>
            <a:pPr marL="0" indent="0">
              <a:lnSpc>
                <a:spcPct val="120000"/>
              </a:lnSpc>
              <a:buNone/>
            </a:pPr>
            <a:endParaRPr lang="en-US" altLang="zh-C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701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en-US" altLang="zh-CN" sz="5400" b="1" dirty="0"/>
              <a:t>+</a:t>
            </a:r>
            <a:r>
              <a:rPr lang="zh-CN" altLang="en-US" sz="5400" b="1" dirty="0"/>
              <a:t>和*的贪婪性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80772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2800" dirty="0">
                <a:solidFill>
                  <a:srgbClr val="0070C0"/>
                </a:solidFill>
                <a:latin typeface="Lora" pitchFamily="2" charset="0"/>
              </a:rPr>
              <a:t>regex</a:t>
            </a:r>
            <a:r>
              <a:rPr lang="en-US" altLang="zh-CN" sz="2800" dirty="0">
                <a:solidFill>
                  <a:srgbClr val="404040"/>
                </a:solidFill>
                <a:latin typeface="Lora" pitchFamily="2" charset="0"/>
              </a:rPr>
              <a:t> test(</a:t>
            </a:r>
            <a:r>
              <a:rPr lang="en-US" altLang="zh-CN" sz="2800" dirty="0">
                <a:solidFill>
                  <a:srgbClr val="C00000"/>
                </a:solidFill>
                <a:latin typeface="Lora" pitchFamily="2" charset="0"/>
              </a:rPr>
              <a:t>“&lt;(.+   )&gt;"</a:t>
            </a:r>
            <a:r>
              <a:rPr lang="en-US" altLang="zh-CN" sz="2800" dirty="0">
                <a:solidFill>
                  <a:srgbClr val="404040"/>
                </a:solidFill>
                <a:latin typeface="Lora" pitchFamily="2" charset="0"/>
              </a:rPr>
              <a:t>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>
                <a:solidFill>
                  <a:srgbClr val="0070C0"/>
                </a:solidFill>
              </a:rPr>
              <a:t>string </a:t>
            </a:r>
            <a:r>
              <a:rPr lang="en-US" altLang="zh-CN" sz="3200" dirty="0">
                <a:solidFill>
                  <a:schemeClr val="tx1"/>
                </a:solidFill>
              </a:rPr>
              <a:t>str1 = </a:t>
            </a:r>
            <a:r>
              <a:rPr lang="en-US" altLang="zh-CN" sz="3200" dirty="0">
                <a:solidFill>
                  <a:srgbClr val="C00000"/>
                </a:solidFill>
              </a:rPr>
              <a:t>“&lt;this&gt; and &lt;that&gt;”;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3200" dirty="0">
              <a:solidFill>
                <a:srgbClr val="C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>
                <a:solidFill>
                  <a:srgbClr val="C00000"/>
                </a:solidFill>
              </a:rPr>
              <a:t>&lt;this&gt; and &lt;that&gt;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A0BD2FA-EB47-4EE1-8C76-B87B462107D2}"/>
              </a:ext>
            </a:extLst>
          </p:cNvPr>
          <p:cNvSpPr txBox="1"/>
          <p:nvPr/>
        </p:nvSpPr>
        <p:spPr>
          <a:xfrm flipH="1">
            <a:off x="3537528" y="1680772"/>
            <a:ext cx="104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?</a:t>
            </a:r>
            <a:endParaRPr lang="zh-CN" altLang="en-US" sz="3200" dirty="0"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609CD6C-39CE-4422-A44F-A4D5BC62A79F}"/>
              </a:ext>
            </a:extLst>
          </p:cNvPr>
          <p:cNvSpPr/>
          <p:nvPr/>
        </p:nvSpPr>
        <p:spPr>
          <a:xfrm>
            <a:off x="1036321" y="4059557"/>
            <a:ext cx="1131213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71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en-US" altLang="zh-CN" sz="5400" b="1" dirty="0"/>
              <a:t>+</a:t>
            </a:r>
            <a:r>
              <a:rPr lang="zh-CN" altLang="en-US" sz="5400" b="1" dirty="0"/>
              <a:t>和*的贪婪性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80772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800" dirty="0">
                <a:solidFill>
                  <a:srgbClr val="0070C0"/>
                </a:solidFill>
              </a:rPr>
              <a:t>贪 婪 量  词</a:t>
            </a:r>
            <a:r>
              <a:rPr lang="en-US" altLang="zh-CN" sz="2800" dirty="0">
                <a:solidFill>
                  <a:srgbClr val="0070C0"/>
                </a:solidFill>
              </a:rPr>
              <a:t>:</a:t>
            </a:r>
            <a:r>
              <a:rPr lang="zh-CN" altLang="en-US" sz="2800" dirty="0">
                <a:solidFill>
                  <a:srgbClr val="0070C0"/>
                </a:solidFill>
              </a:rPr>
              <a:t>  </a:t>
            </a:r>
            <a:r>
              <a:rPr lang="zh-CN" altLang="en-US" sz="2800" dirty="0"/>
              <a:t>*</a:t>
            </a:r>
            <a:r>
              <a:rPr lang="en-US" altLang="zh-CN" sz="2800" dirty="0"/>
              <a:t>	+	?	{num, num}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800" dirty="0">
                <a:solidFill>
                  <a:srgbClr val="0070C0"/>
                </a:solidFill>
              </a:rPr>
              <a:t>不贪婪量词</a:t>
            </a:r>
            <a:r>
              <a:rPr lang="en-US" altLang="zh-CN" sz="2800" dirty="0"/>
              <a:t>: *?	+?	??	{num, num}?</a:t>
            </a:r>
            <a:endParaRPr lang="en-US" altLang="zh-C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798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82FCFBB-A22B-4326-817A-1823AFA1D21F}"/>
              </a:ext>
            </a:extLst>
          </p:cNvPr>
          <p:cNvSpPr/>
          <p:nvPr/>
        </p:nvSpPr>
        <p:spPr>
          <a:xfrm>
            <a:off x="30480" y="2116738"/>
            <a:ext cx="12192000" cy="636188"/>
          </a:xfrm>
          <a:prstGeom prst="rect">
            <a:avLst/>
          </a:prstGeom>
          <a:solidFill>
            <a:schemeClr val="bg1">
              <a:lumMod val="5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B155CB0-8F49-4513-8AA6-36717936563C}"/>
              </a:ext>
            </a:extLst>
          </p:cNvPr>
          <p:cNvSpPr txBox="1"/>
          <p:nvPr/>
        </p:nvSpPr>
        <p:spPr>
          <a:xfrm>
            <a:off x="1366890" y="2803542"/>
            <a:ext cx="34969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400-1234567</a:t>
            </a:r>
          </a:p>
          <a:p>
            <a:r>
              <a:rPr lang="en-US" altLang="zh-CN" sz="4000" dirty="0"/>
              <a:t>400-12345678</a:t>
            </a:r>
          </a:p>
          <a:p>
            <a:r>
              <a:rPr lang="en-US" altLang="zh-CN" sz="4000" dirty="0"/>
              <a:t>400-123456789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53E6BA3-6816-4BAD-9920-6C7A1E713BB5}"/>
              </a:ext>
            </a:extLst>
          </p:cNvPr>
          <p:cNvSpPr txBox="1"/>
          <p:nvPr/>
        </p:nvSpPr>
        <p:spPr>
          <a:xfrm>
            <a:off x="669263" y="2167354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文本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CA8EF26-E47B-4A29-82D4-4BF7C36DD989}"/>
              </a:ext>
            </a:extLst>
          </p:cNvPr>
          <p:cNvSpPr/>
          <p:nvPr/>
        </p:nvSpPr>
        <p:spPr>
          <a:xfrm>
            <a:off x="0" y="8099"/>
            <a:ext cx="12192000" cy="636188"/>
          </a:xfrm>
          <a:prstGeom prst="rect">
            <a:avLst/>
          </a:prstGeom>
          <a:solidFill>
            <a:schemeClr val="bg2">
              <a:lumMod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DBCEE7A-181A-457E-916E-CB28B3634DC7}"/>
              </a:ext>
            </a:extLst>
          </p:cNvPr>
          <p:cNvSpPr txBox="1"/>
          <p:nvPr/>
        </p:nvSpPr>
        <p:spPr>
          <a:xfrm>
            <a:off x="669263" y="11154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表达式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5FA06FE-67D0-4970-8FEC-9AA8268E4173}"/>
              </a:ext>
            </a:extLst>
          </p:cNvPr>
          <p:cNvSpPr/>
          <p:nvPr/>
        </p:nvSpPr>
        <p:spPr>
          <a:xfrm>
            <a:off x="1366890" y="3569984"/>
            <a:ext cx="2762050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标题 1">
            <a:extLst>
              <a:ext uri="{FF2B5EF4-FFF2-40B4-BE49-F238E27FC236}">
                <a16:creationId xmlns:a16="http://schemas.microsoft.com/office/drawing/2014/main" id="{A31D67B0-29BF-464C-88AB-BCF42A79B49D}"/>
              </a:ext>
            </a:extLst>
          </p:cNvPr>
          <p:cNvSpPr txBox="1">
            <a:spLocks/>
          </p:cNvSpPr>
          <p:nvPr/>
        </p:nvSpPr>
        <p:spPr>
          <a:xfrm>
            <a:off x="1097280" y="257418"/>
            <a:ext cx="6148323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3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</a:t>
            </a:r>
            <a:r>
              <a:rPr lang="en-US" altLang="zh-CN" b="1" dirty="0">
                <a:solidFill>
                  <a:srgbClr val="002060"/>
                </a:solidFill>
                <a:latin typeface="Calibri Light" panose="020F0302020204030204" pitchFamily="34" charset="0"/>
              </a:rPr>
              <a:t>-</a:t>
            </a:r>
            <a:r>
              <a:rPr lang="en-US" altLang="zh-CN" b="1" dirty="0">
                <a:solidFill>
                  <a:srgbClr val="000000"/>
                </a:solidFill>
                <a:latin typeface="Calibri Light" panose="020F0302020204030204" pitchFamily="34" charset="0"/>
              </a:rPr>
              <a:t>\\d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{</a:t>
            </a:r>
            <a:r>
              <a:rPr lang="en-US" altLang="zh-CN" b="1" dirty="0">
                <a:solidFill>
                  <a:schemeClr val="tx1"/>
                </a:solidFill>
                <a:latin typeface="Calibri Light" panose="020F0302020204030204" pitchFamily="34" charset="0"/>
              </a:rPr>
              <a:t>7,</a:t>
            </a:r>
            <a:r>
              <a:rPr lang="en-US" altLang="zh-CN" b="1" dirty="0">
                <a:solidFill>
                  <a:srgbClr val="00B050"/>
                </a:solidFill>
                <a:latin typeface="Calibri Light" panose="020F0302020204030204" pitchFamily="34" charset="0"/>
              </a:rPr>
              <a:t>} </a:t>
            </a:r>
            <a:r>
              <a:rPr lang="en-US" altLang="zh-CN" b="1" dirty="0">
                <a:solidFill>
                  <a:schemeClr val="tx1"/>
                </a:solidFill>
                <a:latin typeface="Calibri Light" panose="020F0302020204030204" pitchFamily="34" charset="0"/>
              </a:rPr>
              <a:t>  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Calibri Light" panose="020F0302020204030204" pitchFamily="34" charset="0"/>
              </a:rPr>
              <a:t>/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</a:rPr>
              <a:t>g</a:t>
            </a:r>
            <a:endParaRPr lang="zh-CN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9B7BA87-45AF-4B22-8335-3C11D54ED89F}"/>
              </a:ext>
            </a:extLst>
          </p:cNvPr>
          <p:cNvSpPr/>
          <p:nvPr/>
        </p:nvSpPr>
        <p:spPr>
          <a:xfrm>
            <a:off x="1366890" y="2978903"/>
            <a:ext cx="2762050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B2D9EFA-86E6-4281-96EE-3A04D676E30D}"/>
              </a:ext>
            </a:extLst>
          </p:cNvPr>
          <p:cNvSpPr/>
          <p:nvPr/>
        </p:nvSpPr>
        <p:spPr>
          <a:xfrm>
            <a:off x="1366890" y="4202112"/>
            <a:ext cx="2762050" cy="394289"/>
          </a:xfrm>
          <a:prstGeom prst="rect">
            <a:avLst/>
          </a:prstGeom>
          <a:solidFill>
            <a:schemeClr val="bg2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C7749E9-C3C6-4503-AEFB-3C8D293121A4}"/>
              </a:ext>
            </a:extLst>
          </p:cNvPr>
          <p:cNvSpPr txBox="1"/>
          <p:nvPr/>
        </p:nvSpPr>
        <p:spPr>
          <a:xfrm flipH="1">
            <a:off x="4531659" y="988343"/>
            <a:ext cx="1204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? </a:t>
            </a:r>
            <a:endParaRPr lang="zh-CN" altLang="en-US" sz="4000" dirty="0"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144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7" grpId="0" animBg="1"/>
      <p:bldP spid="15" grpId="0" animBg="1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197963"/>
            <a:ext cx="9760513" cy="1068057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注意事项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680772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/>
              <a:t>“-”</a:t>
            </a:r>
            <a:r>
              <a:rPr lang="zh-CN" altLang="en-US" sz="3200" dirty="0"/>
              <a:t>只有在字符组</a:t>
            </a:r>
            <a:r>
              <a:rPr lang="en-US" altLang="zh-CN" sz="3200" dirty="0"/>
              <a:t>[...]</a:t>
            </a:r>
            <a:r>
              <a:rPr lang="zh-CN" altLang="en-US" sz="3200" dirty="0"/>
              <a:t>内部才是元字符，否则它就单纯是个</a:t>
            </a:r>
            <a:r>
              <a:rPr lang="en-US" altLang="zh-CN" sz="3200" dirty="0"/>
              <a:t>”-”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3200" dirty="0"/>
              <a:t>“?”</a:t>
            </a:r>
            <a:r>
              <a:rPr lang="zh-CN" altLang="en-US" sz="3200" dirty="0"/>
              <a:t>和</a:t>
            </a:r>
            <a:r>
              <a:rPr lang="en-US" altLang="zh-CN" sz="3200" dirty="0"/>
              <a:t>”.”</a:t>
            </a:r>
            <a:r>
              <a:rPr lang="zh-CN" altLang="en-US" sz="3200" dirty="0"/>
              <a:t>不在字符组</a:t>
            </a:r>
            <a:r>
              <a:rPr lang="en-US" altLang="zh-CN" sz="3200" dirty="0"/>
              <a:t>[]</a:t>
            </a:r>
            <a:r>
              <a:rPr lang="zh-CN" altLang="en-US" sz="3200" dirty="0"/>
              <a:t>内部的时候才是特殊字符。</a:t>
            </a:r>
            <a:r>
              <a:rPr lang="en-US" altLang="zh-CN" sz="3200" dirty="0"/>
              <a:t>[?.]</a:t>
            </a:r>
            <a:r>
              <a:rPr lang="zh-CN" altLang="en-US" sz="3200" dirty="0"/>
              <a:t>中的这两个符号仅仅代表这两个字符自身。</a:t>
            </a:r>
            <a:endParaRPr lang="en-US" altLang="zh-CN" sz="32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32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019498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E5DC9-9B7C-41B8-B7A9-EECCB58C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参考网站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53E272-0932-44FF-94E1-783D10E0D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>
                <a:hlinkClick r:id="rId2"/>
              </a:rPr>
              <a:t>http://www.cplusplus.com/reference/regex/</a:t>
            </a:r>
            <a:endParaRPr lang="en-US" altLang="zh-CN" sz="2400" dirty="0"/>
          </a:p>
          <a:p>
            <a:r>
              <a:rPr lang="en-US" altLang="zh-CN" sz="2400" dirty="0">
                <a:hlinkClick r:id="rId3"/>
              </a:rPr>
              <a:t>https://paul.pub/cpp-regex/#id-%E6%AD%A3%E5%88%99%E8%A1%A8%E8%BE%BE%E5%BC%8F%E7%BC%96%E7%A8%8B</a:t>
            </a:r>
            <a:endParaRPr lang="en-US" altLang="zh-CN" sz="2400" dirty="0"/>
          </a:p>
          <a:p>
            <a:r>
              <a:rPr lang="en-US" altLang="zh-CN" sz="2400" dirty="0">
                <a:hlinkClick r:id="rId4"/>
              </a:rPr>
              <a:t>https://www.bilibili.com/video/BV19t4y1y7qP?from=search&amp;seid=12685640053399522560&amp;spm_id_from=333.337.0.0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/>
              <a:t>正则表达式在线编辑器</a:t>
            </a:r>
            <a:r>
              <a:rPr lang="en-US" altLang="zh-CN" sz="2400" dirty="0">
                <a:hlinkClick r:id="rId5"/>
              </a:rPr>
              <a:t>https://regexr-cn.com/</a:t>
            </a:r>
            <a:endParaRPr lang="en-US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6537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E5DC9-9B7C-41B8-B7A9-EECCB58C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499" y="2406657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zh-CN" altLang="en-US" sz="11500" dirty="0"/>
              <a:t>谢谢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53E272-0932-44FF-94E1-783D10E0D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012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4F2D80-F167-483D-931B-B739440B8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7200" b="1" dirty="0"/>
              <a:t>Regular expression (regex)</a:t>
            </a:r>
            <a:endParaRPr lang="zh-CN" altLang="en-US" sz="72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46BBC-248E-477F-98C5-D3C333DD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36953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dirty="0"/>
              <a:t>     </a:t>
            </a:r>
            <a:r>
              <a:rPr lang="zh-CN" altLang="en-US" sz="3600" dirty="0"/>
              <a:t>正则表达式，是使用特定形式的</a:t>
            </a:r>
            <a:r>
              <a:rPr lang="zh-CN" altLang="en-US" sz="3600" b="1" dirty="0"/>
              <a:t>字符串</a:t>
            </a:r>
            <a:r>
              <a:rPr lang="zh-CN" altLang="en-US" sz="3600" dirty="0"/>
              <a:t>来描述的某个</a:t>
            </a:r>
            <a:r>
              <a:rPr lang="zh-CN" altLang="en-US" sz="3600" b="1" dirty="0"/>
              <a:t>匹配模式</a:t>
            </a:r>
            <a:r>
              <a:rPr lang="zh-CN" altLang="en-US" sz="3600" dirty="0"/>
              <a:t>。正则表达式通常用于</a:t>
            </a:r>
            <a:r>
              <a:rPr lang="zh-CN" altLang="en-US" sz="3600" b="1" dirty="0"/>
              <a:t>检索</a:t>
            </a:r>
            <a:r>
              <a:rPr lang="zh-CN" altLang="en-US" sz="3600" dirty="0"/>
              <a:t>，</a:t>
            </a:r>
            <a:r>
              <a:rPr lang="zh-CN" altLang="en-US" sz="3600" b="1" dirty="0"/>
              <a:t>替换</a:t>
            </a:r>
            <a:r>
              <a:rPr lang="zh-CN" altLang="en-US" sz="3600" dirty="0"/>
              <a:t>那些符合匹配模式的文本</a:t>
            </a:r>
            <a:r>
              <a:rPr lang="en-US" altLang="zh-CN" sz="3600" dirty="0"/>
              <a:t>, </a:t>
            </a:r>
            <a:r>
              <a:rPr lang="zh-CN" altLang="en-US" sz="3600" dirty="0"/>
              <a:t>以及判断输入是否</a:t>
            </a:r>
            <a:r>
              <a:rPr lang="zh-CN" altLang="en-US" sz="3600" b="1" dirty="0"/>
              <a:t>合法</a:t>
            </a:r>
            <a:r>
              <a:rPr lang="zh-CN" altLang="en-US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16039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052962-F2BC-4082-B16C-7B6E86F40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922" y="1883441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3600" dirty="0"/>
              <a:t>从一篇论文中找出所有阿拉伯数字。</a:t>
            </a:r>
            <a:endParaRPr lang="en-US" altLang="zh-CN" sz="36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3600" dirty="0"/>
              <a:t>把文本中的</a:t>
            </a:r>
            <a:r>
              <a:rPr lang="en-US" altLang="zh-CN" sz="3600" dirty="0"/>
              <a:t>hello</a:t>
            </a:r>
            <a:r>
              <a:rPr lang="zh-CN" altLang="en-US" sz="3600" dirty="0"/>
              <a:t>全部换成</a:t>
            </a:r>
            <a:r>
              <a:rPr lang="en-US" altLang="zh-CN" sz="3600" dirty="0"/>
              <a:t>hi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zh-CN" altLang="en-US" sz="3600" dirty="0"/>
              <a:t>判断密码合法性</a:t>
            </a:r>
            <a:endParaRPr lang="en-US" altLang="zh-CN" sz="36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3600" dirty="0" err="1"/>
              <a:t>Ctrl+F</a:t>
            </a:r>
            <a:endParaRPr lang="zh-CN" altLang="en-US" sz="3600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EF1AA91F-810D-44DE-9E64-9966C0F5F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zh-CN" altLang="en-US" sz="7200" b="1" dirty="0"/>
              <a:t>应用举例</a:t>
            </a:r>
          </a:p>
        </p:txBody>
      </p:sp>
    </p:spTree>
    <p:extLst>
      <p:ext uri="{BB962C8B-B14F-4D97-AF65-F5344CB8AC3E}">
        <p14:creationId xmlns:p14="http://schemas.microsoft.com/office/powerpoint/2010/main" val="41840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CBB396-FFFA-4FA7-BA23-894C15A9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64055"/>
            <a:ext cx="10058400" cy="1450757"/>
          </a:xfrm>
        </p:spPr>
        <p:txBody>
          <a:bodyPr>
            <a:normAutofit/>
          </a:bodyPr>
          <a:lstStyle/>
          <a:p>
            <a:r>
              <a:rPr lang="zh-CN" altLang="en-US" sz="6000" dirty="0"/>
              <a:t>语法选择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78C1E6-73D8-461F-8D43-F2C08CAC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3696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800" dirty="0">
                <a:solidFill>
                  <a:srgbClr val="171717"/>
                </a:solidFill>
                <a:latin typeface="Segoe UI" panose="020B0502040204020203" pitchFamily="34" charset="0"/>
              </a:rPr>
              <a:t> </a:t>
            </a:r>
            <a:r>
              <a:rPr lang="en-US" altLang="zh-CN" sz="2800" b="0" i="0" dirty="0">
                <a:solidFill>
                  <a:srgbClr val="171717"/>
                </a:solidFill>
                <a:effectLst/>
                <a:latin typeface="Segoe UI" panose="020B0502040204020203" pitchFamily="34" charset="0"/>
              </a:rPr>
              <a:t>ECMAScript</a:t>
            </a:r>
          </a:p>
          <a:p>
            <a:pPr>
              <a:lnSpc>
                <a:spcPct val="150000"/>
              </a:lnSpc>
            </a:pPr>
            <a:r>
              <a:rPr lang="en-US" altLang="zh-CN" sz="2800" b="0" i="0" dirty="0">
                <a:solidFill>
                  <a:srgbClr val="171717"/>
                </a:solidFill>
                <a:effectLst/>
                <a:latin typeface="Segoe UI" panose="020B0502040204020203" pitchFamily="34" charset="0"/>
              </a:rPr>
              <a:t>Basic</a:t>
            </a:r>
            <a:endParaRPr lang="en-US" altLang="zh-CN" sz="2800" dirty="0">
              <a:solidFill>
                <a:srgbClr val="171717"/>
              </a:solidFill>
              <a:latin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0" i="0" dirty="0">
                <a:solidFill>
                  <a:srgbClr val="171717"/>
                </a:solidFill>
                <a:effectLst/>
                <a:latin typeface="Segoe UI" panose="020B0502040204020203" pitchFamily="34" charset="0"/>
              </a:rPr>
              <a:t>awk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0313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79A481-9BD1-427C-9D33-FD87AEF6F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396" y="460739"/>
            <a:ext cx="5799513" cy="3566160"/>
          </a:xfrm>
        </p:spPr>
        <p:txBody>
          <a:bodyPr>
            <a:normAutofit/>
          </a:bodyPr>
          <a:lstStyle/>
          <a:p>
            <a:r>
              <a:rPr lang="zh-CN" altLang="en-US" sz="7200" b="1" dirty="0"/>
              <a:t>二、</a:t>
            </a:r>
            <a:r>
              <a:rPr lang="en-US" altLang="zh-CN" sz="7200" b="1" dirty="0"/>
              <a:t>&lt;regex&gt;</a:t>
            </a:r>
            <a:r>
              <a:rPr lang="zh-CN" altLang="en-US" sz="7200" b="1" dirty="0"/>
              <a:t>库</a:t>
            </a:r>
          </a:p>
        </p:txBody>
      </p:sp>
    </p:spTree>
    <p:extLst>
      <p:ext uri="{BB962C8B-B14F-4D97-AF65-F5344CB8AC3E}">
        <p14:creationId xmlns:p14="http://schemas.microsoft.com/office/powerpoint/2010/main" val="209028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78C1E6-73D8-461F-8D43-F2C08CAC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043696"/>
            <a:ext cx="10522065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rgbClr val="0070C0"/>
                </a:solidFill>
              </a:rPr>
              <a:t>regex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regex1(</a:t>
            </a:r>
            <a:r>
              <a:rPr lang="en-US" altLang="zh-CN" sz="2800" dirty="0">
                <a:solidFill>
                  <a:srgbClr val="FF0000"/>
                </a:solidFill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</a:rPr>
              <a:t>正则表达式的内容</a:t>
            </a:r>
            <a:r>
              <a:rPr lang="en-US" altLang="zh-CN" sz="2800" dirty="0">
                <a:solidFill>
                  <a:srgbClr val="FF0000"/>
                </a:solidFill>
              </a:rPr>
              <a:t>”</a:t>
            </a:r>
            <a:r>
              <a:rPr lang="en-US" altLang="zh-CN" sz="2800" dirty="0"/>
              <a:t>);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rgbClr val="00B050"/>
                </a:solidFill>
              </a:rPr>
              <a:t>//</a:t>
            </a:r>
            <a:r>
              <a:rPr lang="zh-CN" altLang="en-US" sz="2800" dirty="0">
                <a:solidFill>
                  <a:srgbClr val="00B050"/>
                </a:solidFill>
              </a:rPr>
              <a:t>定义名叫</a:t>
            </a:r>
            <a:r>
              <a:rPr lang="en-US" altLang="zh-CN" sz="2800" dirty="0">
                <a:solidFill>
                  <a:srgbClr val="00B050"/>
                </a:solidFill>
              </a:rPr>
              <a:t>regex1</a:t>
            </a:r>
            <a:r>
              <a:rPr lang="zh-CN" altLang="en-US" sz="2800" dirty="0">
                <a:solidFill>
                  <a:srgbClr val="00B050"/>
                </a:solidFill>
              </a:rPr>
              <a:t>的正则表达式</a:t>
            </a:r>
            <a:r>
              <a:rPr lang="en-US" altLang="zh-CN" sz="2800" dirty="0">
                <a:solidFill>
                  <a:srgbClr val="00B050"/>
                </a:solidFill>
              </a:rPr>
              <a:t>(regex</a:t>
            </a:r>
            <a:r>
              <a:rPr lang="zh-CN" altLang="en-US" sz="2800" dirty="0">
                <a:solidFill>
                  <a:srgbClr val="00B050"/>
                </a:solidFill>
              </a:rPr>
              <a:t>类型</a:t>
            </a:r>
            <a:r>
              <a:rPr lang="en-US" altLang="zh-CN" sz="2800" dirty="0">
                <a:solidFill>
                  <a:srgbClr val="00B05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sz="28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 err="1">
                <a:solidFill>
                  <a:srgbClr val="0070C0"/>
                </a:solidFill>
              </a:rPr>
              <a:t>smatch</a:t>
            </a:r>
            <a:r>
              <a:rPr lang="en-US" altLang="zh-CN" sz="2800" dirty="0"/>
              <a:t> </a:t>
            </a:r>
            <a:r>
              <a:rPr lang="en-US" altLang="zh-CN" sz="2800" dirty="0" err="1"/>
              <a:t>match_results</a:t>
            </a:r>
            <a:r>
              <a:rPr lang="en-US" altLang="zh-CN" sz="2800" dirty="0"/>
              <a:t>;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rgbClr val="00B050"/>
                </a:solidFill>
              </a:rPr>
              <a:t>//</a:t>
            </a:r>
            <a:r>
              <a:rPr lang="zh-CN" altLang="en-US" sz="2800" dirty="0">
                <a:solidFill>
                  <a:srgbClr val="00B050"/>
                </a:solidFill>
              </a:rPr>
              <a:t>定义名叫</a:t>
            </a:r>
            <a:r>
              <a:rPr lang="en-US" altLang="zh-CN" sz="2800" dirty="0" err="1">
                <a:solidFill>
                  <a:srgbClr val="00B050"/>
                </a:solidFill>
              </a:rPr>
              <a:t>match_results</a:t>
            </a:r>
            <a:r>
              <a:rPr lang="zh-CN" altLang="en-US" sz="2800" dirty="0">
                <a:solidFill>
                  <a:srgbClr val="00B050"/>
                </a:solidFill>
              </a:rPr>
              <a:t>的</a:t>
            </a:r>
            <a:r>
              <a:rPr lang="en-US" altLang="zh-CN" sz="2800" dirty="0" err="1">
                <a:solidFill>
                  <a:srgbClr val="00B050"/>
                </a:solidFill>
              </a:rPr>
              <a:t>smatch</a:t>
            </a:r>
            <a:r>
              <a:rPr lang="zh-CN" altLang="en-US" sz="2800" dirty="0">
                <a:solidFill>
                  <a:srgbClr val="00B050"/>
                </a:solidFill>
              </a:rPr>
              <a:t>类型，他可以存储匹配成功获得的</a:t>
            </a:r>
            <a:r>
              <a:rPr lang="en-US" altLang="zh-CN" sz="2800" dirty="0">
                <a:solidFill>
                  <a:srgbClr val="00B050"/>
                </a:solidFill>
              </a:rPr>
              <a:t>string</a:t>
            </a:r>
            <a:r>
              <a:rPr lang="zh-CN" altLang="en-US" sz="2800" dirty="0">
                <a:solidFill>
                  <a:srgbClr val="00B050"/>
                </a:solidFill>
              </a:rPr>
              <a:t>字符串</a:t>
            </a:r>
            <a:endParaRPr lang="en-US" altLang="zh-CN" sz="2800" dirty="0">
              <a:solidFill>
                <a:srgbClr val="00B05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rgbClr val="00B050"/>
                </a:solidFill>
              </a:rPr>
              <a:t>//</a:t>
            </a:r>
            <a:r>
              <a:rPr lang="zh-CN" altLang="en-US" sz="2800" dirty="0">
                <a:solidFill>
                  <a:srgbClr val="00B050"/>
                </a:solidFill>
              </a:rPr>
              <a:t>如果要存储</a:t>
            </a:r>
            <a:r>
              <a:rPr lang="en-US" altLang="zh-CN" sz="2800" dirty="0">
                <a:solidFill>
                  <a:srgbClr val="00B050"/>
                </a:solidFill>
              </a:rPr>
              <a:t>const char*</a:t>
            </a:r>
            <a:r>
              <a:rPr lang="zh-CN" altLang="en-US" sz="2800" dirty="0">
                <a:solidFill>
                  <a:srgbClr val="00B050"/>
                </a:solidFill>
              </a:rPr>
              <a:t>类型的字符串，要使用</a:t>
            </a:r>
            <a:r>
              <a:rPr lang="en-US" altLang="zh-CN" sz="2800" dirty="0" err="1">
                <a:solidFill>
                  <a:srgbClr val="00B050"/>
                </a:solidFill>
              </a:rPr>
              <a:t>cmatch</a:t>
            </a:r>
            <a:r>
              <a:rPr lang="en-US" altLang="zh-CN" sz="2800" dirty="0">
                <a:solidFill>
                  <a:srgbClr val="00B050"/>
                </a:solidFill>
              </a:rPr>
              <a:t> </a:t>
            </a:r>
            <a:r>
              <a:rPr lang="en-US" altLang="zh-CN" sz="2800" dirty="0" err="1">
                <a:solidFill>
                  <a:srgbClr val="00B050"/>
                </a:solidFill>
              </a:rPr>
              <a:t>match_results</a:t>
            </a:r>
            <a:endParaRPr lang="en-US" altLang="zh-CN" sz="2800" dirty="0">
              <a:solidFill>
                <a:srgbClr val="00B050"/>
              </a:solidFill>
            </a:endParaRPr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89737F36-EA24-4FBE-AEF0-9AC884D43F4E}"/>
              </a:ext>
            </a:extLst>
          </p:cNvPr>
          <p:cNvSpPr txBox="1">
            <a:spLocks/>
          </p:cNvSpPr>
          <p:nvPr/>
        </p:nvSpPr>
        <p:spPr>
          <a:xfrm>
            <a:off x="1097280" y="16405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/>
              <a:t>std::regex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13784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CBB396-FFFA-4FA7-BA23-894C15A9C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64055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zh-CN" sz="6000" dirty="0" err="1">
                <a:solidFill>
                  <a:schemeClr val="tx1"/>
                </a:solidFill>
              </a:rPr>
              <a:t>regex_match</a:t>
            </a:r>
            <a:endParaRPr lang="zh-CN" altLang="en-US" sz="6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78C1E6-73D8-461F-8D43-F2C08CAC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3696"/>
            <a:ext cx="10058400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rgbClr val="0070C0"/>
                </a:solidFill>
              </a:rPr>
              <a:t>regex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chemeClr val="tx1"/>
                </a:solidFill>
              </a:rPr>
              <a:t>regex1(</a:t>
            </a:r>
            <a:r>
              <a:rPr lang="en-US" altLang="zh-CN" sz="2800" dirty="0">
                <a:solidFill>
                  <a:srgbClr val="FF0000"/>
                </a:solidFill>
              </a:rPr>
              <a:t>“</a:t>
            </a:r>
            <a:r>
              <a:rPr lang="zh-CN" altLang="en-US" sz="2800" dirty="0">
                <a:solidFill>
                  <a:srgbClr val="FF0000"/>
                </a:solidFill>
              </a:rPr>
              <a:t>正则表达式的内容</a:t>
            </a:r>
            <a:r>
              <a:rPr lang="en-US" altLang="zh-CN" sz="2800" dirty="0">
                <a:solidFill>
                  <a:srgbClr val="FF0000"/>
                </a:solidFill>
              </a:rPr>
              <a:t>”</a:t>
            </a:r>
            <a:r>
              <a:rPr lang="en-US" altLang="zh-CN" sz="2800" dirty="0"/>
              <a:t>);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 err="1">
                <a:solidFill>
                  <a:srgbClr val="0070C0"/>
                </a:solidFill>
              </a:rPr>
              <a:t>smatch</a:t>
            </a:r>
            <a:r>
              <a:rPr lang="en-US" altLang="zh-CN" sz="2800" dirty="0"/>
              <a:t> </a:t>
            </a:r>
            <a:r>
              <a:rPr lang="en-US" altLang="zh-CN" sz="2800" dirty="0" err="1"/>
              <a:t>match_results</a:t>
            </a:r>
            <a:r>
              <a:rPr lang="en-US" altLang="zh-CN" sz="2800" dirty="0"/>
              <a:t>;	</a:t>
            </a:r>
            <a:endParaRPr lang="en-US" altLang="zh-CN" sz="28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800" dirty="0">
                <a:solidFill>
                  <a:srgbClr val="0070C0"/>
                </a:solidFill>
              </a:rPr>
              <a:t>bool </a:t>
            </a:r>
            <a:r>
              <a:rPr lang="en-US" altLang="zh-CN" sz="2800" dirty="0" err="1">
                <a:solidFill>
                  <a:schemeClr val="tx1"/>
                </a:solidFill>
              </a:rPr>
              <a:t>regex_match</a:t>
            </a:r>
            <a:r>
              <a:rPr lang="en-US" altLang="zh-CN" sz="2800" dirty="0">
                <a:solidFill>
                  <a:schemeClr val="tx1"/>
                </a:solidFill>
              </a:rPr>
              <a:t>(string</a:t>
            </a:r>
            <a:r>
              <a:rPr lang="zh-CN" altLang="en-US" sz="2800" dirty="0">
                <a:solidFill>
                  <a:schemeClr val="tx1"/>
                </a:solidFill>
              </a:rPr>
              <a:t>或</a:t>
            </a:r>
            <a:r>
              <a:rPr lang="en-US" altLang="zh-CN" sz="2800" dirty="0">
                <a:solidFill>
                  <a:schemeClr val="tx1"/>
                </a:solidFill>
              </a:rPr>
              <a:t>const char*, [</a:t>
            </a:r>
            <a:r>
              <a:rPr lang="en-US" altLang="zh-CN" sz="2800" dirty="0" err="1">
                <a:solidFill>
                  <a:schemeClr val="tx1"/>
                </a:solidFill>
              </a:rPr>
              <a:t>match_results</a:t>
            </a:r>
            <a:r>
              <a:rPr lang="en-US" altLang="zh-CN" sz="2800" dirty="0">
                <a:solidFill>
                  <a:schemeClr val="tx1"/>
                </a:solidFill>
              </a:rPr>
              <a:t>], regex1,);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返回一个</a:t>
            </a:r>
            <a:r>
              <a:rPr lang="en-US" altLang="zh-CN" sz="2800" dirty="0">
                <a:solidFill>
                  <a:schemeClr val="tx1"/>
                </a:solidFill>
              </a:rPr>
              <a:t>bool</a:t>
            </a:r>
            <a:r>
              <a:rPr lang="zh-CN" altLang="en-US" sz="2800" dirty="0">
                <a:solidFill>
                  <a:schemeClr val="tx1"/>
                </a:solidFill>
              </a:rPr>
              <a:t>值，若匹配成功返回</a:t>
            </a:r>
            <a:r>
              <a:rPr lang="en-US" altLang="zh-CN" sz="2800" dirty="0">
                <a:solidFill>
                  <a:schemeClr val="tx1"/>
                </a:solidFill>
              </a:rPr>
              <a:t>1</a:t>
            </a:r>
            <a:r>
              <a:rPr lang="zh-CN" altLang="en-US" sz="2800" dirty="0">
                <a:solidFill>
                  <a:schemeClr val="tx1"/>
                </a:solidFill>
              </a:rPr>
              <a:t>，否则</a:t>
            </a:r>
            <a:r>
              <a:rPr lang="en-US" altLang="zh-CN" sz="2800" dirty="0">
                <a:solidFill>
                  <a:schemeClr val="tx1"/>
                </a:solidFill>
              </a:rPr>
              <a:t>0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800" dirty="0">
                <a:solidFill>
                  <a:schemeClr val="tx1"/>
                </a:solidFill>
              </a:rPr>
              <a:t>将成功匹配的字符串赋值给</a:t>
            </a:r>
            <a:r>
              <a:rPr lang="en-US" altLang="zh-CN" sz="2800" dirty="0" err="1">
                <a:solidFill>
                  <a:schemeClr val="tx1"/>
                </a:solidFill>
              </a:rPr>
              <a:t>match_results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62199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839</TotalTime>
  <Words>958</Words>
  <Application>Microsoft Office PowerPoint</Application>
  <PresentationFormat>宽屏</PresentationFormat>
  <Paragraphs>175</Paragraphs>
  <Slides>37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46" baseType="lpstr">
      <vt:lpstr>等线</vt:lpstr>
      <vt:lpstr>黑体</vt:lpstr>
      <vt:lpstr>Arial</vt:lpstr>
      <vt:lpstr>Calibri</vt:lpstr>
      <vt:lpstr>Calibri Light</vt:lpstr>
      <vt:lpstr>Lora</vt:lpstr>
      <vt:lpstr>Segoe UI</vt:lpstr>
      <vt:lpstr>Wingdings</vt:lpstr>
      <vt:lpstr>回顾</vt:lpstr>
      <vt:lpstr>正则表达式</vt:lpstr>
      <vt:lpstr>目录</vt:lpstr>
      <vt:lpstr>一、简介</vt:lpstr>
      <vt:lpstr>Regular expression (regex)</vt:lpstr>
      <vt:lpstr>应用举例</vt:lpstr>
      <vt:lpstr>语法选择</vt:lpstr>
      <vt:lpstr>二、&lt;regex&gt;库</vt:lpstr>
      <vt:lpstr>PowerPoint 演示文稿</vt:lpstr>
      <vt:lpstr>regex_match</vt:lpstr>
      <vt:lpstr>regex_match</vt:lpstr>
      <vt:lpstr>regex_match</vt:lpstr>
      <vt:lpstr>regex_match</vt:lpstr>
      <vt:lpstr>三、基本语法</vt:lpstr>
      <vt:lpstr>/ cpp /g</vt:lpstr>
      <vt:lpstr>/[a-z]pp/g</vt:lpstr>
      <vt:lpstr>/[^a-z]pp/g</vt:lpstr>
      <vt:lpstr>字符类/元字符</vt:lpstr>
      <vt:lpstr>字符类</vt:lpstr>
      <vt:lpstr>字符类</vt:lpstr>
      <vt:lpstr>/ \\d                    /g</vt:lpstr>
      <vt:lpstr>/ \\d{3}-\\d{7} /g</vt:lpstr>
      <vt:lpstr>PowerPoint 演示文稿</vt:lpstr>
      <vt:lpstr>限定符</vt:lpstr>
      <vt:lpstr>PowerPoint 演示文稿</vt:lpstr>
      <vt:lpstr>PowerPoint 演示文稿</vt:lpstr>
      <vt:lpstr>PowerPoint 演示文稿</vt:lpstr>
      <vt:lpstr>分组</vt:lpstr>
      <vt:lpstr>/ \\d{4}-\\d{2}-\\d{2}/g</vt:lpstr>
      <vt:lpstr>/ (\\d{4})-(\\d{2})-(\\d{2})/g</vt:lpstr>
      <vt:lpstr>+和*的贪婪性</vt:lpstr>
      <vt:lpstr>+和*的贪婪性</vt:lpstr>
      <vt:lpstr>+和*的贪婪性</vt:lpstr>
      <vt:lpstr>+和*的贪婪性</vt:lpstr>
      <vt:lpstr>PowerPoint 演示文稿</vt:lpstr>
      <vt:lpstr>注意事项</vt:lpstr>
      <vt:lpstr>参考网站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正则表达式 （火星通用文）</dc:title>
  <dc:creator>寒 泊桥</dc:creator>
  <cp:lastModifiedBy>寒 泊桥</cp:lastModifiedBy>
  <cp:revision>12</cp:revision>
  <dcterms:created xsi:type="dcterms:W3CDTF">2021-11-05T07:40:38Z</dcterms:created>
  <dcterms:modified xsi:type="dcterms:W3CDTF">2021-11-15T08:44:29Z</dcterms:modified>
</cp:coreProperties>
</file>