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69" r:id="rId2"/>
    <p:sldId id="259" r:id="rId3"/>
    <p:sldId id="284" r:id="rId4"/>
    <p:sldId id="272" r:id="rId5"/>
    <p:sldId id="273" r:id="rId6"/>
    <p:sldId id="274" r:id="rId7"/>
    <p:sldId id="275" r:id="rId8"/>
    <p:sldId id="276" r:id="rId9"/>
    <p:sldId id="285" r:id="rId10"/>
    <p:sldId id="286" r:id="rId11"/>
    <p:sldId id="287" r:id="rId12"/>
    <p:sldId id="288" r:id="rId13"/>
    <p:sldId id="289" r:id="rId14"/>
    <p:sldId id="303" r:id="rId15"/>
    <p:sldId id="321" r:id="rId16"/>
    <p:sldId id="300" r:id="rId17"/>
    <p:sldId id="301" r:id="rId18"/>
    <p:sldId id="302" r:id="rId19"/>
    <p:sldId id="291" r:id="rId20"/>
    <p:sldId id="292" r:id="rId21"/>
    <p:sldId id="293" r:id="rId22"/>
    <p:sldId id="294" r:id="rId23"/>
    <p:sldId id="290" r:id="rId24"/>
    <p:sldId id="297" r:id="rId25"/>
    <p:sldId id="295" r:id="rId26"/>
    <p:sldId id="296" r:id="rId27"/>
    <p:sldId id="298" r:id="rId28"/>
    <p:sldId id="317" r:id="rId29"/>
    <p:sldId id="319" r:id="rId30"/>
    <p:sldId id="320" r:id="rId31"/>
    <p:sldId id="304" r:id="rId32"/>
    <p:sldId id="305" r:id="rId33"/>
    <p:sldId id="299" r:id="rId34"/>
    <p:sldId id="306" r:id="rId35"/>
    <p:sldId id="307" r:id="rId36"/>
    <p:sldId id="308" r:id="rId37"/>
    <p:sldId id="309" r:id="rId38"/>
    <p:sldId id="310" r:id="rId39"/>
    <p:sldId id="313" r:id="rId40"/>
    <p:sldId id="322" r:id="rId41"/>
    <p:sldId id="311" r:id="rId42"/>
    <p:sldId id="314" r:id="rId43"/>
    <p:sldId id="312" r:id="rId44"/>
    <p:sldId id="315" r:id="rId45"/>
    <p:sldId id="316"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90" autoAdjust="0"/>
  </p:normalViewPr>
  <p:slideViewPr>
    <p:cSldViewPr snapToGrid="0">
      <p:cViewPr varScale="1">
        <p:scale>
          <a:sx n="66" d="100"/>
          <a:sy n="66" d="100"/>
        </p:scale>
        <p:origin x="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B5C67-FB14-4661-9504-5FB7E2BBCF32}" type="datetimeFigureOut">
              <a:rPr lang="zh-CN" altLang="en-US" smtClean="0"/>
              <a:t>2020/4/6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C1BF8-36D0-42C8-AE0B-1F083FB9962B}" type="slidenum">
              <a:rPr lang="zh-CN" altLang="en-US" smtClean="0"/>
              <a:t>‹#›</a:t>
            </a:fld>
            <a:endParaRPr lang="zh-CN" altLang="en-US"/>
          </a:p>
        </p:txBody>
      </p:sp>
    </p:spTree>
    <p:extLst>
      <p:ext uri="{BB962C8B-B14F-4D97-AF65-F5344CB8AC3E}">
        <p14:creationId xmlns:p14="http://schemas.microsoft.com/office/powerpoint/2010/main" val="75577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是一种悲观算法，即假设对手每一步都会将我方引入从当前看理论上价值最小的格局方向，即对手具有完美决策能力。因此我方的策略应该是选择那些对方所能达到的让我方最差情况中最好的，也就是让对方在完美决策下所对我造成的损失最小。</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1480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342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83222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Alpha-beta</a:t>
            </a:r>
            <a:r>
              <a:rPr lang="zh-CN" altLang="en-US" sz="1200" b="0" i="0" u="none" strike="noStrike" kern="1200" dirty="0">
                <a:solidFill>
                  <a:schemeClr val="tx1"/>
                </a:solidFill>
                <a:effectLst/>
                <a:latin typeface="+mn-lt"/>
                <a:ea typeface="+mn-ea"/>
                <a:cs typeface="+mn-cs"/>
              </a:rPr>
              <a:t>算法可以看成变种的</a:t>
            </a:r>
            <a:r>
              <a:rPr lang="en-US" altLang="zh-CN" sz="1200" b="0" i="0" u="none" strike="noStrike" kern="1200" dirty="0">
                <a:solidFill>
                  <a:schemeClr val="tx1"/>
                </a:solidFill>
                <a:effectLst/>
                <a:latin typeface="+mn-lt"/>
                <a:ea typeface="+mn-ea"/>
                <a:cs typeface="+mn-cs"/>
              </a:rPr>
              <a:t>Minimax</a:t>
            </a:r>
            <a:r>
              <a:rPr lang="zh-CN" altLang="en-US" sz="1200" b="0" i="0" u="none" strike="noStrike" kern="1200" dirty="0">
                <a:solidFill>
                  <a:schemeClr val="tx1"/>
                </a:solidFill>
                <a:effectLst/>
                <a:latin typeface="+mn-lt"/>
                <a:ea typeface="+mn-ea"/>
                <a:cs typeface="+mn-cs"/>
              </a:rPr>
              <a:t>，基本方法是从根节点开始采用深度优先的方式构造格局树，在构造每个节点时，都会读取此节点的</a:t>
            </a:r>
            <a:r>
              <a:rPr lang="en-US" altLang="zh-CN" sz="1200" b="0" i="0" u="none" strike="noStrike" kern="1200" dirty="0">
                <a:solidFill>
                  <a:schemeClr val="tx1"/>
                </a:solidFill>
                <a:effectLst/>
                <a:latin typeface="+mn-lt"/>
                <a:ea typeface="+mn-ea"/>
                <a:cs typeface="+mn-cs"/>
              </a:rPr>
              <a:t>alpha</a:t>
            </a:r>
            <a:r>
              <a:rPr lang="zh-CN" altLang="en-US" sz="1200" b="0" i="0" u="none" strike="noStrike" kern="1200" dirty="0">
                <a:solidFill>
                  <a:schemeClr val="tx1"/>
                </a:solidFill>
                <a:effectLst/>
                <a:latin typeface="+mn-lt"/>
                <a:ea typeface="+mn-ea"/>
                <a:cs typeface="+mn-cs"/>
              </a:rPr>
              <a:t>和</a:t>
            </a:r>
            <a:r>
              <a:rPr lang="en-US" altLang="zh-CN" sz="1200" b="0" i="0" u="none" strike="noStrike" kern="1200" dirty="0">
                <a:solidFill>
                  <a:schemeClr val="tx1"/>
                </a:solidFill>
                <a:effectLst/>
                <a:latin typeface="+mn-lt"/>
                <a:ea typeface="+mn-ea"/>
                <a:cs typeface="+mn-cs"/>
              </a:rPr>
              <a:t>beta</a:t>
            </a:r>
            <a:r>
              <a:rPr lang="zh-CN" altLang="en-US" sz="1200" b="0" i="0" u="none" strike="noStrike" kern="1200" dirty="0">
                <a:solidFill>
                  <a:schemeClr val="tx1"/>
                </a:solidFill>
                <a:effectLst/>
                <a:latin typeface="+mn-lt"/>
                <a:ea typeface="+mn-ea"/>
                <a:cs typeface="+mn-cs"/>
              </a:rPr>
              <a:t>两个值，我们看到</a:t>
            </a:r>
            <a:r>
              <a:rPr lang="en-US" altLang="zh-CN" sz="1200" b="0" i="0" u="none" strike="noStrike" kern="1200" dirty="0">
                <a:solidFill>
                  <a:schemeClr val="tx1"/>
                </a:solidFill>
                <a:effectLst/>
                <a:latin typeface="+mn-lt"/>
                <a:ea typeface="+mn-ea"/>
                <a:cs typeface="+mn-cs"/>
              </a:rPr>
              <a:t>alpha</a:t>
            </a:r>
            <a:r>
              <a:rPr lang="zh-CN" altLang="en-US" sz="1200" b="0" i="0" u="none" strike="noStrike" kern="1200" dirty="0">
                <a:solidFill>
                  <a:schemeClr val="tx1"/>
                </a:solidFill>
                <a:effectLst/>
                <a:latin typeface="+mn-lt"/>
                <a:ea typeface="+mn-ea"/>
                <a:cs typeface="+mn-cs"/>
              </a:rPr>
              <a:t>和</a:t>
            </a:r>
            <a:r>
              <a:rPr lang="en-US" altLang="zh-CN" sz="1200" b="0" i="0" u="none" strike="noStrike" kern="1200" dirty="0">
                <a:solidFill>
                  <a:schemeClr val="tx1"/>
                </a:solidFill>
                <a:effectLst/>
                <a:latin typeface="+mn-lt"/>
                <a:ea typeface="+mn-ea"/>
                <a:cs typeface="+mn-cs"/>
              </a:rPr>
              <a:t>beta</a:t>
            </a:r>
            <a:r>
              <a:rPr lang="zh-CN" altLang="en-US" sz="1200" b="0" i="0" u="none" strike="noStrike" kern="1200" dirty="0">
                <a:solidFill>
                  <a:schemeClr val="tx1"/>
                </a:solidFill>
                <a:effectLst/>
                <a:latin typeface="+mn-lt"/>
                <a:ea typeface="+mn-ea"/>
                <a:cs typeface="+mn-cs"/>
              </a:rPr>
              <a:t>的定义看起来很绕人，比较精确的解释应该是：</a:t>
            </a:r>
            <a:r>
              <a:rPr lang="en-US" altLang="zh-CN" sz="1200" b="0" i="0" u="none" strike="noStrike" kern="1200" dirty="0">
                <a:solidFill>
                  <a:schemeClr val="tx1"/>
                </a:solidFill>
                <a:effectLst/>
                <a:latin typeface="+mn-lt"/>
                <a:ea typeface="+mn-ea"/>
                <a:cs typeface="+mn-cs"/>
              </a:rPr>
              <a:t>alpha</a:t>
            </a:r>
            <a:r>
              <a:rPr lang="zh-CN" altLang="en-US" sz="1200" b="0" i="0" u="none" strike="noStrike" kern="1200" dirty="0">
                <a:solidFill>
                  <a:schemeClr val="tx1"/>
                </a:solidFill>
                <a:effectLst/>
                <a:latin typeface="+mn-lt"/>
                <a:ea typeface="+mn-ea"/>
                <a:cs typeface="+mn-cs"/>
              </a:rPr>
              <a:t>代表可能解的上界的最小值，</a:t>
            </a:r>
            <a:r>
              <a:rPr lang="en-US" altLang="zh-CN" sz="1200" b="0" i="0" u="none" strike="noStrike" kern="1200" dirty="0">
                <a:solidFill>
                  <a:schemeClr val="tx1"/>
                </a:solidFill>
                <a:effectLst/>
                <a:latin typeface="+mn-lt"/>
                <a:ea typeface="+mn-ea"/>
                <a:cs typeface="+mn-cs"/>
              </a:rPr>
              <a:t>beta</a:t>
            </a:r>
            <a:r>
              <a:rPr lang="zh-CN" altLang="en-US" sz="1200" b="0" i="0" u="none" strike="noStrike" kern="1200" dirty="0">
                <a:solidFill>
                  <a:schemeClr val="tx1"/>
                </a:solidFill>
                <a:effectLst/>
                <a:latin typeface="+mn-lt"/>
                <a:ea typeface="+mn-ea"/>
                <a:cs typeface="+mn-cs"/>
              </a:rPr>
              <a:t>代表可能解的下界的最大值，由此我们可以看一个比较简单的理解</a:t>
            </a:r>
            <a:r>
              <a:rPr lang="en-US" altLang="zh-CN" sz="1200" b="0" i="0" u="none" strike="noStrike" kern="1200" dirty="0">
                <a:solidFill>
                  <a:schemeClr val="tx1"/>
                </a:solidFill>
                <a:effectLst/>
                <a:latin typeface="+mn-lt"/>
                <a:ea typeface="+mn-ea"/>
                <a:cs typeface="+mn-cs"/>
              </a:rPr>
              <a:t>-</a:t>
            </a:r>
            <a:r>
              <a:rPr lang="en-US" altLang="zh-CN" sz="1200" b="0" i="0" u="none" strike="noStrike" kern="1200" dirty="0">
                <a:solidFill>
                  <a:schemeClr val="tx1"/>
                </a:solidFill>
                <a:effectLst/>
                <a:latin typeface="+mn-lt"/>
                <a:ea typeface="+mn-ea"/>
                <a:cs typeface="+mn-cs"/>
                <a:sym typeface="Wingdings" panose="05000000000000000000" pitchFamily="2" charset="2"/>
              </a:rPr>
              <a:t></a:t>
            </a:r>
            <a:r>
              <a:rPr lang="zh-CN" altLang="en-US" sz="1200" b="0" i="0" u="none" strike="noStrike" kern="1200" dirty="0">
                <a:solidFill>
                  <a:schemeClr val="tx1"/>
                </a:solidFill>
                <a:effectLst/>
                <a:latin typeface="+mn-lt"/>
                <a:ea typeface="+mn-ea"/>
                <a:cs typeface="+mn-cs"/>
                <a:sym typeface="Wingdings" panose="05000000000000000000" pitchFamily="2" charset="2"/>
              </a:rPr>
              <a:t>下一张</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352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248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038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499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24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904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9096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5850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899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7187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46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3500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233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6856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336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2158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572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063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0967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4228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5804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28794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2901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57147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2501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1746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4280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4636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1495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4038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4050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0102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551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408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813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6138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408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74476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350111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t>2020/4/6</a:t>
            </a:fld>
            <a:endParaRPr lang="zh-CN" altLang="en-US" sz="1867">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t>‹#›</a:t>
            </a:fld>
            <a:endParaRPr lang="zh-CN" altLang="en-US" sz="1867">
              <a:solidFill>
                <a:schemeClr val="tx1"/>
              </a:solidFill>
            </a:endParaRPr>
          </a:p>
        </p:txBody>
      </p:sp>
    </p:spTree>
    <p:extLst>
      <p:ext uri="{BB962C8B-B14F-4D97-AF65-F5344CB8AC3E}">
        <p14:creationId xmlns:p14="http://schemas.microsoft.com/office/powerpoint/2010/main" val="258559218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2955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1702859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4003200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67"/>
            </a:lvl4pPr>
            <a:lvl5pPr marL="1828754" indent="0">
              <a:buNone/>
              <a:defRPr sz="1867"/>
            </a:lvl5pPr>
            <a:lvl6pPr marL="2285943" indent="0">
              <a:buNone/>
              <a:defRPr sz="1867"/>
            </a:lvl6pPr>
            <a:lvl7pPr marL="2743131" indent="0">
              <a:buNone/>
              <a:defRPr sz="1867"/>
            </a:lvl7pPr>
            <a:lvl8pPr marL="3200320" indent="0">
              <a:buNone/>
              <a:defRPr sz="1867"/>
            </a:lvl8pPr>
            <a:lvl9pPr marL="3657509" indent="0">
              <a:buNone/>
              <a:defRPr sz="1867"/>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67"/>
            </a:lvl4pPr>
            <a:lvl5pPr marL="1828754" indent="0">
              <a:buNone/>
              <a:defRPr sz="1867"/>
            </a:lvl5pPr>
            <a:lvl6pPr marL="2285943" indent="0">
              <a:buNone/>
              <a:defRPr sz="1867"/>
            </a:lvl6pPr>
            <a:lvl7pPr marL="2743131" indent="0">
              <a:buNone/>
              <a:defRPr sz="1867"/>
            </a:lvl7pPr>
            <a:lvl8pPr marL="3200320" indent="0">
              <a:buNone/>
              <a:defRPr sz="1867"/>
            </a:lvl8pPr>
            <a:lvl9pPr marL="3657509" indent="0">
              <a:buNone/>
              <a:defRPr sz="1867"/>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4224161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3180916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703494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0"/>
            <a:ext cx="6172200" cy="54038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189" indent="0">
              <a:buNone/>
              <a:defRPr sz="1867"/>
            </a:lvl2pPr>
            <a:lvl3pPr marL="914377" indent="0">
              <a:buNone/>
              <a:defRPr sz="1600"/>
            </a:lvl3pPr>
            <a:lvl4pPr marL="1371566" indent="0">
              <a:buNone/>
              <a:defRPr sz="1467"/>
            </a:lvl4pPr>
            <a:lvl5pPr marL="1828754" indent="0">
              <a:buNone/>
              <a:defRPr sz="1467"/>
            </a:lvl5pPr>
            <a:lvl6pPr marL="2285943" indent="0">
              <a:buNone/>
              <a:defRPr sz="1467"/>
            </a:lvl6pPr>
            <a:lvl7pPr marL="2743131" indent="0">
              <a:buNone/>
              <a:defRPr sz="1467"/>
            </a:lvl7pPr>
            <a:lvl8pPr marL="3200320" indent="0">
              <a:buNone/>
              <a:defRPr sz="1467"/>
            </a:lvl8pPr>
            <a:lvl9pPr marL="3657509" indent="0">
              <a:buNone/>
              <a:defRPr sz="14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5733715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8323354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4"/>
            <a:ext cx="10515600" cy="4351339"/>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fld id="{82F288E0-7875-42C4-84C8-98DBBD3BF4D2}" type="datetimeFigureOut">
              <a:rPr lang="zh-CN" altLang="en-US" smtClean="0"/>
              <a:t>2020/4/6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91850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6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60.png"/><Relationship Id="rId4" Type="http://schemas.openxmlformats.org/officeDocument/2006/relationships/image" Target="../media/image191.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70.png"/><Relationship Id="rId4" Type="http://schemas.openxmlformats.org/officeDocument/2006/relationships/image" Target="../media/image4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0.png"/><Relationship Id="rId4" Type="http://schemas.openxmlformats.org/officeDocument/2006/relationships/image" Target="../media/image5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0.png"/><Relationship Id="rId7"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50.png"/></Relationships>
</file>

<file path=ppt/slides/_rels/slide41.xml.rels><?xml version="1.0" encoding="UTF-8" standalone="yes"?>
<Relationships xmlns="http://schemas.openxmlformats.org/package/2006/relationships"><Relationship Id="rId3" Type="http://schemas.openxmlformats.org/officeDocument/2006/relationships/image" Target="../media/image580.png"/><Relationship Id="rId7"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50.png"/></Relationships>
</file>

<file path=ppt/slides/_rels/slide42.xml.rels><?xml version="1.0" encoding="UTF-8" standalone="yes"?>
<Relationships xmlns="http://schemas.openxmlformats.org/package/2006/relationships"><Relationship Id="rId3" Type="http://schemas.openxmlformats.org/officeDocument/2006/relationships/image" Target="../media/image550.png"/><Relationship Id="rId7"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4516769" y="2109454"/>
            <a:ext cx="7120255" cy="830997"/>
          </a:xfrm>
          <a:prstGeom prst="rect">
            <a:avLst/>
          </a:prstGeom>
          <a:noFill/>
        </p:spPr>
        <p:txBody>
          <a:bodyPr wrap="square" lIns="91440" tIns="45720" rIns="91440" bIns="45720" rtlCol="0">
            <a:spAutoFit/>
          </a:bodyPr>
          <a:lstStyle/>
          <a:p>
            <a:pPr defTabSz="914377"/>
            <a:r>
              <a:rPr lang="en-US" altLang="zh-CN" sz="4800" b="1" dirty="0">
                <a:solidFill>
                  <a:srgbClr val="1B4367"/>
                </a:solidFill>
                <a:latin typeface="微软雅黑"/>
                <a:ea typeface="微软雅黑"/>
                <a:cs typeface="+mn-ea"/>
                <a:sym typeface="+mn-lt"/>
              </a:rPr>
              <a:t>Alpha-Beta Pruning</a:t>
            </a:r>
            <a:endParaRPr lang="zh-CN" altLang="en-US" sz="4800" b="1" dirty="0">
              <a:solidFill>
                <a:srgbClr val="1B4367"/>
              </a:solidFill>
              <a:latin typeface="微软雅黑"/>
              <a:ea typeface="微软雅黑"/>
              <a:cs typeface="+mn-ea"/>
              <a:sym typeface="+mn-lt"/>
            </a:endParaRPr>
          </a:p>
        </p:txBody>
      </p:sp>
      <p:sp>
        <p:nvSpPr>
          <p:cNvPr id="3075" name="文本框 3074"/>
          <p:cNvSpPr txBox="1"/>
          <p:nvPr/>
        </p:nvSpPr>
        <p:spPr>
          <a:xfrm>
            <a:off x="4539837" y="4261972"/>
            <a:ext cx="4615744" cy="338554"/>
          </a:xfrm>
          <a:prstGeom prst="rect">
            <a:avLst/>
          </a:prstGeom>
          <a:noFill/>
          <a:ln w="9525">
            <a:noFill/>
            <a:miter/>
          </a:ln>
          <a:effectLst/>
        </p:spPr>
        <p:txBody>
          <a:bodyPr vert="horz" wrap="square" lIns="91440" tIns="45720" rIns="91440" bIns="45720" anchor="t">
            <a:spAutoFit/>
          </a:bodyPr>
          <a:lstStyle/>
          <a:p>
            <a:pPr defTabSz="914377" eaLnBrk="0" hangingPunct="0"/>
            <a:r>
              <a:rPr lang="en-US" altLang="zh-CN" sz="1600" dirty="0">
                <a:solidFill>
                  <a:prstClr val="black">
                    <a:lumMod val="75000"/>
                    <a:lumOff val="25000"/>
                  </a:prstClr>
                </a:solidFill>
                <a:latin typeface="微软雅黑"/>
                <a:ea typeface="微软雅黑"/>
                <a:cs typeface="+mn-ea"/>
                <a:sym typeface="+mn-lt"/>
              </a:rPr>
              <a:t>                                                      2020.04.07</a:t>
            </a:r>
            <a:endParaRPr lang="zh-CN" altLang="en-US" sz="1600" dirty="0">
              <a:solidFill>
                <a:prstClr val="black">
                  <a:lumMod val="75000"/>
                  <a:lumOff val="25000"/>
                </a:prstClr>
              </a:solidFill>
              <a:latin typeface="微软雅黑"/>
              <a:ea typeface="微软雅黑"/>
              <a:cs typeface="+mn-ea"/>
              <a:sym typeface="+mn-lt"/>
            </a:endParaRPr>
          </a:p>
        </p:txBody>
      </p:sp>
      <p:sp>
        <p:nvSpPr>
          <p:cNvPr id="121" name="TextBox 120"/>
          <p:cNvSpPr txBox="1"/>
          <p:nvPr/>
        </p:nvSpPr>
        <p:spPr>
          <a:xfrm>
            <a:off x="4611557" y="3502568"/>
            <a:ext cx="4448779" cy="374571"/>
          </a:xfrm>
          <a:prstGeom prst="roundRect">
            <a:avLst/>
          </a:prstGeom>
          <a:solidFill>
            <a:srgbClr val="1B4367"/>
          </a:solidFill>
        </p:spPr>
        <p:txBody>
          <a:bodyPr wrap="square" rtlCol="0">
            <a:spAutoFit/>
          </a:bodyPr>
          <a:lstStyle/>
          <a:p>
            <a:pPr defTabSz="914377"/>
            <a:r>
              <a:rPr lang="en-US" altLang="zh-CN" sz="1600" dirty="0">
                <a:solidFill>
                  <a:prstClr val="white"/>
                </a:solidFill>
                <a:latin typeface="微软雅黑"/>
                <a:ea typeface="微软雅黑"/>
                <a:cs typeface="+mn-ea"/>
                <a:sym typeface="+mn-lt"/>
              </a:rPr>
              <a:t>   OT1                     2019</a:t>
            </a:r>
            <a:r>
              <a:rPr lang="zh-CN" altLang="en-US" sz="1600" dirty="0">
                <a:solidFill>
                  <a:prstClr val="white"/>
                </a:solidFill>
                <a:latin typeface="微软雅黑"/>
                <a:ea typeface="微软雅黑"/>
                <a:cs typeface="+mn-ea"/>
                <a:sym typeface="+mn-lt"/>
              </a:rPr>
              <a:t>计算机拔尖班 姚梦雨</a:t>
            </a: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2267" b="1" dirty="0">
                <a:solidFill>
                  <a:srgbClr val="1B4367"/>
                </a:solidFill>
                <a:latin typeface="微软雅黑"/>
                <a:ea typeface="微软雅黑"/>
                <a:cs typeface="+mn-ea"/>
                <a:sym typeface="+mn-lt"/>
              </a:rPr>
              <a:t>A good method?</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F91D7A38-DAF1-44B8-BDCD-E7DC69AFCC74}"/>
              </a:ext>
            </a:extLst>
          </p:cNvPr>
          <p:cNvSpPr txBox="1"/>
          <p:nvPr/>
        </p:nvSpPr>
        <p:spPr>
          <a:xfrm>
            <a:off x="1311965" y="1129085"/>
            <a:ext cx="9525663" cy="1938992"/>
          </a:xfrm>
          <a:prstGeom prst="rect">
            <a:avLst/>
          </a:prstGeom>
          <a:noFill/>
        </p:spPr>
        <p:txBody>
          <a:bodyPr wrap="square" rtlCol="0">
            <a:spAutoFit/>
          </a:bodyPr>
          <a:lstStyle/>
          <a:p>
            <a:r>
              <a:rPr lang="en-US" altLang="zh-CN" sz="2400" dirty="0"/>
              <a:t>Minimax</a:t>
            </a:r>
            <a:r>
              <a:rPr lang="zh-CN" altLang="en-US" sz="2400" dirty="0"/>
              <a:t>算法常用于棋类等由两方较量的游戏和程序，这类程序由两个游戏者轮流，每次执行一个步骤。我们众所周知的五子棋、象棋等都属于这类程序，所以说</a:t>
            </a:r>
            <a:r>
              <a:rPr lang="en-US" altLang="zh-CN" sz="2400" dirty="0"/>
              <a:t>Minimax</a:t>
            </a:r>
            <a:r>
              <a:rPr lang="zh-CN" altLang="en-US" sz="2400" dirty="0"/>
              <a:t>算法是基于搜索的博弈算法的基础。该算法是一种零总和算法，即一方要在可选的选项中选择将其优势最大化的选择，而另一方则选择令对手优势最小化的方法。</a:t>
            </a:r>
          </a:p>
        </p:txBody>
      </p:sp>
      <p:pic>
        <p:nvPicPr>
          <p:cNvPr id="4" name="图片 3">
            <a:extLst>
              <a:ext uri="{FF2B5EF4-FFF2-40B4-BE49-F238E27FC236}">
                <a16:creationId xmlns:a16="http://schemas.microsoft.com/office/drawing/2014/main" id="{C6EC0547-5F72-4243-B273-8B175F34335A}"/>
              </a:ext>
            </a:extLst>
          </p:cNvPr>
          <p:cNvPicPr>
            <a:picLocks noChangeAspect="1"/>
          </p:cNvPicPr>
          <p:nvPr/>
        </p:nvPicPr>
        <p:blipFill>
          <a:blip r:embed="rId3"/>
          <a:stretch>
            <a:fillRect/>
          </a:stretch>
        </p:blipFill>
        <p:spPr>
          <a:xfrm>
            <a:off x="1954398" y="5158237"/>
            <a:ext cx="1270065" cy="1244664"/>
          </a:xfrm>
          <a:prstGeom prst="rect">
            <a:avLst/>
          </a:prstGeom>
        </p:spPr>
      </p:pic>
      <p:sp>
        <p:nvSpPr>
          <p:cNvPr id="5" name="对话气泡: 椭圆形 4">
            <a:extLst>
              <a:ext uri="{FF2B5EF4-FFF2-40B4-BE49-F238E27FC236}">
                <a16:creationId xmlns:a16="http://schemas.microsoft.com/office/drawing/2014/main" id="{19CE196B-BA40-4B2B-9525-837384AE4881}"/>
              </a:ext>
            </a:extLst>
          </p:cNvPr>
          <p:cNvSpPr/>
          <p:nvPr/>
        </p:nvSpPr>
        <p:spPr>
          <a:xfrm>
            <a:off x="2792581" y="3717138"/>
            <a:ext cx="2963326" cy="137204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23587017-836F-4200-BEC9-B8CBC338D157}"/>
              </a:ext>
            </a:extLst>
          </p:cNvPr>
          <p:cNvSpPr txBox="1"/>
          <p:nvPr/>
        </p:nvSpPr>
        <p:spPr>
          <a:xfrm>
            <a:off x="3120500" y="4218492"/>
            <a:ext cx="2702784" cy="369332"/>
          </a:xfrm>
          <a:prstGeom prst="rect">
            <a:avLst/>
          </a:prstGeom>
          <a:noFill/>
        </p:spPr>
        <p:txBody>
          <a:bodyPr wrap="square" rtlCol="0">
            <a:spAutoFit/>
          </a:bodyPr>
          <a:lstStyle/>
          <a:p>
            <a:r>
              <a:rPr lang="zh-CN" altLang="en-US" dirty="0"/>
              <a:t>可是真的不会</a:t>
            </a:r>
            <a:r>
              <a:rPr lang="en-US" altLang="zh-CN" dirty="0"/>
              <a:t>TLE</a:t>
            </a:r>
            <a:r>
              <a:rPr lang="zh-CN" altLang="en-US" dirty="0"/>
              <a:t>嘛</a:t>
            </a:r>
          </a:p>
        </p:txBody>
      </p:sp>
    </p:spTree>
    <p:extLst>
      <p:ext uri="{BB962C8B-B14F-4D97-AF65-F5344CB8AC3E}">
        <p14:creationId xmlns:p14="http://schemas.microsoft.com/office/powerpoint/2010/main" val="358707551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 good method?</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EE14970-DB5F-43A0-B689-B2759AA23C19}"/>
                  </a:ext>
                </a:extLst>
              </p:cNvPr>
              <p:cNvSpPr txBox="1"/>
              <p:nvPr/>
            </p:nvSpPr>
            <p:spPr>
              <a:xfrm>
                <a:off x="1032638" y="1078029"/>
                <a:ext cx="10248170" cy="3156057"/>
              </a:xfrm>
              <a:prstGeom prst="rect">
                <a:avLst/>
              </a:prstGeom>
              <a:noFill/>
            </p:spPr>
            <p:txBody>
              <a:bodyPr wrap="square" rtlCol="0">
                <a:spAutoFit/>
              </a:bodyPr>
              <a:lstStyle/>
              <a:p>
                <a:pPr lvl="1"/>
                <a14:m>
                  <m:oMath xmlns:m="http://schemas.openxmlformats.org/officeDocument/2006/math">
                    <m:r>
                      <a:rPr lang="en-US" altLang="zh-CN" sz="2000" i="1" dirty="0">
                        <a:latin typeface="Cambria Math" panose="02040503050406030204" pitchFamily="18" charset="0"/>
                      </a:rPr>
                      <m:t>𝑏</m:t>
                    </m:r>
                  </m:oMath>
                </a14:m>
                <a:r>
                  <a:rPr lang="zh-CN" altLang="en-US" sz="2000" dirty="0"/>
                  <a:t>：每一个局面可以采取的策略数，也就是每一个节点的叶子数；</a:t>
                </a:r>
                <a:endParaRPr lang="en-US" altLang="zh-CN" sz="2000" dirty="0"/>
              </a:p>
              <a:p>
                <a:pPr lvl="1"/>
                <a14:m>
                  <m:oMath xmlns:m="http://schemas.openxmlformats.org/officeDocument/2006/math">
                    <m:r>
                      <a:rPr lang="en-US" altLang="zh-CN" sz="2000" i="1" dirty="0">
                        <a:latin typeface="Cambria Math" panose="02040503050406030204" pitchFamily="18" charset="0"/>
                      </a:rPr>
                      <m:t>𝑑</m:t>
                    </m:r>
                  </m:oMath>
                </a14:m>
                <a:r>
                  <a:rPr lang="zh-CN" altLang="en-US" sz="2000" dirty="0"/>
                  <a:t>：搜索的深度。</a:t>
                </a:r>
                <a:endParaRPr lang="en-US" altLang="zh-CN" sz="2000" dirty="0"/>
              </a:p>
              <a:p>
                <a:pPr lvl="1"/>
                <a14:m>
                  <m:oMathPara xmlns:m="http://schemas.openxmlformats.org/officeDocument/2006/math">
                    <m:oMathParaPr>
                      <m:jc m:val="centerGroup"/>
                    </m:oMathParaPr>
                    <m:oMath xmlns:m="http://schemas.openxmlformats.org/officeDocument/2006/math">
                      <m:r>
                        <m:rPr>
                          <m:nor/>
                        </m:rPr>
                        <a:rPr lang="en-US" altLang="zh-CN" dirty="0"/>
                        <m:t>T</m:t>
                      </m:r>
                      <m:r>
                        <m:rPr>
                          <m:nor/>
                        </m:rPr>
                        <a:rPr lang="en-US" altLang="zh-CN" dirty="0"/>
                        <m:t>(</m:t>
                      </m:r>
                      <m:r>
                        <m:rPr>
                          <m:nor/>
                        </m:rPr>
                        <a:rPr lang="en-US" altLang="zh-CN" dirty="0"/>
                        <m:t>d</m:t>
                      </m:r>
                      <m:r>
                        <m:rPr>
                          <m:nor/>
                        </m:rPr>
                        <a:rPr lang="en-US" altLang="zh-CN" dirty="0"/>
                        <m:t>)=</m:t>
                      </m:r>
                      <m:r>
                        <m:rPr>
                          <m:nor/>
                        </m:rPr>
                        <a:rPr lang="en-US" altLang="zh-CN" dirty="0"/>
                        <m:t>b</m:t>
                      </m:r>
                      <m:r>
                        <m:rPr>
                          <m:nor/>
                        </m:rPr>
                        <a:rPr lang="en-US" altLang="zh-CN" dirty="0"/>
                        <m:t>∗</m:t>
                      </m:r>
                      <m:r>
                        <m:rPr>
                          <m:nor/>
                        </m:rPr>
                        <a:rPr lang="en-US" altLang="zh-CN" dirty="0"/>
                        <m:t>T</m:t>
                      </m:r>
                      <m:r>
                        <m:rPr>
                          <m:nor/>
                        </m:rPr>
                        <a:rPr lang="en-US" altLang="zh-CN" dirty="0"/>
                        <m:t>(</m:t>
                      </m:r>
                      <m:r>
                        <m:rPr>
                          <m:nor/>
                        </m:rPr>
                        <a:rPr lang="en-US" altLang="zh-CN" dirty="0"/>
                        <m:t>d</m:t>
                      </m:r>
                      <m:r>
                        <m:rPr>
                          <m:nor/>
                        </m:rPr>
                        <a:rPr lang="en-US" altLang="zh-CN" dirty="0"/>
                        <m:t>−1)+</m:t>
                      </m:r>
                      <m:r>
                        <m:rPr>
                          <m:nor/>
                        </m:rPr>
                        <a:rPr lang="en-US" altLang="zh-CN" b="0" i="1" dirty="0" smtClean="0"/>
                        <m:t>O</m:t>
                      </m:r>
                      <m:r>
                        <m:rPr>
                          <m:nor/>
                        </m:rPr>
                        <a:rPr lang="en-US" altLang="zh-CN" b="0" i="1" dirty="0" smtClean="0"/>
                        <m:t> </m:t>
                      </m:r>
                      <m:r>
                        <m:rPr>
                          <m:nor/>
                        </m:rPr>
                        <a:rPr lang="en-US" altLang="zh-CN" dirty="0"/>
                        <m:t>(1)</m:t>
                      </m:r>
                    </m:oMath>
                  </m:oMathPara>
                </a14:m>
                <a:endParaRPr lang="en-US" altLang="zh-CN" dirty="0"/>
              </a:p>
              <a:p>
                <a:pPr lvl="1"/>
                <a:endParaRPr lang="en-US" altLang="zh-CN" dirty="0"/>
              </a:p>
              <a:p>
                <a:pPr/>
                <a14:m>
                  <m:oMathPara xmlns:m="http://schemas.openxmlformats.org/officeDocument/2006/math">
                    <m:oMathParaPr>
                      <m:jc m:val="centerGroup"/>
                    </m:oMathParaPr>
                    <m:oMath xmlns:m="http://schemas.openxmlformats.org/officeDocument/2006/math">
                      <m:r>
                        <m:rPr>
                          <m:nor/>
                        </m:rPr>
                        <a:rPr lang="en-US" altLang="zh-CN" dirty="0"/>
                        <m:t>T</m:t>
                      </m:r>
                      <m:r>
                        <m:rPr>
                          <m:nor/>
                        </m:rPr>
                        <a:rPr lang="en-US" altLang="zh-CN" dirty="0"/>
                        <m:t>(1)=</m:t>
                      </m:r>
                      <m:r>
                        <m:rPr>
                          <m:nor/>
                        </m:rPr>
                        <a:rPr lang="en-US" altLang="zh-CN" b="0" i="1" dirty="0" smtClean="0"/>
                        <m:t>O</m:t>
                      </m:r>
                      <m:r>
                        <m:rPr>
                          <m:nor/>
                        </m:rPr>
                        <a:rPr lang="en-US" altLang="zh-CN" i="1" dirty="0"/>
                        <m:t> </m:t>
                      </m:r>
                      <m:r>
                        <m:rPr>
                          <m:nor/>
                        </m:rPr>
                        <a:rPr lang="en-US" altLang="zh-CN" dirty="0"/>
                        <m:t>(1)</m:t>
                      </m:r>
                    </m:oMath>
                  </m:oMathPara>
                </a14:m>
                <a:endParaRPr lang="en-US" altLang="zh-CN" dirty="0"/>
              </a:p>
              <a:p>
                <a:r>
                  <a:rPr lang="zh-CN" altLang="en-US" sz="2000" dirty="0"/>
                  <a:t>         复杂度</a:t>
                </a:r>
                <a14:m>
                  <m:oMath xmlns:m="http://schemas.openxmlformats.org/officeDocument/2006/math">
                    <m:r>
                      <a:rPr lang="en-US" altLang="zh-CN" sz="2400" i="1" dirty="0">
                        <a:latin typeface="Cambria Math" panose="02040503050406030204" pitchFamily="18" charset="0"/>
                      </a:rPr>
                      <m:t>𝑂</m:t>
                    </m:r>
                    <m:d>
                      <m:dPr>
                        <m:ctrlPr>
                          <a:rPr lang="en-US" altLang="zh-CN" sz="2400" i="1" dirty="0">
                            <a:latin typeface="Cambria Math" panose="02040503050406030204" pitchFamily="18" charset="0"/>
                          </a:rPr>
                        </m:ctrlPr>
                      </m:dPr>
                      <m:e>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𝑏</m:t>
                            </m:r>
                          </m:e>
                          <m:sup>
                            <m:r>
                              <a:rPr lang="en-US" altLang="zh-CN" sz="2400" i="1" dirty="0">
                                <a:latin typeface="Cambria Math" panose="02040503050406030204" pitchFamily="18" charset="0"/>
                              </a:rPr>
                              <m:t>𝑑</m:t>
                            </m:r>
                          </m:sup>
                        </m:sSup>
                      </m:e>
                    </m:d>
                  </m:oMath>
                </a14:m>
                <a:r>
                  <a:rPr lang="zh-CN" altLang="en-US" sz="2000" dirty="0"/>
                  <a:t>。</a:t>
                </a:r>
              </a:p>
              <a:p>
                <a:endParaRPr lang="en-US" altLang="zh-CN" dirty="0"/>
              </a:p>
              <a:p>
                <a:endParaRPr lang="en-US" altLang="zh-CN" dirty="0"/>
              </a:p>
              <a:p>
                <a:endParaRPr lang="en-US" altLang="zh-CN" dirty="0"/>
              </a:p>
              <a:p>
                <a:r>
                  <a:rPr lang="zh-CN" altLang="en-US" dirty="0"/>
                  <a:t>如果游戏中层数很深？</a:t>
                </a:r>
              </a:p>
            </p:txBody>
          </p:sp>
        </mc:Choice>
        <mc:Fallback xmlns="">
          <p:sp>
            <p:nvSpPr>
              <p:cNvPr id="3" name="文本框 2">
                <a:extLst>
                  <a:ext uri="{FF2B5EF4-FFF2-40B4-BE49-F238E27FC236}">
                    <a16:creationId xmlns:a16="http://schemas.microsoft.com/office/drawing/2014/main" id="{3EE14970-DB5F-43A0-B689-B2759AA23C19}"/>
                  </a:ext>
                </a:extLst>
              </p:cNvPr>
              <p:cNvSpPr txBox="1">
                <a:spLocks noRot="1" noChangeAspect="1" noMove="1" noResize="1" noEditPoints="1" noAdjustHandles="1" noChangeArrowheads="1" noChangeShapeType="1" noTextEdit="1"/>
              </p:cNvSpPr>
              <p:nvPr/>
            </p:nvSpPr>
            <p:spPr>
              <a:xfrm>
                <a:off x="1032638" y="1078029"/>
                <a:ext cx="10248170" cy="3156057"/>
              </a:xfrm>
              <a:prstGeom prst="rect">
                <a:avLst/>
              </a:prstGeom>
              <a:blipFill>
                <a:blip r:embed="rId3"/>
                <a:stretch>
                  <a:fillRect l="-476" t="-1158"/>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6EE5ACCF-169A-4464-929C-2091EA7E7473}"/>
              </a:ext>
            </a:extLst>
          </p:cNvPr>
          <p:cNvPicPr>
            <a:picLocks noChangeAspect="1"/>
          </p:cNvPicPr>
          <p:nvPr/>
        </p:nvPicPr>
        <p:blipFill>
          <a:blip r:embed="rId4"/>
          <a:stretch>
            <a:fillRect/>
          </a:stretch>
        </p:blipFill>
        <p:spPr>
          <a:xfrm>
            <a:off x="4200523" y="5096366"/>
            <a:ext cx="3790954" cy="794296"/>
          </a:xfrm>
          <a:prstGeom prst="rect">
            <a:avLst/>
          </a:prstGeom>
        </p:spPr>
      </p:pic>
    </p:spTree>
    <p:extLst>
      <p:ext uri="{BB962C8B-B14F-4D97-AF65-F5344CB8AC3E}">
        <p14:creationId xmlns:p14="http://schemas.microsoft.com/office/powerpoint/2010/main" val="263721764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5092847" y="1452078"/>
            <a:ext cx="2000037" cy="2000037"/>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 name="文本框 11"/>
          <p:cNvSpPr txBox="1"/>
          <p:nvPr/>
        </p:nvSpPr>
        <p:spPr>
          <a:xfrm>
            <a:off x="3311691" y="3613009"/>
            <a:ext cx="5562349" cy="1487458"/>
          </a:xfrm>
          <a:prstGeom prst="rect">
            <a:avLst/>
          </a:prstGeom>
          <a:noFill/>
        </p:spPr>
        <p:txBody>
          <a:bodyPr wrap="square" lIns="91440" tIns="45720" rIns="91440" bIns="4572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4533" b="1" dirty="0">
                <a:solidFill>
                  <a:srgbClr val="1B4367"/>
                </a:solidFill>
                <a:latin typeface="微软雅黑"/>
                <a:ea typeface="微软雅黑"/>
                <a:cs typeface="+mn-ea"/>
                <a:sym typeface="+mn-lt"/>
              </a:rPr>
              <a:t>Alpha-Beta Pruning</a:t>
            </a:r>
            <a:endParaRPr kumimoji="0" lang="zh-CN" altLang="en-US" sz="4533"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sp>
        <p:nvSpPr>
          <p:cNvPr id="95" name="文本框 11"/>
          <p:cNvSpPr txBox="1"/>
          <p:nvPr/>
        </p:nvSpPr>
        <p:spPr>
          <a:xfrm>
            <a:off x="4951302" y="2100057"/>
            <a:ext cx="2310525" cy="1087670"/>
          </a:xfrm>
          <a:prstGeom prst="rect">
            <a:avLst/>
          </a:prstGeom>
          <a:noFill/>
        </p:spPr>
        <p:txBody>
          <a:bodyPr wrap="square" lIns="91440" tIns="45720" rIns="91440" bIns="45720" rtlCol="0">
            <a:spAutoFit/>
          </a:bodyPr>
          <a:lstStyle/>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prstClr val="white"/>
                </a:solidFill>
                <a:effectLst/>
                <a:uLnTx/>
                <a:uFillTx/>
                <a:latin typeface="微软雅黑"/>
                <a:ea typeface="微软雅黑"/>
                <a:cs typeface="+mn-ea"/>
                <a:sym typeface="+mn-lt"/>
              </a:rPr>
              <a:t>02</a:t>
            </a:r>
            <a:endParaRPr kumimoji="0" lang="zh-CN" altLang="en-US" sz="7200" b="0" i="0" u="none" strike="noStrike" kern="120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微软雅黑"/>
                <a:ea typeface="微软雅黑"/>
                <a:cs typeface="+mn-ea"/>
                <a:sym typeface="+mn-lt"/>
              </a:rPr>
              <a:t>PART </a:t>
            </a:r>
          </a:p>
        </p:txBody>
      </p:sp>
    </p:spTree>
    <p:extLst>
      <p:ext uri="{BB962C8B-B14F-4D97-AF65-F5344CB8AC3E}">
        <p14:creationId xmlns:p14="http://schemas.microsoft.com/office/powerpoint/2010/main" val="386218578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回到这个最简单的小游戏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7767D34-40C0-4F5B-AAB4-882D873FF88E}"/>
              </a:ext>
            </a:extLst>
          </p:cNvPr>
          <p:cNvPicPr>
            <a:picLocks noChangeAspect="1"/>
          </p:cNvPicPr>
          <p:nvPr/>
        </p:nvPicPr>
        <p:blipFill>
          <a:blip r:embed="rId3"/>
          <a:stretch>
            <a:fillRect/>
          </a:stretch>
        </p:blipFill>
        <p:spPr>
          <a:xfrm>
            <a:off x="1539245" y="1324583"/>
            <a:ext cx="8334054" cy="3764252"/>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88DEDF2-59AE-4B23-9CB5-27702DE8ED8C}"/>
                  </a:ext>
                </a:extLst>
              </p:cNvPr>
              <p:cNvSpPr txBox="1"/>
              <p:nvPr/>
            </p:nvSpPr>
            <p:spPr>
              <a:xfrm>
                <a:off x="1032638" y="5340911"/>
                <a:ext cx="9949787" cy="9848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3200" i="1" smtClean="0">
                          <a:latin typeface="Cambria Math" panose="02040503050406030204" pitchFamily="18" charset="0"/>
                        </a:rPr>
                        <m:t>𝛼</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𝑡h𝑒</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𝑚𝑖𝑛𝑖𝑚𝑢𝑚</m:t>
                      </m:r>
                      <m:r>
                        <a:rPr lang="en-US" altLang="zh-CN" sz="3200" b="0" i="1" smtClean="0">
                          <a:latin typeface="Cambria Math" panose="02040503050406030204" pitchFamily="18" charset="0"/>
                        </a:rPr>
                        <m:t> </m:t>
                      </m:r>
                      <m:r>
                        <m:rPr>
                          <m:sty m:val="p"/>
                        </m:rPr>
                        <a:rPr lang="en-US" altLang="zh-CN" sz="3200" i="1">
                          <a:latin typeface="Cambria Math" panose="02040503050406030204" pitchFamily="18" charset="0"/>
                        </a:rPr>
                        <m:t>u</m:t>
                      </m:r>
                      <m:r>
                        <a:rPr lang="en-US" altLang="zh-CN" sz="3200" b="0" i="1" smtClean="0">
                          <a:latin typeface="Cambria Math" panose="02040503050406030204" pitchFamily="18" charset="0"/>
                        </a:rPr>
                        <m:t>𝑝𝑝𝑒𝑟</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𝑏𝑜𝑢𝑛𝑑</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𝑜𝑓</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𝑡h𝑒</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𝑝𝑜𝑠𝑠𝑖𝑏𝑙𝑒</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𝑠𝑜𝑙𝑢𝑡𝑖𝑜𝑛</m:t>
                      </m:r>
                    </m:oMath>
                  </m:oMathPara>
                </a14:m>
                <a:endParaRPr lang="en-US" altLang="zh-CN" sz="3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3200" i="1" smtClean="0">
                          <a:latin typeface="Cambria Math" panose="02040503050406030204" pitchFamily="18" charset="0"/>
                        </a:rPr>
                        <m:t>𝛽</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𝑡h𝑒</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𝑚𝑎𝑥𝑖𝑚𝑢𝑚</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𝑙𝑜𝑤𝑒𝑟</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𝑏𝑜𝑢𝑛𝑑</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𝑜𝑓</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𝑡h𝑒</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𝑝𝑜𝑠𝑠𝑖𝑏𝑙𝑒</m:t>
                      </m:r>
                      <m:r>
                        <a:rPr lang="en-US" altLang="zh-CN" sz="3200" b="0" i="1" smtClean="0">
                          <a:latin typeface="Cambria Math" panose="02040503050406030204" pitchFamily="18" charset="0"/>
                        </a:rPr>
                        <m:t> </m:t>
                      </m:r>
                      <m:r>
                        <a:rPr lang="en-US" altLang="zh-CN" sz="3200" b="0" i="1" smtClean="0">
                          <a:latin typeface="Cambria Math" panose="02040503050406030204" pitchFamily="18" charset="0"/>
                        </a:rPr>
                        <m:t>𝑠𝑜𝑙𝑢𝑡𝑖𝑜𝑛</m:t>
                      </m:r>
                    </m:oMath>
                  </m:oMathPara>
                </a14:m>
                <a:endParaRPr lang="zh-CN" altLang="en-US" sz="3200" dirty="0"/>
              </a:p>
            </p:txBody>
          </p:sp>
        </mc:Choice>
        <mc:Fallback xmlns="">
          <p:sp>
            <p:nvSpPr>
              <p:cNvPr id="2" name="文本框 1">
                <a:extLst>
                  <a:ext uri="{FF2B5EF4-FFF2-40B4-BE49-F238E27FC236}">
                    <a16:creationId xmlns:a16="http://schemas.microsoft.com/office/drawing/2014/main" id="{F88DEDF2-59AE-4B23-9CB5-27702DE8ED8C}"/>
                  </a:ext>
                </a:extLst>
              </p:cNvPr>
              <p:cNvSpPr txBox="1">
                <a:spLocks noRot="1" noChangeAspect="1" noMove="1" noResize="1" noEditPoints="1" noAdjustHandles="1" noChangeArrowheads="1" noChangeShapeType="1" noTextEdit="1"/>
              </p:cNvSpPr>
              <p:nvPr/>
            </p:nvSpPr>
            <p:spPr>
              <a:xfrm>
                <a:off x="1032638" y="5340911"/>
                <a:ext cx="9949787" cy="98488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410614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引入  </a:t>
                </a:r>
                <a14:m>
                  <m:oMath xmlns:m="http://schemas.openxmlformats.org/officeDocument/2006/math">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𝜶</m:t>
                    </m:r>
                    <m:r>
                      <a:rPr kumimoji="0" lang="en-US" altLang="zh-CN" sz="2267" b="1" i="0"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𝜷</m:t>
                    </m:r>
                    <m:r>
                      <a:rPr kumimoji="0" lang="en-US" altLang="zh-CN" sz="2267" b="1" i="1"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oMath>
                </a14:m>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记录已知搜索情况</a:t>
                </a:r>
              </a:p>
            </p:txBody>
          </p:sp>
        </mc:Choice>
        <mc:Fallback xmlns="">
          <p:sp>
            <p:nvSpPr>
              <p:cNvPr id="24" name="文本框 15"/>
              <p:cNvSpPr txBox="1">
                <a:spLocks noRot="1" noChangeAspect="1" noMove="1" noResize="1" noEditPoints="1" noAdjustHandles="1" noChangeArrowheads="1" noChangeShapeType="1" noTextEdit="1"/>
              </p:cNvSpPr>
              <p:nvPr/>
            </p:nvSpPr>
            <p:spPr>
              <a:xfrm>
                <a:off x="945849" y="413047"/>
                <a:ext cx="4214548" cy="441211"/>
              </a:xfrm>
              <a:prstGeom prst="rect">
                <a:avLst/>
              </a:prstGeom>
              <a:blipFill>
                <a:blip r:embed="rId3"/>
                <a:stretch>
                  <a:fillRect l="-1879" t="-9722" b="-27778"/>
                </a:stretch>
              </a:blipFill>
            </p:spPr>
            <p:txBody>
              <a:bodyPr/>
              <a:lstStyle/>
              <a:p>
                <a:r>
                  <a:rPr lang="zh-CN" altLang="en-US">
                    <a:noFill/>
                  </a:rPr>
                  <a:t> </a:t>
                </a:r>
              </a:p>
            </p:txBody>
          </p:sp>
        </mc:Fallback>
      </mc:AlternateContent>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B839969-D115-42E9-A3E2-85F6B0BE37BD}"/>
                  </a:ext>
                </a:extLst>
              </p:cNvPr>
              <p:cNvSpPr/>
              <p:nvPr/>
            </p:nvSpPr>
            <p:spPr>
              <a:xfrm>
                <a:off x="1132573" y="1575418"/>
                <a:ext cx="60960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𝛼</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𝑡h𝑒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𝑚𝑖𝑛𝑖𝑚𝑢𝑚</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m:rPr>
                          <m:sty m:val="p"/>
                        </m:r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u</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𝑝𝑝𝑒𝑟</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𝑏𝑜𝑢𝑛𝑑</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𝑜𝑓</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𝑡h𝑒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𝑝𝑜𝑠𝑠𝑖𝑏𝑙𝑒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𝑠𝑜𝑙𝑢𝑡𝑖𝑜𝑛</m:t>
                      </m:r>
                    </m:oMath>
                  </m:oMathPara>
                </a14:m>
                <a:endParaRPr kumimoji="0" lang="en-US" altLang="zh-CN" sz="2800" b="0" i="1" u="none" strike="noStrike" kern="1200" cap="none" spc="0" normalizeH="0" baseline="0" noProof="0" dirty="0">
                  <a:ln>
                    <a:noFill/>
                  </a:ln>
                  <a:solidFill>
                    <a:prstClr val="black"/>
                  </a:solidFill>
                  <a:effectLst/>
                  <a:uLnTx/>
                  <a:uFillTx/>
                  <a:latin typeface="Cambria Math" panose="02040503050406030204" pitchFamily="18" charset="0"/>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𝛽</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𝑡h𝑒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𝑚𝑎𝑥𝑖𝑚𝑢𝑚</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𝑙𝑜𝑤𝑒𝑟</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𝑏𝑜𝑢𝑛𝑑</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𝑜𝑓</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𝑡h𝑒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𝑝𝑜𝑠𝑠𝑖𝑏𝑙𝑒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𝑠𝑜𝑙𝑢𝑡𝑖𝑜𝑛</m:t>
                      </m:r>
                    </m:oMath>
                  </m:oMathPara>
                </a14:m>
                <a:endPar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2" name="矩形 1">
                <a:extLst>
                  <a:ext uri="{FF2B5EF4-FFF2-40B4-BE49-F238E27FC236}">
                    <a16:creationId xmlns:a16="http://schemas.microsoft.com/office/drawing/2014/main" id="{6B839969-D115-42E9-A3E2-85F6B0BE37BD}"/>
                  </a:ext>
                </a:extLst>
              </p:cNvPr>
              <p:cNvSpPr>
                <a:spLocks noRot="1" noChangeAspect="1" noMove="1" noResize="1" noEditPoints="1" noAdjustHandles="1" noChangeArrowheads="1" noChangeShapeType="1" noTextEdit="1"/>
              </p:cNvSpPr>
              <p:nvPr/>
            </p:nvSpPr>
            <p:spPr>
              <a:xfrm>
                <a:off x="1132573" y="1575418"/>
                <a:ext cx="6096000" cy="954107"/>
              </a:xfrm>
              <a:prstGeom prst="rect">
                <a:avLst/>
              </a:prstGeom>
              <a:blipFill>
                <a:blip r:embed="rId4"/>
                <a:stretch>
                  <a:fillRect r="-42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51ABC81-415B-494A-AE3C-E8ED99CE2921}"/>
                  </a:ext>
                </a:extLst>
              </p:cNvPr>
              <p:cNvSpPr txBox="1"/>
              <p:nvPr/>
            </p:nvSpPr>
            <p:spPr>
              <a:xfrm>
                <a:off x="856648" y="2695074"/>
                <a:ext cx="10289407" cy="1354217"/>
              </a:xfrm>
              <a:prstGeom prst="rect">
                <a:avLst/>
              </a:prstGeom>
              <a:noFill/>
            </p:spPr>
            <p:txBody>
              <a:bodyPr wrap="square" rtlCol="0">
                <a:spAutoFit/>
              </a:bodyPr>
              <a:lstStyle/>
              <a:p>
                <a:r>
                  <a:rPr lang="zh-CN" altLang="en-US" dirty="0"/>
                  <a:t>简单的理解：</a:t>
                </a:r>
                <a:endParaRPr lang="en-US" altLang="zh-CN" dirty="0"/>
              </a:p>
              <a:p>
                <a:pPr/>
                <a14:m>
                  <m:oMathPara xmlns:m="http://schemas.openxmlformats.org/officeDocument/2006/math">
                    <m:oMathParaPr>
                      <m:jc m:val="centerGroup"/>
                    </m:oMathParaPr>
                    <m:oMath xmlns:m="http://schemas.openxmlformats.org/officeDocument/2006/math">
                      <m:r>
                        <a:rPr lang="zh-CN" altLang="en-US" sz="3200" i="1">
                          <a:solidFill>
                            <a:prstClr val="black"/>
                          </a:solidFill>
                          <a:latin typeface="Cambria Math" panose="02040503050406030204" pitchFamily="18" charset="0"/>
                        </a:rPr>
                        <m:t>𝛼</m:t>
                      </m:r>
                      <m:r>
                        <a:rPr lang="en-US" altLang="zh-CN" sz="3200" b="0" i="0" smtClean="0">
                          <a:solidFill>
                            <a:prstClr val="black"/>
                          </a:solidFill>
                          <a:latin typeface="Cambria Math" panose="02040503050406030204" pitchFamily="18" charset="0"/>
                        </a:rPr>
                        <m:t>:</m:t>
                      </m:r>
                      <m:r>
                        <a:rPr lang="en-US" altLang="zh-CN" sz="3200" b="0" i="1" smtClean="0">
                          <a:solidFill>
                            <a:prstClr val="black"/>
                          </a:solidFill>
                          <a:latin typeface="Cambria Math" panose="02040503050406030204" pitchFamily="18" charset="0"/>
                        </a:rPr>
                        <m:t>[</m:t>
                      </m:r>
                      <m:r>
                        <a:rPr lang="zh-CN" altLang="en-US" sz="3200" i="1">
                          <a:solidFill>
                            <a:prstClr val="black"/>
                          </a:solidFill>
                          <a:latin typeface="Cambria Math" panose="02040503050406030204" pitchFamily="18" charset="0"/>
                        </a:rPr>
                        <m:t>𝛼</m:t>
                      </m:r>
                      <m:r>
                        <a:rPr lang="en-US" altLang="zh-CN" sz="3200" b="0" i="1" smtClean="0">
                          <a:solidFill>
                            <a:prstClr val="black"/>
                          </a:solidFill>
                          <a:latin typeface="Cambria Math" panose="02040503050406030204" pitchFamily="18" charset="0"/>
                        </a:rPr>
                        <m:t>,+</m:t>
                      </m:r>
                      <m:r>
                        <a:rPr lang="en-US" altLang="zh-CN" sz="3200" b="0" i="1" smtClean="0">
                          <a:solidFill>
                            <a:prstClr val="black"/>
                          </a:solidFill>
                          <a:latin typeface="Cambria Math" panose="02040503050406030204" pitchFamily="18" charset="0"/>
                          <a:ea typeface="Cambria Math" panose="02040503050406030204" pitchFamily="18" charset="0"/>
                        </a:rPr>
                        <m:t>∞)</m:t>
                      </m:r>
                    </m:oMath>
                  </m:oMathPara>
                </a14:m>
                <a:endParaRPr lang="zh-CN" altLang="en-US" sz="3200" dirty="0"/>
              </a:p>
              <a:p>
                <a14:m>
                  <m:oMath xmlns:m="http://schemas.openxmlformats.org/officeDocument/2006/math">
                    <m:r>
                      <a:rPr lang="en-US" altLang="zh-CN" sz="3200" b="0" i="1" smtClean="0">
                        <a:solidFill>
                          <a:prstClr val="black"/>
                        </a:solidFill>
                        <a:latin typeface="Cambria Math" panose="02040503050406030204" pitchFamily="18" charset="0"/>
                      </a:rPr>
                      <m:t>                                               </m:t>
                    </m:r>
                    <m:r>
                      <a:rPr lang="zh-CN" altLang="en-US" sz="3200" i="1">
                        <a:solidFill>
                          <a:prstClr val="black"/>
                        </a:solidFill>
                        <a:latin typeface="Cambria Math" panose="02040503050406030204" pitchFamily="18" charset="0"/>
                      </a:rPr>
                      <m:t>𝛽</m:t>
                    </m:r>
                  </m:oMath>
                </a14:m>
                <a:r>
                  <a:rPr lang="en-US" altLang="zh-CN" sz="3200" dirty="0"/>
                  <a:t>:</a:t>
                </a:r>
                <a14:m>
                  <m:oMath xmlns:m="http://schemas.openxmlformats.org/officeDocument/2006/math">
                    <m:r>
                      <a:rPr lang="en-US" altLang="zh-CN" sz="3200" b="0" i="0" smtClean="0">
                        <a:solidFill>
                          <a:prstClr val="black"/>
                        </a:solidFill>
                        <a:latin typeface="Cambria Math" panose="02040503050406030204" pitchFamily="18" charset="0"/>
                      </a:rPr>
                      <m:t>(−</m:t>
                    </m:r>
                    <m:r>
                      <a:rPr lang="en-US" altLang="zh-CN" sz="3200" b="0" i="1" smtClean="0">
                        <a:solidFill>
                          <a:prstClr val="black"/>
                        </a:solidFill>
                        <a:latin typeface="Cambria Math" panose="02040503050406030204" pitchFamily="18" charset="0"/>
                        <a:ea typeface="Cambria Math" panose="02040503050406030204" pitchFamily="18" charset="0"/>
                      </a:rPr>
                      <m:t>∞,</m:t>
                    </m:r>
                    <m:r>
                      <a:rPr lang="zh-CN" altLang="en-US" sz="3200" i="1">
                        <a:solidFill>
                          <a:prstClr val="black"/>
                        </a:solidFill>
                        <a:latin typeface="Cambria Math" panose="02040503050406030204" pitchFamily="18" charset="0"/>
                      </a:rPr>
                      <m:t>𝛽</m:t>
                    </m:r>
                    <m:r>
                      <a:rPr lang="en-US" altLang="zh-CN" sz="3200" b="0" i="1" smtClean="0">
                        <a:solidFill>
                          <a:prstClr val="black"/>
                        </a:solidFill>
                        <a:latin typeface="Cambria Math" panose="02040503050406030204" pitchFamily="18" charset="0"/>
                      </a:rPr>
                      <m:t>]</m:t>
                    </m:r>
                  </m:oMath>
                </a14:m>
                <a:endParaRPr lang="zh-CN" altLang="en-US" sz="3200" dirty="0"/>
              </a:p>
            </p:txBody>
          </p:sp>
        </mc:Choice>
        <mc:Fallback xmlns="">
          <p:sp>
            <p:nvSpPr>
              <p:cNvPr id="4" name="文本框 3">
                <a:extLst>
                  <a:ext uri="{FF2B5EF4-FFF2-40B4-BE49-F238E27FC236}">
                    <a16:creationId xmlns:a16="http://schemas.microsoft.com/office/drawing/2014/main" id="{D51ABC81-415B-494A-AE3C-E8ED99CE2921}"/>
                  </a:ext>
                </a:extLst>
              </p:cNvPr>
              <p:cNvSpPr txBox="1">
                <a:spLocks noRot="1" noChangeAspect="1" noMove="1" noResize="1" noEditPoints="1" noAdjustHandles="1" noChangeArrowheads="1" noChangeShapeType="1" noTextEdit="1"/>
              </p:cNvSpPr>
              <p:nvPr/>
            </p:nvSpPr>
            <p:spPr>
              <a:xfrm>
                <a:off x="856648" y="2695074"/>
                <a:ext cx="10289407" cy="1354217"/>
              </a:xfrm>
              <a:prstGeom prst="rect">
                <a:avLst/>
              </a:prstGeom>
              <a:blipFill>
                <a:blip r:embed="rId5"/>
                <a:stretch>
                  <a:fillRect l="-533" t="-2252" b="-13964"/>
                </a:stretch>
              </a:blipFill>
            </p:spPr>
            <p:txBody>
              <a:bodyPr/>
              <a:lstStyle/>
              <a:p>
                <a:r>
                  <a:rPr lang="zh-CN" altLang="en-US">
                    <a:noFill/>
                  </a:rPr>
                  <a:t> </a:t>
                </a:r>
              </a:p>
            </p:txBody>
          </p:sp>
        </mc:Fallback>
      </mc:AlternateContent>
      <p:sp>
        <p:nvSpPr>
          <p:cNvPr id="3" name="动作按钮: 帮助 2">
            <a:hlinkClick r:id="" action="ppaction://noaction" highlightClick="1"/>
            <a:extLst>
              <a:ext uri="{FF2B5EF4-FFF2-40B4-BE49-F238E27FC236}">
                <a16:creationId xmlns:a16="http://schemas.microsoft.com/office/drawing/2014/main" id="{ACA42754-AB6E-4F02-95A7-94BFDDBEFCC0}"/>
              </a:ext>
            </a:extLst>
          </p:cNvPr>
          <p:cNvSpPr/>
          <p:nvPr/>
        </p:nvSpPr>
        <p:spPr>
          <a:xfrm>
            <a:off x="7909560" y="3739146"/>
            <a:ext cx="941832" cy="1354217"/>
          </a:xfrm>
          <a:prstGeom prst="actionButtonHel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620030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引入  </a:t>
                </a:r>
                <a14:m>
                  <m:oMath xmlns:m="http://schemas.openxmlformats.org/officeDocument/2006/math">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𝜶</m:t>
                    </m:r>
                    <m:r>
                      <a:rPr kumimoji="0" lang="en-US" altLang="zh-CN" sz="2267" b="1" i="0"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𝜷</m:t>
                    </m:r>
                    <m:r>
                      <a:rPr kumimoji="0" lang="en-US" altLang="zh-CN" sz="2267" b="1" i="1"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oMath>
                </a14:m>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记录已知搜索情况</a:t>
                </a:r>
              </a:p>
            </p:txBody>
          </p:sp>
        </mc:Choice>
        <mc:Fallback xmlns="">
          <p:sp>
            <p:nvSpPr>
              <p:cNvPr id="24" name="文本框 15"/>
              <p:cNvSpPr txBox="1">
                <a:spLocks noRot="1" noChangeAspect="1" noMove="1" noResize="1" noEditPoints="1" noAdjustHandles="1" noChangeArrowheads="1" noChangeShapeType="1" noTextEdit="1"/>
              </p:cNvSpPr>
              <p:nvPr/>
            </p:nvSpPr>
            <p:spPr>
              <a:xfrm>
                <a:off x="945849" y="413047"/>
                <a:ext cx="4214548" cy="441211"/>
              </a:xfrm>
              <a:prstGeom prst="rect">
                <a:avLst/>
              </a:prstGeom>
              <a:blipFill>
                <a:blip r:embed="rId3"/>
                <a:stretch>
                  <a:fillRect l="-1879" t="-9722" b="-27778"/>
                </a:stretch>
              </a:blipFill>
            </p:spPr>
            <p:txBody>
              <a:bodyPr/>
              <a:lstStyle/>
              <a:p>
                <a:r>
                  <a:rPr lang="zh-CN" altLang="en-US">
                    <a:noFill/>
                  </a:rPr>
                  <a:t> </a:t>
                </a:r>
              </a:p>
            </p:txBody>
          </p:sp>
        </mc:Fallback>
      </mc:AlternateContent>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B839969-D115-42E9-A3E2-85F6B0BE37BD}"/>
                  </a:ext>
                </a:extLst>
              </p:cNvPr>
              <p:cNvSpPr/>
              <p:nvPr/>
            </p:nvSpPr>
            <p:spPr>
              <a:xfrm>
                <a:off x="1132573" y="1575418"/>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𝛼</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𝑡h𝑒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𝑚𝑖𝑛𝑖𝑚𝑢𝑚</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m:rPr>
                          <m:sty m:val="p"/>
                        </m:r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u</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𝑝𝑝𝑒𝑟</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𝑏𝑜𝑢𝑛𝑑</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𝑜𝑓</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𝑡h𝑒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𝑝𝑜𝑠𝑠𝑖𝑏𝑙𝑒</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𝑠𝑜𝑙𝑢𝑡𝑖𝑜𝑛</m:t>
                      </m:r>
                    </m:oMath>
                  </m:oMathPara>
                </a14:m>
                <a:endParaRPr kumimoji="0" lang="en-US" altLang="zh-CN" sz="2800" b="0" i="1" u="none" strike="noStrike" kern="1200" cap="none" spc="0" normalizeH="0" baseline="0" noProof="0" dirty="0">
                  <a:ln>
                    <a:noFill/>
                  </a:ln>
                  <a:solidFill>
                    <a:prstClr val="black"/>
                  </a:solidFill>
                  <a:effectLst/>
                  <a:uLnTx/>
                  <a:uFillTx/>
                  <a:latin typeface="Cambria Math" panose="02040503050406030204" pitchFamily="18" charset="0"/>
                  <a:ea typeface="微软雅黑"/>
                  <a:cs typeface="+mn-cs"/>
                </a:endParaRPr>
              </a:p>
            </p:txBody>
          </p:sp>
        </mc:Choice>
        <mc:Fallback xmlns="">
          <p:sp>
            <p:nvSpPr>
              <p:cNvPr id="2" name="矩形 1">
                <a:extLst>
                  <a:ext uri="{FF2B5EF4-FFF2-40B4-BE49-F238E27FC236}">
                    <a16:creationId xmlns:a16="http://schemas.microsoft.com/office/drawing/2014/main" id="{6B839969-D115-42E9-A3E2-85F6B0BE37BD}"/>
                  </a:ext>
                </a:extLst>
              </p:cNvPr>
              <p:cNvSpPr>
                <a:spLocks noRot="1" noChangeAspect="1" noMove="1" noResize="1" noEditPoints="1" noAdjustHandles="1" noChangeArrowheads="1" noChangeShapeType="1" noTextEdit="1"/>
              </p:cNvSpPr>
              <p:nvPr/>
            </p:nvSpPr>
            <p:spPr>
              <a:xfrm>
                <a:off x="1132573" y="1575418"/>
                <a:ext cx="6096000" cy="523220"/>
              </a:xfrm>
              <a:prstGeom prst="rect">
                <a:avLst/>
              </a:prstGeom>
              <a:blipFill>
                <a:blip r:embed="rId4"/>
                <a:stretch>
                  <a:fillRect r="-40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51ABC81-415B-494A-AE3C-E8ED99CE2921}"/>
                  </a:ext>
                </a:extLst>
              </p:cNvPr>
              <p:cNvSpPr txBox="1"/>
              <p:nvPr/>
            </p:nvSpPr>
            <p:spPr>
              <a:xfrm>
                <a:off x="1224013" y="2098638"/>
                <a:ext cx="102894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简单的理解：</a:t>
                </a: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3200" b="0" i="1" u="none" strike="noStrike" kern="1200" cap="none" spc="0" normalizeH="0" baseline="0" noProof="0">
                          <a:ln>
                            <a:noFill/>
                          </a:ln>
                          <a:solidFill>
                            <a:prstClr val="black"/>
                          </a:solidFill>
                          <a:effectLst/>
                          <a:uLnTx/>
                          <a:uFillTx/>
                          <a:latin typeface="Cambria Math" panose="02040503050406030204" pitchFamily="18" charset="0"/>
                          <a:cs typeface="+mn-cs"/>
                        </a:rPr>
                        <m:t>𝛼</m:t>
                      </m:r>
                      <m:r>
                        <a:rPr kumimoji="0" lang="en-US" altLang="zh-CN" sz="32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CN" altLang="en-US" sz="3200" b="0" i="1" u="none" strike="noStrike" kern="1200" cap="none" spc="0" normalizeH="0" baseline="0" noProof="0">
                          <a:ln>
                            <a:noFill/>
                          </a:ln>
                          <a:solidFill>
                            <a:prstClr val="black"/>
                          </a:solidFill>
                          <a:effectLst/>
                          <a:uLnTx/>
                          <a:uFillTx/>
                          <a:latin typeface="Cambria Math" panose="02040503050406030204" pitchFamily="18" charset="0"/>
                          <a:cs typeface="+mn-cs"/>
                        </a:rPr>
                        <m:t>𝛼</m:t>
                      </m:r>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zh-CN" altLang="en-US" sz="32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4" name="文本框 3">
                <a:extLst>
                  <a:ext uri="{FF2B5EF4-FFF2-40B4-BE49-F238E27FC236}">
                    <a16:creationId xmlns:a16="http://schemas.microsoft.com/office/drawing/2014/main" id="{D51ABC81-415B-494A-AE3C-E8ED99CE2921}"/>
                  </a:ext>
                </a:extLst>
              </p:cNvPr>
              <p:cNvSpPr txBox="1">
                <a:spLocks noRot="1" noChangeAspect="1" noMove="1" noResize="1" noEditPoints="1" noAdjustHandles="1" noChangeArrowheads="1" noChangeShapeType="1" noTextEdit="1"/>
              </p:cNvSpPr>
              <p:nvPr/>
            </p:nvSpPr>
            <p:spPr>
              <a:xfrm>
                <a:off x="1224013" y="2098638"/>
                <a:ext cx="10289407" cy="861774"/>
              </a:xfrm>
              <a:prstGeom prst="rect">
                <a:avLst/>
              </a:prstGeom>
              <a:blipFill>
                <a:blip r:embed="rId5"/>
                <a:stretch>
                  <a:fillRect l="-533" t="-35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13310F0-2C52-4513-986A-64F62AD9ACEE}"/>
                  </a:ext>
                </a:extLst>
              </p:cNvPr>
              <p:cNvSpPr txBox="1"/>
              <p:nvPr/>
            </p:nvSpPr>
            <p:spPr>
              <a:xfrm>
                <a:off x="1132573" y="3209544"/>
                <a:ext cx="10380847" cy="400110"/>
              </a:xfrm>
              <a:prstGeom prst="rect">
                <a:avLst/>
              </a:prstGeom>
              <a:noFill/>
            </p:spPr>
            <p:txBody>
              <a:bodyPr wrap="square" rtlCol="0">
                <a:spAutoFit/>
              </a:bodyPr>
              <a:lstStyle/>
              <a:p>
                <a:r>
                  <a:rPr lang="zh-CN" altLang="en-US" sz="2000" dirty="0"/>
                  <a:t>在某个节点返回的</a:t>
                </a:r>
                <a:r>
                  <a:rPr lang="en-US" altLang="zh-CN" sz="2000" dirty="0"/>
                  <a:t>value</a:t>
                </a:r>
                <a:r>
                  <a:rPr lang="zh-CN" altLang="en-US" sz="2000" dirty="0"/>
                  <a:t>为</a:t>
                </a:r>
                <a14:m>
                  <m:oMath xmlns:m="http://schemas.openxmlformats.org/officeDocument/2006/math">
                    <m:r>
                      <a:rPr lang="en-US" altLang="zh-CN" sz="2000" b="0" i="1" smtClean="0">
                        <a:latin typeface="Cambria Math" panose="02040503050406030204" pitchFamily="18" charset="0"/>
                      </a:rPr>
                      <m:t>𝐼</m:t>
                    </m:r>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𝛼</m:t>
                    </m:r>
                    <m:r>
                      <a:rPr lang="en-US" altLang="zh-CN" sz="2000" b="0" i="1" smtClean="0">
                        <a:latin typeface="Cambria Math" panose="02040503050406030204" pitchFamily="18" charset="0"/>
                        <a:ea typeface="Cambria Math" panose="02040503050406030204" pitchFamily="18" charset="0"/>
                      </a:rPr>
                      <m:t>,+∞)↔</m:t>
                    </m:r>
                  </m:oMath>
                </a14:m>
                <a:r>
                  <a:rPr lang="zh-CN" altLang="en-US" sz="2000" dirty="0"/>
                  <a:t>可能解的最小上界为</a:t>
                </a:r>
                <a14:m>
                  <m:oMath xmlns:m="http://schemas.openxmlformats.org/officeDocument/2006/math">
                    <m:r>
                      <a:rPr lang="zh-CN" altLang="en-US" sz="2000" i="1">
                        <a:solidFill>
                          <a:prstClr val="black"/>
                        </a:solidFill>
                        <a:latin typeface="Cambria Math" panose="02040503050406030204" pitchFamily="18" charset="0"/>
                      </a:rPr>
                      <m:t>𝛼</m:t>
                    </m:r>
                  </m:oMath>
                </a14:m>
                <a:endParaRPr lang="zh-CN" altLang="en-US" sz="2000" dirty="0"/>
              </a:p>
            </p:txBody>
          </p:sp>
        </mc:Choice>
        <mc:Fallback xmlns="">
          <p:sp>
            <p:nvSpPr>
              <p:cNvPr id="3" name="文本框 2">
                <a:extLst>
                  <a:ext uri="{FF2B5EF4-FFF2-40B4-BE49-F238E27FC236}">
                    <a16:creationId xmlns:a16="http://schemas.microsoft.com/office/drawing/2014/main" id="{E13310F0-2C52-4513-986A-64F62AD9ACEE}"/>
                  </a:ext>
                </a:extLst>
              </p:cNvPr>
              <p:cNvSpPr txBox="1">
                <a:spLocks noRot="1" noChangeAspect="1" noMove="1" noResize="1" noEditPoints="1" noAdjustHandles="1" noChangeArrowheads="1" noChangeShapeType="1" noTextEdit="1"/>
              </p:cNvSpPr>
              <p:nvPr/>
            </p:nvSpPr>
            <p:spPr>
              <a:xfrm>
                <a:off x="1132573" y="3209544"/>
                <a:ext cx="10380847" cy="400110"/>
              </a:xfrm>
              <a:prstGeom prst="rect">
                <a:avLst/>
              </a:prstGeom>
              <a:blipFill>
                <a:blip r:embed="rId6"/>
                <a:stretch>
                  <a:fillRect l="-646" t="-9231" b="-2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FDBF148-278B-486F-8A04-7C4FDD10A864}"/>
                  </a:ext>
                </a:extLst>
              </p:cNvPr>
              <p:cNvSpPr txBox="1"/>
              <p:nvPr/>
            </p:nvSpPr>
            <p:spPr>
              <a:xfrm>
                <a:off x="1032638" y="3931920"/>
                <a:ext cx="9720706" cy="830997"/>
              </a:xfrm>
              <a:prstGeom prst="rect">
                <a:avLst/>
              </a:prstGeom>
              <a:noFill/>
            </p:spPr>
            <p:txBody>
              <a:bodyPr wrap="square" rtlCol="0">
                <a:spAutoFit/>
              </a:bodyPr>
              <a:lstStyle/>
              <a:p>
                <a:r>
                  <a:rPr lang="zh-CN" altLang="en-US" sz="2400" dirty="0"/>
                  <a:t>在</a:t>
                </a:r>
                <a:r>
                  <a:rPr lang="en-US" altLang="zh-CN" sz="2400" dirty="0" err="1"/>
                  <a:t>minimizingplayer</a:t>
                </a:r>
                <a:r>
                  <a:rPr lang="zh-CN" altLang="en-US" sz="2400" dirty="0"/>
                  <a:t>眼里，他所选取的路径是以现在的</a:t>
                </a:r>
                <a14:m>
                  <m:oMath xmlns:m="http://schemas.openxmlformats.org/officeDocument/2006/math">
                    <m:r>
                      <a:rPr lang="en-US" altLang="zh-CN" sz="2400" i="1">
                        <a:latin typeface="Cambria Math" panose="02040503050406030204" pitchFamily="18" charset="0"/>
                      </a:rPr>
                      <m:t>𝐼</m:t>
                    </m:r>
                  </m:oMath>
                </a14:m>
                <a:r>
                  <a:rPr lang="zh-CN" altLang="en-US" sz="2400" dirty="0"/>
                  <a:t>为上界的，所以已知</a:t>
                </a:r>
                <a14:m>
                  <m:oMath xmlns:m="http://schemas.openxmlformats.org/officeDocument/2006/math">
                    <m:r>
                      <a:rPr lang="en-US" altLang="zh-CN" sz="2400" i="1">
                        <a:latin typeface="Cambria Math" panose="02040503050406030204" pitchFamily="18" charset="0"/>
                      </a:rPr>
                      <m:t>𝐼</m:t>
                    </m:r>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𝛼</m:t>
                    </m:r>
                    <m:r>
                      <a:rPr lang="en-US" altLang="zh-CN" sz="2400" i="1">
                        <a:latin typeface="Cambria Math" panose="02040503050406030204" pitchFamily="18" charset="0"/>
                        <a:ea typeface="Cambria Math" panose="02040503050406030204" pitchFamily="18" charset="0"/>
                      </a:rPr>
                      <m:t>,+∞)</m:t>
                    </m:r>
                  </m:oMath>
                </a14:m>
                <a:r>
                  <a:rPr lang="zh-CN" altLang="en-US" sz="2400" dirty="0"/>
                  <a:t>等价于在此节点已知的可能解的上界的最小值是</a:t>
                </a:r>
                <a14:m>
                  <m:oMath xmlns:m="http://schemas.openxmlformats.org/officeDocument/2006/math">
                    <m:r>
                      <a:rPr lang="zh-CN" altLang="en-US" sz="2400" i="1">
                        <a:latin typeface="Cambria Math" panose="02040503050406030204" pitchFamily="18" charset="0"/>
                        <a:ea typeface="Cambria Math" panose="02040503050406030204" pitchFamily="18" charset="0"/>
                      </a:rPr>
                      <m:t>𝛼</m:t>
                    </m:r>
                  </m:oMath>
                </a14:m>
                <a:endParaRPr lang="zh-CN" altLang="en-US" sz="2400" dirty="0"/>
              </a:p>
            </p:txBody>
          </p:sp>
        </mc:Choice>
        <mc:Fallback xmlns="">
          <p:sp>
            <p:nvSpPr>
              <p:cNvPr id="5" name="文本框 4">
                <a:extLst>
                  <a:ext uri="{FF2B5EF4-FFF2-40B4-BE49-F238E27FC236}">
                    <a16:creationId xmlns:a16="http://schemas.microsoft.com/office/drawing/2014/main" id="{5FDBF148-278B-486F-8A04-7C4FDD10A864}"/>
                  </a:ext>
                </a:extLst>
              </p:cNvPr>
              <p:cNvSpPr txBox="1">
                <a:spLocks noRot="1" noChangeAspect="1" noMove="1" noResize="1" noEditPoints="1" noAdjustHandles="1" noChangeArrowheads="1" noChangeShapeType="1" noTextEdit="1"/>
              </p:cNvSpPr>
              <p:nvPr/>
            </p:nvSpPr>
            <p:spPr>
              <a:xfrm>
                <a:off x="1032638" y="3931920"/>
                <a:ext cx="9720706" cy="830997"/>
              </a:xfrm>
              <a:prstGeom prst="rect">
                <a:avLst/>
              </a:prstGeom>
              <a:blipFill>
                <a:blip r:embed="rId7"/>
                <a:stretch>
                  <a:fillRect l="-940" t="-5882"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07897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r>
                  <a:rPr lang="zh-CN" altLang="en-US" sz="2267" b="1" dirty="0">
                    <a:solidFill>
                      <a:srgbClr val="1B4367"/>
                    </a:solidFill>
                    <a:latin typeface="微软雅黑"/>
                    <a:ea typeface="微软雅黑"/>
                    <a:cs typeface="+mn-ea"/>
                    <a:sym typeface="+mn-lt"/>
                  </a:rPr>
                  <a:t>引入  </a:t>
                </a:r>
                <a14:m>
                  <m:oMath xmlns:m="http://schemas.openxmlformats.org/officeDocument/2006/math">
                    <m:r>
                      <a:rPr lang="zh-CN" altLang="en-US" sz="2267" b="1" i="1">
                        <a:solidFill>
                          <a:srgbClr val="1B4367"/>
                        </a:solidFill>
                        <a:latin typeface="Cambria Math" panose="02040503050406030204" pitchFamily="18" charset="0"/>
                        <a:ea typeface="微软雅黑"/>
                        <a:cs typeface="+mn-ea"/>
                      </a:rPr>
                      <m:t>𝜶</m:t>
                    </m:r>
                    <m:r>
                      <a:rPr lang="en-US" altLang="zh-CN" sz="2267" b="1" i="0" smtClean="0">
                        <a:solidFill>
                          <a:srgbClr val="1B4367"/>
                        </a:solidFill>
                        <a:latin typeface="Cambria Math" panose="02040503050406030204" pitchFamily="18" charset="0"/>
                        <a:ea typeface="微软雅黑"/>
                        <a:cs typeface="+mn-ea"/>
                      </a:rPr>
                      <m:t>    </m:t>
                    </m:r>
                    <m:r>
                      <a:rPr lang="zh-CN" altLang="en-US" sz="2267" b="1" i="1">
                        <a:solidFill>
                          <a:srgbClr val="1B4367"/>
                        </a:solidFill>
                        <a:latin typeface="Cambria Math" panose="02040503050406030204" pitchFamily="18" charset="0"/>
                        <a:ea typeface="微软雅黑"/>
                        <a:cs typeface="+mn-ea"/>
                      </a:rPr>
                      <m:t>𝜷</m:t>
                    </m:r>
                    <m:r>
                      <a:rPr lang="en-US" altLang="zh-CN" sz="2267" b="1" i="1" smtClean="0">
                        <a:solidFill>
                          <a:srgbClr val="1B4367"/>
                        </a:solidFill>
                        <a:latin typeface="Cambria Math" panose="02040503050406030204" pitchFamily="18" charset="0"/>
                        <a:ea typeface="微软雅黑"/>
                        <a:cs typeface="+mn-ea"/>
                      </a:rPr>
                      <m:t> </m:t>
                    </m:r>
                  </m:oMath>
                </a14:m>
                <a:r>
                  <a:rPr lang="zh-CN" altLang="en-US" sz="2267" b="1" dirty="0">
                    <a:solidFill>
                      <a:srgbClr val="1B4367"/>
                    </a:solidFill>
                    <a:latin typeface="微软雅黑"/>
                    <a:ea typeface="微软雅黑"/>
                    <a:cs typeface="+mn-ea"/>
                    <a:sym typeface="+mn-lt"/>
                  </a:rPr>
                  <a:t>记录已知搜索情况</a:t>
                </a:r>
              </a:p>
            </p:txBody>
          </p:sp>
        </mc:Choice>
        <mc:Fallback xmlns="">
          <p:sp>
            <p:nvSpPr>
              <p:cNvPr id="24" name="文本框 15"/>
              <p:cNvSpPr txBox="1">
                <a:spLocks noRot="1" noChangeAspect="1" noMove="1" noResize="1" noEditPoints="1" noAdjustHandles="1" noChangeArrowheads="1" noChangeShapeType="1" noTextEdit="1"/>
              </p:cNvSpPr>
              <p:nvPr/>
            </p:nvSpPr>
            <p:spPr>
              <a:xfrm>
                <a:off x="945849" y="413047"/>
                <a:ext cx="4214548" cy="441211"/>
              </a:xfrm>
              <a:prstGeom prst="rect">
                <a:avLst/>
              </a:prstGeom>
              <a:blipFill>
                <a:blip r:embed="rId3"/>
                <a:stretch>
                  <a:fillRect l="-1879" t="-9722" b="-27778"/>
                </a:stretch>
              </a:blipFill>
            </p:spPr>
            <p:txBody>
              <a:bodyPr/>
              <a:lstStyle/>
              <a:p>
                <a:r>
                  <a:rPr lang="zh-CN" altLang="en-US">
                    <a:noFill/>
                  </a:rPr>
                  <a:t> </a:t>
                </a:r>
              </a:p>
            </p:txBody>
          </p:sp>
        </mc:Fallback>
      </mc:AlternateContent>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B839969-D115-42E9-A3E2-85F6B0BE37BD}"/>
                  </a:ext>
                </a:extLst>
              </p:cNvPr>
              <p:cNvSpPr/>
              <p:nvPr/>
            </p:nvSpPr>
            <p:spPr>
              <a:xfrm>
                <a:off x="1132573" y="1575418"/>
                <a:ext cx="6096000" cy="9541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𝛼</m:t>
                      </m:r>
                      <m:r>
                        <a:rPr lang="en-US" altLang="zh-CN" sz="2800" i="1">
                          <a:latin typeface="Cambria Math" panose="02040503050406030204" pitchFamily="18" charset="0"/>
                        </a:rPr>
                        <m:t>:</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𝑚𝑖𝑛𝑖𝑚𝑢𝑚</m:t>
                      </m:r>
                      <m:r>
                        <a:rPr lang="en-US" altLang="zh-CN" sz="2800" i="1">
                          <a:latin typeface="Cambria Math" panose="02040503050406030204" pitchFamily="18" charset="0"/>
                        </a:rPr>
                        <m:t> </m:t>
                      </m:r>
                      <m:r>
                        <m:rPr>
                          <m:sty m:val="p"/>
                        </m:rPr>
                        <a:rPr lang="en-US" altLang="zh-CN" sz="2800" i="1">
                          <a:latin typeface="Cambria Math" panose="02040503050406030204" pitchFamily="18" charset="0"/>
                        </a:rPr>
                        <m:t>u</m:t>
                      </m:r>
                      <m:r>
                        <a:rPr lang="en-US" altLang="zh-CN" sz="2800" i="1">
                          <a:latin typeface="Cambria Math" panose="02040503050406030204" pitchFamily="18" charset="0"/>
                        </a:rPr>
                        <m:t>𝑝𝑝𝑒𝑟</m:t>
                      </m:r>
                      <m:r>
                        <a:rPr lang="en-US" altLang="zh-CN" sz="2800" i="1">
                          <a:latin typeface="Cambria Math" panose="02040503050406030204" pitchFamily="18" charset="0"/>
                        </a:rPr>
                        <m:t> </m:t>
                      </m:r>
                      <m:r>
                        <a:rPr lang="en-US" altLang="zh-CN" sz="2800" i="1">
                          <a:latin typeface="Cambria Math" panose="02040503050406030204" pitchFamily="18" charset="0"/>
                        </a:rPr>
                        <m:t>𝑏𝑜𝑢𝑛𝑑</m:t>
                      </m:r>
                      <m:r>
                        <a:rPr lang="en-US" altLang="zh-CN" sz="2800" i="1">
                          <a:latin typeface="Cambria Math" panose="02040503050406030204" pitchFamily="18" charset="0"/>
                        </a:rPr>
                        <m:t> </m:t>
                      </m:r>
                      <m:r>
                        <a:rPr lang="en-US" altLang="zh-CN" sz="2800" i="1">
                          <a:latin typeface="Cambria Math" panose="02040503050406030204" pitchFamily="18" charset="0"/>
                        </a:rPr>
                        <m:t>𝑜𝑓</m:t>
                      </m:r>
                      <m:r>
                        <a:rPr lang="en-US" altLang="zh-CN" sz="2800" i="1">
                          <a:latin typeface="Cambria Math" panose="02040503050406030204" pitchFamily="18" charset="0"/>
                        </a:rPr>
                        <m:t> </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𝑝𝑜𝑠𝑠𝑖𝑏𝑙𝑒</m:t>
                      </m:r>
                      <m:r>
                        <a:rPr lang="en-US" altLang="zh-CN" sz="2800" i="1">
                          <a:latin typeface="Cambria Math" panose="02040503050406030204" pitchFamily="18" charset="0"/>
                        </a:rPr>
                        <m:t> </m:t>
                      </m:r>
                      <m:r>
                        <a:rPr lang="en-US" altLang="zh-CN" sz="2800" i="1">
                          <a:latin typeface="Cambria Math" panose="02040503050406030204" pitchFamily="18" charset="0"/>
                        </a:rPr>
                        <m:t>𝑠𝑜𝑙𝑢𝑡𝑖𝑜𝑛</m:t>
                      </m:r>
                    </m:oMath>
                  </m:oMathPara>
                </a14:m>
                <a:endParaRPr lang="en-US" altLang="zh-CN"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𝛽</m:t>
                      </m:r>
                      <m:r>
                        <a:rPr lang="en-US" altLang="zh-CN" sz="2800" i="1">
                          <a:latin typeface="Cambria Math" panose="02040503050406030204" pitchFamily="18" charset="0"/>
                        </a:rPr>
                        <m:t>:</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𝑚𝑎𝑥𝑖𝑚𝑢𝑚</m:t>
                      </m:r>
                      <m:r>
                        <a:rPr lang="en-US" altLang="zh-CN" sz="2800" i="1">
                          <a:latin typeface="Cambria Math" panose="02040503050406030204" pitchFamily="18" charset="0"/>
                        </a:rPr>
                        <m:t>  </m:t>
                      </m:r>
                      <m:r>
                        <a:rPr lang="en-US" altLang="zh-CN" sz="2800" i="1">
                          <a:latin typeface="Cambria Math" panose="02040503050406030204" pitchFamily="18" charset="0"/>
                        </a:rPr>
                        <m:t>𝑙𝑜𝑤𝑒𝑟</m:t>
                      </m:r>
                      <m:r>
                        <a:rPr lang="en-US" altLang="zh-CN" sz="2800" i="1">
                          <a:latin typeface="Cambria Math" panose="02040503050406030204" pitchFamily="18" charset="0"/>
                        </a:rPr>
                        <m:t> </m:t>
                      </m:r>
                      <m:r>
                        <a:rPr lang="en-US" altLang="zh-CN" sz="2800" i="1">
                          <a:latin typeface="Cambria Math" panose="02040503050406030204" pitchFamily="18" charset="0"/>
                        </a:rPr>
                        <m:t>𝑏𝑜𝑢𝑛𝑑</m:t>
                      </m:r>
                      <m:r>
                        <a:rPr lang="en-US" altLang="zh-CN" sz="2800" i="1">
                          <a:latin typeface="Cambria Math" panose="02040503050406030204" pitchFamily="18" charset="0"/>
                        </a:rPr>
                        <m:t> </m:t>
                      </m:r>
                      <m:r>
                        <a:rPr lang="en-US" altLang="zh-CN" sz="2800" i="1">
                          <a:latin typeface="Cambria Math" panose="02040503050406030204" pitchFamily="18" charset="0"/>
                        </a:rPr>
                        <m:t>𝑜𝑓</m:t>
                      </m:r>
                      <m:r>
                        <a:rPr lang="en-US" altLang="zh-CN" sz="2800" i="1">
                          <a:latin typeface="Cambria Math" panose="02040503050406030204" pitchFamily="18" charset="0"/>
                        </a:rPr>
                        <m:t> </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𝑝𝑜𝑠𝑠𝑖𝑏𝑙𝑒</m:t>
                      </m:r>
                      <m:r>
                        <a:rPr lang="en-US" altLang="zh-CN" sz="2800" i="1">
                          <a:latin typeface="Cambria Math" panose="02040503050406030204" pitchFamily="18" charset="0"/>
                        </a:rPr>
                        <m:t> </m:t>
                      </m:r>
                      <m:r>
                        <a:rPr lang="en-US" altLang="zh-CN" sz="2800" i="1">
                          <a:latin typeface="Cambria Math" panose="02040503050406030204" pitchFamily="18" charset="0"/>
                        </a:rPr>
                        <m:t>𝑠𝑜𝑙𝑢𝑡𝑖𝑜𝑛</m:t>
                      </m:r>
                    </m:oMath>
                  </m:oMathPara>
                </a14:m>
                <a:endParaRPr lang="zh-CN" altLang="en-US" sz="2800" dirty="0"/>
              </a:p>
            </p:txBody>
          </p:sp>
        </mc:Choice>
        <mc:Fallback xmlns="">
          <p:sp>
            <p:nvSpPr>
              <p:cNvPr id="2" name="矩形 1">
                <a:extLst>
                  <a:ext uri="{FF2B5EF4-FFF2-40B4-BE49-F238E27FC236}">
                    <a16:creationId xmlns:a16="http://schemas.microsoft.com/office/drawing/2014/main" id="{6B839969-D115-42E9-A3E2-85F6B0BE37BD}"/>
                  </a:ext>
                </a:extLst>
              </p:cNvPr>
              <p:cNvSpPr>
                <a:spLocks noRot="1" noChangeAspect="1" noMove="1" noResize="1" noEditPoints="1" noAdjustHandles="1" noChangeArrowheads="1" noChangeShapeType="1" noTextEdit="1"/>
              </p:cNvSpPr>
              <p:nvPr/>
            </p:nvSpPr>
            <p:spPr>
              <a:xfrm>
                <a:off x="1132573" y="1575418"/>
                <a:ext cx="6096000" cy="954107"/>
              </a:xfrm>
              <a:prstGeom prst="rect">
                <a:avLst/>
              </a:prstGeom>
              <a:blipFill>
                <a:blip r:embed="rId4"/>
                <a:stretch>
                  <a:fillRect r="-42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9B9283F-6089-4888-836B-572ABF7A21DF}"/>
                  </a:ext>
                </a:extLst>
              </p:cNvPr>
              <p:cNvSpPr txBox="1"/>
              <p:nvPr/>
            </p:nvSpPr>
            <p:spPr>
              <a:xfrm>
                <a:off x="1032638" y="2685448"/>
                <a:ext cx="9969038" cy="1323439"/>
              </a:xfrm>
              <a:prstGeom prst="rect">
                <a:avLst/>
              </a:prstGeom>
              <a:noFill/>
            </p:spPr>
            <p:txBody>
              <a:bodyPr wrap="square" rtlCol="0">
                <a:spAutoFit/>
              </a:bodyPr>
              <a:lstStyle/>
              <a:p>
                <a:r>
                  <a:rPr lang="zh-CN" altLang="en-US" sz="2000" dirty="0"/>
                  <a:t>显然，只有在</a:t>
                </a:r>
                <a:r>
                  <a:rPr lang="en-US" altLang="zh-CN" sz="2000" dirty="0" err="1"/>
                  <a:t>maximizingplayer</a:t>
                </a:r>
                <a:r>
                  <a:rPr lang="zh-CN" altLang="en-US" sz="2000" dirty="0"/>
                  <a:t>做决策时，会更新</a:t>
                </a:r>
                <a14:m>
                  <m:oMath xmlns:m="http://schemas.openxmlformats.org/officeDocument/2006/math">
                    <m:r>
                      <a:rPr lang="zh-CN" altLang="en-US" sz="2000" i="1">
                        <a:latin typeface="Cambria Math" panose="02040503050406030204" pitchFamily="18" charset="0"/>
                      </a:rPr>
                      <m:t>𝛼</m:t>
                    </m:r>
                    <m:r>
                      <a:rPr lang="zh-CN" altLang="en-US" sz="2000" i="1" smtClean="0">
                        <a:latin typeface="Cambria Math" panose="02040503050406030204" pitchFamily="18" charset="0"/>
                      </a:rPr>
                      <m:t>。</m:t>
                    </m:r>
                  </m:oMath>
                </a14:m>
                <a:r>
                  <a:rPr lang="zh-CN" altLang="en-US" sz="2000" dirty="0"/>
                  <a:t>若新遍历的子节点返回的答案</a:t>
                </a:r>
                <a:r>
                  <a:rPr lang="en-US" altLang="zh-CN" sz="2000" dirty="0" err="1"/>
                  <a:t>ans</a:t>
                </a:r>
                <a:r>
                  <a:rPr lang="zh-CN" altLang="en-US" sz="2000" dirty="0"/>
                  <a:t>比</a:t>
                </a:r>
                <a14:m>
                  <m:oMath xmlns:m="http://schemas.openxmlformats.org/officeDocument/2006/math">
                    <m:r>
                      <a:rPr lang="zh-CN" altLang="en-US" sz="2000">
                        <a:latin typeface="Cambria Math" panose="02040503050406030204" pitchFamily="18" charset="0"/>
                      </a:rPr>
                      <m:t>𝛼</m:t>
                    </m:r>
                  </m:oMath>
                </a14:m>
                <a:r>
                  <a:rPr lang="zh-CN" altLang="en-US" sz="2000" dirty="0"/>
                  <a:t>大，那么</a:t>
                </a:r>
                <a:r>
                  <a:rPr lang="en-US" altLang="zh-CN" sz="2000" dirty="0" err="1"/>
                  <a:t>maximizingplayer</a:t>
                </a:r>
                <a:r>
                  <a:rPr lang="zh-CN" altLang="en-US" sz="2000" dirty="0"/>
                  <a:t> 一定会暂时选择这个新的值，更新下界</a:t>
                </a:r>
                <a14:m>
                  <m:oMath xmlns:m="http://schemas.openxmlformats.org/officeDocument/2006/math">
                    <m:r>
                      <a:rPr lang="zh-CN" altLang="en-US" sz="2000">
                        <a:latin typeface="Cambria Math" panose="02040503050406030204" pitchFamily="18" charset="0"/>
                      </a:rPr>
                      <m:t>𝛼</m:t>
                    </m:r>
                  </m:oMath>
                </a14:m>
                <a:r>
                  <a:rPr lang="zh-CN" altLang="en-US" sz="2000" dirty="0"/>
                  <a:t>为</a:t>
                </a:r>
                <a:r>
                  <a:rPr lang="en-US" altLang="zh-CN" sz="2000" dirty="0" err="1"/>
                  <a:t>ans</a:t>
                </a:r>
                <a:r>
                  <a:rPr lang="zh-CN" altLang="en-US" sz="2000" dirty="0"/>
                  <a:t>；即使后面还有未遍历的子节点，现在我们也已经知道在该节点答案的下界一定是</a:t>
                </a:r>
                <a14:m>
                  <m:oMath xmlns:m="http://schemas.openxmlformats.org/officeDocument/2006/math">
                    <m:r>
                      <a:rPr lang="zh-CN" altLang="en-US" sz="2000">
                        <a:latin typeface="Cambria Math" panose="02040503050406030204" pitchFamily="18" charset="0"/>
                      </a:rPr>
                      <m:t>𝛼</m:t>
                    </m:r>
                  </m:oMath>
                </a14:m>
                <a:r>
                  <a:rPr lang="zh-CN" altLang="en-US" sz="2000" dirty="0"/>
                  <a:t>。</a:t>
                </a:r>
                <a:endParaRPr lang="en-US" altLang="zh-CN" sz="2000" dirty="0"/>
              </a:p>
              <a:p>
                <a:r>
                  <a:rPr lang="zh-CN" altLang="en-US" sz="2000" dirty="0"/>
                  <a:t>同理，只有在</a:t>
                </a:r>
                <a:r>
                  <a:rPr lang="en-US" altLang="zh-CN" sz="2000" dirty="0" err="1"/>
                  <a:t>minimizingplayer</a:t>
                </a:r>
                <a:r>
                  <a:rPr lang="zh-CN" altLang="en-US" sz="2000" dirty="0"/>
                  <a:t>做决策时，会更新</a:t>
                </a:r>
                <a14:m>
                  <m:oMath xmlns:m="http://schemas.openxmlformats.org/officeDocument/2006/math">
                    <m:r>
                      <a:rPr lang="zh-CN" altLang="en-US" sz="2000" i="1">
                        <a:latin typeface="Cambria Math" panose="02040503050406030204" pitchFamily="18" charset="0"/>
                      </a:rPr>
                      <m:t>𝛽</m:t>
                    </m:r>
                  </m:oMath>
                </a14:m>
                <a:r>
                  <a:rPr lang="zh-CN" altLang="en-US" sz="2000" dirty="0"/>
                  <a:t>。</a:t>
                </a:r>
              </a:p>
            </p:txBody>
          </p:sp>
        </mc:Choice>
        <mc:Fallback xmlns="">
          <p:sp>
            <p:nvSpPr>
              <p:cNvPr id="3" name="文本框 2">
                <a:extLst>
                  <a:ext uri="{FF2B5EF4-FFF2-40B4-BE49-F238E27FC236}">
                    <a16:creationId xmlns:a16="http://schemas.microsoft.com/office/drawing/2014/main" id="{E9B9283F-6089-4888-836B-572ABF7A21DF}"/>
                  </a:ext>
                </a:extLst>
              </p:cNvPr>
              <p:cNvSpPr txBox="1">
                <a:spLocks noRot="1" noChangeAspect="1" noMove="1" noResize="1" noEditPoints="1" noAdjustHandles="1" noChangeArrowheads="1" noChangeShapeType="1" noTextEdit="1"/>
              </p:cNvSpPr>
              <p:nvPr/>
            </p:nvSpPr>
            <p:spPr>
              <a:xfrm>
                <a:off x="1032638" y="2685448"/>
                <a:ext cx="9969038" cy="1323439"/>
              </a:xfrm>
              <a:prstGeom prst="rect">
                <a:avLst/>
              </a:prstGeom>
              <a:blipFill>
                <a:blip r:embed="rId5"/>
                <a:stretch>
                  <a:fillRect l="-611" t="-2765" r="-61" b="-7373"/>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19929F35-96BB-40B3-A3B1-878BD2178E9A}"/>
              </a:ext>
            </a:extLst>
          </p:cNvPr>
          <p:cNvSpPr txBox="1"/>
          <p:nvPr/>
        </p:nvSpPr>
        <p:spPr>
          <a:xfrm>
            <a:off x="1132573" y="4328476"/>
            <a:ext cx="9301212" cy="800219"/>
          </a:xfrm>
          <a:prstGeom prst="rect">
            <a:avLst/>
          </a:prstGeom>
          <a:noFill/>
        </p:spPr>
        <p:txBody>
          <a:bodyPr wrap="square" rtlCol="0">
            <a:spAutoFit/>
          </a:bodyPr>
          <a:lstStyle/>
          <a:p>
            <a:r>
              <a:rPr lang="zh-CN" altLang="en-US" sz="2800" dirty="0"/>
              <a:t>剪枝发生在什么时候？</a:t>
            </a:r>
            <a:endParaRPr lang="en-US" altLang="zh-CN" sz="2800" dirty="0"/>
          </a:p>
          <a:p>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F6D331A-20AF-41BC-81FA-D6DCD329D9D4}"/>
                  </a:ext>
                </a:extLst>
              </p:cNvPr>
              <p:cNvSpPr txBox="1"/>
              <p:nvPr/>
            </p:nvSpPr>
            <p:spPr>
              <a:xfrm>
                <a:off x="1032638" y="4947385"/>
                <a:ext cx="972840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3600" i="1" smtClean="0">
                          <a:latin typeface="Cambria Math" panose="02040503050406030204" pitchFamily="18" charset="0"/>
                        </a:rPr>
                        <m:t>𝛼</m:t>
                      </m:r>
                      <m:r>
                        <a:rPr lang="en-US" altLang="zh-CN" sz="3600" i="1">
                          <a:latin typeface="Cambria Math" panose="02040503050406030204" pitchFamily="18" charset="0"/>
                          <a:ea typeface="Cambria Math" panose="02040503050406030204" pitchFamily="18" charset="0"/>
                        </a:rPr>
                        <m:t>≥</m:t>
                      </m:r>
                      <m:r>
                        <a:rPr lang="zh-CN" altLang="en-US" sz="3600" i="1" smtClean="0">
                          <a:latin typeface="Cambria Math" panose="02040503050406030204" pitchFamily="18" charset="0"/>
                          <a:ea typeface="Cambria Math" panose="02040503050406030204" pitchFamily="18" charset="0"/>
                        </a:rPr>
                        <m:t>𝛽</m:t>
                      </m:r>
                    </m:oMath>
                  </m:oMathPara>
                </a14:m>
                <a:endParaRPr lang="en-US" altLang="zh-CN" sz="3600" dirty="0">
                  <a:ea typeface="Cambria Math" panose="02040503050406030204" pitchFamily="18" charset="0"/>
                </a:endParaRPr>
              </a:p>
              <a:p>
                <a:r>
                  <a:rPr lang="en-US" altLang="zh-CN" sz="3600" dirty="0"/>
                  <a:t>                               </a:t>
                </a:r>
                <a:endParaRPr lang="zh-CN" altLang="en-US" sz="3600" dirty="0"/>
              </a:p>
            </p:txBody>
          </p:sp>
        </mc:Choice>
        <mc:Fallback xmlns="">
          <p:sp>
            <p:nvSpPr>
              <p:cNvPr id="7" name="文本框 6">
                <a:extLst>
                  <a:ext uri="{FF2B5EF4-FFF2-40B4-BE49-F238E27FC236}">
                    <a16:creationId xmlns:a16="http://schemas.microsoft.com/office/drawing/2014/main" id="{3F6D331A-20AF-41BC-81FA-D6DCD329D9D4}"/>
                  </a:ext>
                </a:extLst>
              </p:cNvPr>
              <p:cNvSpPr txBox="1">
                <a:spLocks noRot="1" noChangeAspect="1" noMove="1" noResize="1" noEditPoints="1" noAdjustHandles="1" noChangeArrowheads="1" noChangeShapeType="1" noTextEdit="1"/>
              </p:cNvSpPr>
              <p:nvPr/>
            </p:nvSpPr>
            <p:spPr>
              <a:xfrm>
                <a:off x="1032638" y="4947385"/>
                <a:ext cx="9728406" cy="1200329"/>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971364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引入  </a:t>
                </a:r>
                <a14:m>
                  <m:oMath xmlns:m="http://schemas.openxmlformats.org/officeDocument/2006/math">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𝜶</m:t>
                    </m:r>
                    <m:r>
                      <a:rPr kumimoji="0" lang="en-US" altLang="zh-CN" sz="2267" b="1" i="0"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𝜷</m:t>
                    </m:r>
                    <m:r>
                      <a:rPr kumimoji="0" lang="en-US" altLang="zh-CN" sz="2267" b="1" i="1"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oMath>
                </a14:m>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记录已知搜索情况</a:t>
                </a:r>
              </a:p>
            </p:txBody>
          </p:sp>
        </mc:Choice>
        <mc:Fallback xmlns="">
          <p:sp>
            <p:nvSpPr>
              <p:cNvPr id="24" name="文本框 15"/>
              <p:cNvSpPr txBox="1">
                <a:spLocks noRot="1" noChangeAspect="1" noMove="1" noResize="1" noEditPoints="1" noAdjustHandles="1" noChangeArrowheads="1" noChangeShapeType="1" noTextEdit="1"/>
              </p:cNvSpPr>
              <p:nvPr/>
            </p:nvSpPr>
            <p:spPr>
              <a:xfrm>
                <a:off x="945849" y="413047"/>
                <a:ext cx="4214548" cy="441211"/>
              </a:xfrm>
              <a:prstGeom prst="rect">
                <a:avLst/>
              </a:prstGeom>
              <a:blipFill>
                <a:blip r:embed="rId3"/>
                <a:stretch>
                  <a:fillRect l="-1879" t="-9722" b="-27778"/>
                </a:stretch>
              </a:blipFill>
            </p:spPr>
            <p:txBody>
              <a:bodyPr/>
              <a:lstStyle/>
              <a:p>
                <a:r>
                  <a:rPr lang="zh-CN" altLang="en-US">
                    <a:noFill/>
                  </a:rPr>
                  <a:t> </a:t>
                </a:r>
              </a:p>
            </p:txBody>
          </p:sp>
        </mc:Fallback>
      </mc:AlternateContent>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B839969-D115-42E9-A3E2-85F6B0BE37BD}"/>
                  </a:ext>
                </a:extLst>
              </p:cNvPr>
              <p:cNvSpPr/>
              <p:nvPr/>
            </p:nvSpPr>
            <p:spPr>
              <a:xfrm>
                <a:off x="1132572" y="1575419"/>
                <a:ext cx="8877701" cy="13849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𝛼</m:t>
                      </m:r>
                      <m:r>
                        <a:rPr lang="en-US" altLang="zh-CN" sz="2800" i="1">
                          <a:latin typeface="Cambria Math" panose="02040503050406030204" pitchFamily="18" charset="0"/>
                        </a:rPr>
                        <m:t>:</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𝑚𝑖𝑛𝑖𝑚𝑢𝑚</m:t>
                      </m:r>
                      <m:r>
                        <a:rPr lang="en-US" altLang="zh-CN" sz="2800" i="1">
                          <a:latin typeface="Cambria Math" panose="02040503050406030204" pitchFamily="18" charset="0"/>
                        </a:rPr>
                        <m:t> </m:t>
                      </m:r>
                      <m:r>
                        <m:rPr>
                          <m:sty m:val="p"/>
                        </m:rPr>
                        <a:rPr lang="en-US" altLang="zh-CN" sz="2800" i="1">
                          <a:latin typeface="Cambria Math" panose="02040503050406030204" pitchFamily="18" charset="0"/>
                        </a:rPr>
                        <m:t>u</m:t>
                      </m:r>
                      <m:r>
                        <a:rPr lang="en-US" altLang="zh-CN" sz="2800" i="1">
                          <a:latin typeface="Cambria Math" panose="02040503050406030204" pitchFamily="18" charset="0"/>
                        </a:rPr>
                        <m:t>𝑝𝑝𝑒𝑟</m:t>
                      </m:r>
                      <m:r>
                        <a:rPr lang="en-US" altLang="zh-CN" sz="2800" i="1">
                          <a:latin typeface="Cambria Math" panose="02040503050406030204" pitchFamily="18" charset="0"/>
                        </a:rPr>
                        <m:t> </m:t>
                      </m:r>
                      <m:r>
                        <a:rPr lang="en-US" altLang="zh-CN" sz="2800" i="1">
                          <a:latin typeface="Cambria Math" panose="02040503050406030204" pitchFamily="18" charset="0"/>
                        </a:rPr>
                        <m:t>𝑏𝑜𝑢𝑛𝑑</m:t>
                      </m:r>
                      <m:r>
                        <a:rPr lang="en-US" altLang="zh-CN" sz="2800" i="1">
                          <a:latin typeface="Cambria Math" panose="02040503050406030204" pitchFamily="18" charset="0"/>
                        </a:rPr>
                        <m:t> </m:t>
                      </m:r>
                      <m:r>
                        <a:rPr lang="en-US" altLang="zh-CN" sz="2800" i="1">
                          <a:latin typeface="Cambria Math" panose="02040503050406030204" pitchFamily="18" charset="0"/>
                        </a:rPr>
                        <m:t>𝑜𝑓</m:t>
                      </m:r>
                      <m:r>
                        <a:rPr lang="en-US" altLang="zh-CN" sz="2800" i="1">
                          <a:latin typeface="Cambria Math" panose="02040503050406030204" pitchFamily="18" charset="0"/>
                        </a:rPr>
                        <m:t> </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𝑝𝑜𝑠𝑠𝑖𝑏𝑙𝑒</m:t>
                      </m:r>
                      <m:r>
                        <a:rPr lang="en-US" altLang="zh-CN" sz="2800" i="1">
                          <a:latin typeface="Cambria Math" panose="02040503050406030204" pitchFamily="18" charset="0"/>
                        </a:rPr>
                        <m:t> </m:t>
                      </m:r>
                      <m:r>
                        <a:rPr lang="en-US" altLang="zh-CN" sz="2800" i="1">
                          <a:latin typeface="Cambria Math" panose="02040503050406030204" pitchFamily="18" charset="0"/>
                        </a:rPr>
                        <m:t>𝑠𝑜𝑙𝑢𝑡𝑖𝑜𝑛</m:t>
                      </m:r>
                    </m:oMath>
                  </m:oMathPara>
                </a14:m>
                <a:endParaRPr lang="en-US" altLang="zh-CN"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𝛽</m:t>
                      </m:r>
                      <m:r>
                        <a:rPr lang="en-US" altLang="zh-CN" sz="2800" i="1">
                          <a:latin typeface="Cambria Math" panose="02040503050406030204" pitchFamily="18" charset="0"/>
                        </a:rPr>
                        <m:t>:</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𝑚𝑎𝑥𝑖𝑚𝑢𝑚</m:t>
                      </m:r>
                      <m:r>
                        <a:rPr lang="en-US" altLang="zh-CN" sz="2800" i="1">
                          <a:latin typeface="Cambria Math" panose="02040503050406030204" pitchFamily="18" charset="0"/>
                        </a:rPr>
                        <m:t>  </m:t>
                      </m:r>
                      <m:r>
                        <a:rPr lang="en-US" altLang="zh-CN" sz="2800" i="1">
                          <a:latin typeface="Cambria Math" panose="02040503050406030204" pitchFamily="18" charset="0"/>
                        </a:rPr>
                        <m:t>𝑙𝑜𝑤𝑒𝑟</m:t>
                      </m:r>
                      <m:r>
                        <a:rPr lang="en-US" altLang="zh-CN" sz="2800" i="1">
                          <a:latin typeface="Cambria Math" panose="02040503050406030204" pitchFamily="18" charset="0"/>
                        </a:rPr>
                        <m:t> </m:t>
                      </m:r>
                      <m:r>
                        <a:rPr lang="en-US" altLang="zh-CN" sz="2800" i="1">
                          <a:latin typeface="Cambria Math" panose="02040503050406030204" pitchFamily="18" charset="0"/>
                        </a:rPr>
                        <m:t>𝑏𝑜𝑢𝑛𝑑</m:t>
                      </m:r>
                      <m:r>
                        <a:rPr lang="en-US" altLang="zh-CN" sz="2800" i="1">
                          <a:latin typeface="Cambria Math" panose="02040503050406030204" pitchFamily="18" charset="0"/>
                        </a:rPr>
                        <m:t> </m:t>
                      </m:r>
                      <m:r>
                        <a:rPr lang="en-US" altLang="zh-CN" sz="2800" i="1">
                          <a:latin typeface="Cambria Math" panose="02040503050406030204" pitchFamily="18" charset="0"/>
                        </a:rPr>
                        <m:t>𝑜𝑓</m:t>
                      </m:r>
                      <m:r>
                        <a:rPr lang="en-US" altLang="zh-CN" sz="2800" i="1">
                          <a:latin typeface="Cambria Math" panose="02040503050406030204" pitchFamily="18" charset="0"/>
                        </a:rPr>
                        <m:t> </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𝑝𝑜𝑠𝑠𝑖𝑏𝑙𝑒</m:t>
                      </m:r>
                      <m:r>
                        <a:rPr lang="en-US" altLang="zh-CN" sz="2800" i="1">
                          <a:latin typeface="Cambria Math" panose="02040503050406030204" pitchFamily="18" charset="0"/>
                        </a:rPr>
                        <m:t> </m:t>
                      </m:r>
                      <m:r>
                        <a:rPr lang="en-US" altLang="zh-CN" sz="2800" i="1">
                          <a:latin typeface="Cambria Math" panose="02040503050406030204" pitchFamily="18" charset="0"/>
                        </a:rPr>
                        <m:t>𝑠𝑜𝑙𝑢𝑡𝑖𝑜𝑛</m:t>
                      </m:r>
                    </m:oMath>
                  </m:oMathPara>
                </a14:m>
                <a:endParaRPr lang="zh-CN" alt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 </m:t>
                    </m:r>
                  </m:oMath>
                </a14:m>
                <a:r>
                  <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rPr>
                  <a:t> </a:t>
                </a:r>
              </a:p>
            </p:txBody>
          </p:sp>
        </mc:Choice>
        <mc:Fallback xmlns="">
          <p:sp>
            <p:nvSpPr>
              <p:cNvPr id="2" name="矩形 1">
                <a:extLst>
                  <a:ext uri="{FF2B5EF4-FFF2-40B4-BE49-F238E27FC236}">
                    <a16:creationId xmlns:a16="http://schemas.microsoft.com/office/drawing/2014/main" id="{6B839969-D115-42E9-A3E2-85F6B0BE37BD}"/>
                  </a:ext>
                </a:extLst>
              </p:cNvPr>
              <p:cNvSpPr>
                <a:spLocks noRot="1" noChangeAspect="1" noMove="1" noResize="1" noEditPoints="1" noAdjustHandles="1" noChangeArrowheads="1" noChangeShapeType="1" noTextEdit="1"/>
              </p:cNvSpPr>
              <p:nvPr/>
            </p:nvSpPr>
            <p:spPr>
              <a:xfrm>
                <a:off x="1132572" y="1575419"/>
                <a:ext cx="8877701" cy="1384995"/>
              </a:xfrm>
              <a:prstGeom prst="rect">
                <a:avLst/>
              </a:prstGeom>
              <a:blipFill>
                <a:blip r:embed="rId4"/>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19929F35-96BB-40B3-A3B1-878BD2178E9A}"/>
              </a:ext>
            </a:extLst>
          </p:cNvPr>
          <p:cNvSpPr txBox="1"/>
          <p:nvPr/>
        </p:nvSpPr>
        <p:spPr>
          <a:xfrm>
            <a:off x="1246235" y="2597013"/>
            <a:ext cx="930121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rPr>
              <a:t>剪枝发生在什么时候？</a:t>
            </a:r>
            <a:endParaRPr kumimoji="0" lang="en-US" altLang="zh-CN" sz="2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F6D331A-20AF-41BC-81FA-D6DCD329D9D4}"/>
                  </a:ext>
                </a:extLst>
              </p:cNvPr>
              <p:cNvSpPr txBox="1"/>
              <p:nvPr/>
            </p:nvSpPr>
            <p:spPr>
              <a:xfrm>
                <a:off x="1841161" y="2529525"/>
                <a:ext cx="97284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3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𝛼</m:t>
                      </m:r>
                      <m:r>
                        <a:rPr kumimoji="0" lang="en-US" altLang="zh-CN" sz="3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oMath>
                  </m:oMathPara>
                </a14:m>
                <a:endParaRPr kumimoji="0" lang="en-US" altLang="zh-CN" sz="3600" b="0" i="0" u="none" strike="noStrike" kern="1200" cap="none" spc="0" normalizeH="0" baseline="0" noProof="0" dirty="0">
                  <a:ln>
                    <a:noFill/>
                  </a:ln>
                  <a:solidFill>
                    <a:prstClr val="black"/>
                  </a:solidFill>
                  <a:effectLst/>
                  <a:uLnTx/>
                  <a:uFillTx/>
                  <a:latin typeface="微软雅黑"/>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微软雅黑"/>
                    <a:ea typeface="微软雅黑"/>
                    <a:cs typeface="+mn-cs"/>
                  </a:rPr>
                  <a:t>                               </a:t>
                </a:r>
                <a:endParaRPr kumimoji="0" lang="zh-CN" altLang="en-US" sz="36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7" name="文本框 6">
                <a:extLst>
                  <a:ext uri="{FF2B5EF4-FFF2-40B4-BE49-F238E27FC236}">
                    <a16:creationId xmlns:a16="http://schemas.microsoft.com/office/drawing/2014/main" id="{3F6D331A-20AF-41BC-81FA-D6DCD329D9D4}"/>
                  </a:ext>
                </a:extLst>
              </p:cNvPr>
              <p:cNvSpPr txBox="1">
                <a:spLocks noRot="1" noChangeAspect="1" noMove="1" noResize="1" noEditPoints="1" noAdjustHandles="1" noChangeArrowheads="1" noChangeShapeType="1" noTextEdit="1"/>
              </p:cNvSpPr>
              <p:nvPr/>
            </p:nvSpPr>
            <p:spPr>
              <a:xfrm>
                <a:off x="1841161" y="2529525"/>
                <a:ext cx="9728406" cy="120032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2A2CD88-59C4-4691-91CA-2A7F3489DD66}"/>
                  </a:ext>
                </a:extLst>
              </p:cNvPr>
              <p:cNvSpPr txBox="1"/>
              <p:nvPr/>
            </p:nvSpPr>
            <p:spPr>
              <a:xfrm>
                <a:off x="945849" y="3460769"/>
                <a:ext cx="6850614" cy="2585323"/>
              </a:xfrm>
              <a:prstGeom prst="rect">
                <a:avLst/>
              </a:prstGeom>
              <a:noFill/>
            </p:spPr>
            <p:txBody>
              <a:bodyPr wrap="square" rtlCol="0">
                <a:spAutoFit/>
              </a:bodyPr>
              <a:lstStyle/>
              <a:p>
                <a:r>
                  <a:rPr lang="zh-CN" altLang="en-US" dirty="0"/>
                  <a:t>如果在更新</a:t>
                </a:r>
                <a14:m>
                  <m:oMath xmlns:m="http://schemas.openxmlformats.org/officeDocument/2006/math">
                    <m:r>
                      <a:rPr lang="zh-CN" altLang="en-US" i="1">
                        <a:solidFill>
                          <a:prstClr val="black"/>
                        </a:solidFill>
                        <a:latin typeface="Cambria Math" panose="02040503050406030204" pitchFamily="18" charset="0"/>
                      </a:rPr>
                      <m:t>𝛼</m:t>
                    </m:r>
                  </m:oMath>
                </a14:m>
                <a:r>
                  <a:rPr lang="zh-CN" altLang="en-US" dirty="0"/>
                  <a:t>的过程中发现</a:t>
                </a:r>
                <a14:m>
                  <m:oMath xmlns:m="http://schemas.openxmlformats.org/officeDocument/2006/math">
                    <m:r>
                      <a:rPr lang="zh-CN" altLang="en-US" i="1">
                        <a:solidFill>
                          <a:prstClr val="black"/>
                        </a:solidFill>
                        <a:latin typeface="Cambria Math" panose="02040503050406030204" pitchFamily="18" charset="0"/>
                      </a:rPr>
                      <m:t>𝛼</m:t>
                    </m:r>
                    <m:r>
                      <a:rPr lang="en-US" altLang="zh-CN" i="1">
                        <a:solidFill>
                          <a:prstClr val="black"/>
                        </a:solidFill>
                        <a:latin typeface="Cambria Math" panose="02040503050406030204" pitchFamily="18" charset="0"/>
                        <a:ea typeface="Cambria Math" panose="02040503050406030204" pitchFamily="18" charset="0"/>
                      </a:rPr>
                      <m:t>≥</m:t>
                    </m:r>
                    <m:r>
                      <a:rPr lang="zh-CN" altLang="en-US" i="1">
                        <a:solidFill>
                          <a:prstClr val="black"/>
                        </a:solidFill>
                        <a:latin typeface="Cambria Math" panose="02040503050406030204" pitchFamily="18" charset="0"/>
                        <a:ea typeface="Cambria Math" panose="02040503050406030204" pitchFamily="18" charset="0"/>
                      </a:rPr>
                      <m:t>𝛽</m:t>
                    </m:r>
                    <m:r>
                      <a:rPr lang="en-US" altLang="zh-CN" b="0" i="0" smtClean="0">
                        <a:solidFill>
                          <a:prstClr val="black"/>
                        </a:solidFill>
                        <a:latin typeface="Cambria Math" panose="02040503050406030204" pitchFamily="18" charset="0"/>
                        <a:ea typeface="Cambria Math" panose="02040503050406030204" pitchFamily="18" charset="0"/>
                      </a:rPr>
                      <m:t>……</m:t>
                    </m:r>
                  </m:oMath>
                </a14:m>
                <a:endParaRPr lang="en-US" altLang="zh-CN" dirty="0">
                  <a:solidFill>
                    <a:prstClr val="black"/>
                  </a:solidFill>
                  <a:ea typeface="Cambria Math" panose="02040503050406030204" pitchFamily="18" charset="0"/>
                </a:endParaRPr>
              </a:p>
              <a:p>
                <a:r>
                  <a:rPr lang="en-US" altLang="zh-CN" dirty="0"/>
                  <a:t>            </a:t>
                </a:r>
              </a:p>
              <a:p>
                <a:endParaRPr lang="en-US" altLang="zh-CN" dirty="0"/>
              </a:p>
              <a:p>
                <a:r>
                  <a:rPr lang="en-US" altLang="zh-CN" dirty="0"/>
                  <a:t>      </a:t>
                </a:r>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8" name="文本框 7">
                <a:extLst>
                  <a:ext uri="{FF2B5EF4-FFF2-40B4-BE49-F238E27FC236}">
                    <a16:creationId xmlns:a16="http://schemas.microsoft.com/office/drawing/2014/main" id="{12A2CD88-59C4-4691-91CA-2A7F3489DD66}"/>
                  </a:ext>
                </a:extLst>
              </p:cNvPr>
              <p:cNvSpPr txBox="1">
                <a:spLocks noRot="1" noChangeAspect="1" noMove="1" noResize="1" noEditPoints="1" noAdjustHandles="1" noChangeArrowheads="1" noChangeShapeType="1" noTextEdit="1"/>
              </p:cNvSpPr>
              <p:nvPr/>
            </p:nvSpPr>
            <p:spPr>
              <a:xfrm>
                <a:off x="945849" y="3460769"/>
                <a:ext cx="6850614" cy="2585323"/>
              </a:xfrm>
              <a:prstGeom prst="rect">
                <a:avLst/>
              </a:prstGeom>
              <a:blipFill>
                <a:blip r:embed="rId6"/>
                <a:stretch>
                  <a:fillRect l="-712" t="-1415"/>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C22D0A40-94BB-46CB-A631-F062BA67180C}"/>
              </a:ext>
            </a:extLst>
          </p:cNvPr>
          <p:cNvPicPr>
            <a:picLocks noChangeAspect="1"/>
          </p:cNvPicPr>
          <p:nvPr/>
        </p:nvPicPr>
        <p:blipFill>
          <a:blip r:embed="rId7"/>
          <a:stretch>
            <a:fillRect/>
          </a:stretch>
        </p:blipFill>
        <p:spPr>
          <a:xfrm>
            <a:off x="2416175" y="5559170"/>
            <a:ext cx="958921" cy="1024599"/>
          </a:xfrm>
          <a:prstGeom prst="rect">
            <a:avLst/>
          </a:prstGeom>
        </p:spPr>
      </p:pic>
      <p:sp>
        <p:nvSpPr>
          <p:cNvPr id="10" name="对话气泡: 椭圆形 9">
            <a:extLst>
              <a:ext uri="{FF2B5EF4-FFF2-40B4-BE49-F238E27FC236}">
                <a16:creationId xmlns:a16="http://schemas.microsoft.com/office/drawing/2014/main" id="{FDBFAD82-C9FD-48D7-BCB7-19EACDE602BF}"/>
              </a:ext>
            </a:extLst>
          </p:cNvPr>
          <p:cNvSpPr/>
          <p:nvPr/>
        </p:nvSpPr>
        <p:spPr>
          <a:xfrm>
            <a:off x="2677738" y="3990090"/>
            <a:ext cx="4339079" cy="158752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97D81AE6-1A77-4D9B-881F-A3D3F8AA383A}"/>
              </a:ext>
            </a:extLst>
          </p:cNvPr>
          <p:cNvSpPr txBox="1"/>
          <p:nvPr/>
        </p:nvSpPr>
        <p:spPr>
          <a:xfrm>
            <a:off x="3053123" y="4375604"/>
            <a:ext cx="3994484" cy="923330"/>
          </a:xfrm>
          <a:prstGeom prst="rect">
            <a:avLst/>
          </a:prstGeom>
          <a:noFill/>
        </p:spPr>
        <p:txBody>
          <a:bodyPr wrap="square" rtlCol="0">
            <a:spAutoFit/>
          </a:bodyPr>
          <a:lstStyle/>
          <a:p>
            <a:r>
              <a:rPr lang="zh-CN" altLang="en-US" dirty="0"/>
              <a:t>这条路你有可能选出更大的值？</a:t>
            </a:r>
            <a:endParaRPr lang="en-US" altLang="zh-CN" dirty="0"/>
          </a:p>
          <a:p>
            <a:r>
              <a:rPr lang="zh-CN" altLang="en-US" dirty="0"/>
              <a:t>不行，我肯定不走这条，你再看其他子节点我也不会走的</a:t>
            </a:r>
          </a:p>
        </p:txBody>
      </p:sp>
    </p:spTree>
    <p:extLst>
      <p:ext uri="{BB962C8B-B14F-4D97-AF65-F5344CB8AC3E}">
        <p14:creationId xmlns:p14="http://schemas.microsoft.com/office/powerpoint/2010/main" val="190518230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引入  </a:t>
                </a:r>
                <a14:m>
                  <m:oMath xmlns:m="http://schemas.openxmlformats.org/officeDocument/2006/math">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𝜶</m:t>
                    </m:r>
                    <m:r>
                      <a:rPr kumimoji="0" lang="en-US" altLang="zh-CN" sz="2267" b="1" i="0"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r>
                      <a:rPr kumimoji="0" lang="zh-CN" altLang="en-US" sz="2267" b="1" i="1" u="none" strike="noStrike" kern="1200" cap="none" spc="0" normalizeH="0" baseline="0" noProof="0">
                        <a:ln>
                          <a:noFill/>
                        </a:ln>
                        <a:solidFill>
                          <a:srgbClr val="1B4367"/>
                        </a:solidFill>
                        <a:effectLst/>
                        <a:uLnTx/>
                        <a:uFillTx/>
                        <a:latin typeface="Cambria Math" panose="02040503050406030204" pitchFamily="18" charset="0"/>
                        <a:ea typeface="微软雅黑"/>
                        <a:cs typeface="+mn-ea"/>
                      </a:rPr>
                      <m:t>𝜷</m:t>
                    </m:r>
                    <m:r>
                      <a:rPr kumimoji="0" lang="en-US" altLang="zh-CN" sz="2267" b="1" i="1" u="none" strike="noStrike" kern="1200" cap="none" spc="0" normalizeH="0" baseline="0" noProof="0" smtClean="0">
                        <a:ln>
                          <a:noFill/>
                        </a:ln>
                        <a:solidFill>
                          <a:srgbClr val="1B4367"/>
                        </a:solidFill>
                        <a:effectLst/>
                        <a:uLnTx/>
                        <a:uFillTx/>
                        <a:latin typeface="Cambria Math" panose="02040503050406030204" pitchFamily="18" charset="0"/>
                        <a:ea typeface="微软雅黑"/>
                        <a:cs typeface="+mn-ea"/>
                      </a:rPr>
                      <m:t> </m:t>
                    </m:r>
                  </m:oMath>
                </a14:m>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记录已知搜索情况</a:t>
                </a:r>
              </a:p>
            </p:txBody>
          </p:sp>
        </mc:Choice>
        <mc:Fallback xmlns="">
          <p:sp>
            <p:nvSpPr>
              <p:cNvPr id="24" name="文本框 15"/>
              <p:cNvSpPr txBox="1">
                <a:spLocks noRot="1" noChangeAspect="1" noMove="1" noResize="1" noEditPoints="1" noAdjustHandles="1" noChangeArrowheads="1" noChangeShapeType="1" noTextEdit="1"/>
              </p:cNvSpPr>
              <p:nvPr/>
            </p:nvSpPr>
            <p:spPr>
              <a:xfrm>
                <a:off x="945849" y="413047"/>
                <a:ext cx="4214548" cy="441211"/>
              </a:xfrm>
              <a:prstGeom prst="rect">
                <a:avLst/>
              </a:prstGeom>
              <a:blipFill>
                <a:blip r:embed="rId3"/>
                <a:stretch>
                  <a:fillRect l="-1879" t="-9722" b="-27778"/>
                </a:stretch>
              </a:blipFill>
            </p:spPr>
            <p:txBody>
              <a:bodyPr/>
              <a:lstStyle/>
              <a:p>
                <a:r>
                  <a:rPr lang="zh-CN" altLang="en-US">
                    <a:noFill/>
                  </a:rPr>
                  <a:t> </a:t>
                </a:r>
              </a:p>
            </p:txBody>
          </p:sp>
        </mc:Fallback>
      </mc:AlternateContent>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B839969-D115-42E9-A3E2-85F6B0BE37BD}"/>
                  </a:ext>
                </a:extLst>
              </p:cNvPr>
              <p:cNvSpPr/>
              <p:nvPr/>
            </p:nvSpPr>
            <p:spPr>
              <a:xfrm>
                <a:off x="1132572" y="1575418"/>
                <a:ext cx="8983579" cy="9541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𝛼</m:t>
                      </m:r>
                      <m:r>
                        <a:rPr lang="en-US" altLang="zh-CN" sz="2800" i="1">
                          <a:latin typeface="Cambria Math" panose="02040503050406030204" pitchFamily="18" charset="0"/>
                        </a:rPr>
                        <m:t>:</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𝑚𝑖𝑛𝑖𝑚𝑢𝑚</m:t>
                      </m:r>
                      <m:r>
                        <a:rPr lang="en-US" altLang="zh-CN" sz="2800" i="1">
                          <a:latin typeface="Cambria Math" panose="02040503050406030204" pitchFamily="18" charset="0"/>
                        </a:rPr>
                        <m:t> </m:t>
                      </m:r>
                      <m:r>
                        <m:rPr>
                          <m:sty m:val="p"/>
                        </m:rPr>
                        <a:rPr lang="en-US" altLang="zh-CN" sz="2800" i="1">
                          <a:latin typeface="Cambria Math" panose="02040503050406030204" pitchFamily="18" charset="0"/>
                        </a:rPr>
                        <m:t>u</m:t>
                      </m:r>
                      <m:r>
                        <a:rPr lang="en-US" altLang="zh-CN" sz="2800" i="1">
                          <a:latin typeface="Cambria Math" panose="02040503050406030204" pitchFamily="18" charset="0"/>
                        </a:rPr>
                        <m:t>𝑝𝑝𝑒𝑟</m:t>
                      </m:r>
                      <m:r>
                        <a:rPr lang="en-US" altLang="zh-CN" sz="2800" i="1">
                          <a:latin typeface="Cambria Math" panose="02040503050406030204" pitchFamily="18" charset="0"/>
                        </a:rPr>
                        <m:t> </m:t>
                      </m:r>
                      <m:r>
                        <a:rPr lang="en-US" altLang="zh-CN" sz="2800" i="1">
                          <a:latin typeface="Cambria Math" panose="02040503050406030204" pitchFamily="18" charset="0"/>
                        </a:rPr>
                        <m:t>𝑏𝑜𝑢𝑛𝑑</m:t>
                      </m:r>
                      <m:r>
                        <a:rPr lang="en-US" altLang="zh-CN" sz="2800" i="1">
                          <a:latin typeface="Cambria Math" panose="02040503050406030204" pitchFamily="18" charset="0"/>
                        </a:rPr>
                        <m:t> </m:t>
                      </m:r>
                      <m:r>
                        <a:rPr lang="en-US" altLang="zh-CN" sz="2800" i="1">
                          <a:latin typeface="Cambria Math" panose="02040503050406030204" pitchFamily="18" charset="0"/>
                        </a:rPr>
                        <m:t>𝑜𝑓</m:t>
                      </m:r>
                      <m:r>
                        <a:rPr lang="en-US" altLang="zh-CN" sz="2800" i="1">
                          <a:latin typeface="Cambria Math" panose="02040503050406030204" pitchFamily="18" charset="0"/>
                        </a:rPr>
                        <m:t> </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𝑝𝑜𝑠𝑠𝑖𝑏𝑙𝑒</m:t>
                      </m:r>
                      <m:r>
                        <a:rPr lang="en-US" altLang="zh-CN" sz="2800" i="1">
                          <a:latin typeface="Cambria Math" panose="02040503050406030204" pitchFamily="18" charset="0"/>
                        </a:rPr>
                        <m:t> </m:t>
                      </m:r>
                      <m:r>
                        <a:rPr lang="en-US" altLang="zh-CN" sz="2800" i="1">
                          <a:latin typeface="Cambria Math" panose="02040503050406030204" pitchFamily="18" charset="0"/>
                        </a:rPr>
                        <m:t>𝑠𝑜𝑙𝑢𝑡𝑖𝑜𝑛</m:t>
                      </m:r>
                    </m:oMath>
                  </m:oMathPara>
                </a14:m>
                <a:endParaRPr lang="en-US" altLang="zh-CN"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𝛽</m:t>
                      </m:r>
                      <m:r>
                        <a:rPr lang="en-US" altLang="zh-CN" sz="2800" i="1">
                          <a:latin typeface="Cambria Math" panose="02040503050406030204" pitchFamily="18" charset="0"/>
                        </a:rPr>
                        <m:t>:</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𝑚𝑎𝑥𝑖𝑚𝑢𝑚</m:t>
                      </m:r>
                      <m:r>
                        <a:rPr lang="en-US" altLang="zh-CN" sz="2800" i="1">
                          <a:latin typeface="Cambria Math" panose="02040503050406030204" pitchFamily="18" charset="0"/>
                        </a:rPr>
                        <m:t>  </m:t>
                      </m:r>
                      <m:r>
                        <a:rPr lang="en-US" altLang="zh-CN" sz="2800" i="1">
                          <a:latin typeface="Cambria Math" panose="02040503050406030204" pitchFamily="18" charset="0"/>
                        </a:rPr>
                        <m:t>𝑙𝑜𝑤𝑒𝑟</m:t>
                      </m:r>
                      <m:r>
                        <a:rPr lang="en-US" altLang="zh-CN" sz="2800" i="1">
                          <a:latin typeface="Cambria Math" panose="02040503050406030204" pitchFamily="18" charset="0"/>
                        </a:rPr>
                        <m:t> </m:t>
                      </m:r>
                      <m:r>
                        <a:rPr lang="en-US" altLang="zh-CN" sz="2800" i="1">
                          <a:latin typeface="Cambria Math" panose="02040503050406030204" pitchFamily="18" charset="0"/>
                        </a:rPr>
                        <m:t>𝑏𝑜𝑢𝑛𝑑</m:t>
                      </m:r>
                      <m:r>
                        <a:rPr lang="en-US" altLang="zh-CN" sz="2800" i="1">
                          <a:latin typeface="Cambria Math" panose="02040503050406030204" pitchFamily="18" charset="0"/>
                        </a:rPr>
                        <m:t> </m:t>
                      </m:r>
                      <m:r>
                        <a:rPr lang="en-US" altLang="zh-CN" sz="2800" i="1">
                          <a:latin typeface="Cambria Math" panose="02040503050406030204" pitchFamily="18" charset="0"/>
                        </a:rPr>
                        <m:t>𝑜𝑓</m:t>
                      </m:r>
                      <m:r>
                        <a:rPr lang="en-US" altLang="zh-CN" sz="2800" i="1">
                          <a:latin typeface="Cambria Math" panose="02040503050406030204" pitchFamily="18" charset="0"/>
                        </a:rPr>
                        <m:t> </m:t>
                      </m:r>
                      <m:r>
                        <a:rPr lang="en-US" altLang="zh-CN" sz="2800" i="1">
                          <a:latin typeface="Cambria Math" panose="02040503050406030204" pitchFamily="18" charset="0"/>
                        </a:rPr>
                        <m:t>𝑡h𝑒</m:t>
                      </m:r>
                      <m:r>
                        <a:rPr lang="en-US" altLang="zh-CN" sz="2800" i="1">
                          <a:latin typeface="Cambria Math" panose="02040503050406030204" pitchFamily="18" charset="0"/>
                        </a:rPr>
                        <m:t> </m:t>
                      </m:r>
                      <m:r>
                        <a:rPr lang="en-US" altLang="zh-CN" sz="2800" i="1">
                          <a:latin typeface="Cambria Math" panose="02040503050406030204" pitchFamily="18" charset="0"/>
                        </a:rPr>
                        <m:t>𝑝𝑜𝑠𝑠𝑖𝑏𝑙𝑒</m:t>
                      </m:r>
                      <m:r>
                        <a:rPr lang="en-US" altLang="zh-CN" sz="2800" i="1">
                          <a:latin typeface="Cambria Math" panose="02040503050406030204" pitchFamily="18" charset="0"/>
                        </a:rPr>
                        <m:t> </m:t>
                      </m:r>
                      <m:r>
                        <a:rPr lang="en-US" altLang="zh-CN" sz="2800" i="1">
                          <a:latin typeface="Cambria Math" panose="02040503050406030204" pitchFamily="18" charset="0"/>
                        </a:rPr>
                        <m:t>𝑠𝑜𝑙𝑢𝑡𝑖𝑜𝑛</m:t>
                      </m:r>
                    </m:oMath>
                  </m:oMathPara>
                </a14:m>
                <a:endParaRPr lang="zh-CN" altLang="en-US" sz="2800" dirty="0"/>
              </a:p>
            </p:txBody>
          </p:sp>
        </mc:Choice>
        <mc:Fallback xmlns="">
          <p:sp>
            <p:nvSpPr>
              <p:cNvPr id="2" name="矩形 1">
                <a:extLst>
                  <a:ext uri="{FF2B5EF4-FFF2-40B4-BE49-F238E27FC236}">
                    <a16:creationId xmlns:a16="http://schemas.microsoft.com/office/drawing/2014/main" id="{6B839969-D115-42E9-A3E2-85F6B0BE37BD}"/>
                  </a:ext>
                </a:extLst>
              </p:cNvPr>
              <p:cNvSpPr>
                <a:spLocks noRot="1" noChangeAspect="1" noMove="1" noResize="1" noEditPoints="1" noAdjustHandles="1" noChangeArrowheads="1" noChangeShapeType="1" noTextEdit="1"/>
              </p:cNvSpPr>
              <p:nvPr/>
            </p:nvSpPr>
            <p:spPr>
              <a:xfrm>
                <a:off x="1132572" y="1575418"/>
                <a:ext cx="8983579" cy="954107"/>
              </a:xfrm>
              <a:prstGeom prst="rect">
                <a:avLst/>
              </a:prstGeom>
              <a:blipFill>
                <a:blip r:embed="rId4"/>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19929F35-96BB-40B3-A3B1-878BD2178E9A}"/>
              </a:ext>
            </a:extLst>
          </p:cNvPr>
          <p:cNvSpPr txBox="1"/>
          <p:nvPr/>
        </p:nvSpPr>
        <p:spPr>
          <a:xfrm>
            <a:off x="1246235" y="2597013"/>
            <a:ext cx="930121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rPr>
              <a:t>剪枝发生在什么时候？</a:t>
            </a:r>
            <a:endParaRPr kumimoji="0" lang="en-US" altLang="zh-CN" sz="2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F6D331A-20AF-41BC-81FA-D6DCD329D9D4}"/>
                  </a:ext>
                </a:extLst>
              </p:cNvPr>
              <p:cNvSpPr txBox="1"/>
              <p:nvPr/>
            </p:nvSpPr>
            <p:spPr>
              <a:xfrm>
                <a:off x="1841161" y="2529525"/>
                <a:ext cx="97284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3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𝛼</m:t>
                      </m:r>
                      <m:r>
                        <a:rPr kumimoji="0" lang="en-US" altLang="zh-CN" sz="3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oMath>
                  </m:oMathPara>
                </a14:m>
                <a:endParaRPr kumimoji="0" lang="en-US" altLang="zh-CN" sz="3600" b="0" i="0" u="none" strike="noStrike" kern="1200" cap="none" spc="0" normalizeH="0" baseline="0" noProof="0" dirty="0">
                  <a:ln>
                    <a:noFill/>
                  </a:ln>
                  <a:solidFill>
                    <a:prstClr val="black"/>
                  </a:solidFill>
                  <a:effectLst/>
                  <a:uLnTx/>
                  <a:uFillTx/>
                  <a:latin typeface="微软雅黑"/>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微软雅黑"/>
                    <a:ea typeface="微软雅黑"/>
                    <a:cs typeface="+mn-cs"/>
                  </a:rPr>
                  <a:t>                               </a:t>
                </a:r>
                <a:endParaRPr kumimoji="0" lang="zh-CN" altLang="en-US" sz="36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7" name="文本框 6">
                <a:extLst>
                  <a:ext uri="{FF2B5EF4-FFF2-40B4-BE49-F238E27FC236}">
                    <a16:creationId xmlns:a16="http://schemas.microsoft.com/office/drawing/2014/main" id="{3F6D331A-20AF-41BC-81FA-D6DCD329D9D4}"/>
                  </a:ext>
                </a:extLst>
              </p:cNvPr>
              <p:cNvSpPr txBox="1">
                <a:spLocks noRot="1" noChangeAspect="1" noMove="1" noResize="1" noEditPoints="1" noAdjustHandles="1" noChangeArrowheads="1" noChangeShapeType="1" noTextEdit="1"/>
              </p:cNvSpPr>
              <p:nvPr/>
            </p:nvSpPr>
            <p:spPr>
              <a:xfrm>
                <a:off x="1841161" y="2529525"/>
                <a:ext cx="9728406" cy="120032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2A2CD88-59C4-4691-91CA-2A7F3489DD66}"/>
                  </a:ext>
                </a:extLst>
              </p:cNvPr>
              <p:cNvSpPr txBox="1"/>
              <p:nvPr/>
            </p:nvSpPr>
            <p:spPr>
              <a:xfrm>
                <a:off x="945849" y="3460769"/>
                <a:ext cx="685061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如果在更新</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ea typeface="微软雅黑"/>
                      </a:rPr>
                      <m:t>𝛽</m:t>
                    </m:r>
                  </m:oMath>
                </a14:m>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的过程中发现</a:t>
                </a:r>
                <a14:m>
                  <m:oMath xmlns:m="http://schemas.openxmlformats.org/officeDocument/2006/math">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𝛼</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endParaRPr kumimoji="0" lang="en-US" altLang="zh-CN" sz="1800" b="0" i="0" u="none" strike="noStrike" kern="1200" cap="none" spc="0" normalizeH="0" baseline="0" noProof="0" dirty="0">
                  <a:ln>
                    <a:noFill/>
                  </a:ln>
                  <a:solidFill>
                    <a:prstClr val="black"/>
                  </a:solidFill>
                  <a:effectLst/>
                  <a:uLnTx/>
                  <a:uFillTx/>
                  <a:latin typeface="微软雅黑"/>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8" name="文本框 7">
                <a:extLst>
                  <a:ext uri="{FF2B5EF4-FFF2-40B4-BE49-F238E27FC236}">
                    <a16:creationId xmlns:a16="http://schemas.microsoft.com/office/drawing/2014/main" id="{12A2CD88-59C4-4691-91CA-2A7F3489DD66}"/>
                  </a:ext>
                </a:extLst>
              </p:cNvPr>
              <p:cNvSpPr txBox="1">
                <a:spLocks noRot="1" noChangeAspect="1" noMove="1" noResize="1" noEditPoints="1" noAdjustHandles="1" noChangeArrowheads="1" noChangeShapeType="1" noTextEdit="1"/>
              </p:cNvSpPr>
              <p:nvPr/>
            </p:nvSpPr>
            <p:spPr>
              <a:xfrm>
                <a:off x="945849" y="3460769"/>
                <a:ext cx="6850614" cy="2585323"/>
              </a:xfrm>
              <a:prstGeom prst="rect">
                <a:avLst/>
              </a:prstGeom>
              <a:blipFill>
                <a:blip r:embed="rId6"/>
                <a:stretch>
                  <a:fillRect l="-712" t="-1415"/>
                </a:stretch>
              </a:blipFill>
            </p:spPr>
            <p:txBody>
              <a:bodyPr/>
              <a:lstStyle/>
              <a:p>
                <a:r>
                  <a:rPr lang="zh-CN" altLang="en-US">
                    <a:noFill/>
                  </a:rPr>
                  <a:t> </a:t>
                </a:r>
              </a:p>
            </p:txBody>
          </p:sp>
        </mc:Fallback>
      </mc:AlternateContent>
      <p:sp>
        <p:nvSpPr>
          <p:cNvPr id="10" name="对话气泡: 椭圆形 9">
            <a:extLst>
              <a:ext uri="{FF2B5EF4-FFF2-40B4-BE49-F238E27FC236}">
                <a16:creationId xmlns:a16="http://schemas.microsoft.com/office/drawing/2014/main" id="{FDBFAD82-C9FD-48D7-BCB7-19EACDE602BF}"/>
              </a:ext>
            </a:extLst>
          </p:cNvPr>
          <p:cNvSpPr/>
          <p:nvPr/>
        </p:nvSpPr>
        <p:spPr>
          <a:xfrm>
            <a:off x="2677738" y="3990090"/>
            <a:ext cx="4339079" cy="158752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97D81AE6-1A77-4D9B-881F-A3D3F8AA383A}"/>
              </a:ext>
            </a:extLst>
          </p:cNvPr>
          <p:cNvSpPr txBox="1"/>
          <p:nvPr/>
        </p:nvSpPr>
        <p:spPr>
          <a:xfrm>
            <a:off x="3053123" y="4375604"/>
            <a:ext cx="399448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这条路他有可能选出更小的值？</a:t>
            </a:r>
            <a:endPar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不行，我肯定不走这条，其他子节点不看了我也不会走这一条</a:t>
            </a:r>
          </a:p>
        </p:txBody>
      </p:sp>
      <p:pic>
        <p:nvPicPr>
          <p:cNvPr id="3" name="图片 2">
            <a:extLst>
              <a:ext uri="{FF2B5EF4-FFF2-40B4-BE49-F238E27FC236}">
                <a16:creationId xmlns:a16="http://schemas.microsoft.com/office/drawing/2014/main" id="{F8F98E12-165D-4824-B6DE-71596F5FBE74}"/>
              </a:ext>
            </a:extLst>
          </p:cNvPr>
          <p:cNvPicPr>
            <a:picLocks noChangeAspect="1"/>
          </p:cNvPicPr>
          <p:nvPr/>
        </p:nvPicPr>
        <p:blipFill>
          <a:blip r:embed="rId7"/>
          <a:stretch>
            <a:fillRect/>
          </a:stretch>
        </p:blipFill>
        <p:spPr>
          <a:xfrm>
            <a:off x="2158795" y="5178526"/>
            <a:ext cx="791659" cy="1266655"/>
          </a:xfrm>
          <a:prstGeom prst="rect">
            <a:avLst/>
          </a:prstGeom>
        </p:spPr>
      </p:pic>
    </p:spTree>
    <p:extLst>
      <p:ext uri="{BB962C8B-B14F-4D97-AF65-F5344CB8AC3E}">
        <p14:creationId xmlns:p14="http://schemas.microsoft.com/office/powerpoint/2010/main" val="153521109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回到这个最简单的小游戏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744B126-1D14-467F-9B3A-075C6A8B2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85" y="1426450"/>
            <a:ext cx="4844715" cy="4251485"/>
          </a:xfrm>
          <a:prstGeom prst="rect">
            <a:avLst/>
          </a:prstGeom>
        </p:spPr>
      </p:pic>
      <p:pic>
        <p:nvPicPr>
          <p:cNvPr id="6" name="图片 5">
            <a:extLst>
              <a:ext uri="{FF2B5EF4-FFF2-40B4-BE49-F238E27FC236}">
                <a16:creationId xmlns:a16="http://schemas.microsoft.com/office/drawing/2014/main" id="{7828C047-4CF2-4499-8E46-7350AC2AC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037" y="2627947"/>
            <a:ext cx="933450" cy="504825"/>
          </a:xfrm>
          <a:prstGeom prst="rect">
            <a:avLst/>
          </a:prstGeom>
        </p:spPr>
      </p:pic>
      <p:pic>
        <p:nvPicPr>
          <p:cNvPr id="8" name="图片 7">
            <a:extLst>
              <a:ext uri="{FF2B5EF4-FFF2-40B4-BE49-F238E27FC236}">
                <a16:creationId xmlns:a16="http://schemas.microsoft.com/office/drawing/2014/main" id="{B70654D4-0E98-44EF-B574-232DFD6DE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762" y="3751526"/>
            <a:ext cx="933450" cy="504825"/>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62DE76B-0EE4-4B54-82F2-61A90E943FE0}"/>
                  </a:ext>
                </a:extLst>
              </p:cNvPr>
              <p:cNvSpPr txBox="1"/>
              <p:nvPr/>
            </p:nvSpPr>
            <p:spPr>
              <a:xfrm>
                <a:off x="1500038" y="2531444"/>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9" name="文本框 8">
                <a:extLst>
                  <a:ext uri="{FF2B5EF4-FFF2-40B4-BE49-F238E27FC236}">
                    <a16:creationId xmlns:a16="http://schemas.microsoft.com/office/drawing/2014/main" id="{162DE76B-0EE4-4B54-82F2-61A90E943FE0}"/>
                  </a:ext>
                </a:extLst>
              </p:cNvPr>
              <p:cNvSpPr txBox="1">
                <a:spLocks noRot="1" noChangeAspect="1" noMove="1" noResize="1" noEditPoints="1" noAdjustHandles="1" noChangeArrowheads="1" noChangeShapeType="1" noTextEdit="1"/>
              </p:cNvSpPr>
              <p:nvPr/>
            </p:nvSpPr>
            <p:spPr>
              <a:xfrm>
                <a:off x="1500038" y="2531444"/>
                <a:ext cx="1041032" cy="584775"/>
              </a:xfrm>
              <a:prstGeom prst="rect">
                <a:avLst/>
              </a:prstGeom>
              <a:blipFill>
                <a:blip r:embed="rId5"/>
                <a:stretch>
                  <a:fillRect b="-6250"/>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22B7CFA8-6CBC-44DD-88F8-7E69202FC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368" y="1404151"/>
            <a:ext cx="933450" cy="504825"/>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51C640F-2957-472D-AB31-2A3320C0A5C9}"/>
                  </a:ext>
                </a:extLst>
              </p:cNvPr>
              <p:cNvSpPr txBox="1"/>
              <p:nvPr/>
            </p:nvSpPr>
            <p:spPr>
              <a:xfrm>
                <a:off x="4445368" y="1404151"/>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5" name="文本框 14">
                <a:extLst>
                  <a:ext uri="{FF2B5EF4-FFF2-40B4-BE49-F238E27FC236}">
                    <a16:creationId xmlns:a16="http://schemas.microsoft.com/office/drawing/2014/main" id="{751C640F-2957-472D-AB31-2A3320C0A5C9}"/>
                  </a:ext>
                </a:extLst>
              </p:cNvPr>
              <p:cNvSpPr txBox="1">
                <a:spLocks noRot="1" noChangeAspect="1" noMove="1" noResize="1" noEditPoints="1" noAdjustHandles="1" noChangeArrowheads="1" noChangeShapeType="1" noTextEdit="1"/>
              </p:cNvSpPr>
              <p:nvPr/>
            </p:nvSpPr>
            <p:spPr>
              <a:xfrm>
                <a:off x="4445368" y="1404151"/>
                <a:ext cx="1041032" cy="584775"/>
              </a:xfrm>
              <a:prstGeom prst="rect">
                <a:avLst/>
              </a:prstGeom>
              <a:blipFill>
                <a:blip r:embed="rId6"/>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5CC4BB95-ECA2-4E6A-82A0-D7AF2FDAFF73}"/>
                  </a:ext>
                </a:extLst>
              </p:cNvPr>
              <p:cNvSpPr txBox="1"/>
              <p:nvPr/>
            </p:nvSpPr>
            <p:spPr>
              <a:xfrm>
                <a:off x="484671" y="3792875"/>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6" name="文本框 15">
                <a:extLst>
                  <a:ext uri="{FF2B5EF4-FFF2-40B4-BE49-F238E27FC236}">
                    <a16:creationId xmlns:a16="http://schemas.microsoft.com/office/drawing/2014/main" id="{5CC4BB95-ECA2-4E6A-82A0-D7AF2FDAFF73}"/>
                  </a:ext>
                </a:extLst>
              </p:cNvPr>
              <p:cNvSpPr txBox="1">
                <a:spLocks noRot="1" noChangeAspect="1" noMove="1" noResize="1" noEditPoints="1" noAdjustHandles="1" noChangeArrowheads="1" noChangeShapeType="1" noTextEdit="1"/>
              </p:cNvSpPr>
              <p:nvPr/>
            </p:nvSpPr>
            <p:spPr>
              <a:xfrm>
                <a:off x="484671" y="3792875"/>
                <a:ext cx="1041032" cy="584775"/>
              </a:xfrm>
              <a:prstGeom prst="rect">
                <a:avLst/>
              </a:prstGeom>
              <a:blipFill>
                <a:blip r:embed="rId7"/>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D9B5FFED-7E8A-4C9C-8A8A-4D3435A07AAC}"/>
                  </a:ext>
                </a:extLst>
              </p:cNvPr>
              <p:cNvSpPr txBox="1"/>
              <p:nvPr/>
            </p:nvSpPr>
            <p:spPr>
              <a:xfrm>
                <a:off x="484671" y="3820578"/>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7" name="文本框 16">
                <a:extLst>
                  <a:ext uri="{FF2B5EF4-FFF2-40B4-BE49-F238E27FC236}">
                    <a16:creationId xmlns:a16="http://schemas.microsoft.com/office/drawing/2014/main" id="{D9B5FFED-7E8A-4C9C-8A8A-4D3435A07AAC}"/>
                  </a:ext>
                </a:extLst>
              </p:cNvPr>
              <p:cNvSpPr txBox="1">
                <a:spLocks noRot="1" noChangeAspect="1" noMove="1" noResize="1" noEditPoints="1" noAdjustHandles="1" noChangeArrowheads="1" noChangeShapeType="1" noTextEdit="1"/>
              </p:cNvSpPr>
              <p:nvPr/>
            </p:nvSpPr>
            <p:spPr>
              <a:xfrm>
                <a:off x="484671" y="3820578"/>
                <a:ext cx="1041032" cy="584775"/>
              </a:xfrm>
              <a:prstGeom prst="rect">
                <a:avLst/>
              </a:prstGeom>
              <a:blipFill>
                <a:blip r:embed="rId8"/>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D9C1ADAF-C1CF-464B-9763-CA4ED52D5D25}"/>
                  </a:ext>
                </a:extLst>
              </p:cNvPr>
              <p:cNvSpPr txBox="1"/>
              <p:nvPr/>
            </p:nvSpPr>
            <p:spPr>
              <a:xfrm>
                <a:off x="1500036" y="2506146"/>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8" name="文本框 17">
                <a:extLst>
                  <a:ext uri="{FF2B5EF4-FFF2-40B4-BE49-F238E27FC236}">
                    <a16:creationId xmlns:a16="http://schemas.microsoft.com/office/drawing/2014/main" id="{D9C1ADAF-C1CF-464B-9763-CA4ED52D5D25}"/>
                  </a:ext>
                </a:extLst>
              </p:cNvPr>
              <p:cNvSpPr txBox="1">
                <a:spLocks noRot="1" noChangeAspect="1" noMove="1" noResize="1" noEditPoints="1" noAdjustHandles="1" noChangeArrowheads="1" noChangeShapeType="1" noTextEdit="1"/>
              </p:cNvSpPr>
              <p:nvPr/>
            </p:nvSpPr>
            <p:spPr>
              <a:xfrm>
                <a:off x="1500036" y="2506146"/>
                <a:ext cx="1041032" cy="584775"/>
              </a:xfrm>
              <a:prstGeom prst="rect">
                <a:avLst/>
              </a:prstGeom>
              <a:blipFill>
                <a:blip r:embed="rId9"/>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4">
                <a:extLst>
                  <a:ext uri="{FF2B5EF4-FFF2-40B4-BE49-F238E27FC236}">
                    <a16:creationId xmlns:a16="http://schemas.microsoft.com/office/drawing/2014/main" id="{751C640F-2957-472D-AB31-2A3320C0A5C9}"/>
                  </a:ext>
                </a:extLst>
              </p:cNvPr>
              <p:cNvSpPr txBox="1"/>
              <p:nvPr/>
            </p:nvSpPr>
            <p:spPr>
              <a:xfrm>
                <a:off x="484671" y="3772431"/>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=1</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9" name="文本框 14">
                <a:extLst>
                  <a:ext uri="{FF2B5EF4-FFF2-40B4-BE49-F238E27FC236}">
                    <a16:creationId xmlns:a16="http://schemas.microsoft.com/office/drawing/2014/main" id="{751C640F-2957-472D-AB31-2A3320C0A5C9}"/>
                  </a:ext>
                </a:extLst>
              </p:cNvPr>
              <p:cNvSpPr txBox="1">
                <a:spLocks noRot="1" noChangeAspect="1" noMove="1" noResize="1" noEditPoints="1" noAdjustHandles="1" noChangeArrowheads="1" noChangeShapeType="1" noTextEdit="1"/>
              </p:cNvSpPr>
              <p:nvPr/>
            </p:nvSpPr>
            <p:spPr>
              <a:xfrm>
                <a:off x="484671" y="3772431"/>
                <a:ext cx="1041032" cy="584775"/>
              </a:xfrm>
              <a:prstGeom prst="rect">
                <a:avLst/>
              </a:prstGeom>
              <a:blipFill>
                <a:blip r:embed="rId10"/>
                <a:stretch>
                  <a:fillRect b="-6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229497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7526710" y="1836204"/>
            <a:ext cx="2952924" cy="488148"/>
          </a:xfrm>
          <a:prstGeom prst="roundRect">
            <a:avLst/>
          </a:prstGeom>
          <a:solidFill>
            <a:srgbClr val="1B4367"/>
          </a:solidFill>
        </p:spPr>
        <p:txBody>
          <a:bodyPr wrap="square" rtlCol="0">
            <a:spAutoFit/>
          </a:bodyPr>
          <a:lstStyle/>
          <a:p>
            <a:pPr defTabSz="914377"/>
            <a:r>
              <a:rPr lang="en-US" altLang="zh-CN" sz="2267" dirty="0">
                <a:solidFill>
                  <a:prstClr val="white"/>
                </a:solidFill>
                <a:latin typeface="微软雅黑"/>
                <a:ea typeface="微软雅黑"/>
                <a:cs typeface="+mn-ea"/>
                <a:sym typeface="+mn-lt"/>
              </a:rPr>
              <a:t>Minimax algorithm</a:t>
            </a:r>
            <a:endParaRPr lang="zh-CN" altLang="en-US" sz="2267" dirty="0">
              <a:solidFill>
                <a:prstClr val="white"/>
              </a:solidFill>
              <a:latin typeface="微软雅黑"/>
              <a:ea typeface="微软雅黑"/>
              <a:cs typeface="+mn-ea"/>
              <a:sym typeface="+mn-lt"/>
            </a:endParaRPr>
          </a:p>
        </p:txBody>
      </p:sp>
      <p:grpSp>
        <p:nvGrpSpPr>
          <p:cNvPr id="2" name="组合 1"/>
          <p:cNvGrpSpPr/>
          <p:nvPr/>
        </p:nvGrpSpPr>
        <p:grpSpPr>
          <a:xfrm>
            <a:off x="6847674" y="1809786"/>
            <a:ext cx="638044" cy="524760"/>
            <a:chOff x="5640108" y="966369"/>
            <a:chExt cx="476097" cy="391567"/>
          </a:xfrm>
        </p:grpSpPr>
        <p:sp>
          <p:nvSpPr>
            <p:cNvPr id="25" name="椭圆 24"/>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latin typeface="微软雅黑"/>
                <a:ea typeface="微软雅黑"/>
                <a:cs typeface="+mn-ea"/>
                <a:sym typeface="+mn-lt"/>
              </a:endParaRPr>
            </a:p>
          </p:txBody>
        </p:sp>
        <p:sp>
          <p:nvSpPr>
            <p:cNvPr id="26" name="文本框 17"/>
            <p:cNvSpPr txBox="1"/>
            <p:nvPr/>
          </p:nvSpPr>
          <p:spPr>
            <a:xfrm>
              <a:off x="5640108" y="975817"/>
              <a:ext cx="476097" cy="344486"/>
            </a:xfrm>
            <a:prstGeom prst="rect">
              <a:avLst/>
            </a:prstGeom>
            <a:noFill/>
          </p:spPr>
          <p:txBody>
            <a:bodyPr wrap="square" rtlCol="0">
              <a:spAutoFit/>
            </a:bodyPr>
            <a:lstStyle/>
            <a:p>
              <a:pPr algn="ctr" defTabSz="914377">
                <a:defRPr/>
              </a:pPr>
              <a:r>
                <a:rPr lang="en-US" altLang="zh-CN" sz="2400" dirty="0">
                  <a:solidFill>
                    <a:prstClr val="white"/>
                  </a:solidFill>
                  <a:latin typeface="微软雅黑"/>
                  <a:ea typeface="微软雅黑"/>
                  <a:cs typeface="+mn-ea"/>
                  <a:sym typeface="+mn-lt"/>
                </a:rPr>
                <a:t>01</a:t>
              </a:r>
            </a:p>
          </p:txBody>
        </p:sp>
      </p:grpSp>
      <p:sp>
        <p:nvSpPr>
          <p:cNvPr id="33" name="文本框 32"/>
          <p:cNvSpPr txBox="1"/>
          <p:nvPr/>
        </p:nvSpPr>
        <p:spPr>
          <a:xfrm>
            <a:off x="3821988" y="2683617"/>
            <a:ext cx="2863064" cy="995209"/>
          </a:xfrm>
          <a:prstGeom prst="rect">
            <a:avLst/>
          </a:prstGeom>
          <a:noFill/>
        </p:spPr>
        <p:txBody>
          <a:bodyPr vert="horz" wrap="square" rtlCol="0">
            <a:spAutoFit/>
          </a:bodyPr>
          <a:lstStyle/>
          <a:p>
            <a:pPr defTabSz="914377"/>
            <a:r>
              <a:rPr lang="zh-CN" altLang="en-US" sz="5867" spc="-300" dirty="0">
                <a:solidFill>
                  <a:srgbClr val="1B4367"/>
                </a:solidFill>
                <a:latin typeface="微软雅黑"/>
                <a:ea typeface="微软雅黑"/>
                <a:cs typeface="+mn-ea"/>
                <a:sym typeface="+mn-lt"/>
              </a:rPr>
              <a:t>目 录</a:t>
            </a:r>
          </a:p>
        </p:txBody>
      </p:sp>
      <p:sp>
        <p:nvSpPr>
          <p:cNvPr id="3" name="文本框 2"/>
          <p:cNvSpPr txBox="1"/>
          <p:nvPr/>
        </p:nvSpPr>
        <p:spPr>
          <a:xfrm>
            <a:off x="3821988" y="3525213"/>
            <a:ext cx="2817539" cy="584775"/>
          </a:xfrm>
          <a:prstGeom prst="rect">
            <a:avLst/>
          </a:prstGeom>
          <a:noFill/>
        </p:spPr>
        <p:txBody>
          <a:bodyPr vert="horz" wrap="square" rtlCol="0">
            <a:spAutoFit/>
          </a:bodyPr>
          <a:lstStyle/>
          <a:p>
            <a:pPr defTabSz="914377"/>
            <a:r>
              <a:rPr lang="en-US" altLang="zh-CN" sz="3200" dirty="0">
                <a:solidFill>
                  <a:srgbClr val="1B4367"/>
                </a:solidFill>
                <a:latin typeface="微软雅黑"/>
                <a:ea typeface="微软雅黑"/>
                <a:cs typeface="+mn-ea"/>
                <a:sym typeface="+mn-lt"/>
              </a:rPr>
              <a:t>CONTENTS</a:t>
            </a:r>
          </a:p>
        </p:txBody>
      </p:sp>
      <p:sp>
        <p:nvSpPr>
          <p:cNvPr id="79" name="文本框 10"/>
          <p:cNvSpPr txBox="1"/>
          <p:nvPr/>
        </p:nvSpPr>
        <p:spPr>
          <a:xfrm>
            <a:off x="7526710" y="2792929"/>
            <a:ext cx="2952924" cy="488148"/>
          </a:xfrm>
          <a:prstGeom prst="roundRect">
            <a:avLst/>
          </a:prstGeom>
          <a:solidFill>
            <a:srgbClr val="1B4367"/>
          </a:solidFill>
        </p:spPr>
        <p:txBody>
          <a:bodyPr wrap="square" rtlCol="0">
            <a:spAutoFit/>
          </a:bodyPr>
          <a:lstStyle/>
          <a:p>
            <a:pPr defTabSz="914377"/>
            <a:r>
              <a:rPr lang="en-US" altLang="zh-CN" sz="2267" dirty="0">
                <a:solidFill>
                  <a:prstClr val="white"/>
                </a:solidFill>
                <a:latin typeface="微软雅黑"/>
                <a:ea typeface="微软雅黑"/>
                <a:cs typeface="+mn-ea"/>
                <a:sym typeface="+mn-lt"/>
              </a:rPr>
              <a:t>Alpha-beta pruning</a:t>
            </a:r>
            <a:endParaRPr lang="zh-CN" altLang="en-US" sz="2267" dirty="0">
              <a:solidFill>
                <a:prstClr val="white"/>
              </a:solidFill>
              <a:latin typeface="微软雅黑"/>
              <a:ea typeface="微软雅黑"/>
              <a:cs typeface="+mn-ea"/>
              <a:sym typeface="+mn-lt"/>
            </a:endParaRPr>
          </a:p>
        </p:txBody>
      </p:sp>
      <p:grpSp>
        <p:nvGrpSpPr>
          <p:cNvPr id="80" name="组合 79"/>
          <p:cNvGrpSpPr/>
          <p:nvPr/>
        </p:nvGrpSpPr>
        <p:grpSpPr>
          <a:xfrm>
            <a:off x="6847674" y="2766511"/>
            <a:ext cx="638044" cy="524760"/>
            <a:chOff x="5640108" y="966369"/>
            <a:chExt cx="476097" cy="391567"/>
          </a:xfrm>
        </p:grpSpPr>
        <p:sp>
          <p:nvSpPr>
            <p:cNvPr id="81" name="椭圆 80"/>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latin typeface="微软雅黑"/>
                <a:ea typeface="微软雅黑"/>
                <a:cs typeface="+mn-ea"/>
                <a:sym typeface="+mn-lt"/>
              </a:endParaRPr>
            </a:p>
          </p:txBody>
        </p:sp>
        <p:sp>
          <p:nvSpPr>
            <p:cNvPr id="82" name="文本框 17"/>
            <p:cNvSpPr txBox="1"/>
            <p:nvPr/>
          </p:nvSpPr>
          <p:spPr>
            <a:xfrm>
              <a:off x="5640108" y="975817"/>
              <a:ext cx="476097" cy="344486"/>
            </a:xfrm>
            <a:prstGeom prst="rect">
              <a:avLst/>
            </a:prstGeom>
            <a:noFill/>
          </p:spPr>
          <p:txBody>
            <a:bodyPr wrap="square" rtlCol="0">
              <a:spAutoFit/>
            </a:bodyPr>
            <a:lstStyle/>
            <a:p>
              <a:pPr algn="ctr" defTabSz="914377">
                <a:defRPr/>
              </a:pPr>
              <a:r>
                <a:rPr lang="en-US" altLang="zh-CN" sz="2400" dirty="0">
                  <a:solidFill>
                    <a:prstClr val="white"/>
                  </a:solidFill>
                  <a:latin typeface="微软雅黑"/>
                  <a:ea typeface="微软雅黑"/>
                  <a:cs typeface="+mn-ea"/>
                  <a:sym typeface="+mn-lt"/>
                </a:rPr>
                <a:t>02</a:t>
              </a:r>
            </a:p>
          </p:txBody>
        </p:sp>
      </p:grpSp>
      <p:sp>
        <p:nvSpPr>
          <p:cNvPr id="83" name="文本框 10"/>
          <p:cNvSpPr txBox="1"/>
          <p:nvPr/>
        </p:nvSpPr>
        <p:spPr>
          <a:xfrm>
            <a:off x="7526710" y="3749655"/>
            <a:ext cx="2952924" cy="488148"/>
          </a:xfrm>
          <a:prstGeom prst="roundRect">
            <a:avLst/>
          </a:prstGeom>
          <a:solidFill>
            <a:srgbClr val="1B4367"/>
          </a:solidFill>
        </p:spPr>
        <p:txBody>
          <a:bodyPr wrap="square" rtlCol="0">
            <a:spAutoFit/>
          </a:bodyPr>
          <a:lstStyle/>
          <a:p>
            <a:pPr defTabSz="914377"/>
            <a:r>
              <a:rPr lang="en-US" altLang="zh-CN" sz="2267" dirty="0">
                <a:solidFill>
                  <a:prstClr val="white"/>
                </a:solidFill>
                <a:latin typeface="微软雅黑"/>
                <a:ea typeface="微软雅黑"/>
                <a:cs typeface="+mn-ea"/>
                <a:sym typeface="+mn-lt"/>
              </a:rPr>
              <a:t>A rough Analysis</a:t>
            </a:r>
            <a:endParaRPr lang="zh-CN" altLang="en-US" sz="2267" dirty="0">
              <a:solidFill>
                <a:prstClr val="white"/>
              </a:solidFill>
              <a:latin typeface="微软雅黑"/>
              <a:ea typeface="微软雅黑"/>
              <a:cs typeface="+mn-ea"/>
              <a:sym typeface="+mn-lt"/>
            </a:endParaRPr>
          </a:p>
        </p:txBody>
      </p:sp>
      <p:grpSp>
        <p:nvGrpSpPr>
          <p:cNvPr id="84" name="组合 83"/>
          <p:cNvGrpSpPr/>
          <p:nvPr/>
        </p:nvGrpSpPr>
        <p:grpSpPr>
          <a:xfrm>
            <a:off x="6847674" y="3723236"/>
            <a:ext cx="638044" cy="524760"/>
            <a:chOff x="5640108" y="966369"/>
            <a:chExt cx="476097" cy="391567"/>
          </a:xfrm>
        </p:grpSpPr>
        <p:sp>
          <p:nvSpPr>
            <p:cNvPr id="85" name="椭圆 84"/>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latin typeface="微软雅黑"/>
                <a:ea typeface="微软雅黑"/>
                <a:cs typeface="+mn-ea"/>
                <a:sym typeface="+mn-lt"/>
              </a:endParaRPr>
            </a:p>
          </p:txBody>
        </p:sp>
        <p:sp>
          <p:nvSpPr>
            <p:cNvPr id="86" name="文本框 17"/>
            <p:cNvSpPr txBox="1"/>
            <p:nvPr/>
          </p:nvSpPr>
          <p:spPr>
            <a:xfrm>
              <a:off x="5640108" y="975817"/>
              <a:ext cx="476097" cy="344486"/>
            </a:xfrm>
            <a:prstGeom prst="rect">
              <a:avLst/>
            </a:prstGeom>
            <a:noFill/>
          </p:spPr>
          <p:txBody>
            <a:bodyPr wrap="square" rtlCol="0">
              <a:spAutoFit/>
            </a:bodyPr>
            <a:lstStyle/>
            <a:p>
              <a:pPr algn="ctr" defTabSz="914377">
                <a:defRPr/>
              </a:pPr>
              <a:r>
                <a:rPr lang="en-US" altLang="zh-CN" sz="2400" dirty="0">
                  <a:solidFill>
                    <a:prstClr val="white"/>
                  </a:solidFill>
                  <a:latin typeface="微软雅黑"/>
                  <a:ea typeface="微软雅黑"/>
                  <a:cs typeface="+mn-ea"/>
                  <a:sym typeface="+mn-lt"/>
                </a:rPr>
                <a:t>03</a:t>
              </a:r>
            </a:p>
          </p:txBody>
        </p:sp>
      </p:grpSp>
      <p:sp>
        <p:nvSpPr>
          <p:cNvPr id="87" name="文本框 10"/>
          <p:cNvSpPr txBox="1"/>
          <p:nvPr/>
        </p:nvSpPr>
        <p:spPr>
          <a:xfrm>
            <a:off x="7526710" y="4706380"/>
            <a:ext cx="2952924" cy="488148"/>
          </a:xfrm>
          <a:prstGeom prst="roundRect">
            <a:avLst/>
          </a:prstGeom>
          <a:solidFill>
            <a:srgbClr val="1B4367"/>
          </a:solidFill>
        </p:spPr>
        <p:txBody>
          <a:bodyPr wrap="square" rtlCol="0">
            <a:spAutoFit/>
          </a:bodyPr>
          <a:lstStyle/>
          <a:p>
            <a:pPr defTabSz="914377"/>
            <a:r>
              <a:rPr lang="en-US" altLang="zh-CN" sz="2267" dirty="0">
                <a:solidFill>
                  <a:prstClr val="white"/>
                </a:solidFill>
                <a:latin typeface="微软雅黑"/>
                <a:ea typeface="微软雅黑"/>
                <a:cs typeface="+mn-ea"/>
                <a:sym typeface="+mn-lt"/>
              </a:rPr>
              <a:t>Application</a:t>
            </a:r>
            <a:endParaRPr lang="zh-CN" altLang="en-US" sz="2267" dirty="0">
              <a:solidFill>
                <a:prstClr val="white"/>
              </a:solidFill>
              <a:latin typeface="微软雅黑"/>
              <a:ea typeface="微软雅黑"/>
              <a:cs typeface="+mn-ea"/>
              <a:sym typeface="+mn-lt"/>
            </a:endParaRPr>
          </a:p>
        </p:txBody>
      </p:sp>
      <p:grpSp>
        <p:nvGrpSpPr>
          <p:cNvPr id="88" name="组合 87"/>
          <p:cNvGrpSpPr/>
          <p:nvPr/>
        </p:nvGrpSpPr>
        <p:grpSpPr>
          <a:xfrm>
            <a:off x="6847674" y="4679962"/>
            <a:ext cx="638044" cy="524760"/>
            <a:chOff x="5640108" y="966369"/>
            <a:chExt cx="476097" cy="391567"/>
          </a:xfrm>
        </p:grpSpPr>
        <p:sp>
          <p:nvSpPr>
            <p:cNvPr id="89" name="椭圆 88"/>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latin typeface="微软雅黑"/>
                <a:ea typeface="微软雅黑"/>
                <a:cs typeface="+mn-ea"/>
                <a:sym typeface="+mn-lt"/>
              </a:endParaRPr>
            </a:p>
          </p:txBody>
        </p:sp>
        <p:sp>
          <p:nvSpPr>
            <p:cNvPr id="90" name="文本框 17"/>
            <p:cNvSpPr txBox="1"/>
            <p:nvPr/>
          </p:nvSpPr>
          <p:spPr>
            <a:xfrm>
              <a:off x="5640108" y="975817"/>
              <a:ext cx="476097" cy="344486"/>
            </a:xfrm>
            <a:prstGeom prst="rect">
              <a:avLst/>
            </a:prstGeom>
            <a:noFill/>
          </p:spPr>
          <p:txBody>
            <a:bodyPr wrap="square" rtlCol="0">
              <a:spAutoFit/>
            </a:bodyPr>
            <a:lstStyle/>
            <a:p>
              <a:pPr algn="ctr" defTabSz="914377">
                <a:defRPr/>
              </a:pPr>
              <a:r>
                <a:rPr lang="en-US" altLang="zh-CN" sz="2400" dirty="0">
                  <a:solidFill>
                    <a:prstClr val="white"/>
                  </a:solidFill>
                  <a:latin typeface="微软雅黑"/>
                  <a:ea typeface="微软雅黑"/>
                  <a:cs typeface="+mn-ea"/>
                  <a:sym typeface="+mn-lt"/>
                </a:rPr>
                <a:t>04</a:t>
              </a:r>
            </a:p>
          </p:txBody>
        </p:sp>
      </p:grpSp>
      <p:sp>
        <p:nvSpPr>
          <p:cNvPr id="4" name="燕尾形 3"/>
          <p:cNvSpPr/>
          <p:nvPr/>
        </p:nvSpPr>
        <p:spPr>
          <a:xfrm>
            <a:off x="5712433" y="2911320"/>
            <a:ext cx="342471" cy="597913"/>
          </a:xfrm>
          <a:prstGeom prst="chevron">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latin typeface="微软雅黑"/>
              <a:ea typeface="微软雅黑"/>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回到这个最简单的小游戏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5D385F94-AF85-4297-9BF7-1C8917100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810" y="1438877"/>
            <a:ext cx="4755983" cy="4173618"/>
          </a:xfrm>
          <a:prstGeom prst="rect">
            <a:avLst/>
          </a:prstGeom>
        </p:spPr>
      </p:pic>
      <p:pic>
        <p:nvPicPr>
          <p:cNvPr id="6" name="图片 5">
            <a:extLst>
              <a:ext uri="{FF2B5EF4-FFF2-40B4-BE49-F238E27FC236}">
                <a16:creationId xmlns:a16="http://schemas.microsoft.com/office/drawing/2014/main" id="{A891E60C-C4FC-4795-8C73-2F744A04C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664" y="2704949"/>
            <a:ext cx="933450" cy="504825"/>
          </a:xfrm>
          <a:prstGeom prst="rect">
            <a:avLst/>
          </a:prstGeom>
        </p:spPr>
      </p:pic>
      <p:pic>
        <p:nvPicPr>
          <p:cNvPr id="8" name="图片 7">
            <a:extLst>
              <a:ext uri="{FF2B5EF4-FFF2-40B4-BE49-F238E27FC236}">
                <a16:creationId xmlns:a16="http://schemas.microsoft.com/office/drawing/2014/main" id="{BB7AAFCB-4F1B-47CA-8ACB-7F63B2B95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370" y="1540292"/>
            <a:ext cx="933450" cy="504825"/>
          </a:xfrm>
          <a:prstGeom prst="rect">
            <a:avLst/>
          </a:prstGeom>
        </p:spPr>
      </p:pic>
      <p:pic>
        <p:nvPicPr>
          <p:cNvPr id="10" name="图片 9">
            <a:extLst>
              <a:ext uri="{FF2B5EF4-FFF2-40B4-BE49-F238E27FC236}">
                <a16:creationId xmlns:a16="http://schemas.microsoft.com/office/drawing/2014/main" id="{F698D1D6-1DA6-4C28-A3A9-AE14E526C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123" y="3840730"/>
            <a:ext cx="933450" cy="504825"/>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2A20B17-8DDB-4C12-9839-7E0C40B0830C}"/>
                  </a:ext>
                </a:extLst>
              </p:cNvPr>
              <p:cNvSpPr txBox="1"/>
              <p:nvPr/>
            </p:nvSpPr>
            <p:spPr>
              <a:xfrm>
                <a:off x="4445368" y="1404151"/>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3" name="文本框 12">
                <a:extLst>
                  <a:ext uri="{FF2B5EF4-FFF2-40B4-BE49-F238E27FC236}">
                    <a16:creationId xmlns:a16="http://schemas.microsoft.com/office/drawing/2014/main" id="{72A20B17-8DDB-4C12-9839-7E0C40B0830C}"/>
                  </a:ext>
                </a:extLst>
              </p:cNvPr>
              <p:cNvSpPr txBox="1">
                <a:spLocks noRot="1" noChangeAspect="1" noMove="1" noResize="1" noEditPoints="1" noAdjustHandles="1" noChangeArrowheads="1" noChangeShapeType="1" noTextEdit="1"/>
              </p:cNvSpPr>
              <p:nvPr/>
            </p:nvSpPr>
            <p:spPr>
              <a:xfrm>
                <a:off x="4445368" y="1404151"/>
                <a:ext cx="1041032" cy="584775"/>
              </a:xfrm>
              <a:prstGeom prst="rect">
                <a:avLst/>
              </a:prstGeom>
              <a:blipFill>
                <a:blip r:embed="rId5"/>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FA50F4A-0142-4A44-BECD-705BC6EB3133}"/>
                  </a:ext>
                </a:extLst>
              </p:cNvPr>
              <p:cNvSpPr txBox="1"/>
              <p:nvPr/>
            </p:nvSpPr>
            <p:spPr>
              <a:xfrm>
                <a:off x="1479082" y="2624999"/>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4" name="文本框 13">
                <a:extLst>
                  <a:ext uri="{FF2B5EF4-FFF2-40B4-BE49-F238E27FC236}">
                    <a16:creationId xmlns:a16="http://schemas.microsoft.com/office/drawing/2014/main" id="{4FA50F4A-0142-4A44-BECD-705BC6EB3133}"/>
                  </a:ext>
                </a:extLst>
              </p:cNvPr>
              <p:cNvSpPr txBox="1">
                <a:spLocks noRot="1" noChangeAspect="1" noMove="1" noResize="1" noEditPoints="1" noAdjustHandles="1" noChangeArrowheads="1" noChangeShapeType="1" noTextEdit="1"/>
              </p:cNvSpPr>
              <p:nvPr/>
            </p:nvSpPr>
            <p:spPr>
              <a:xfrm>
                <a:off x="1479082" y="2624999"/>
                <a:ext cx="1041032" cy="584775"/>
              </a:xfrm>
              <a:prstGeom prst="rect">
                <a:avLst/>
              </a:prstGeom>
              <a:blipFill>
                <a:blip r:embed="rId6"/>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51C640F-2957-472D-AB31-2A3320C0A5C9}"/>
                  </a:ext>
                </a:extLst>
              </p:cNvPr>
              <p:cNvSpPr txBox="1"/>
              <p:nvPr/>
            </p:nvSpPr>
            <p:spPr>
              <a:xfrm>
                <a:off x="2999332" y="3760780"/>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5" name="文本框 14">
                <a:extLst>
                  <a:ext uri="{FF2B5EF4-FFF2-40B4-BE49-F238E27FC236}">
                    <a16:creationId xmlns:a16="http://schemas.microsoft.com/office/drawing/2014/main" id="{751C640F-2957-472D-AB31-2A3320C0A5C9}"/>
                  </a:ext>
                </a:extLst>
              </p:cNvPr>
              <p:cNvSpPr txBox="1">
                <a:spLocks noRot="1" noChangeAspect="1" noMove="1" noResize="1" noEditPoints="1" noAdjustHandles="1" noChangeArrowheads="1" noChangeShapeType="1" noTextEdit="1"/>
              </p:cNvSpPr>
              <p:nvPr/>
            </p:nvSpPr>
            <p:spPr>
              <a:xfrm>
                <a:off x="2999332" y="3760780"/>
                <a:ext cx="1041032" cy="584775"/>
              </a:xfrm>
              <a:prstGeom prst="rect">
                <a:avLst/>
              </a:prstGeom>
              <a:blipFill>
                <a:blip r:embed="rId7"/>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4">
                <a:extLst>
                  <a:ext uri="{FF2B5EF4-FFF2-40B4-BE49-F238E27FC236}">
                    <a16:creationId xmlns:a16="http://schemas.microsoft.com/office/drawing/2014/main" id="{751C640F-2957-472D-AB31-2A3320C0A5C9}"/>
                  </a:ext>
                </a:extLst>
              </p:cNvPr>
              <p:cNvSpPr txBox="1"/>
              <p:nvPr/>
            </p:nvSpPr>
            <p:spPr>
              <a:xfrm>
                <a:off x="2945541" y="3760779"/>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=1</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6" name="文本框 14">
                <a:extLst>
                  <a:ext uri="{FF2B5EF4-FFF2-40B4-BE49-F238E27FC236}">
                    <a16:creationId xmlns:a16="http://schemas.microsoft.com/office/drawing/2014/main" id="{751C640F-2957-472D-AB31-2A3320C0A5C9}"/>
                  </a:ext>
                </a:extLst>
              </p:cNvPr>
              <p:cNvSpPr txBox="1">
                <a:spLocks noRot="1" noChangeAspect="1" noMove="1" noResize="1" noEditPoints="1" noAdjustHandles="1" noChangeArrowheads="1" noChangeShapeType="1" noTextEdit="1"/>
              </p:cNvSpPr>
              <p:nvPr/>
            </p:nvSpPr>
            <p:spPr>
              <a:xfrm>
                <a:off x="2945541" y="3760779"/>
                <a:ext cx="1041032" cy="584775"/>
              </a:xfrm>
              <a:prstGeom prst="rect">
                <a:avLst/>
              </a:prstGeom>
              <a:blipFill>
                <a:blip r:embed="rId8"/>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4">
                <a:extLst>
                  <a:ext uri="{FF2B5EF4-FFF2-40B4-BE49-F238E27FC236}">
                    <a16:creationId xmlns:a16="http://schemas.microsoft.com/office/drawing/2014/main" id="{751C640F-2957-472D-AB31-2A3320C0A5C9}"/>
                  </a:ext>
                </a:extLst>
              </p:cNvPr>
              <p:cNvSpPr txBox="1"/>
              <p:nvPr/>
            </p:nvSpPr>
            <p:spPr>
              <a:xfrm>
                <a:off x="2999332" y="3760779"/>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=50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7" name="文本框 14">
                <a:extLst>
                  <a:ext uri="{FF2B5EF4-FFF2-40B4-BE49-F238E27FC236}">
                    <a16:creationId xmlns:a16="http://schemas.microsoft.com/office/drawing/2014/main" id="{751C640F-2957-472D-AB31-2A3320C0A5C9}"/>
                  </a:ext>
                </a:extLst>
              </p:cNvPr>
              <p:cNvSpPr txBox="1">
                <a:spLocks noRot="1" noChangeAspect="1" noMove="1" noResize="1" noEditPoints="1" noAdjustHandles="1" noChangeArrowheads="1" noChangeShapeType="1" noTextEdit="1"/>
              </p:cNvSpPr>
              <p:nvPr/>
            </p:nvSpPr>
            <p:spPr>
              <a:xfrm>
                <a:off x="2999332" y="3760779"/>
                <a:ext cx="1041032" cy="584775"/>
              </a:xfrm>
              <a:prstGeom prst="rect">
                <a:avLst/>
              </a:prstGeom>
              <a:blipFill>
                <a:blip r:embed="rId9"/>
                <a:stretch>
                  <a:fillRect b="-6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00548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回到这个最简单的小游戏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C19005BD-A27C-410F-8A34-0CED169C2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810" y="1410737"/>
            <a:ext cx="4743190" cy="4162391"/>
          </a:xfrm>
          <a:prstGeom prst="rect">
            <a:avLst/>
          </a:prstGeom>
        </p:spPr>
      </p:pic>
      <p:pic>
        <p:nvPicPr>
          <p:cNvPr id="8" name="图片 7">
            <a:extLst>
              <a:ext uri="{FF2B5EF4-FFF2-40B4-BE49-F238E27FC236}">
                <a16:creationId xmlns:a16="http://schemas.microsoft.com/office/drawing/2014/main" id="{8BE714C5-8A7B-4AF7-AA1B-FC7EFDEB0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709" y="2647197"/>
            <a:ext cx="933450" cy="504825"/>
          </a:xfrm>
          <a:prstGeom prst="rect">
            <a:avLst/>
          </a:prstGeom>
        </p:spPr>
      </p:pic>
      <p:pic>
        <p:nvPicPr>
          <p:cNvPr id="10" name="图片 9">
            <a:extLst>
              <a:ext uri="{FF2B5EF4-FFF2-40B4-BE49-F238E27FC236}">
                <a16:creationId xmlns:a16="http://schemas.microsoft.com/office/drawing/2014/main" id="{F2F96D3D-7052-48A0-98D4-B373271A2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993" y="1442019"/>
            <a:ext cx="933450" cy="504825"/>
          </a:xfrm>
          <a:prstGeom prst="rect">
            <a:avLst/>
          </a:prstGeom>
        </p:spPr>
      </p:pic>
      <p:pic>
        <p:nvPicPr>
          <p:cNvPr id="12" name="图片 11">
            <a:extLst>
              <a:ext uri="{FF2B5EF4-FFF2-40B4-BE49-F238E27FC236}">
                <a16:creationId xmlns:a16="http://schemas.microsoft.com/office/drawing/2014/main" id="{1265FD8B-7A39-4BA7-9DD5-14E9EC21E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978" y="3763728"/>
            <a:ext cx="933450" cy="504825"/>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AC6275-AA7F-43A5-B7AC-CE7A3C4A6E86}"/>
                  </a:ext>
                </a:extLst>
              </p:cNvPr>
              <p:cNvSpPr txBox="1"/>
              <p:nvPr/>
            </p:nvSpPr>
            <p:spPr>
              <a:xfrm>
                <a:off x="4445368" y="1404151"/>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5" name="文本框 14">
                <a:extLst>
                  <a:ext uri="{FF2B5EF4-FFF2-40B4-BE49-F238E27FC236}">
                    <a16:creationId xmlns:a16="http://schemas.microsoft.com/office/drawing/2014/main" id="{85AC6275-AA7F-43A5-B7AC-CE7A3C4A6E86}"/>
                  </a:ext>
                </a:extLst>
              </p:cNvPr>
              <p:cNvSpPr txBox="1">
                <a:spLocks noRot="1" noChangeAspect="1" noMove="1" noResize="1" noEditPoints="1" noAdjustHandles="1" noChangeArrowheads="1" noChangeShapeType="1" noTextEdit="1"/>
              </p:cNvSpPr>
              <p:nvPr/>
            </p:nvSpPr>
            <p:spPr>
              <a:xfrm>
                <a:off x="4445368" y="1404151"/>
                <a:ext cx="1041032" cy="584775"/>
              </a:xfrm>
              <a:prstGeom prst="rect">
                <a:avLst/>
              </a:prstGeom>
              <a:blipFill>
                <a:blip r:embed="rId5"/>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7EF09D3-5C94-48CB-B40A-48A71CE644AC}"/>
                  </a:ext>
                </a:extLst>
              </p:cNvPr>
              <p:cNvSpPr txBox="1"/>
              <p:nvPr/>
            </p:nvSpPr>
            <p:spPr>
              <a:xfrm>
                <a:off x="1571918" y="2567247"/>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6" name="文本框 15">
                <a:extLst>
                  <a:ext uri="{FF2B5EF4-FFF2-40B4-BE49-F238E27FC236}">
                    <a16:creationId xmlns:a16="http://schemas.microsoft.com/office/drawing/2014/main" id="{97EF09D3-5C94-48CB-B40A-48A71CE644AC}"/>
                  </a:ext>
                </a:extLst>
              </p:cNvPr>
              <p:cNvSpPr txBox="1">
                <a:spLocks noRot="1" noChangeAspect="1" noMove="1" noResize="1" noEditPoints="1" noAdjustHandles="1" noChangeArrowheads="1" noChangeShapeType="1" noTextEdit="1"/>
              </p:cNvSpPr>
              <p:nvPr/>
            </p:nvSpPr>
            <p:spPr>
              <a:xfrm>
                <a:off x="1571918" y="2567247"/>
                <a:ext cx="1041032" cy="584775"/>
              </a:xfrm>
              <a:prstGeom prst="rect">
                <a:avLst/>
              </a:prstGeom>
              <a:blipFill>
                <a:blip r:embed="rId6"/>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BB331B7-7A7D-4F0B-B5DE-5DF9919A5E3A}"/>
                  </a:ext>
                </a:extLst>
              </p:cNvPr>
              <p:cNvSpPr txBox="1"/>
              <p:nvPr/>
            </p:nvSpPr>
            <p:spPr>
              <a:xfrm>
                <a:off x="3934477" y="3723752"/>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7" name="文本框 16">
                <a:extLst>
                  <a:ext uri="{FF2B5EF4-FFF2-40B4-BE49-F238E27FC236}">
                    <a16:creationId xmlns:a16="http://schemas.microsoft.com/office/drawing/2014/main" id="{BBB331B7-7A7D-4F0B-B5DE-5DF9919A5E3A}"/>
                  </a:ext>
                </a:extLst>
              </p:cNvPr>
              <p:cNvSpPr txBox="1">
                <a:spLocks noRot="1" noChangeAspect="1" noMove="1" noResize="1" noEditPoints="1" noAdjustHandles="1" noChangeArrowheads="1" noChangeShapeType="1" noTextEdit="1"/>
              </p:cNvSpPr>
              <p:nvPr/>
            </p:nvSpPr>
            <p:spPr>
              <a:xfrm>
                <a:off x="3934477" y="3723752"/>
                <a:ext cx="1041032" cy="584775"/>
              </a:xfrm>
              <a:prstGeom prst="rect">
                <a:avLst/>
              </a:prstGeom>
              <a:blipFill>
                <a:blip r:embed="rId7"/>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59983BD-1290-4324-A1E0-457244F08A01}"/>
                  </a:ext>
                </a:extLst>
              </p:cNvPr>
              <p:cNvSpPr txBox="1"/>
              <p:nvPr/>
            </p:nvSpPr>
            <p:spPr>
              <a:xfrm>
                <a:off x="3934477" y="3730338"/>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=20</m:t>
                      </m:r>
                    </m:oMath>
                  </m:oMathPara>
                </a14:m>
                <a:endParaRPr lang="zh-CN" altLang="en-US" sz="1600" dirty="0"/>
              </a:p>
            </p:txBody>
          </p:sp>
        </mc:Choice>
        <mc:Fallback xmlns="">
          <p:sp>
            <p:nvSpPr>
              <p:cNvPr id="18" name="文本框 17">
                <a:extLst>
                  <a:ext uri="{FF2B5EF4-FFF2-40B4-BE49-F238E27FC236}">
                    <a16:creationId xmlns:a16="http://schemas.microsoft.com/office/drawing/2014/main" id="{359983BD-1290-4324-A1E0-457244F08A01}"/>
                  </a:ext>
                </a:extLst>
              </p:cNvPr>
              <p:cNvSpPr txBox="1">
                <a:spLocks noRot="1" noChangeAspect="1" noMove="1" noResize="1" noEditPoints="1" noAdjustHandles="1" noChangeArrowheads="1" noChangeShapeType="1" noTextEdit="1"/>
              </p:cNvSpPr>
              <p:nvPr/>
            </p:nvSpPr>
            <p:spPr>
              <a:xfrm>
                <a:off x="3934477" y="3730338"/>
                <a:ext cx="1041032" cy="584775"/>
              </a:xfrm>
              <a:prstGeom prst="rect">
                <a:avLst/>
              </a:prstGeom>
              <a:blipFill>
                <a:blip r:embed="rId8"/>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879A06A-DEF1-484E-9FD7-2836691BFD93}"/>
                  </a:ext>
                </a:extLst>
              </p:cNvPr>
              <p:cNvSpPr txBox="1"/>
              <p:nvPr/>
            </p:nvSpPr>
            <p:spPr>
              <a:xfrm>
                <a:off x="4445368" y="1444127"/>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9" name="文本框 18">
                <a:extLst>
                  <a:ext uri="{FF2B5EF4-FFF2-40B4-BE49-F238E27FC236}">
                    <a16:creationId xmlns:a16="http://schemas.microsoft.com/office/drawing/2014/main" id="{3879A06A-DEF1-484E-9FD7-2836691BFD93}"/>
                  </a:ext>
                </a:extLst>
              </p:cNvPr>
              <p:cNvSpPr txBox="1">
                <a:spLocks noRot="1" noChangeAspect="1" noMove="1" noResize="1" noEditPoints="1" noAdjustHandles="1" noChangeArrowheads="1" noChangeShapeType="1" noTextEdit="1"/>
              </p:cNvSpPr>
              <p:nvPr/>
            </p:nvSpPr>
            <p:spPr>
              <a:xfrm>
                <a:off x="4445368" y="1444127"/>
                <a:ext cx="1041032" cy="584775"/>
              </a:xfrm>
              <a:prstGeom prst="rect">
                <a:avLst/>
              </a:prstGeom>
              <a:blipFill>
                <a:blip r:embed="rId9"/>
                <a:stretch>
                  <a:fillRect b="-6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59865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回到这个最简单的小游戏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AF5F90D2-74D0-4479-966A-B10FFF0FFE81}"/>
              </a:ext>
            </a:extLst>
          </p:cNvPr>
          <p:cNvPicPr>
            <a:picLocks noChangeAspect="1"/>
          </p:cNvPicPr>
          <p:nvPr/>
        </p:nvPicPr>
        <p:blipFill>
          <a:blip r:embed="rId3"/>
          <a:stretch>
            <a:fillRect/>
          </a:stretch>
        </p:blipFill>
        <p:spPr>
          <a:xfrm>
            <a:off x="1352810" y="1486444"/>
            <a:ext cx="5694158" cy="4096867"/>
          </a:xfrm>
          <a:prstGeom prst="rect">
            <a:avLst/>
          </a:prstGeom>
        </p:spPr>
      </p:pic>
      <p:pic>
        <p:nvPicPr>
          <p:cNvPr id="5" name="图片 4">
            <a:extLst>
              <a:ext uri="{FF2B5EF4-FFF2-40B4-BE49-F238E27FC236}">
                <a16:creationId xmlns:a16="http://schemas.microsoft.com/office/drawing/2014/main" id="{0E4A20C8-0905-4421-A7C9-F21EA05C6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492" y="1464145"/>
            <a:ext cx="933450" cy="504825"/>
          </a:xfrm>
          <a:prstGeom prst="rect">
            <a:avLst/>
          </a:prstGeom>
        </p:spPr>
      </p:pic>
      <p:pic>
        <p:nvPicPr>
          <p:cNvPr id="7" name="图片 6">
            <a:extLst>
              <a:ext uri="{FF2B5EF4-FFF2-40B4-BE49-F238E27FC236}">
                <a16:creationId xmlns:a16="http://schemas.microsoft.com/office/drawing/2014/main" id="{601295D6-BF9B-4C9B-83E7-781C7F21D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019" y="2631787"/>
            <a:ext cx="933450" cy="504825"/>
          </a:xfrm>
          <a:prstGeom prst="rect">
            <a:avLst/>
          </a:prstGeom>
        </p:spPr>
      </p:pic>
      <p:pic>
        <p:nvPicPr>
          <p:cNvPr id="9" name="图片 8">
            <a:extLst>
              <a:ext uri="{FF2B5EF4-FFF2-40B4-BE49-F238E27FC236}">
                <a16:creationId xmlns:a16="http://schemas.microsoft.com/office/drawing/2014/main" id="{5D99F1A5-AEE2-4843-8A63-C5152E428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763" y="3855136"/>
            <a:ext cx="933450" cy="504825"/>
          </a:xfrm>
          <a:prstGeom prst="rect">
            <a:avLst/>
          </a:prstGeom>
        </p:spPr>
      </p:pic>
      <p:pic>
        <p:nvPicPr>
          <p:cNvPr id="11" name="图片 10">
            <a:extLst>
              <a:ext uri="{FF2B5EF4-FFF2-40B4-BE49-F238E27FC236}">
                <a16:creationId xmlns:a16="http://schemas.microsoft.com/office/drawing/2014/main" id="{541C6163-459B-46D4-958A-014E62217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539" y="2762700"/>
            <a:ext cx="933450" cy="504825"/>
          </a:xfrm>
          <a:prstGeom prst="rect">
            <a:avLst/>
          </a:prstGeom>
        </p:spPr>
      </p:pic>
      <mc:AlternateContent xmlns:mc="http://schemas.openxmlformats.org/markup-compatibility/2006" xmlns:a14="http://schemas.microsoft.com/office/drawing/2010/main">
        <mc:Choice Requires="a14">
          <p:sp>
            <p:nvSpPr>
              <p:cNvPr id="14" name="文本框 14">
                <a:extLst>
                  <a:ext uri="{FF2B5EF4-FFF2-40B4-BE49-F238E27FC236}">
                    <a16:creationId xmlns:a16="http://schemas.microsoft.com/office/drawing/2014/main" id="{85AC6275-AA7F-43A5-B7AC-CE7A3C4A6E86}"/>
                  </a:ext>
                </a:extLst>
              </p:cNvPr>
              <p:cNvSpPr txBox="1"/>
              <p:nvPr/>
            </p:nvSpPr>
            <p:spPr>
              <a:xfrm>
                <a:off x="4416492" y="1384195"/>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4" name="文本框 14">
                <a:extLst>
                  <a:ext uri="{FF2B5EF4-FFF2-40B4-BE49-F238E27FC236}">
                    <a16:creationId xmlns:a16="http://schemas.microsoft.com/office/drawing/2014/main" id="{85AC6275-AA7F-43A5-B7AC-CE7A3C4A6E86}"/>
                  </a:ext>
                </a:extLst>
              </p:cNvPr>
              <p:cNvSpPr txBox="1">
                <a:spLocks noRot="1" noChangeAspect="1" noMove="1" noResize="1" noEditPoints="1" noAdjustHandles="1" noChangeArrowheads="1" noChangeShapeType="1" noTextEdit="1"/>
              </p:cNvSpPr>
              <p:nvPr/>
            </p:nvSpPr>
            <p:spPr>
              <a:xfrm>
                <a:off x="4416492" y="1384195"/>
                <a:ext cx="1041032" cy="584775"/>
              </a:xfrm>
              <a:prstGeom prst="rect">
                <a:avLst/>
              </a:prstGeom>
              <a:blipFill>
                <a:blip r:embed="rId5"/>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AC6275-AA7F-43A5-B7AC-CE7A3C4A6E86}"/>
                  </a:ext>
                </a:extLst>
              </p:cNvPr>
              <p:cNvSpPr txBox="1"/>
              <p:nvPr/>
            </p:nvSpPr>
            <p:spPr>
              <a:xfrm>
                <a:off x="5940166" y="2591811"/>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5" name="文本框 14">
                <a:extLst>
                  <a:ext uri="{FF2B5EF4-FFF2-40B4-BE49-F238E27FC236}">
                    <a16:creationId xmlns:a16="http://schemas.microsoft.com/office/drawing/2014/main" id="{85AC6275-AA7F-43A5-B7AC-CE7A3C4A6E86}"/>
                  </a:ext>
                </a:extLst>
              </p:cNvPr>
              <p:cNvSpPr txBox="1">
                <a:spLocks noRot="1" noChangeAspect="1" noMove="1" noResize="1" noEditPoints="1" noAdjustHandles="1" noChangeArrowheads="1" noChangeShapeType="1" noTextEdit="1"/>
              </p:cNvSpPr>
              <p:nvPr/>
            </p:nvSpPr>
            <p:spPr>
              <a:xfrm>
                <a:off x="5940166" y="2591811"/>
                <a:ext cx="1041032" cy="584775"/>
              </a:xfrm>
              <a:prstGeom prst="rect">
                <a:avLst/>
              </a:prstGeom>
              <a:blipFill>
                <a:blip r:embed="rId6"/>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4">
                <a:extLst>
                  <a:ext uri="{FF2B5EF4-FFF2-40B4-BE49-F238E27FC236}">
                    <a16:creationId xmlns:a16="http://schemas.microsoft.com/office/drawing/2014/main" id="{85AC6275-AA7F-43A5-B7AC-CE7A3C4A6E86}"/>
                  </a:ext>
                </a:extLst>
              </p:cNvPr>
              <p:cNvSpPr txBox="1"/>
              <p:nvPr/>
            </p:nvSpPr>
            <p:spPr>
              <a:xfrm>
                <a:off x="4899134" y="3768798"/>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i="1">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6" name="文本框 14">
                <a:extLst>
                  <a:ext uri="{FF2B5EF4-FFF2-40B4-BE49-F238E27FC236}">
                    <a16:creationId xmlns:a16="http://schemas.microsoft.com/office/drawing/2014/main" id="{85AC6275-AA7F-43A5-B7AC-CE7A3C4A6E86}"/>
                  </a:ext>
                </a:extLst>
              </p:cNvPr>
              <p:cNvSpPr txBox="1">
                <a:spLocks noRot="1" noChangeAspect="1" noMove="1" noResize="1" noEditPoints="1" noAdjustHandles="1" noChangeArrowheads="1" noChangeShapeType="1" noTextEdit="1"/>
              </p:cNvSpPr>
              <p:nvPr/>
            </p:nvSpPr>
            <p:spPr>
              <a:xfrm>
                <a:off x="4899134" y="3768798"/>
                <a:ext cx="1041032" cy="584775"/>
              </a:xfrm>
              <a:prstGeom prst="rect">
                <a:avLst/>
              </a:prstGeom>
              <a:blipFill>
                <a:blip r:embed="rId7"/>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4">
                <a:extLst>
                  <a:ext uri="{FF2B5EF4-FFF2-40B4-BE49-F238E27FC236}">
                    <a16:creationId xmlns:a16="http://schemas.microsoft.com/office/drawing/2014/main" id="{BEE91DD9-C8FC-47EB-AC6E-3C938310FA3D}"/>
                  </a:ext>
                </a:extLst>
              </p:cNvPr>
              <p:cNvSpPr txBox="1"/>
              <p:nvPr/>
            </p:nvSpPr>
            <p:spPr>
              <a:xfrm>
                <a:off x="5874396" y="2576230"/>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=10</m:t>
                      </m:r>
                    </m:oMath>
                  </m:oMathPara>
                </a14:m>
                <a:endParaRPr lang="zh-CN" altLang="en-US" sz="1600" dirty="0"/>
              </a:p>
            </p:txBody>
          </p:sp>
        </mc:Choice>
        <mc:Fallback xmlns="">
          <p:sp>
            <p:nvSpPr>
              <p:cNvPr id="19" name="文本框 14">
                <a:extLst>
                  <a:ext uri="{FF2B5EF4-FFF2-40B4-BE49-F238E27FC236}">
                    <a16:creationId xmlns:a16="http://schemas.microsoft.com/office/drawing/2014/main" id="{BEE91DD9-C8FC-47EB-AC6E-3C938310FA3D}"/>
                  </a:ext>
                </a:extLst>
              </p:cNvPr>
              <p:cNvSpPr txBox="1">
                <a:spLocks noRot="1" noChangeAspect="1" noMove="1" noResize="1" noEditPoints="1" noAdjustHandles="1" noChangeArrowheads="1" noChangeShapeType="1" noTextEdit="1"/>
              </p:cNvSpPr>
              <p:nvPr/>
            </p:nvSpPr>
            <p:spPr>
              <a:xfrm>
                <a:off x="5874396" y="2576230"/>
                <a:ext cx="1041032" cy="584775"/>
              </a:xfrm>
              <a:prstGeom prst="rect">
                <a:avLst/>
              </a:prstGeom>
              <a:blipFill>
                <a:blip r:embed="rId8"/>
                <a:stretch>
                  <a:fillRect b="-6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023390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回到这个最简单的小游戏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9B3C42E4-EF38-41EB-B842-B77A40448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983" y="1311075"/>
            <a:ext cx="8699742" cy="4165801"/>
          </a:xfrm>
          <a:prstGeom prst="rect">
            <a:avLst/>
          </a:prstGeom>
        </p:spPr>
      </p:pic>
      <p:pic>
        <p:nvPicPr>
          <p:cNvPr id="5" name="图片 4">
            <a:extLst>
              <a:ext uri="{FF2B5EF4-FFF2-40B4-BE49-F238E27FC236}">
                <a16:creationId xmlns:a16="http://schemas.microsoft.com/office/drawing/2014/main" id="{A27A99EB-4770-4F3A-B3E5-5736542B9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92" y="2473943"/>
            <a:ext cx="933450" cy="504825"/>
          </a:xfrm>
          <a:prstGeom prst="rect">
            <a:avLst/>
          </a:prstGeom>
        </p:spPr>
      </p:pic>
      <p:pic>
        <p:nvPicPr>
          <p:cNvPr id="7" name="图片 6">
            <a:extLst>
              <a:ext uri="{FF2B5EF4-FFF2-40B4-BE49-F238E27FC236}">
                <a16:creationId xmlns:a16="http://schemas.microsoft.com/office/drawing/2014/main" id="{DAB3AB94-A61C-4FC4-9DD2-0693A1FB3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997" y="2550945"/>
            <a:ext cx="933450" cy="504825"/>
          </a:xfrm>
          <a:prstGeom prst="rect">
            <a:avLst/>
          </a:prstGeom>
        </p:spPr>
      </p:pic>
      <p:pic>
        <p:nvPicPr>
          <p:cNvPr id="9" name="图片 8">
            <a:extLst>
              <a:ext uri="{FF2B5EF4-FFF2-40B4-BE49-F238E27FC236}">
                <a16:creationId xmlns:a16="http://schemas.microsoft.com/office/drawing/2014/main" id="{EE841BBD-AEC4-4203-A2B6-16212DCD9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970" y="3710130"/>
            <a:ext cx="933450" cy="504825"/>
          </a:xfrm>
          <a:prstGeom prst="rect">
            <a:avLst/>
          </a:prstGeom>
        </p:spPr>
      </p:pic>
      <p:pic>
        <p:nvPicPr>
          <p:cNvPr id="11" name="图片 10">
            <a:extLst>
              <a:ext uri="{FF2B5EF4-FFF2-40B4-BE49-F238E27FC236}">
                <a16:creationId xmlns:a16="http://schemas.microsoft.com/office/drawing/2014/main" id="{6600CF93-1270-481D-90AD-B9CA16FED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252" y="1389679"/>
            <a:ext cx="933450" cy="504825"/>
          </a:xfrm>
          <a:prstGeom prst="rect">
            <a:avLst/>
          </a:prstGeom>
        </p:spPr>
      </p:pic>
      <p:pic>
        <p:nvPicPr>
          <p:cNvPr id="14" name="图片 13">
            <a:extLst>
              <a:ext uri="{FF2B5EF4-FFF2-40B4-BE49-F238E27FC236}">
                <a16:creationId xmlns:a16="http://schemas.microsoft.com/office/drawing/2014/main" id="{1491C93F-A182-4DB4-A860-91B28C95B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267" y="2559560"/>
            <a:ext cx="933450" cy="504825"/>
          </a:xfrm>
          <a:prstGeom prst="rect">
            <a:avLst/>
          </a:prstGeom>
        </p:spPr>
      </p:pic>
      <mc:AlternateContent xmlns:mc="http://schemas.openxmlformats.org/markup-compatibility/2006" xmlns:a14="http://schemas.microsoft.com/office/drawing/2010/main">
        <mc:Choice Requires="a14">
          <p:sp>
            <p:nvSpPr>
              <p:cNvPr id="17" name="文本框 14">
                <a:extLst>
                  <a:ext uri="{FF2B5EF4-FFF2-40B4-BE49-F238E27FC236}">
                    <a16:creationId xmlns:a16="http://schemas.microsoft.com/office/drawing/2014/main" id="{6A39DF55-04D8-4A5D-844B-51C4C4B30964}"/>
                  </a:ext>
                </a:extLst>
              </p:cNvPr>
              <p:cNvSpPr txBox="1"/>
              <p:nvPr/>
            </p:nvSpPr>
            <p:spPr>
              <a:xfrm>
                <a:off x="4728461" y="1381124"/>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7" name="文本框 14">
                <a:extLst>
                  <a:ext uri="{FF2B5EF4-FFF2-40B4-BE49-F238E27FC236}">
                    <a16:creationId xmlns:a16="http://schemas.microsoft.com/office/drawing/2014/main" id="{6A39DF55-04D8-4A5D-844B-51C4C4B30964}"/>
                  </a:ext>
                </a:extLst>
              </p:cNvPr>
              <p:cNvSpPr txBox="1">
                <a:spLocks noRot="1" noChangeAspect="1" noMove="1" noResize="1" noEditPoints="1" noAdjustHandles="1" noChangeArrowheads="1" noChangeShapeType="1" noTextEdit="1"/>
              </p:cNvSpPr>
              <p:nvPr/>
            </p:nvSpPr>
            <p:spPr>
              <a:xfrm>
                <a:off x="4728461" y="1381124"/>
                <a:ext cx="1041032" cy="584775"/>
              </a:xfrm>
              <a:prstGeom prst="rect">
                <a:avLst/>
              </a:prstGeom>
              <a:blipFill>
                <a:blip r:embed="rId5"/>
                <a:stretch>
                  <a:fillRect b="-73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4">
                <a:extLst>
                  <a:ext uri="{FF2B5EF4-FFF2-40B4-BE49-F238E27FC236}">
                    <a16:creationId xmlns:a16="http://schemas.microsoft.com/office/drawing/2014/main" id="{BEFADEF7-A543-40A6-A843-C3918B64BEA8}"/>
                  </a:ext>
                </a:extLst>
              </p:cNvPr>
              <p:cNvSpPr txBox="1"/>
              <p:nvPr/>
            </p:nvSpPr>
            <p:spPr>
              <a:xfrm>
                <a:off x="6712017" y="3710130"/>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8" name="文本框 14">
                <a:extLst>
                  <a:ext uri="{FF2B5EF4-FFF2-40B4-BE49-F238E27FC236}">
                    <a16:creationId xmlns:a16="http://schemas.microsoft.com/office/drawing/2014/main" id="{BEFADEF7-A543-40A6-A843-C3918B64BEA8}"/>
                  </a:ext>
                </a:extLst>
              </p:cNvPr>
              <p:cNvSpPr txBox="1">
                <a:spLocks noRot="1" noChangeAspect="1" noMove="1" noResize="1" noEditPoints="1" noAdjustHandles="1" noChangeArrowheads="1" noChangeShapeType="1" noTextEdit="1"/>
              </p:cNvSpPr>
              <p:nvPr/>
            </p:nvSpPr>
            <p:spPr>
              <a:xfrm>
                <a:off x="6712017" y="3710130"/>
                <a:ext cx="1041032" cy="584775"/>
              </a:xfrm>
              <a:prstGeom prst="rect">
                <a:avLst/>
              </a:prstGeom>
              <a:blipFill>
                <a:blip r:embed="rId6"/>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4">
                <a:extLst>
                  <a:ext uri="{FF2B5EF4-FFF2-40B4-BE49-F238E27FC236}">
                    <a16:creationId xmlns:a16="http://schemas.microsoft.com/office/drawing/2014/main" id="{7D82FA2D-867A-4137-803E-2B3DEA458CEE}"/>
                  </a:ext>
                </a:extLst>
              </p:cNvPr>
              <p:cNvSpPr txBox="1"/>
              <p:nvPr/>
            </p:nvSpPr>
            <p:spPr>
              <a:xfrm>
                <a:off x="7734701" y="2448209"/>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9" name="文本框 14">
                <a:extLst>
                  <a:ext uri="{FF2B5EF4-FFF2-40B4-BE49-F238E27FC236}">
                    <a16:creationId xmlns:a16="http://schemas.microsoft.com/office/drawing/2014/main" id="{7D82FA2D-867A-4137-803E-2B3DEA458CEE}"/>
                  </a:ext>
                </a:extLst>
              </p:cNvPr>
              <p:cNvSpPr txBox="1">
                <a:spLocks noRot="1" noChangeAspect="1" noMove="1" noResize="1" noEditPoints="1" noAdjustHandles="1" noChangeArrowheads="1" noChangeShapeType="1" noTextEdit="1"/>
              </p:cNvSpPr>
              <p:nvPr/>
            </p:nvSpPr>
            <p:spPr>
              <a:xfrm>
                <a:off x="7734701" y="2448209"/>
                <a:ext cx="1041032" cy="584775"/>
              </a:xfrm>
              <a:prstGeom prst="rect">
                <a:avLst/>
              </a:prstGeom>
              <a:blipFill>
                <a:blip r:embed="rId7"/>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4">
                <a:extLst>
                  <a:ext uri="{FF2B5EF4-FFF2-40B4-BE49-F238E27FC236}">
                    <a16:creationId xmlns:a16="http://schemas.microsoft.com/office/drawing/2014/main" id="{85AC6275-AA7F-43A5-B7AC-CE7A3C4A6E86}"/>
                  </a:ext>
                </a:extLst>
              </p:cNvPr>
              <p:cNvSpPr txBox="1"/>
              <p:nvPr/>
            </p:nvSpPr>
            <p:spPr>
              <a:xfrm>
                <a:off x="7734701" y="2433967"/>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=20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=5</m:t>
                      </m:r>
                    </m:oMath>
                  </m:oMathPara>
                </a14:m>
                <a:endParaRPr lang="zh-CN" altLang="en-US" sz="1600" dirty="0"/>
              </a:p>
            </p:txBody>
          </p:sp>
        </mc:Choice>
        <mc:Fallback xmlns="">
          <p:sp>
            <p:nvSpPr>
              <p:cNvPr id="20" name="文本框 14">
                <a:extLst>
                  <a:ext uri="{FF2B5EF4-FFF2-40B4-BE49-F238E27FC236}">
                    <a16:creationId xmlns:a16="http://schemas.microsoft.com/office/drawing/2014/main" id="{85AC6275-AA7F-43A5-B7AC-CE7A3C4A6E86}"/>
                  </a:ext>
                </a:extLst>
              </p:cNvPr>
              <p:cNvSpPr txBox="1">
                <a:spLocks noRot="1" noChangeAspect="1" noMove="1" noResize="1" noEditPoints="1" noAdjustHandles="1" noChangeArrowheads="1" noChangeShapeType="1" noTextEdit="1"/>
              </p:cNvSpPr>
              <p:nvPr/>
            </p:nvSpPr>
            <p:spPr>
              <a:xfrm>
                <a:off x="7734701" y="2433967"/>
                <a:ext cx="1041032" cy="584775"/>
              </a:xfrm>
              <a:prstGeom prst="rect">
                <a:avLst/>
              </a:prstGeom>
              <a:blipFill>
                <a:blip r:embed="rId8"/>
                <a:stretch>
                  <a:fillRect b="-6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0836203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Original Code</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B305CB43-78DE-47F8-A4F3-4983CD8C081F}"/>
              </a:ext>
            </a:extLst>
          </p:cNvPr>
          <p:cNvPicPr>
            <a:picLocks noChangeAspect="1"/>
          </p:cNvPicPr>
          <p:nvPr/>
        </p:nvPicPr>
        <p:blipFill>
          <a:blip r:embed="rId3"/>
          <a:stretch>
            <a:fillRect/>
          </a:stretch>
        </p:blipFill>
        <p:spPr>
          <a:xfrm>
            <a:off x="1456756" y="1012773"/>
            <a:ext cx="7407282" cy="4968671"/>
          </a:xfrm>
          <a:prstGeom prst="rect">
            <a:avLst/>
          </a:prstGeom>
        </p:spPr>
      </p:pic>
    </p:spTree>
    <p:extLst>
      <p:ext uri="{BB962C8B-B14F-4D97-AF65-F5344CB8AC3E}">
        <p14:creationId xmlns:p14="http://schemas.microsoft.com/office/powerpoint/2010/main" val="21096139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Alpha-Beta Pruning Code</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3CE577D3-B013-406C-907A-F0264A641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810" y="1286927"/>
            <a:ext cx="8373979" cy="4520414"/>
          </a:xfrm>
          <a:prstGeom prst="rect">
            <a:avLst/>
          </a:prstGeom>
        </p:spPr>
      </p:pic>
    </p:spTree>
    <p:extLst>
      <p:ext uri="{BB962C8B-B14F-4D97-AF65-F5344CB8AC3E}">
        <p14:creationId xmlns:p14="http://schemas.microsoft.com/office/powerpoint/2010/main" val="289383681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Alpha-Beta Pruning Code</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29BFB5DE-2ECE-4A29-818A-9E70A8D67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195" y="876556"/>
            <a:ext cx="7647119" cy="5568395"/>
          </a:xfrm>
          <a:prstGeom prst="rect">
            <a:avLst/>
          </a:prstGeom>
        </p:spPr>
      </p:pic>
    </p:spTree>
    <p:extLst>
      <p:ext uri="{BB962C8B-B14F-4D97-AF65-F5344CB8AC3E}">
        <p14:creationId xmlns:p14="http://schemas.microsoft.com/office/powerpoint/2010/main" val="383249096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5092847" y="1452078"/>
            <a:ext cx="2000037" cy="2000037"/>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 name="文本框 11"/>
          <p:cNvSpPr txBox="1"/>
          <p:nvPr/>
        </p:nvSpPr>
        <p:spPr>
          <a:xfrm>
            <a:off x="3311691" y="3613009"/>
            <a:ext cx="5562349" cy="789896"/>
          </a:xfrm>
          <a:prstGeom prst="rect">
            <a:avLst/>
          </a:prstGeom>
          <a:noFill/>
        </p:spPr>
        <p:txBody>
          <a:bodyPr wrap="square" lIns="91440" tIns="45720" rIns="91440" bIns="4572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4533" b="1" dirty="0">
                <a:solidFill>
                  <a:srgbClr val="1B4367"/>
                </a:solidFill>
                <a:latin typeface="微软雅黑"/>
                <a:ea typeface="微软雅黑"/>
                <a:cs typeface="+mn-ea"/>
                <a:sym typeface="+mn-lt"/>
              </a:rPr>
              <a:t>A rough Analysis</a:t>
            </a:r>
            <a:endParaRPr kumimoji="0" lang="zh-CN" altLang="en-US" sz="4533"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sp>
        <p:nvSpPr>
          <p:cNvPr id="95" name="文本框 11"/>
          <p:cNvSpPr txBox="1"/>
          <p:nvPr/>
        </p:nvSpPr>
        <p:spPr>
          <a:xfrm>
            <a:off x="4951302" y="2100057"/>
            <a:ext cx="2310525" cy="1087670"/>
          </a:xfrm>
          <a:prstGeom prst="rect">
            <a:avLst/>
          </a:prstGeom>
          <a:noFill/>
        </p:spPr>
        <p:txBody>
          <a:bodyPr wrap="square" lIns="91440" tIns="45720" rIns="91440" bIns="45720" rtlCol="0">
            <a:spAutoFit/>
          </a:bodyPr>
          <a:lstStyle/>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prstClr val="white"/>
                </a:solidFill>
                <a:effectLst/>
                <a:uLnTx/>
                <a:uFillTx/>
                <a:latin typeface="微软雅黑"/>
                <a:ea typeface="微软雅黑"/>
                <a:cs typeface="+mn-ea"/>
                <a:sym typeface="+mn-lt"/>
              </a:rPr>
              <a:t>03</a:t>
            </a:r>
            <a:endParaRPr kumimoji="0" lang="zh-CN" altLang="en-US" sz="7200" b="0" i="0" u="none" strike="noStrike" kern="120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微软雅黑"/>
                <a:ea typeface="微软雅黑"/>
                <a:cs typeface="+mn-ea"/>
                <a:sym typeface="+mn-lt"/>
              </a:rPr>
              <a:t>PART </a:t>
            </a:r>
          </a:p>
        </p:txBody>
      </p:sp>
    </p:spTree>
    <p:extLst>
      <p:ext uri="{BB962C8B-B14F-4D97-AF65-F5344CB8AC3E}">
        <p14:creationId xmlns:p14="http://schemas.microsoft.com/office/powerpoint/2010/main" val="380229093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636804"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Alpha-Beta Pruning Analysis</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F85AFDF-FE82-4600-A3A7-79412BBC708E}"/>
              </a:ext>
            </a:extLst>
          </p:cNvPr>
          <p:cNvSpPr txBox="1"/>
          <p:nvPr/>
        </p:nvSpPr>
        <p:spPr>
          <a:xfrm>
            <a:off x="945849" y="1078029"/>
            <a:ext cx="90355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显然，遍历树的顺序在很大程度上会影响剪枝的结果（</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WHY</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3" name="文本框 2">
            <a:extLst>
              <a:ext uri="{FF2B5EF4-FFF2-40B4-BE49-F238E27FC236}">
                <a16:creationId xmlns:a16="http://schemas.microsoft.com/office/drawing/2014/main" id="{E5E0FC47-9081-4BA6-82C3-1F02E4E989D0}"/>
              </a:ext>
            </a:extLst>
          </p:cNvPr>
          <p:cNvSpPr txBox="1"/>
          <p:nvPr/>
        </p:nvSpPr>
        <p:spPr>
          <a:xfrm>
            <a:off x="945849" y="1799924"/>
            <a:ext cx="9661191" cy="523220"/>
          </a:xfrm>
          <a:prstGeom prst="rect">
            <a:avLst/>
          </a:prstGeom>
          <a:noFill/>
        </p:spPr>
        <p:txBody>
          <a:bodyPr wrap="square" rtlCol="0">
            <a:spAutoFit/>
          </a:bodyPr>
          <a:lstStyle/>
          <a:p>
            <a:r>
              <a:rPr lang="zh-CN" altLang="en-US" sz="2800" dirty="0"/>
              <a:t>遍历的顺序导致</a:t>
            </a:r>
            <a:r>
              <a:rPr lang="en-US" altLang="zh-CN" sz="2800" dirty="0"/>
              <a:t>alpha , beta</a:t>
            </a:r>
            <a:r>
              <a:rPr lang="zh-CN" altLang="en-US" sz="2800" dirty="0"/>
              <a:t>的更新顺序不同</a:t>
            </a:r>
          </a:p>
        </p:txBody>
      </p:sp>
    </p:spTree>
    <p:extLst>
      <p:ext uri="{BB962C8B-B14F-4D97-AF65-F5344CB8AC3E}">
        <p14:creationId xmlns:p14="http://schemas.microsoft.com/office/powerpoint/2010/main" val="358344315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944812"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又双叒回到这个个最简单的小游戏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7767D34-40C0-4F5B-AAB4-882D873FF88E}"/>
              </a:ext>
            </a:extLst>
          </p:cNvPr>
          <p:cNvPicPr>
            <a:picLocks noChangeAspect="1"/>
          </p:cNvPicPr>
          <p:nvPr/>
        </p:nvPicPr>
        <p:blipFill>
          <a:blip r:embed="rId3"/>
          <a:stretch>
            <a:fillRect/>
          </a:stretch>
        </p:blipFill>
        <p:spPr>
          <a:xfrm>
            <a:off x="1408457" y="1830663"/>
            <a:ext cx="8334054" cy="3764252"/>
          </a:xfrm>
          <a:prstGeom prst="rect">
            <a:avLst/>
          </a:prstGeom>
        </p:spPr>
      </p:pic>
      <p:sp>
        <p:nvSpPr>
          <p:cNvPr id="2" name="文本框 1">
            <a:extLst>
              <a:ext uri="{FF2B5EF4-FFF2-40B4-BE49-F238E27FC236}">
                <a16:creationId xmlns:a16="http://schemas.microsoft.com/office/drawing/2014/main" id="{A9B2F344-CD78-488A-9EBF-D4FD73B4C335}"/>
              </a:ext>
            </a:extLst>
          </p:cNvPr>
          <p:cNvSpPr txBox="1"/>
          <p:nvPr/>
        </p:nvSpPr>
        <p:spPr>
          <a:xfrm>
            <a:off x="1318661" y="876556"/>
            <a:ext cx="764245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rPr>
              <a:t>如果是右子树优先遍历的原则？</a:t>
            </a:r>
            <a:endParaRPr kumimoji="0" lang="en-US" altLang="zh-CN" sz="2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rPr>
              <a:t>我们来做一下这个过程</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EE8F652-351D-42B2-A737-6913B8546DED}"/>
                  </a:ext>
                </a:extLst>
              </p:cNvPr>
              <p:cNvSpPr txBox="1"/>
              <p:nvPr/>
            </p:nvSpPr>
            <p:spPr>
              <a:xfrm>
                <a:off x="9160042" y="3744733"/>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=10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6" name="文本框 5">
                <a:extLst>
                  <a:ext uri="{FF2B5EF4-FFF2-40B4-BE49-F238E27FC236}">
                    <a16:creationId xmlns:a16="http://schemas.microsoft.com/office/drawing/2014/main" id="{1EE8F652-351D-42B2-A737-6913B8546DED}"/>
                  </a:ext>
                </a:extLst>
              </p:cNvPr>
              <p:cNvSpPr txBox="1">
                <a:spLocks noRot="1" noChangeAspect="1" noMove="1" noResize="1" noEditPoints="1" noAdjustHandles="1" noChangeArrowheads="1" noChangeShapeType="1" noTextEdit="1"/>
              </p:cNvSpPr>
              <p:nvPr/>
            </p:nvSpPr>
            <p:spPr>
              <a:xfrm>
                <a:off x="9160042" y="3744733"/>
                <a:ext cx="1041032" cy="584775"/>
              </a:xfrm>
              <a:prstGeom prst="rect">
                <a:avLst/>
              </a:prstGeom>
              <a:blipFill>
                <a:blip r:embed="rId4"/>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C8A407C-3998-4767-BF3D-214991283552}"/>
                  </a:ext>
                </a:extLst>
              </p:cNvPr>
              <p:cNvSpPr txBox="1"/>
              <p:nvPr/>
            </p:nvSpPr>
            <p:spPr>
              <a:xfrm>
                <a:off x="8361145" y="2707767"/>
                <a:ext cx="104103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=10</m:t>
                      </m:r>
                    </m:oMath>
                  </m:oMathPara>
                </a14:m>
                <a:endParaRPr lang="zh-CN" altLang="en-US" sz="1600" dirty="0"/>
              </a:p>
            </p:txBody>
          </p:sp>
        </mc:Choice>
        <mc:Fallback xmlns="">
          <p:sp>
            <p:nvSpPr>
              <p:cNvPr id="7" name="文本框 6">
                <a:extLst>
                  <a:ext uri="{FF2B5EF4-FFF2-40B4-BE49-F238E27FC236}">
                    <a16:creationId xmlns:a16="http://schemas.microsoft.com/office/drawing/2014/main" id="{AC8A407C-3998-4767-BF3D-214991283552}"/>
                  </a:ext>
                </a:extLst>
              </p:cNvPr>
              <p:cNvSpPr txBox="1">
                <a:spLocks noRot="1" noChangeAspect="1" noMove="1" noResize="1" noEditPoints="1" noAdjustHandles="1" noChangeArrowheads="1" noChangeShapeType="1" noTextEdit="1"/>
              </p:cNvSpPr>
              <p:nvPr/>
            </p:nvSpPr>
            <p:spPr>
              <a:xfrm>
                <a:off x="8361145" y="2707767"/>
                <a:ext cx="1041032" cy="584775"/>
              </a:xfrm>
              <a:prstGeom prst="rect">
                <a:avLst/>
              </a:prstGeom>
              <a:blipFill>
                <a:blip r:embed="rId5"/>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13">
                <a:extLst>
                  <a:ext uri="{FF2B5EF4-FFF2-40B4-BE49-F238E27FC236}">
                    <a16:creationId xmlns:a16="http://schemas.microsoft.com/office/drawing/2014/main" id="{4FA50F4A-0142-4A44-BECD-705BC6EB3133}"/>
                  </a:ext>
                </a:extLst>
              </p:cNvPr>
              <p:cNvSpPr txBox="1"/>
              <p:nvPr/>
            </p:nvSpPr>
            <p:spPr>
              <a:xfrm>
                <a:off x="7920088" y="4246648"/>
                <a:ext cx="104103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𝛼</m:t>
                      </m:r>
                      <m:r>
                        <a:rPr lang="en-US" altLang="zh-CN" sz="1600" b="0" i="1" smtClean="0">
                          <a:latin typeface="Cambria Math" panose="02040503050406030204" pitchFamily="18" charset="0"/>
                        </a:rPr>
                        <m:t>=</m:t>
                      </m:r>
                      <m:r>
                        <a:rPr lang="en-US" altLang="zh-CN" sz="1600" i="1">
                          <a:latin typeface="Cambria Math" panose="02040503050406030204" pitchFamily="18" charset="0"/>
                        </a:rPr>
                        <m:t>1</m:t>
                      </m:r>
                      <m:r>
                        <a:rPr lang="en-US" altLang="zh-CN" sz="1600" b="0" i="1" smtClean="0">
                          <a:latin typeface="Cambria Math" panose="02040503050406030204" pitchFamily="18" charset="0"/>
                        </a:rPr>
                        <m:t>0</m:t>
                      </m:r>
                    </m:oMath>
                  </m:oMathPara>
                </a14:m>
                <a:endParaRPr lang="en-US" altLang="zh-CN"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𝛽</m:t>
                      </m:r>
                      <m:r>
                        <a:rPr lang="en-US" altLang="zh-CN" sz="1600" b="0" i="1" smtClean="0">
                          <a:latin typeface="Cambria Math" panose="02040503050406030204" pitchFamily="18" charset="0"/>
                        </a:rPr>
                        <m:t>=</m:t>
                      </m:r>
                      <m:r>
                        <a:rPr lang="en-US" altLang="zh-CN" sz="1600" i="1">
                          <a:latin typeface="Cambria Math" panose="02040503050406030204" pitchFamily="18" charset="0"/>
                        </a:rPr>
                        <m:t>1</m:t>
                      </m:r>
                      <m:r>
                        <a:rPr lang="en-US" altLang="zh-CN" sz="1600" b="0" i="1" smtClean="0">
                          <a:latin typeface="Cambria Math" panose="02040503050406030204" pitchFamily="18" charset="0"/>
                        </a:rPr>
                        <m:t>0</m:t>
                      </m:r>
                    </m:oMath>
                  </m:oMathPara>
                </a14:m>
                <a:endParaRPr lang="zh-CN" altLang="en-US" sz="1600" dirty="0"/>
              </a:p>
            </p:txBody>
          </p:sp>
        </mc:Choice>
        <mc:Fallback xmlns="">
          <p:sp>
            <p:nvSpPr>
              <p:cNvPr id="8" name="文本框 13">
                <a:extLst>
                  <a:ext uri="{FF2B5EF4-FFF2-40B4-BE49-F238E27FC236}">
                    <a16:creationId xmlns:a16="http://schemas.microsoft.com/office/drawing/2014/main" id="{4FA50F4A-0142-4A44-BECD-705BC6EB3133}"/>
                  </a:ext>
                </a:extLst>
              </p:cNvPr>
              <p:cNvSpPr txBox="1">
                <a:spLocks noRot="1" noChangeAspect="1" noMove="1" noResize="1" noEditPoints="1" noAdjustHandles="1" noChangeArrowheads="1" noChangeShapeType="1" noTextEdit="1"/>
              </p:cNvSpPr>
              <p:nvPr/>
            </p:nvSpPr>
            <p:spPr>
              <a:xfrm>
                <a:off x="7920088" y="4246648"/>
                <a:ext cx="1041032" cy="584775"/>
              </a:xfrm>
              <a:prstGeom prst="rect">
                <a:avLst/>
              </a:prstGeom>
              <a:blipFill>
                <a:blip r:embed="rId6"/>
                <a:stretch>
                  <a:fillRect b="-6250"/>
                </a:stretch>
              </a:blipFill>
            </p:spPr>
            <p:txBody>
              <a:bodyPr/>
              <a:lstStyle/>
              <a:p>
                <a:r>
                  <a:rPr lang="zh-CN" altLang="en-US">
                    <a:noFill/>
                  </a:rPr>
                  <a:t> </a:t>
                </a:r>
              </a:p>
            </p:txBody>
          </p:sp>
        </mc:Fallback>
      </mc:AlternateContent>
      <p:sp>
        <p:nvSpPr>
          <p:cNvPr id="3" name="乘号 2">
            <a:extLst>
              <a:ext uri="{FF2B5EF4-FFF2-40B4-BE49-F238E27FC236}">
                <a16:creationId xmlns:a16="http://schemas.microsoft.com/office/drawing/2014/main" id="{1FF0BABC-6EBD-4E15-80F4-188E4D03F9C3}"/>
              </a:ext>
            </a:extLst>
          </p:cNvPr>
          <p:cNvSpPr/>
          <p:nvPr/>
        </p:nvSpPr>
        <p:spPr>
          <a:xfrm>
            <a:off x="7640955" y="4447960"/>
            <a:ext cx="558266" cy="5101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乘号 10">
            <a:extLst>
              <a:ext uri="{FF2B5EF4-FFF2-40B4-BE49-F238E27FC236}">
                <a16:creationId xmlns:a16="http://schemas.microsoft.com/office/drawing/2014/main" id="{10481E97-012B-49C7-810A-E2F837F98608}"/>
              </a:ext>
            </a:extLst>
          </p:cNvPr>
          <p:cNvSpPr/>
          <p:nvPr/>
        </p:nvSpPr>
        <p:spPr>
          <a:xfrm>
            <a:off x="5017218" y="4447959"/>
            <a:ext cx="558266" cy="5101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乘号 12">
            <a:extLst>
              <a:ext uri="{FF2B5EF4-FFF2-40B4-BE49-F238E27FC236}">
                <a16:creationId xmlns:a16="http://schemas.microsoft.com/office/drawing/2014/main" id="{E2C8C505-607A-4B31-BBB1-6B6483137ACF}"/>
              </a:ext>
            </a:extLst>
          </p:cNvPr>
          <p:cNvSpPr/>
          <p:nvPr/>
        </p:nvSpPr>
        <p:spPr>
          <a:xfrm>
            <a:off x="2449489" y="4447958"/>
            <a:ext cx="558266" cy="5101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652293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5092847" y="1452078"/>
            <a:ext cx="2000037" cy="2000037"/>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latin typeface="微软雅黑"/>
              <a:ea typeface="微软雅黑"/>
            </a:endParaRPr>
          </a:p>
        </p:txBody>
      </p:sp>
      <p:sp>
        <p:nvSpPr>
          <p:cNvPr id="12" name="文本框 11"/>
          <p:cNvSpPr txBox="1"/>
          <p:nvPr/>
        </p:nvSpPr>
        <p:spPr>
          <a:xfrm>
            <a:off x="3311691" y="3613009"/>
            <a:ext cx="5562349" cy="789896"/>
          </a:xfrm>
          <a:prstGeom prst="rect">
            <a:avLst/>
          </a:prstGeom>
          <a:noFill/>
        </p:spPr>
        <p:txBody>
          <a:bodyPr wrap="square" lIns="91440" tIns="45720" rIns="91440" bIns="45720" rtlCol="0">
            <a:spAutoFit/>
          </a:bodyPr>
          <a:lstStyle/>
          <a:p>
            <a:pPr algn="ctr" defTabSz="914377"/>
            <a:r>
              <a:rPr lang="en-US" altLang="zh-CN" sz="4533" b="1" dirty="0">
                <a:solidFill>
                  <a:srgbClr val="1B4367"/>
                </a:solidFill>
                <a:latin typeface="微软雅黑"/>
                <a:ea typeface="微软雅黑"/>
                <a:cs typeface="+mn-ea"/>
                <a:sym typeface="+mn-lt"/>
              </a:rPr>
              <a:t>MINIMAX</a:t>
            </a:r>
            <a:endParaRPr lang="zh-CN" altLang="en-US" sz="4533" b="1" dirty="0">
              <a:solidFill>
                <a:srgbClr val="1B4367"/>
              </a:solidFill>
              <a:latin typeface="微软雅黑"/>
              <a:ea typeface="微软雅黑"/>
              <a:cs typeface="+mn-ea"/>
              <a:sym typeface="+mn-lt"/>
            </a:endParaRPr>
          </a:p>
        </p:txBody>
      </p:sp>
      <p:sp>
        <p:nvSpPr>
          <p:cNvPr id="95" name="文本框 11"/>
          <p:cNvSpPr txBox="1"/>
          <p:nvPr/>
        </p:nvSpPr>
        <p:spPr>
          <a:xfrm>
            <a:off x="4951302" y="2100057"/>
            <a:ext cx="2310525" cy="1087670"/>
          </a:xfrm>
          <a:prstGeom prst="rect">
            <a:avLst/>
          </a:prstGeom>
          <a:noFill/>
        </p:spPr>
        <p:txBody>
          <a:bodyPr wrap="square" lIns="91440" tIns="45720" rIns="91440" bIns="45720" rtlCol="0">
            <a:spAutoFit/>
          </a:bodyPr>
          <a:lstStyle/>
          <a:p>
            <a:pPr algn="ctr" defTabSz="914377">
              <a:lnSpc>
                <a:spcPts val="4000"/>
              </a:lnSpc>
            </a:pPr>
            <a:r>
              <a:rPr lang="en-US" altLang="zh-CN" sz="7200" dirty="0">
                <a:solidFill>
                  <a:prstClr val="white"/>
                </a:solidFill>
                <a:latin typeface="微软雅黑"/>
                <a:ea typeface="微软雅黑"/>
                <a:cs typeface="+mn-ea"/>
                <a:sym typeface="+mn-lt"/>
              </a:rPr>
              <a:t>01</a:t>
            </a:r>
            <a:endParaRPr lang="zh-CN" altLang="en-US" sz="7200" dirty="0">
              <a:solidFill>
                <a:prstClr val="white"/>
              </a:solidFill>
              <a:latin typeface="微软雅黑"/>
              <a:ea typeface="微软雅黑"/>
              <a:cs typeface="+mn-ea"/>
              <a:sym typeface="+mn-lt"/>
            </a:endParaRPr>
          </a:p>
          <a:p>
            <a:pPr algn="ctr" defTabSz="914377">
              <a:lnSpc>
                <a:spcPts val="4000"/>
              </a:lnSpc>
            </a:pPr>
            <a:r>
              <a:rPr lang="en-US" altLang="zh-CN" sz="3200" dirty="0">
                <a:solidFill>
                  <a:prstClr val="white"/>
                </a:solidFill>
                <a:latin typeface="微软雅黑"/>
                <a:ea typeface="微软雅黑"/>
                <a:cs typeface="+mn-ea"/>
                <a:sym typeface="+mn-lt"/>
              </a:rPr>
              <a:t>PART </a:t>
            </a: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944812"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又双叒回到这个个最简单的小游戏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A9B2F344-CD78-488A-9EBF-D4FD73B4C335}"/>
              </a:ext>
            </a:extLst>
          </p:cNvPr>
          <p:cNvSpPr txBox="1"/>
          <p:nvPr/>
        </p:nvSpPr>
        <p:spPr>
          <a:xfrm>
            <a:off x="2030931" y="876556"/>
            <a:ext cx="69301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微软雅黑"/>
                <a:ea typeface="微软雅黑"/>
                <a:cs typeface="+mn-cs"/>
              </a:rPr>
              <a:t>对比：</a:t>
            </a:r>
          </a:p>
        </p:txBody>
      </p:sp>
      <p:sp>
        <p:nvSpPr>
          <p:cNvPr id="4" name="文本框 3">
            <a:extLst>
              <a:ext uri="{FF2B5EF4-FFF2-40B4-BE49-F238E27FC236}">
                <a16:creationId xmlns:a16="http://schemas.microsoft.com/office/drawing/2014/main" id="{F5BE4142-7E59-4BD3-A5DE-21DCBAD28CE1}"/>
              </a:ext>
            </a:extLst>
          </p:cNvPr>
          <p:cNvSpPr txBox="1"/>
          <p:nvPr/>
        </p:nvSpPr>
        <p:spPr>
          <a:xfrm>
            <a:off x="1251284" y="4783755"/>
            <a:ext cx="3888607" cy="461665"/>
          </a:xfrm>
          <a:prstGeom prst="rect">
            <a:avLst/>
          </a:prstGeom>
          <a:noFill/>
        </p:spPr>
        <p:txBody>
          <a:bodyPr wrap="square" rtlCol="0">
            <a:spAutoFit/>
          </a:bodyPr>
          <a:lstStyle/>
          <a:p>
            <a:r>
              <a:rPr lang="zh-CN" altLang="en-US" sz="2400" dirty="0"/>
              <a:t>左子树优先遍历原则</a:t>
            </a:r>
          </a:p>
        </p:txBody>
      </p:sp>
      <p:sp>
        <p:nvSpPr>
          <p:cNvPr id="8" name="文本框 7">
            <a:extLst>
              <a:ext uri="{FF2B5EF4-FFF2-40B4-BE49-F238E27FC236}">
                <a16:creationId xmlns:a16="http://schemas.microsoft.com/office/drawing/2014/main" id="{8FAAF33F-81E7-49B1-AA4D-46C5597918D1}"/>
              </a:ext>
            </a:extLst>
          </p:cNvPr>
          <p:cNvSpPr txBox="1"/>
          <p:nvPr/>
        </p:nvSpPr>
        <p:spPr>
          <a:xfrm>
            <a:off x="7525352" y="4833537"/>
            <a:ext cx="3888607" cy="461665"/>
          </a:xfrm>
          <a:prstGeom prst="rect">
            <a:avLst/>
          </a:prstGeom>
          <a:noFill/>
        </p:spPr>
        <p:txBody>
          <a:bodyPr wrap="square" rtlCol="0">
            <a:spAutoFit/>
          </a:bodyPr>
          <a:lstStyle/>
          <a:p>
            <a:r>
              <a:rPr lang="zh-CN" altLang="en-US" sz="2400" dirty="0"/>
              <a:t>右子树优先遍历原则</a:t>
            </a:r>
          </a:p>
        </p:txBody>
      </p:sp>
      <p:grpSp>
        <p:nvGrpSpPr>
          <p:cNvPr id="16" name="组合 15">
            <a:extLst>
              <a:ext uri="{FF2B5EF4-FFF2-40B4-BE49-F238E27FC236}">
                <a16:creationId xmlns:a16="http://schemas.microsoft.com/office/drawing/2014/main" id="{3488F89C-AFF1-4888-88F2-AEC75C9F3E13}"/>
              </a:ext>
            </a:extLst>
          </p:cNvPr>
          <p:cNvGrpSpPr/>
          <p:nvPr/>
        </p:nvGrpSpPr>
        <p:grpSpPr>
          <a:xfrm>
            <a:off x="0" y="1721625"/>
            <a:ext cx="5813639" cy="2807169"/>
            <a:chOff x="0" y="1721625"/>
            <a:chExt cx="5813639" cy="2807169"/>
          </a:xfrm>
        </p:grpSpPr>
        <p:pic>
          <p:nvPicPr>
            <p:cNvPr id="3" name="图片 2">
              <a:extLst>
                <a:ext uri="{FF2B5EF4-FFF2-40B4-BE49-F238E27FC236}">
                  <a16:creationId xmlns:a16="http://schemas.microsoft.com/office/drawing/2014/main" id="{2188EEE8-B557-46D4-A12E-F4E016202A3F}"/>
                </a:ext>
              </a:extLst>
            </p:cNvPr>
            <p:cNvPicPr>
              <a:picLocks noChangeAspect="1"/>
            </p:cNvPicPr>
            <p:nvPr/>
          </p:nvPicPr>
          <p:blipFill>
            <a:blip r:embed="rId3"/>
            <a:stretch>
              <a:fillRect/>
            </a:stretch>
          </p:blipFill>
          <p:spPr>
            <a:xfrm>
              <a:off x="0" y="1748181"/>
              <a:ext cx="5813639" cy="2780613"/>
            </a:xfrm>
            <a:prstGeom prst="rect">
              <a:avLst/>
            </a:prstGeom>
          </p:spPr>
        </p:pic>
        <p:pic>
          <p:nvPicPr>
            <p:cNvPr id="6" name="图片 5">
              <a:extLst>
                <a:ext uri="{FF2B5EF4-FFF2-40B4-BE49-F238E27FC236}">
                  <a16:creationId xmlns:a16="http://schemas.microsoft.com/office/drawing/2014/main" id="{1A508C9D-D195-4765-9A4A-B15770967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848" y="2424814"/>
              <a:ext cx="943581" cy="703397"/>
            </a:xfrm>
            <a:prstGeom prst="rect">
              <a:avLst/>
            </a:prstGeom>
          </p:spPr>
        </p:pic>
        <p:pic>
          <p:nvPicPr>
            <p:cNvPr id="9" name="图片 8">
              <a:extLst>
                <a:ext uri="{FF2B5EF4-FFF2-40B4-BE49-F238E27FC236}">
                  <a16:creationId xmlns:a16="http://schemas.microsoft.com/office/drawing/2014/main" id="{AE435594-421B-4DC7-8A9B-642959896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471" y="2424814"/>
              <a:ext cx="805168" cy="600216"/>
            </a:xfrm>
            <a:prstGeom prst="rect">
              <a:avLst/>
            </a:prstGeom>
          </p:spPr>
        </p:pic>
        <p:pic>
          <p:nvPicPr>
            <p:cNvPr id="10" name="图片 9">
              <a:extLst>
                <a:ext uri="{FF2B5EF4-FFF2-40B4-BE49-F238E27FC236}">
                  <a16:creationId xmlns:a16="http://schemas.microsoft.com/office/drawing/2014/main" id="{666C81A3-19BD-4E75-ABAE-25E51B8D1649}"/>
                </a:ext>
              </a:extLst>
            </p:cNvPr>
            <p:cNvPicPr>
              <a:picLocks noChangeAspect="1"/>
            </p:cNvPicPr>
            <p:nvPr/>
          </p:nvPicPr>
          <p:blipFill>
            <a:blip r:embed="rId5"/>
            <a:stretch>
              <a:fillRect/>
            </a:stretch>
          </p:blipFill>
          <p:spPr>
            <a:xfrm>
              <a:off x="4369870" y="3168844"/>
              <a:ext cx="1039528" cy="774921"/>
            </a:xfrm>
            <a:prstGeom prst="rect">
              <a:avLst/>
            </a:prstGeom>
          </p:spPr>
        </p:pic>
        <p:pic>
          <p:nvPicPr>
            <p:cNvPr id="13" name="图片 12">
              <a:extLst>
                <a:ext uri="{FF2B5EF4-FFF2-40B4-BE49-F238E27FC236}">
                  <a16:creationId xmlns:a16="http://schemas.microsoft.com/office/drawing/2014/main" id="{EF066D49-8AFF-4FC6-AD6C-0DEDB116F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087" y="1721625"/>
              <a:ext cx="664970" cy="495705"/>
            </a:xfrm>
            <a:prstGeom prst="rect">
              <a:avLst/>
            </a:prstGeom>
          </p:spPr>
        </p:pic>
        <p:pic>
          <p:nvPicPr>
            <p:cNvPr id="15" name="图片 14">
              <a:extLst>
                <a:ext uri="{FF2B5EF4-FFF2-40B4-BE49-F238E27FC236}">
                  <a16:creationId xmlns:a16="http://schemas.microsoft.com/office/drawing/2014/main" id="{1ED93B76-E3B5-4C36-A058-973129BFE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3662"/>
              <a:ext cx="805168" cy="600216"/>
            </a:xfrm>
            <a:prstGeom prst="rect">
              <a:avLst/>
            </a:prstGeom>
          </p:spPr>
        </p:pic>
      </p:grpSp>
      <p:grpSp>
        <p:nvGrpSpPr>
          <p:cNvPr id="19" name="组合 18">
            <a:extLst>
              <a:ext uri="{FF2B5EF4-FFF2-40B4-BE49-F238E27FC236}">
                <a16:creationId xmlns:a16="http://schemas.microsoft.com/office/drawing/2014/main" id="{7A3E9138-751D-4CFC-B5A3-7AB5BA73A679}"/>
              </a:ext>
            </a:extLst>
          </p:cNvPr>
          <p:cNvGrpSpPr/>
          <p:nvPr/>
        </p:nvGrpSpPr>
        <p:grpSpPr>
          <a:xfrm>
            <a:off x="6050443" y="1721625"/>
            <a:ext cx="6156277" cy="2780613"/>
            <a:chOff x="6050443" y="1721625"/>
            <a:chExt cx="6156277" cy="2780613"/>
          </a:xfrm>
        </p:grpSpPr>
        <p:pic>
          <p:nvPicPr>
            <p:cNvPr id="12" name="图片 11">
              <a:extLst>
                <a:ext uri="{FF2B5EF4-FFF2-40B4-BE49-F238E27FC236}">
                  <a16:creationId xmlns:a16="http://schemas.microsoft.com/office/drawing/2014/main" id="{87767D34-40C0-4F5B-AAB4-882D873FF88E}"/>
                </a:ext>
              </a:extLst>
            </p:cNvPr>
            <p:cNvPicPr>
              <a:picLocks noChangeAspect="1"/>
            </p:cNvPicPr>
            <p:nvPr/>
          </p:nvPicPr>
          <p:blipFill>
            <a:blip r:embed="rId6"/>
            <a:stretch>
              <a:fillRect/>
            </a:stretch>
          </p:blipFill>
          <p:spPr>
            <a:xfrm>
              <a:off x="6050443" y="1721625"/>
              <a:ext cx="6156277" cy="2780613"/>
            </a:xfrm>
            <a:prstGeom prst="rect">
              <a:avLst/>
            </a:prstGeom>
          </p:spPr>
        </p:pic>
        <p:pic>
          <p:nvPicPr>
            <p:cNvPr id="18" name="图片 17">
              <a:extLst>
                <a:ext uri="{FF2B5EF4-FFF2-40B4-BE49-F238E27FC236}">
                  <a16:creationId xmlns:a16="http://schemas.microsoft.com/office/drawing/2014/main" id="{318DD42F-0C05-4512-B33B-CC17E155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01" y="3943765"/>
              <a:ext cx="323850" cy="405498"/>
            </a:xfrm>
            <a:prstGeom prst="rect">
              <a:avLst/>
            </a:prstGeom>
          </p:spPr>
        </p:pic>
        <p:pic>
          <p:nvPicPr>
            <p:cNvPr id="21" name="图片 20">
              <a:extLst>
                <a:ext uri="{FF2B5EF4-FFF2-40B4-BE49-F238E27FC236}">
                  <a16:creationId xmlns:a16="http://schemas.microsoft.com/office/drawing/2014/main" id="{9011E90C-7CE6-4B0F-A3D8-AF5FF65A7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5784" y="3943765"/>
              <a:ext cx="323850" cy="405498"/>
            </a:xfrm>
            <a:prstGeom prst="rect">
              <a:avLst/>
            </a:prstGeom>
          </p:spPr>
        </p:pic>
        <p:pic>
          <p:nvPicPr>
            <p:cNvPr id="22" name="图片 21">
              <a:extLst>
                <a:ext uri="{FF2B5EF4-FFF2-40B4-BE49-F238E27FC236}">
                  <a16:creationId xmlns:a16="http://schemas.microsoft.com/office/drawing/2014/main" id="{191BD11A-C201-432E-9D79-847094824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240" y="3943765"/>
              <a:ext cx="323850" cy="405498"/>
            </a:xfrm>
            <a:prstGeom prst="rect">
              <a:avLst/>
            </a:prstGeom>
          </p:spPr>
        </p:pic>
        <p:pic>
          <p:nvPicPr>
            <p:cNvPr id="23" name="图片 22">
              <a:extLst>
                <a:ext uri="{FF2B5EF4-FFF2-40B4-BE49-F238E27FC236}">
                  <a16:creationId xmlns:a16="http://schemas.microsoft.com/office/drawing/2014/main" id="{497B1E2C-C4FC-48EF-8003-372DD48E2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11927" flipH="1">
              <a:off x="6914974" y="3580009"/>
              <a:ext cx="176381" cy="787422"/>
            </a:xfrm>
            <a:prstGeom prst="rect">
              <a:avLst/>
            </a:prstGeom>
          </p:spPr>
        </p:pic>
        <p:pic>
          <p:nvPicPr>
            <p:cNvPr id="26" name="图片 25">
              <a:extLst>
                <a:ext uri="{FF2B5EF4-FFF2-40B4-BE49-F238E27FC236}">
                  <a16:creationId xmlns:a16="http://schemas.microsoft.com/office/drawing/2014/main" id="{7795B178-A634-42C5-BCE7-3F8642395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11927" flipH="1">
              <a:off x="8841607" y="3584407"/>
              <a:ext cx="176480" cy="787862"/>
            </a:xfrm>
            <a:prstGeom prst="rect">
              <a:avLst/>
            </a:prstGeom>
          </p:spPr>
        </p:pic>
        <p:pic>
          <p:nvPicPr>
            <p:cNvPr id="27" name="图片 26">
              <a:extLst>
                <a:ext uri="{FF2B5EF4-FFF2-40B4-BE49-F238E27FC236}">
                  <a16:creationId xmlns:a16="http://schemas.microsoft.com/office/drawing/2014/main" id="{1C404BCC-422A-41E1-A198-021F044B3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11927" flipH="1">
              <a:off x="10791963" y="3598252"/>
              <a:ext cx="176381" cy="787422"/>
            </a:xfrm>
            <a:prstGeom prst="rect">
              <a:avLst/>
            </a:prstGeom>
          </p:spPr>
        </p:pic>
      </p:grpSp>
    </p:spTree>
    <p:extLst>
      <p:ext uri="{BB962C8B-B14F-4D97-AF65-F5344CB8AC3E}">
        <p14:creationId xmlns:p14="http://schemas.microsoft.com/office/powerpoint/2010/main" val="694860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636804"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Alpha-Beta Pruning </a:t>
            </a:r>
            <a:r>
              <a:rPr lang="en-US" altLang="zh-CN" sz="2267" b="1" dirty="0">
                <a:solidFill>
                  <a:srgbClr val="1B4367"/>
                </a:solidFill>
                <a:latin typeface="微软雅黑"/>
                <a:ea typeface="微软雅黑"/>
                <a:cs typeface="+mn-ea"/>
                <a:sym typeface="+mn-lt"/>
              </a:rPr>
              <a:t>Analysis</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18E981D-D6C8-4C57-9098-1A79C8BBC11A}"/>
                  </a:ext>
                </a:extLst>
              </p:cNvPr>
              <p:cNvSpPr txBox="1"/>
              <p:nvPr/>
            </p:nvSpPr>
            <p:spPr>
              <a:xfrm>
                <a:off x="802105" y="1896176"/>
                <a:ext cx="10587790" cy="2878737"/>
              </a:xfrm>
              <a:prstGeom prst="rect">
                <a:avLst/>
              </a:prstGeom>
              <a:noFill/>
            </p:spPr>
            <p:txBody>
              <a:bodyPr wrap="square" rtlCol="0">
                <a:spAutoFit/>
              </a:bodyPr>
              <a:lstStyle/>
              <a:p>
                <a:r>
                  <a:rPr lang="en-US" altLang="zh-CN" sz="2400" dirty="0"/>
                  <a:t>Minimax without pruning: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r>
                          <a:rPr lang="en-US" altLang="zh-CN" sz="2400" i="1">
                            <a:latin typeface="Cambria Math" panose="02040503050406030204" pitchFamily="18" charset="0"/>
                          </a:rPr>
                          <m:t>𝑑</m:t>
                        </m:r>
                      </m:sup>
                    </m:sSup>
                    <m:r>
                      <a:rPr lang="en-US" altLang="zh-CN" sz="2400" i="1">
                        <a:latin typeface="Cambria Math" panose="02040503050406030204" pitchFamily="18" charset="0"/>
                      </a:rPr>
                      <m:t>)</m:t>
                    </m:r>
                  </m:oMath>
                </a14:m>
                <a:endParaRPr lang="en-US" altLang="zh-CN" sz="2400" dirty="0"/>
              </a:p>
              <a:p>
                <a:endParaRPr lang="en-US" altLang="zh-CN" sz="2400" dirty="0"/>
              </a:p>
              <a:p>
                <a:r>
                  <a:rPr lang="en-US" altLang="zh-CN" sz="2400" dirty="0"/>
                  <a:t>Minimax with Alpha-Beta pruning: </a:t>
                </a:r>
              </a:p>
              <a:p>
                <a:pPr lvl="1"/>
                <a:r>
                  <a:rPr lang="en-US" altLang="zh-CN" sz="2400" dirty="0"/>
                  <a:t>Worst case: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r>
                          <a:rPr lang="en-US" altLang="zh-CN" sz="2400" i="1">
                            <a:latin typeface="Cambria Math" panose="02040503050406030204" pitchFamily="18" charset="0"/>
                          </a:rPr>
                          <m:t>𝑑</m:t>
                        </m:r>
                      </m:sup>
                    </m:sSup>
                    <m:r>
                      <a:rPr lang="en-US" altLang="zh-CN" sz="2400" i="1">
                        <a:latin typeface="Cambria Math" panose="02040503050406030204" pitchFamily="18" charset="0"/>
                      </a:rPr>
                      <m:t>)</m:t>
                    </m:r>
                  </m:oMath>
                </a14:m>
                <a:endParaRPr lang="en-US" altLang="zh-CN" sz="2400" dirty="0"/>
              </a:p>
              <a:p>
                <a:pPr lvl="1"/>
                <a:r>
                  <a:rPr lang="en-US" altLang="zh-CN" sz="2400" dirty="0"/>
                  <a:t>Best case:</a:t>
                </a:r>
                <a14:m>
                  <m:oMath xmlns:m="http://schemas.openxmlformats.org/officeDocument/2006/math">
                    <m:r>
                      <a:rPr lang="en-US" altLang="zh-CN" sz="2400" b="0" i="0" smtClean="0">
                        <a:latin typeface="Cambria Math" panose="02040503050406030204" pitchFamily="18" charset="0"/>
                      </a:rPr>
                      <m:t>  </m:t>
                    </m:r>
                    <m:r>
                      <a:rPr lang="en-US" altLang="zh-CN" sz="2400" i="1">
                        <a:latin typeface="Cambria Math" panose="02040503050406030204" pitchFamily="18" charset="0"/>
                      </a:rPr>
                      <m:t>𝑂</m:t>
                    </m:r>
                    <m:d>
                      <m:dPr>
                        <m:ctrlPr>
                          <a:rPr lang="en-US" altLang="zh-CN" sz="2400" i="1">
                            <a:latin typeface="Cambria Math" panose="02040503050406030204" pitchFamily="18" charset="0"/>
                          </a:rPr>
                        </m:ctrlPr>
                      </m:dPr>
                      <m:e>
                        <m:r>
                          <m:rPr>
                            <m:sty m:val="p"/>
                          </m:rPr>
                          <a:rPr lang="en-US" altLang="zh-CN" sz="2400">
                            <a:latin typeface="Cambria Math" panose="02040503050406030204" pitchFamily="18" charset="0"/>
                          </a:rPr>
                          <m:t>b</m:t>
                        </m:r>
                        <m:r>
                          <a:rPr lang="en-US" altLang="zh-CN" sz="2400">
                            <a:latin typeface="Cambria Math" panose="02040503050406030204" pitchFamily="18" charset="0"/>
                          </a:rPr>
                          <m:t>∗1∗</m:t>
                        </m:r>
                        <m:r>
                          <m:rPr>
                            <m:sty m:val="p"/>
                          </m:rPr>
                          <a:rPr lang="en-US" altLang="zh-CN" sz="2400">
                            <a:latin typeface="Cambria Math" panose="02040503050406030204" pitchFamily="18" charset="0"/>
                          </a:rPr>
                          <m:t>b</m:t>
                        </m:r>
                        <m:r>
                          <a:rPr lang="en-US" altLang="zh-CN" sz="2400" i="1">
                            <a:latin typeface="Cambria Math" panose="02040503050406030204" pitchFamily="18" charset="0"/>
                          </a:rPr>
                          <m:t>∗1 ∗…</m:t>
                        </m:r>
                      </m:e>
                    </m:d>
                    <m:r>
                      <a:rPr lang="en-US" altLang="zh-CN" sz="2400" b="0" i="1" smtClean="0">
                        <a:latin typeface="Cambria Math" panose="02040503050406030204" pitchFamily="18" charset="0"/>
                      </a:rPr>
                      <m:t>=</m:t>
                    </m:r>
                    <m:r>
                      <a:rPr lang="en-US" altLang="zh-CN" sz="2400" i="1">
                        <a:latin typeface="Cambria Math" panose="02040503050406030204" pitchFamily="18" charset="0"/>
                      </a:rPr>
                      <m:t>𝑂</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𝑑</m:t>
                                </m:r>
                              </m:num>
                              <m:den>
                                <m:r>
                                  <a:rPr lang="en-US" altLang="zh-CN" sz="2400" i="1">
                                    <a:latin typeface="Cambria Math" panose="02040503050406030204" pitchFamily="18" charset="0"/>
                                  </a:rPr>
                                  <m:t>2</m:t>
                                </m:r>
                              </m:den>
                            </m:f>
                          </m:sup>
                        </m:sSup>
                      </m:e>
                    </m:d>
                  </m:oMath>
                </a14:m>
                <a:r>
                  <a:rPr lang="zh-CN" altLang="en-US" sz="2400" dirty="0"/>
                  <a:t> </a:t>
                </a:r>
                <a:r>
                  <a:rPr lang="en-US" altLang="zh-CN" sz="2400" dirty="0"/>
                  <a:t>or </a:t>
                </a:r>
                <a14:m>
                  <m:oMath xmlns:m="http://schemas.openxmlformats.org/officeDocument/2006/math">
                    <m:r>
                      <a:rPr lang="en-US" altLang="zh-CN" sz="2400" i="1">
                        <a:latin typeface="Cambria Math" panose="02040503050406030204" pitchFamily="18" charset="0"/>
                      </a:rPr>
                      <m:t>𝑂</m:t>
                    </m:r>
                    <m:r>
                      <a:rPr lang="en-US" altLang="zh-CN" sz="2400">
                        <a:latin typeface="Cambria Math" panose="02040503050406030204" pitchFamily="18" charset="0"/>
                      </a:rPr>
                      <m:t>(</m:t>
                    </m:r>
                    <m:rad>
                      <m:radPr>
                        <m:degHide m:val="on"/>
                        <m:ctrlPr>
                          <a:rPr lang="en-US" altLang="zh-CN" sz="2400" i="1">
                            <a:latin typeface="Cambria Math" panose="02040503050406030204" pitchFamily="18" charset="0"/>
                          </a:rPr>
                        </m:ctrlPr>
                      </m:radPr>
                      <m:deg/>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𝑏</m:t>
                            </m:r>
                          </m:e>
                          <m:sup>
                            <m:r>
                              <a:rPr lang="en-US" altLang="zh-CN" sz="2400" i="1">
                                <a:latin typeface="Cambria Math" panose="02040503050406030204" pitchFamily="18" charset="0"/>
                              </a:rPr>
                              <m:t>𝑑</m:t>
                            </m:r>
                          </m:sup>
                        </m:sSup>
                      </m:e>
                    </m:rad>
                    <m:r>
                      <a:rPr lang="en-US" altLang="zh-CN" sz="2400" b="0" i="1" smtClean="0">
                        <a:latin typeface="Cambria Math" panose="02040503050406030204" pitchFamily="18" charset="0"/>
                      </a:rPr>
                      <m:t>)</m:t>
                    </m:r>
                  </m:oMath>
                </a14:m>
                <a:endParaRPr lang="en-US" altLang="zh-CN" sz="2400" dirty="0"/>
              </a:p>
              <a:p>
                <a:pPr lvl="1"/>
                <a:endParaRPr lang="en-US" altLang="zh-CN" sz="2400" dirty="0"/>
              </a:p>
              <a:p>
                <a:pPr lvl="1"/>
                <a:endParaRPr lang="zh-CN" altLang="en-US" sz="2400" dirty="0"/>
              </a:p>
            </p:txBody>
          </p:sp>
        </mc:Choice>
        <mc:Fallback xmlns="">
          <p:sp>
            <p:nvSpPr>
              <p:cNvPr id="2" name="文本框 1">
                <a:extLst>
                  <a:ext uri="{FF2B5EF4-FFF2-40B4-BE49-F238E27FC236}">
                    <a16:creationId xmlns:a16="http://schemas.microsoft.com/office/drawing/2014/main" id="{418E981D-D6C8-4C57-9098-1A79C8BBC11A}"/>
                  </a:ext>
                </a:extLst>
              </p:cNvPr>
              <p:cNvSpPr txBox="1">
                <a:spLocks noRot="1" noChangeAspect="1" noMove="1" noResize="1" noEditPoints="1" noAdjustHandles="1" noChangeArrowheads="1" noChangeShapeType="1" noTextEdit="1"/>
              </p:cNvSpPr>
              <p:nvPr/>
            </p:nvSpPr>
            <p:spPr>
              <a:xfrm>
                <a:off x="802105" y="1896176"/>
                <a:ext cx="10587790" cy="2878737"/>
              </a:xfrm>
              <a:prstGeom prst="rect">
                <a:avLst/>
              </a:prstGeom>
              <a:blipFill>
                <a:blip r:embed="rId3"/>
                <a:stretch>
                  <a:fillRect l="-922" t="-1483"/>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16B7674-4BD7-4FC7-904E-9C3A81D64AE1}"/>
              </a:ext>
            </a:extLst>
          </p:cNvPr>
          <p:cNvSpPr txBox="1"/>
          <p:nvPr/>
        </p:nvSpPr>
        <p:spPr>
          <a:xfrm>
            <a:off x="2430379" y="4505961"/>
            <a:ext cx="6304547" cy="1938992"/>
          </a:xfrm>
          <a:prstGeom prst="rect">
            <a:avLst/>
          </a:prstGeom>
          <a:noFill/>
        </p:spPr>
        <p:txBody>
          <a:bodyPr wrap="square" rtlCol="0">
            <a:spAutoFit/>
          </a:bodyPr>
          <a:lstStyle/>
          <a:p>
            <a:r>
              <a:rPr lang="en-US" altLang="zh-CN" sz="2000" dirty="0"/>
              <a:t>The explanation of </a:t>
            </a:r>
            <a:r>
              <a:rPr lang="en-US" altLang="zh-CN" sz="2000" i="1" dirty="0"/>
              <a:t>b</a:t>
            </a:r>
            <a:r>
              <a:rPr lang="en-US" altLang="zh-CN" sz="2000" dirty="0"/>
              <a:t>*1*</a:t>
            </a:r>
            <a:r>
              <a:rPr lang="en-US" altLang="zh-CN" sz="2000" i="1" dirty="0"/>
              <a:t>b</a:t>
            </a:r>
            <a:r>
              <a:rPr lang="en-US" altLang="zh-CN" sz="2000" dirty="0"/>
              <a:t>*1*... is that all the first player's moves must be studied to find the best one, but for each, only the best second player's move is needed to refute all but the first (and best) first player move—alpha–beta ensures no other second player moves need be considered. </a:t>
            </a:r>
            <a:endParaRPr lang="zh-CN" altLang="en-US" sz="2000" dirty="0"/>
          </a:p>
        </p:txBody>
      </p:sp>
      <p:sp>
        <p:nvSpPr>
          <p:cNvPr id="5" name="文本框 4">
            <a:extLst>
              <a:ext uri="{FF2B5EF4-FFF2-40B4-BE49-F238E27FC236}">
                <a16:creationId xmlns:a16="http://schemas.microsoft.com/office/drawing/2014/main" id="{3F85AFDF-FE82-4600-A3A7-79412BBC708E}"/>
              </a:ext>
            </a:extLst>
          </p:cNvPr>
          <p:cNvSpPr txBox="1"/>
          <p:nvPr/>
        </p:nvSpPr>
        <p:spPr>
          <a:xfrm>
            <a:off x="945849" y="1078029"/>
            <a:ext cx="9035549" cy="461665"/>
          </a:xfrm>
          <a:prstGeom prst="rect">
            <a:avLst/>
          </a:prstGeom>
          <a:noFill/>
        </p:spPr>
        <p:txBody>
          <a:bodyPr wrap="square" rtlCol="0">
            <a:spAutoFit/>
          </a:bodyPr>
          <a:lstStyle/>
          <a:p>
            <a:r>
              <a:rPr lang="zh-CN" altLang="en-US" sz="2400" dirty="0"/>
              <a:t>显然，遍历树的顺序在很大程度上会影响剪枝的结果</a:t>
            </a:r>
          </a:p>
        </p:txBody>
      </p:sp>
    </p:spTree>
    <p:extLst>
      <p:ext uri="{BB962C8B-B14F-4D97-AF65-F5344CB8AC3E}">
        <p14:creationId xmlns:p14="http://schemas.microsoft.com/office/powerpoint/2010/main" val="47463720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636804"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Alpha-Beta Pruning Analysis</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18E981D-D6C8-4C57-9098-1A79C8BBC11A}"/>
                  </a:ext>
                </a:extLst>
              </p:cNvPr>
              <p:cNvSpPr txBox="1"/>
              <p:nvPr/>
            </p:nvSpPr>
            <p:spPr>
              <a:xfrm>
                <a:off x="1135781" y="1010651"/>
                <a:ext cx="10587790" cy="173060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Worst case: </a:t>
                </a:r>
                <a14:m>
                  <m:oMath xmlns:m="http://schemas.openxmlformats.org/officeDocument/2006/math">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𝑂</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𝑏</m:t>
                        </m:r>
                      </m:e>
                      <m: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𝑑</m:t>
                        </m:r>
                      </m:sup>
                    </m:s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Best case:</a:t>
                </a:r>
                <a14:m>
                  <m:oMath xmlns:m="http://schemas.openxmlformats.org/officeDocument/2006/math">
                    <m:r>
                      <a:rPr kumimoji="0" lang="en-US" altLang="zh-CN"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𝑂</m:t>
                    </m:r>
                    <m:d>
                      <m:d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mn-cs"/>
                          </a:rPr>
                          <m:t>b</m:t>
                        </m:r>
                        <m: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mn-cs"/>
                          </a:rPr>
                          <m:t>∗1∗</m:t>
                        </m:r>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mn-cs"/>
                          </a:rPr>
                          <m:t>b</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∗1 ∗…</m:t>
                        </m:r>
                      </m:e>
                    </m:d>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𝑂</m:t>
                    </m:r>
                    <m:d>
                      <m:d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𝑏</m:t>
                            </m:r>
                          </m:e>
                          <m:sup>
                            <m:f>
                              <m:f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𝑑</m:t>
                                </m:r>
                              </m:num>
                              <m:den>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2</m:t>
                                </m:r>
                              </m:den>
                            </m:f>
                          </m:sup>
                        </m:sSup>
                      </m:e>
                    </m:d>
                  </m:oMath>
                </a14:m>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 </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or </a:t>
                </a:r>
                <a14:m>
                  <m:oMath xmlns:m="http://schemas.openxmlformats.org/officeDocument/2006/math">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𝑂</m:t>
                    </m:r>
                    <m: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ad>
                      <m:radPr>
                        <m:degHide m:val="on"/>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radPr>
                      <m:deg/>
                      <m:e>
                        <m:sSup>
                          <m:sSup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𝑏</m:t>
                            </m:r>
                          </m:e>
                          <m: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𝑑</m:t>
                            </m:r>
                          </m:sup>
                        </m:sSup>
                      </m:e>
                    </m:rad>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a14:m>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lvl="1"/>
                <a:r>
                  <a:rPr lang="en-US" altLang="zh-CN" sz="2400" dirty="0"/>
                  <a:t>Average case:     </a:t>
                </a:r>
                <a:r>
                  <a:rPr lang="en-US" altLang="zh-CN" sz="4800" dirty="0"/>
                  <a:t>?</a:t>
                </a:r>
                <a:endParaRPr kumimoji="0" lang="en-US" altLang="zh-CN" sz="48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2" name="文本框 1">
                <a:extLst>
                  <a:ext uri="{FF2B5EF4-FFF2-40B4-BE49-F238E27FC236}">
                    <a16:creationId xmlns:a16="http://schemas.microsoft.com/office/drawing/2014/main" id="{418E981D-D6C8-4C57-9098-1A79C8BBC11A}"/>
                  </a:ext>
                </a:extLst>
              </p:cNvPr>
              <p:cNvSpPr txBox="1">
                <a:spLocks noRot="1" noChangeAspect="1" noMove="1" noResize="1" noEditPoints="1" noAdjustHandles="1" noChangeArrowheads="1" noChangeShapeType="1" noTextEdit="1"/>
              </p:cNvSpPr>
              <p:nvPr/>
            </p:nvSpPr>
            <p:spPr>
              <a:xfrm>
                <a:off x="1135781" y="1010651"/>
                <a:ext cx="10587790" cy="1730602"/>
              </a:xfrm>
              <a:prstGeom prst="rect">
                <a:avLst/>
              </a:prstGeom>
              <a:blipFill>
                <a:blip r:embed="rId3"/>
                <a:stretch>
                  <a:fillRect t="-2465" b="-176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1CDEB024-2EDF-42B7-9A2C-5F0FF5518BC1}"/>
                  </a:ext>
                </a:extLst>
              </p:cNvPr>
              <p:cNvSpPr/>
              <p:nvPr/>
            </p:nvSpPr>
            <p:spPr>
              <a:xfrm>
                <a:off x="4390084" y="2936974"/>
                <a:ext cx="3401316"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Θ</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m:rPr>
                                          <m:sty m:val="p"/>
                                        </m:rPr>
                                        <a:rPr lang="en-US" altLang="zh-CN" b="0" i="0">
                                          <a:latin typeface="Cambria Math" panose="02040503050406030204" pitchFamily="18" charset="0"/>
                                        </a:rPr>
                                        <m:t>b</m:t>
                                      </m:r>
                                      <m:r>
                                        <a:rPr lang="en-US" altLang="zh-CN" b="0" i="0">
                                          <a:latin typeface="Cambria Math" panose="02040503050406030204" pitchFamily="18" charset="0"/>
                                        </a:rPr>
                                        <m:t>−1+</m:t>
                                      </m:r>
                                      <m:rad>
                                        <m:radPr>
                                          <m:degHide m:val="on"/>
                                          <m:ctrlPr>
                                            <a:rPr lang="en-US" altLang="zh-CN" i="1">
                                              <a:latin typeface="Cambria Math" panose="02040503050406030204" pitchFamily="18" charset="0"/>
                                            </a:rPr>
                                          </m:ctrlPr>
                                        </m:radPr>
                                        <m:deg/>
                                        <m:e>
                                          <m:sSup>
                                            <m:sSupPr>
                                              <m:ctrlPr>
                                                <a:rPr lang="en-US" altLang="zh-CN" i="1">
                                                  <a:latin typeface="Cambria Math" panose="02040503050406030204" pitchFamily="18" charset="0"/>
                                                </a:rPr>
                                              </m:ctrlPr>
                                            </m:sSupPr>
                                            <m:e>
                                              <m:r>
                                                <m:rPr>
                                                  <m:sty m:val="p"/>
                                                </m:rPr>
                                                <a:rPr lang="en-US" altLang="zh-CN" b="0" i="0">
                                                  <a:latin typeface="Cambria Math" panose="02040503050406030204" pitchFamily="18" charset="0"/>
                                                </a:rPr>
                                                <m:t>b</m:t>
                                              </m:r>
                                            </m:e>
                                            <m:sup>
                                              <m:r>
                                                <a:rPr lang="en-US" altLang="zh-CN" b="0" i="0">
                                                  <a:latin typeface="Cambria Math" panose="02040503050406030204" pitchFamily="18" charset="0"/>
                                                </a:rPr>
                                                <m:t>2</m:t>
                                              </m:r>
                                            </m:sup>
                                          </m:sSup>
                                          <m:r>
                                            <a:rPr lang="en-US" altLang="zh-CN" b="0" i="0">
                                              <a:latin typeface="Cambria Math" panose="02040503050406030204" pitchFamily="18" charset="0"/>
                                            </a:rPr>
                                            <m:t>+14</m:t>
                                          </m:r>
                                          <m:r>
                                            <m:rPr>
                                              <m:sty m:val="p"/>
                                            </m:rPr>
                                            <a:rPr lang="en-US" altLang="zh-CN" b="0" i="0">
                                              <a:latin typeface="Cambria Math" panose="02040503050406030204" pitchFamily="18" charset="0"/>
                                            </a:rPr>
                                            <m:t>b</m:t>
                                          </m:r>
                                          <m:r>
                                            <a:rPr lang="en-US" altLang="zh-CN" b="0" i="0">
                                              <a:latin typeface="Cambria Math" panose="02040503050406030204" pitchFamily="18" charset="0"/>
                                            </a:rPr>
                                            <m:t>+1</m:t>
                                          </m:r>
                                        </m:e>
                                      </m:rad>
                                    </m:num>
                                    <m:den>
                                      <m:r>
                                        <a:rPr lang="en-US" altLang="zh-CN" b="0" i="0">
                                          <a:latin typeface="Cambria Math" panose="02040503050406030204" pitchFamily="18" charset="0"/>
                                        </a:rPr>
                                        <m:t>4</m:t>
                                      </m:r>
                                    </m:den>
                                  </m:f>
                                </m:e>
                              </m:d>
                            </m:e>
                            <m:sup>
                              <m:r>
                                <m:rPr>
                                  <m:sty m:val="p"/>
                                </m:rPr>
                                <a:rPr lang="en-US" altLang="zh-CN" b="0" i="0">
                                  <a:latin typeface="Cambria Math" panose="02040503050406030204" pitchFamily="18" charset="0"/>
                                </a:rPr>
                                <m:t>d</m:t>
                              </m:r>
                            </m:sup>
                          </m:sSup>
                        </m:e>
                      </m:d>
                    </m:oMath>
                  </m:oMathPara>
                </a14:m>
                <a:endParaRPr lang="zh-CN" altLang="en-US" dirty="0"/>
              </a:p>
            </p:txBody>
          </p:sp>
        </mc:Choice>
        <mc:Fallback xmlns="">
          <p:sp>
            <p:nvSpPr>
              <p:cNvPr id="3" name="矩形 2">
                <a:extLst>
                  <a:ext uri="{FF2B5EF4-FFF2-40B4-BE49-F238E27FC236}">
                    <a16:creationId xmlns:a16="http://schemas.microsoft.com/office/drawing/2014/main" id="{1CDEB024-2EDF-42B7-9A2C-5F0FF5518BC1}"/>
                  </a:ext>
                </a:extLst>
              </p:cNvPr>
              <p:cNvSpPr>
                <a:spLocks noRot="1" noChangeAspect="1" noMove="1" noResize="1" noEditPoints="1" noAdjustHandles="1" noChangeArrowheads="1" noChangeShapeType="1" noTextEdit="1"/>
              </p:cNvSpPr>
              <p:nvPr/>
            </p:nvSpPr>
            <p:spPr>
              <a:xfrm>
                <a:off x="4390084" y="2936974"/>
                <a:ext cx="3401316" cy="984052"/>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460490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5092847" y="1452078"/>
            <a:ext cx="2000037" cy="2000037"/>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 name="文本框 11"/>
          <p:cNvSpPr txBox="1"/>
          <p:nvPr/>
        </p:nvSpPr>
        <p:spPr>
          <a:xfrm>
            <a:off x="3311691" y="3613009"/>
            <a:ext cx="5562349" cy="789896"/>
          </a:xfrm>
          <a:prstGeom prst="rect">
            <a:avLst/>
          </a:prstGeom>
          <a:noFill/>
        </p:spPr>
        <p:txBody>
          <a:bodyPr wrap="square" lIns="91440" tIns="45720" rIns="91440" bIns="4572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4533" b="1" i="0" u="none" strike="noStrike" kern="1200" cap="none" spc="0" normalizeH="0" baseline="0" noProof="0" dirty="0">
                <a:ln>
                  <a:noFill/>
                </a:ln>
                <a:solidFill>
                  <a:srgbClr val="1B4367"/>
                </a:solidFill>
                <a:effectLst/>
                <a:uLnTx/>
                <a:uFillTx/>
                <a:latin typeface="微软雅黑"/>
                <a:ea typeface="微软雅黑"/>
                <a:cs typeface="+mn-ea"/>
                <a:sym typeface="+mn-lt"/>
              </a:rPr>
              <a:t>Application</a:t>
            </a:r>
            <a:endParaRPr kumimoji="0" lang="zh-CN" altLang="en-US" sz="4533"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sp>
        <p:nvSpPr>
          <p:cNvPr id="95" name="文本框 11"/>
          <p:cNvSpPr txBox="1"/>
          <p:nvPr/>
        </p:nvSpPr>
        <p:spPr>
          <a:xfrm>
            <a:off x="4951302" y="2100057"/>
            <a:ext cx="2310525" cy="1087670"/>
          </a:xfrm>
          <a:prstGeom prst="rect">
            <a:avLst/>
          </a:prstGeom>
          <a:noFill/>
        </p:spPr>
        <p:txBody>
          <a:bodyPr wrap="square" lIns="91440" tIns="45720" rIns="91440" bIns="45720" rtlCol="0">
            <a:spAutoFit/>
          </a:bodyPr>
          <a:lstStyle/>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prstClr val="white"/>
                </a:solidFill>
                <a:effectLst/>
                <a:uLnTx/>
                <a:uFillTx/>
                <a:latin typeface="微软雅黑"/>
                <a:ea typeface="微软雅黑"/>
                <a:cs typeface="+mn-ea"/>
                <a:sym typeface="+mn-lt"/>
              </a:rPr>
              <a:t>04</a:t>
            </a:r>
            <a:endParaRPr kumimoji="0" lang="zh-CN" altLang="en-US" sz="7200" b="0" i="0" u="none" strike="noStrike" kern="120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377" rtl="0" eaLnBrk="1" fontAlgn="auto" latinLnBrk="0" hangingPunct="1">
              <a:lnSpc>
                <a:spcPts val="4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微软雅黑"/>
                <a:ea typeface="微软雅黑"/>
                <a:cs typeface="+mn-ea"/>
                <a:sym typeface="+mn-lt"/>
              </a:rPr>
              <a:t>PART </a:t>
            </a:r>
          </a:p>
        </p:txBody>
      </p:sp>
      <p:grpSp>
        <p:nvGrpSpPr>
          <p:cNvPr id="5" name="组合 4">
            <a:extLst>
              <a:ext uri="{FF2B5EF4-FFF2-40B4-BE49-F238E27FC236}">
                <a16:creationId xmlns:a16="http://schemas.microsoft.com/office/drawing/2014/main" id="{B858157D-2A8E-4250-867F-BBC03B6F5C9F}"/>
              </a:ext>
            </a:extLst>
          </p:cNvPr>
          <p:cNvGrpSpPr/>
          <p:nvPr/>
        </p:nvGrpSpPr>
        <p:grpSpPr>
          <a:xfrm>
            <a:off x="5234304" y="4563799"/>
            <a:ext cx="1717121" cy="1749244"/>
            <a:chOff x="5232914" y="1901232"/>
            <a:chExt cx="1717121" cy="1749244"/>
          </a:xfrm>
        </p:grpSpPr>
        <p:grpSp>
          <p:nvGrpSpPr>
            <p:cNvPr id="6" name="组合 5">
              <a:extLst>
                <a:ext uri="{FF2B5EF4-FFF2-40B4-BE49-F238E27FC236}">
                  <a16:creationId xmlns:a16="http://schemas.microsoft.com/office/drawing/2014/main" id="{402A31E7-4AB6-4721-98A0-5FE24A9FD6A1}"/>
                </a:ext>
              </a:extLst>
            </p:cNvPr>
            <p:cNvGrpSpPr/>
            <p:nvPr/>
          </p:nvGrpSpPr>
          <p:grpSpPr>
            <a:xfrm>
              <a:off x="5303821" y="1971392"/>
              <a:ext cx="1584357" cy="1595673"/>
              <a:chOff x="1484768" y="3429000"/>
              <a:chExt cx="1584357" cy="1595673"/>
            </a:xfrm>
          </p:grpSpPr>
          <p:cxnSp>
            <p:nvCxnSpPr>
              <p:cNvPr id="10" name="直接连接符 9">
                <a:extLst>
                  <a:ext uri="{FF2B5EF4-FFF2-40B4-BE49-F238E27FC236}">
                    <a16:creationId xmlns:a16="http://schemas.microsoft.com/office/drawing/2014/main" id="{15507493-D3BD-46A5-9654-F8C1DD0E7C1C}"/>
                  </a:ext>
                </a:extLst>
              </p:cNvPr>
              <p:cNvCxnSpPr/>
              <p:nvPr/>
            </p:nvCxnSpPr>
            <p:spPr>
              <a:xfrm>
                <a:off x="1484768" y="3974471"/>
                <a:ext cx="1584357" cy="0"/>
              </a:xfrm>
              <a:prstGeom prst="line">
                <a:avLst/>
              </a:prstGeom>
              <a:noFill/>
              <a:ln w="19050" cap="flat" cmpd="sng" algn="ctr">
                <a:solidFill>
                  <a:sysClr val="windowText" lastClr="000000"/>
                </a:solidFill>
                <a:prstDash val="solid"/>
                <a:miter lim="800000"/>
              </a:ln>
              <a:effectLst/>
            </p:spPr>
          </p:cxnSp>
          <p:cxnSp>
            <p:nvCxnSpPr>
              <p:cNvPr id="11" name="直接连接符 10">
                <a:extLst>
                  <a:ext uri="{FF2B5EF4-FFF2-40B4-BE49-F238E27FC236}">
                    <a16:creationId xmlns:a16="http://schemas.microsoft.com/office/drawing/2014/main" id="{905ADB3F-A94A-4433-8682-AD6062270A86}"/>
                  </a:ext>
                </a:extLst>
              </p:cNvPr>
              <p:cNvCxnSpPr/>
              <p:nvPr/>
            </p:nvCxnSpPr>
            <p:spPr>
              <a:xfrm>
                <a:off x="1484768" y="4479953"/>
                <a:ext cx="1584357" cy="0"/>
              </a:xfrm>
              <a:prstGeom prst="line">
                <a:avLst/>
              </a:prstGeom>
              <a:noFill/>
              <a:ln w="19050" cap="flat" cmpd="sng" algn="ctr">
                <a:solidFill>
                  <a:sysClr val="windowText" lastClr="000000"/>
                </a:solidFill>
                <a:prstDash val="solid"/>
                <a:miter lim="800000"/>
              </a:ln>
              <a:effectLst/>
            </p:spPr>
          </p:cxnSp>
          <p:cxnSp>
            <p:nvCxnSpPr>
              <p:cNvPr id="13" name="直接连接符 12">
                <a:extLst>
                  <a:ext uri="{FF2B5EF4-FFF2-40B4-BE49-F238E27FC236}">
                    <a16:creationId xmlns:a16="http://schemas.microsoft.com/office/drawing/2014/main" id="{622DBC24-8DD6-472F-BC93-72E2503A5E13}"/>
                  </a:ext>
                </a:extLst>
              </p:cNvPr>
              <p:cNvCxnSpPr>
                <a:cxnSpLocks/>
              </p:cNvCxnSpPr>
              <p:nvPr/>
            </p:nvCxnSpPr>
            <p:spPr>
              <a:xfrm>
                <a:off x="2008361" y="3429000"/>
                <a:ext cx="0" cy="1595673"/>
              </a:xfrm>
              <a:prstGeom prst="line">
                <a:avLst/>
              </a:prstGeom>
              <a:noFill/>
              <a:ln w="19050" cap="flat" cmpd="sng" algn="ctr">
                <a:solidFill>
                  <a:sysClr val="windowText" lastClr="000000"/>
                </a:solidFill>
                <a:prstDash val="solid"/>
                <a:miter lim="800000"/>
              </a:ln>
              <a:effectLst/>
            </p:spPr>
          </p:cxnSp>
          <p:cxnSp>
            <p:nvCxnSpPr>
              <p:cNvPr id="14" name="直接连接符 13">
                <a:extLst>
                  <a:ext uri="{FF2B5EF4-FFF2-40B4-BE49-F238E27FC236}">
                    <a16:creationId xmlns:a16="http://schemas.microsoft.com/office/drawing/2014/main" id="{CA1E22B7-8830-4A97-A8CF-7FCF7C860774}"/>
                  </a:ext>
                </a:extLst>
              </p:cNvPr>
              <p:cNvCxnSpPr>
                <a:cxnSpLocks/>
              </p:cNvCxnSpPr>
              <p:nvPr/>
            </p:nvCxnSpPr>
            <p:spPr>
              <a:xfrm>
                <a:off x="2541005" y="3429000"/>
                <a:ext cx="0" cy="1595673"/>
              </a:xfrm>
              <a:prstGeom prst="line">
                <a:avLst/>
              </a:prstGeom>
              <a:noFill/>
              <a:ln w="19050" cap="flat" cmpd="sng" algn="ctr">
                <a:solidFill>
                  <a:sysClr val="windowText" lastClr="000000"/>
                </a:solidFill>
                <a:prstDash val="solid"/>
                <a:miter lim="800000"/>
              </a:ln>
              <a:effectLst/>
            </p:spPr>
          </p:cxnSp>
        </p:grpSp>
        <p:sp>
          <p:nvSpPr>
            <p:cNvPr id="7" name="椭圆 6">
              <a:extLst>
                <a:ext uri="{FF2B5EF4-FFF2-40B4-BE49-F238E27FC236}">
                  <a16:creationId xmlns:a16="http://schemas.microsoft.com/office/drawing/2014/main" id="{CC4C8857-B509-4E7E-837A-5A08767541CB}"/>
                </a:ext>
              </a:extLst>
            </p:cNvPr>
            <p:cNvSpPr/>
            <p:nvPr/>
          </p:nvSpPr>
          <p:spPr>
            <a:xfrm>
              <a:off x="5911230" y="2581962"/>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8" name="乘号 7">
              <a:extLst>
                <a:ext uri="{FF2B5EF4-FFF2-40B4-BE49-F238E27FC236}">
                  <a16:creationId xmlns:a16="http://schemas.microsoft.com/office/drawing/2014/main" id="{326845F1-DFAF-4065-8AD1-3EE2E070DBB8}"/>
                </a:ext>
              </a:extLst>
            </p:cNvPr>
            <p:cNvSpPr/>
            <p:nvPr/>
          </p:nvSpPr>
          <p:spPr>
            <a:xfrm>
              <a:off x="5232914" y="1901232"/>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9" name="乘号 8">
              <a:extLst>
                <a:ext uri="{FF2B5EF4-FFF2-40B4-BE49-F238E27FC236}">
                  <a16:creationId xmlns:a16="http://schemas.microsoft.com/office/drawing/2014/main" id="{836B9EAF-5610-4606-8F3D-214B688AED14}"/>
                </a:ext>
              </a:extLst>
            </p:cNvPr>
            <p:cNvSpPr/>
            <p:nvPr/>
          </p:nvSpPr>
          <p:spPr>
            <a:xfrm>
              <a:off x="6302533" y="2984296"/>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392033506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lvl="0"/>
            <a:r>
              <a:rPr lang="en-US" altLang="zh-CN" sz="2400" b="1" i="1" dirty="0">
                <a:solidFill>
                  <a:schemeClr val="accent1">
                    <a:lumMod val="50000"/>
                  </a:schemeClr>
                </a:solidFill>
              </a:rPr>
              <a:t>Tic-Tac-Toe</a:t>
            </a:r>
            <a:endParaRPr kumimoji="0" lang="zh-CN" altLang="en-US" sz="2400" b="1" i="1" strike="noStrike" kern="1200" cap="none" spc="0" normalizeH="0" baseline="0" noProof="0" dirty="0">
              <a:ln>
                <a:noFill/>
              </a:ln>
              <a:solidFill>
                <a:schemeClr val="accent1">
                  <a:lumMod val="50000"/>
                </a:scheme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623061E-F7DF-4123-9671-53855BF01932}"/>
                  </a:ext>
                </a:extLst>
              </p:cNvPr>
              <p:cNvSpPr txBox="1"/>
              <p:nvPr/>
            </p:nvSpPr>
            <p:spPr>
              <a:xfrm>
                <a:off x="789272" y="1193533"/>
                <a:ext cx="10616665" cy="1825436"/>
              </a:xfrm>
              <a:prstGeom prst="rect">
                <a:avLst/>
              </a:prstGeom>
              <a:noFill/>
            </p:spPr>
            <p:txBody>
              <a:bodyPr wrap="square" rtlCol="0">
                <a:spAutoFit/>
              </a:bodyPr>
              <a:lstStyle/>
              <a:p>
                <a:r>
                  <a:rPr lang="en-US" altLang="zh-CN" b="1" i="1" dirty="0">
                    <a:solidFill>
                      <a:schemeClr val="accent1">
                        <a:lumMod val="50000"/>
                      </a:schemeClr>
                    </a:solidFill>
                  </a:rPr>
                  <a:t>Step1:</a:t>
                </a:r>
                <a:endParaRPr lang="en-US"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𝑣𝑎𝑙𝑢𝑒</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𝑓𝑖𝑛𝑎𝑙</m:t>
                          </m:r>
                          <m:r>
                            <a:rPr lang="en-US" altLang="zh-CN" sz="2400" i="1">
                              <a:latin typeface="Cambria Math" panose="02040503050406030204" pitchFamily="18" charset="0"/>
                            </a:rPr>
                            <m:t>𝑠𝑡𝑎𝑡𝑒</m:t>
                          </m:r>
                        </m:e>
                      </m:d>
                      <m:r>
                        <a:rPr lang="en-US" altLang="zh-CN" sz="2400" i="1">
                          <a:latin typeface="Cambria Math" panose="02040503050406030204" pitchFamily="18" charset="0"/>
                        </a:rPr>
                        <m:t>=</m:t>
                      </m:r>
                      <m:d>
                        <m:dPr>
                          <m:begChr m:val="{"/>
                          <m:endChr m:val=""/>
                          <m:ctrlPr>
                            <a:rPr lang="en-US" altLang="zh-CN" sz="2400" i="1">
                              <a:latin typeface="Cambria Math" panose="02040503050406030204" pitchFamily="18" charset="0"/>
                            </a:rPr>
                          </m:ctrlPr>
                        </m:dPr>
                        <m:e>
                          <m:eqArr>
                            <m:eqArrPr>
                              <m:ctrlPr>
                                <a:rPr lang="en-US" altLang="zh-CN" sz="2400" i="1">
                                  <a:latin typeface="Cambria Math" panose="02040503050406030204" pitchFamily="18" charset="0"/>
                                </a:rPr>
                              </m:ctrlPr>
                            </m:eqArrPr>
                            <m:e>
                              <m:r>
                                <a:rPr lang="en-US" altLang="zh-CN" sz="2400" i="1">
                                  <a:latin typeface="Cambria Math" panose="02040503050406030204" pitchFamily="18" charset="0"/>
                                </a:rPr>
                                <m:t>1, </m:t>
                              </m:r>
                              <m:r>
                                <m:rPr>
                                  <m:nor/>
                                </m:rPr>
                                <a:rPr lang="en-US" altLang="zh-CN" sz="2400">
                                  <a:latin typeface="Cambria Math" panose="02040503050406030204" pitchFamily="18" charset="0"/>
                                </a:rPr>
                                <m:t>win</m:t>
                              </m:r>
                            </m:e>
                            <m:e>
                              <m:r>
                                <a:rPr lang="en-US" altLang="zh-CN" sz="2400" i="1">
                                  <a:latin typeface="Cambria Math" panose="02040503050406030204" pitchFamily="18" charset="0"/>
                                </a:rPr>
                                <m:t>−1, </m:t>
                              </m:r>
                              <m:r>
                                <m:rPr>
                                  <m:nor/>
                                </m:rPr>
                                <a:rPr lang="en-US" altLang="zh-CN" sz="2400">
                                  <a:latin typeface="Cambria Math" panose="02040503050406030204" pitchFamily="18" charset="0"/>
                                </a:rPr>
                                <m:t>lose</m:t>
                              </m:r>
                            </m:e>
                            <m:e>
                              <m:r>
                                <a:rPr lang="en-US" altLang="zh-CN" sz="2400" b="0" i="1" smtClean="0">
                                  <a:latin typeface="Cambria Math" panose="02040503050406030204" pitchFamily="18" charset="0"/>
                                </a:rPr>
                                <m:t>  </m:t>
                              </m:r>
                              <m:r>
                                <a:rPr lang="en-US" altLang="zh-CN" sz="2400" i="1">
                                  <a:latin typeface="Cambria Math" panose="02040503050406030204" pitchFamily="18" charset="0"/>
                                </a:rPr>
                                <m:t>0</m:t>
                              </m:r>
                              <m:r>
                                <m:rPr>
                                  <m:nor/>
                                </m:rPr>
                                <a:rPr lang="en-US" altLang="zh-CN" sz="2400" b="0" i="0" smtClean="0">
                                  <a:latin typeface="Cambria Math" panose="02040503050406030204" pitchFamily="18" charset="0"/>
                                </a:rPr>
                                <m:t>,</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𝑒𝑞𝑢𝑎𝑙</m:t>
                              </m:r>
                              <m:r>
                                <a:rPr lang="en-US" altLang="zh-CN" sz="2400" i="1" smtClean="0">
                                  <a:latin typeface="Cambria Math" panose="02040503050406030204" pitchFamily="18" charset="0"/>
                                </a:rPr>
                                <m:t> </m:t>
                              </m:r>
                            </m:e>
                          </m:eqArr>
                        </m:e>
                      </m:d>
                    </m:oMath>
                  </m:oMathPara>
                </a14:m>
                <a:endParaRPr lang="en-US" altLang="zh-CN" sz="2400" dirty="0"/>
              </a:p>
              <a:p>
                <a:endParaRPr lang="zh-CN" altLang="en-US" b="1" i="1" dirty="0">
                  <a:solidFill>
                    <a:schemeClr val="accent1">
                      <a:lumMod val="50000"/>
                    </a:schemeClr>
                  </a:solidFill>
                </a:endParaRPr>
              </a:p>
            </p:txBody>
          </p:sp>
        </mc:Choice>
        <mc:Fallback xmlns="">
          <p:sp>
            <p:nvSpPr>
              <p:cNvPr id="3" name="文本框 2">
                <a:extLst>
                  <a:ext uri="{FF2B5EF4-FFF2-40B4-BE49-F238E27FC236}">
                    <a16:creationId xmlns:a16="http://schemas.microsoft.com/office/drawing/2014/main" id="{D623061E-F7DF-4123-9671-53855BF01932}"/>
                  </a:ext>
                </a:extLst>
              </p:cNvPr>
              <p:cNvSpPr txBox="1">
                <a:spLocks noRot="1" noChangeAspect="1" noMove="1" noResize="1" noEditPoints="1" noAdjustHandles="1" noChangeArrowheads="1" noChangeShapeType="1" noTextEdit="1"/>
              </p:cNvSpPr>
              <p:nvPr/>
            </p:nvSpPr>
            <p:spPr>
              <a:xfrm>
                <a:off x="789272" y="1193533"/>
                <a:ext cx="10616665" cy="1825436"/>
              </a:xfrm>
              <a:prstGeom prst="rect">
                <a:avLst/>
              </a:prstGeom>
              <a:blipFill>
                <a:blip r:embed="rId3"/>
                <a:stretch>
                  <a:fillRect l="-459" t="-2007"/>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0BA100F2-174E-4ECA-8AE7-97C23EB07ABF}"/>
              </a:ext>
            </a:extLst>
          </p:cNvPr>
          <p:cNvGrpSpPr/>
          <p:nvPr/>
        </p:nvGrpSpPr>
        <p:grpSpPr>
          <a:xfrm>
            <a:off x="1449472" y="3015634"/>
            <a:ext cx="3532350" cy="1749244"/>
            <a:chOff x="6975694" y="898724"/>
            <a:chExt cx="3532350" cy="1749244"/>
          </a:xfrm>
        </p:grpSpPr>
        <p:sp>
          <p:nvSpPr>
            <p:cNvPr id="8" name="椭圆 7">
              <a:extLst>
                <a:ext uri="{FF2B5EF4-FFF2-40B4-BE49-F238E27FC236}">
                  <a16:creationId xmlns:a16="http://schemas.microsoft.com/office/drawing/2014/main" id="{6B7AE8FE-9086-4C18-ABFF-367AC4A5B68E}"/>
                </a:ext>
              </a:extLst>
            </p:cNvPr>
            <p:cNvSpPr/>
            <p:nvPr/>
          </p:nvSpPr>
          <p:spPr>
            <a:xfrm>
              <a:off x="8178060" y="1586882"/>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9" name="乘号 8">
              <a:extLst>
                <a:ext uri="{FF2B5EF4-FFF2-40B4-BE49-F238E27FC236}">
                  <a16:creationId xmlns:a16="http://schemas.microsoft.com/office/drawing/2014/main" id="{9615B369-8BFE-4F5C-AC53-C57A19F3F708}"/>
                </a:ext>
              </a:extLst>
            </p:cNvPr>
            <p:cNvSpPr/>
            <p:nvPr/>
          </p:nvSpPr>
          <p:spPr>
            <a:xfrm>
              <a:off x="8033820" y="919901"/>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nvGrpSpPr>
            <p:cNvPr id="10" name="组合 9">
              <a:extLst>
                <a:ext uri="{FF2B5EF4-FFF2-40B4-BE49-F238E27FC236}">
                  <a16:creationId xmlns:a16="http://schemas.microsoft.com/office/drawing/2014/main" id="{12010116-5E2F-44F5-98E5-DBB92BE22273}"/>
                </a:ext>
              </a:extLst>
            </p:cNvPr>
            <p:cNvGrpSpPr/>
            <p:nvPr/>
          </p:nvGrpSpPr>
          <p:grpSpPr>
            <a:xfrm>
              <a:off x="6975694" y="898724"/>
              <a:ext cx="3532350" cy="1749244"/>
              <a:chOff x="6975694" y="898724"/>
              <a:chExt cx="3532350" cy="1749244"/>
            </a:xfrm>
          </p:grpSpPr>
          <p:grpSp>
            <p:nvGrpSpPr>
              <p:cNvPr id="11" name="组合 10">
                <a:extLst>
                  <a:ext uri="{FF2B5EF4-FFF2-40B4-BE49-F238E27FC236}">
                    <a16:creationId xmlns:a16="http://schemas.microsoft.com/office/drawing/2014/main" id="{3F8ACFB6-34C0-4209-9D4D-C6C94118BAC0}"/>
                  </a:ext>
                </a:extLst>
              </p:cNvPr>
              <p:cNvGrpSpPr/>
              <p:nvPr/>
            </p:nvGrpSpPr>
            <p:grpSpPr>
              <a:xfrm>
                <a:off x="6975694" y="898724"/>
                <a:ext cx="3532350" cy="1749244"/>
                <a:chOff x="1638688" y="1901232"/>
                <a:chExt cx="3532350" cy="1749244"/>
              </a:xfrm>
            </p:grpSpPr>
            <p:grpSp>
              <p:nvGrpSpPr>
                <p:cNvPr id="13" name="组合 12">
                  <a:extLst>
                    <a:ext uri="{FF2B5EF4-FFF2-40B4-BE49-F238E27FC236}">
                      <a16:creationId xmlns:a16="http://schemas.microsoft.com/office/drawing/2014/main" id="{14B30F60-AA0B-4ACF-9F41-8741BFC81A26}"/>
                    </a:ext>
                  </a:extLst>
                </p:cNvPr>
                <p:cNvGrpSpPr/>
                <p:nvPr/>
              </p:nvGrpSpPr>
              <p:grpSpPr>
                <a:xfrm>
                  <a:off x="1638688" y="1901232"/>
                  <a:ext cx="1717121" cy="1749244"/>
                  <a:chOff x="5232914" y="1901232"/>
                  <a:chExt cx="1717121" cy="1749244"/>
                </a:xfrm>
              </p:grpSpPr>
              <p:grpSp>
                <p:nvGrpSpPr>
                  <p:cNvPr id="15" name="组合 14">
                    <a:extLst>
                      <a:ext uri="{FF2B5EF4-FFF2-40B4-BE49-F238E27FC236}">
                        <a16:creationId xmlns:a16="http://schemas.microsoft.com/office/drawing/2014/main" id="{899AC6FD-B6DA-4F25-9D6C-C89EFAD48763}"/>
                      </a:ext>
                    </a:extLst>
                  </p:cNvPr>
                  <p:cNvGrpSpPr/>
                  <p:nvPr/>
                </p:nvGrpSpPr>
                <p:grpSpPr>
                  <a:xfrm>
                    <a:off x="5303821" y="1971392"/>
                    <a:ext cx="1584357" cy="1595673"/>
                    <a:chOff x="1484768" y="3429000"/>
                    <a:chExt cx="1584357" cy="1595673"/>
                  </a:xfrm>
                </p:grpSpPr>
                <p:cxnSp>
                  <p:nvCxnSpPr>
                    <p:cNvPr id="19" name="直接连接符 18">
                      <a:extLst>
                        <a:ext uri="{FF2B5EF4-FFF2-40B4-BE49-F238E27FC236}">
                          <a16:creationId xmlns:a16="http://schemas.microsoft.com/office/drawing/2014/main" id="{1988E623-BE83-413F-9551-66DE0D0357AB}"/>
                        </a:ext>
                      </a:extLst>
                    </p:cNvPr>
                    <p:cNvCxnSpPr/>
                    <p:nvPr/>
                  </p:nvCxnSpPr>
                  <p:spPr>
                    <a:xfrm>
                      <a:off x="1484768" y="3974471"/>
                      <a:ext cx="1584357" cy="0"/>
                    </a:xfrm>
                    <a:prstGeom prst="line">
                      <a:avLst/>
                    </a:prstGeom>
                    <a:noFill/>
                    <a:ln w="19050" cap="flat" cmpd="sng" algn="ctr">
                      <a:solidFill>
                        <a:sysClr val="windowText" lastClr="000000"/>
                      </a:solidFill>
                      <a:prstDash val="solid"/>
                      <a:miter lim="800000"/>
                    </a:ln>
                    <a:effectLst/>
                  </p:spPr>
                </p:cxnSp>
                <p:cxnSp>
                  <p:nvCxnSpPr>
                    <p:cNvPr id="20" name="直接连接符 19">
                      <a:extLst>
                        <a:ext uri="{FF2B5EF4-FFF2-40B4-BE49-F238E27FC236}">
                          <a16:creationId xmlns:a16="http://schemas.microsoft.com/office/drawing/2014/main" id="{F4F34B24-AC9C-4C32-B1A7-E38EAAD81DDD}"/>
                        </a:ext>
                      </a:extLst>
                    </p:cNvPr>
                    <p:cNvCxnSpPr/>
                    <p:nvPr/>
                  </p:nvCxnSpPr>
                  <p:spPr>
                    <a:xfrm>
                      <a:off x="1484768" y="4479953"/>
                      <a:ext cx="1584357" cy="0"/>
                    </a:xfrm>
                    <a:prstGeom prst="line">
                      <a:avLst/>
                    </a:prstGeom>
                    <a:noFill/>
                    <a:ln w="19050" cap="flat" cmpd="sng" algn="ctr">
                      <a:solidFill>
                        <a:sysClr val="windowText" lastClr="000000"/>
                      </a:solidFill>
                      <a:prstDash val="solid"/>
                      <a:miter lim="800000"/>
                    </a:ln>
                    <a:effectLst/>
                  </p:spPr>
                </p:cxnSp>
                <p:cxnSp>
                  <p:nvCxnSpPr>
                    <p:cNvPr id="21" name="直接连接符 20">
                      <a:extLst>
                        <a:ext uri="{FF2B5EF4-FFF2-40B4-BE49-F238E27FC236}">
                          <a16:creationId xmlns:a16="http://schemas.microsoft.com/office/drawing/2014/main" id="{127AEC34-B5EF-4886-AB87-586CB24446E3}"/>
                        </a:ext>
                      </a:extLst>
                    </p:cNvPr>
                    <p:cNvCxnSpPr>
                      <a:cxnSpLocks/>
                    </p:cNvCxnSpPr>
                    <p:nvPr/>
                  </p:nvCxnSpPr>
                  <p:spPr>
                    <a:xfrm>
                      <a:off x="2008361" y="3429000"/>
                      <a:ext cx="0" cy="1595673"/>
                    </a:xfrm>
                    <a:prstGeom prst="line">
                      <a:avLst/>
                    </a:prstGeom>
                    <a:noFill/>
                    <a:ln w="19050" cap="flat" cmpd="sng" algn="ctr">
                      <a:solidFill>
                        <a:sysClr val="windowText" lastClr="000000"/>
                      </a:solidFill>
                      <a:prstDash val="solid"/>
                      <a:miter lim="800000"/>
                    </a:ln>
                    <a:effectLst/>
                  </p:spPr>
                </p:cxnSp>
                <p:cxnSp>
                  <p:nvCxnSpPr>
                    <p:cNvPr id="22" name="直接连接符 21">
                      <a:extLst>
                        <a:ext uri="{FF2B5EF4-FFF2-40B4-BE49-F238E27FC236}">
                          <a16:creationId xmlns:a16="http://schemas.microsoft.com/office/drawing/2014/main" id="{3D931EC4-BC8F-4AAA-A1A9-EF1A337A9665}"/>
                        </a:ext>
                      </a:extLst>
                    </p:cNvPr>
                    <p:cNvCxnSpPr>
                      <a:cxnSpLocks/>
                    </p:cNvCxnSpPr>
                    <p:nvPr/>
                  </p:nvCxnSpPr>
                  <p:spPr>
                    <a:xfrm>
                      <a:off x="2541005" y="3429000"/>
                      <a:ext cx="0" cy="1595673"/>
                    </a:xfrm>
                    <a:prstGeom prst="line">
                      <a:avLst/>
                    </a:prstGeom>
                    <a:noFill/>
                    <a:ln w="19050" cap="flat" cmpd="sng" algn="ctr">
                      <a:solidFill>
                        <a:sysClr val="windowText" lastClr="000000"/>
                      </a:solidFill>
                      <a:prstDash val="solid"/>
                      <a:miter lim="800000"/>
                    </a:ln>
                    <a:effectLst/>
                  </p:spPr>
                </p:cxnSp>
              </p:grpSp>
              <p:sp>
                <p:nvSpPr>
                  <p:cNvPr id="16" name="椭圆 15">
                    <a:extLst>
                      <a:ext uri="{FF2B5EF4-FFF2-40B4-BE49-F238E27FC236}">
                        <a16:creationId xmlns:a16="http://schemas.microsoft.com/office/drawing/2014/main" id="{17E9636B-5AE8-4E2A-9C99-936BF65B9708}"/>
                      </a:ext>
                    </a:extLst>
                  </p:cNvPr>
                  <p:cNvSpPr/>
                  <p:nvPr/>
                </p:nvSpPr>
                <p:spPr>
                  <a:xfrm>
                    <a:off x="5911230" y="2581962"/>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7" name="乘号 16">
                    <a:extLst>
                      <a:ext uri="{FF2B5EF4-FFF2-40B4-BE49-F238E27FC236}">
                        <a16:creationId xmlns:a16="http://schemas.microsoft.com/office/drawing/2014/main" id="{18337CDD-9EA4-4F8D-BA2F-6502019A1451}"/>
                      </a:ext>
                    </a:extLst>
                  </p:cNvPr>
                  <p:cNvSpPr/>
                  <p:nvPr/>
                </p:nvSpPr>
                <p:spPr>
                  <a:xfrm>
                    <a:off x="5232914" y="1901232"/>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8" name="乘号 17">
                    <a:extLst>
                      <a:ext uri="{FF2B5EF4-FFF2-40B4-BE49-F238E27FC236}">
                        <a16:creationId xmlns:a16="http://schemas.microsoft.com/office/drawing/2014/main" id="{E31D78AB-79D5-455B-807B-A8BA67A92EA6}"/>
                      </a:ext>
                    </a:extLst>
                  </p:cNvPr>
                  <p:cNvSpPr/>
                  <p:nvPr/>
                </p:nvSpPr>
                <p:spPr>
                  <a:xfrm>
                    <a:off x="6302533" y="2984296"/>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D55A728-C71B-4AE1-B797-2E2C21E4789E}"/>
                        </a:ext>
                      </a:extLst>
                    </p:cNvPr>
                    <p:cNvSpPr txBox="1"/>
                    <p:nvPr/>
                  </p:nvSpPr>
                  <p:spPr>
                    <a:xfrm>
                      <a:off x="3478040" y="2446062"/>
                      <a:ext cx="169299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3600" b="0" i="1" u="none" strike="noStrike" kern="0" cap="none" spc="0" normalizeH="0" baseline="0" noProof="0" dirty="0" smtClean="0">
                                <a:ln>
                                  <a:noFill/>
                                </a:ln>
                                <a:solidFill>
                                  <a:prstClr val="black"/>
                                </a:solidFill>
                                <a:effectLst/>
                                <a:uLnTx/>
                                <a:uFillTx/>
                                <a:latin typeface="Cambria Math" panose="02040503050406030204" pitchFamily="18" charset="0"/>
                              </a:rPr>
                              <m:t>=1</m:t>
                            </m:r>
                          </m:oMath>
                        </m:oMathPara>
                      </a14:m>
                      <a:endParaRPr kumimoji="0" lang="en-US" sz="3600" b="0" i="0" u="none" strike="noStrike" kern="0" cap="none" spc="0" normalizeH="0" baseline="0" noProof="0" dirty="0">
                        <a:ln>
                          <a:noFill/>
                        </a:ln>
                        <a:solidFill>
                          <a:prstClr val="black"/>
                        </a:solidFill>
                        <a:effectLst/>
                        <a:uLnTx/>
                        <a:uFillTx/>
                        <a:latin typeface="等线" panose="020F0502020204030204"/>
                      </a:endParaRPr>
                    </a:p>
                  </p:txBody>
                </p:sp>
              </mc:Choice>
              <mc:Fallback xmlns="">
                <p:sp>
                  <p:nvSpPr>
                    <p:cNvPr id="31" name="文本框 30">
                      <a:extLst>
                        <a:ext uri="{FF2B5EF4-FFF2-40B4-BE49-F238E27FC236}">
                          <a16:creationId xmlns:a16="http://schemas.microsoft.com/office/drawing/2014/main" id="{576A9915-B2F9-406F-A316-62CC2EE954C0}"/>
                        </a:ext>
                      </a:extLst>
                    </p:cNvPr>
                    <p:cNvSpPr txBox="1">
                      <a:spLocks noRot="1" noChangeAspect="1" noMove="1" noResize="1" noEditPoints="1" noAdjustHandles="1" noChangeArrowheads="1" noChangeShapeType="1" noTextEdit="1"/>
                    </p:cNvSpPr>
                    <p:nvPr/>
                  </p:nvSpPr>
                  <p:spPr>
                    <a:xfrm>
                      <a:off x="3478040" y="2446062"/>
                      <a:ext cx="1692998" cy="646331"/>
                    </a:xfrm>
                    <a:prstGeom prst="rect">
                      <a:avLst/>
                    </a:prstGeom>
                    <a:blipFill>
                      <a:blip r:embed="rId6"/>
                      <a:stretch>
                        <a:fillRect/>
                      </a:stretch>
                    </a:blipFill>
                  </p:spPr>
                  <p:txBody>
                    <a:bodyPr/>
                    <a:lstStyle/>
                    <a:p>
                      <a:r>
                        <a:rPr lang="en-US">
                          <a:noFill/>
                        </a:rPr>
                        <a:t> </a:t>
                      </a:r>
                    </a:p>
                  </p:txBody>
                </p:sp>
              </mc:Fallback>
            </mc:AlternateContent>
          </p:grpSp>
          <p:sp>
            <p:nvSpPr>
              <p:cNvPr id="12" name="椭圆 11">
                <a:extLst>
                  <a:ext uri="{FF2B5EF4-FFF2-40B4-BE49-F238E27FC236}">
                    <a16:creationId xmlns:a16="http://schemas.microsoft.com/office/drawing/2014/main" id="{CCF23A5F-B4EC-4408-8E9B-D6FDA52BFAD4}"/>
                  </a:ext>
                </a:extLst>
              </p:cNvPr>
              <p:cNvSpPr/>
              <p:nvPr/>
            </p:nvSpPr>
            <p:spPr>
              <a:xfrm>
                <a:off x="7116841" y="1578101"/>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grpSp>
      <p:grpSp>
        <p:nvGrpSpPr>
          <p:cNvPr id="23" name="组合 22">
            <a:extLst>
              <a:ext uri="{FF2B5EF4-FFF2-40B4-BE49-F238E27FC236}">
                <a16:creationId xmlns:a16="http://schemas.microsoft.com/office/drawing/2014/main" id="{F326BC76-432E-4F10-9FE0-3C3C9DBF7357}"/>
              </a:ext>
            </a:extLst>
          </p:cNvPr>
          <p:cNvGrpSpPr/>
          <p:nvPr/>
        </p:nvGrpSpPr>
        <p:grpSpPr>
          <a:xfrm>
            <a:off x="7015022" y="3049121"/>
            <a:ext cx="3532350" cy="1749244"/>
            <a:chOff x="1573045" y="3658575"/>
            <a:chExt cx="3532350" cy="1749244"/>
          </a:xfrm>
        </p:grpSpPr>
        <p:grpSp>
          <p:nvGrpSpPr>
            <p:cNvPr id="26" name="组合 25">
              <a:extLst>
                <a:ext uri="{FF2B5EF4-FFF2-40B4-BE49-F238E27FC236}">
                  <a16:creationId xmlns:a16="http://schemas.microsoft.com/office/drawing/2014/main" id="{77E95463-BFF5-482C-8045-0C93E232F7C0}"/>
                </a:ext>
              </a:extLst>
            </p:cNvPr>
            <p:cNvGrpSpPr/>
            <p:nvPr/>
          </p:nvGrpSpPr>
          <p:grpSpPr>
            <a:xfrm>
              <a:off x="1573045" y="3658575"/>
              <a:ext cx="3532350" cy="1749244"/>
              <a:chOff x="1638688" y="1901232"/>
              <a:chExt cx="3532350" cy="1749244"/>
            </a:xfrm>
          </p:grpSpPr>
          <p:grpSp>
            <p:nvGrpSpPr>
              <p:cNvPr id="29" name="组合 28">
                <a:extLst>
                  <a:ext uri="{FF2B5EF4-FFF2-40B4-BE49-F238E27FC236}">
                    <a16:creationId xmlns:a16="http://schemas.microsoft.com/office/drawing/2014/main" id="{4B634C80-81CA-4EA9-A10F-B1148C0D2ED0}"/>
                  </a:ext>
                </a:extLst>
              </p:cNvPr>
              <p:cNvGrpSpPr/>
              <p:nvPr/>
            </p:nvGrpSpPr>
            <p:grpSpPr>
              <a:xfrm>
                <a:off x="1638688" y="1901232"/>
                <a:ext cx="1717121" cy="1749244"/>
                <a:chOff x="5232914" y="1901232"/>
                <a:chExt cx="1717121" cy="1749244"/>
              </a:xfrm>
            </p:grpSpPr>
            <p:grpSp>
              <p:nvGrpSpPr>
                <p:cNvPr id="31" name="组合 30">
                  <a:extLst>
                    <a:ext uri="{FF2B5EF4-FFF2-40B4-BE49-F238E27FC236}">
                      <a16:creationId xmlns:a16="http://schemas.microsoft.com/office/drawing/2014/main" id="{116CF7C4-10A4-4FAB-BBF2-BCE488A53BD3}"/>
                    </a:ext>
                  </a:extLst>
                </p:cNvPr>
                <p:cNvGrpSpPr/>
                <p:nvPr/>
              </p:nvGrpSpPr>
              <p:grpSpPr>
                <a:xfrm>
                  <a:off x="5303821" y="1971392"/>
                  <a:ext cx="1584357" cy="1595673"/>
                  <a:chOff x="1484768" y="3429000"/>
                  <a:chExt cx="1584357" cy="1595673"/>
                </a:xfrm>
              </p:grpSpPr>
              <p:cxnSp>
                <p:nvCxnSpPr>
                  <p:cNvPr id="36" name="直接连接符 35">
                    <a:extLst>
                      <a:ext uri="{FF2B5EF4-FFF2-40B4-BE49-F238E27FC236}">
                        <a16:creationId xmlns:a16="http://schemas.microsoft.com/office/drawing/2014/main" id="{6D1B0AF1-D013-40E9-A861-903B72E9EC54}"/>
                      </a:ext>
                    </a:extLst>
                  </p:cNvPr>
                  <p:cNvCxnSpPr/>
                  <p:nvPr/>
                </p:nvCxnSpPr>
                <p:spPr>
                  <a:xfrm>
                    <a:off x="1484768" y="3974471"/>
                    <a:ext cx="1584357" cy="0"/>
                  </a:xfrm>
                  <a:prstGeom prst="line">
                    <a:avLst/>
                  </a:prstGeom>
                  <a:noFill/>
                  <a:ln w="19050" cap="flat" cmpd="sng" algn="ctr">
                    <a:solidFill>
                      <a:sysClr val="windowText" lastClr="000000"/>
                    </a:solidFill>
                    <a:prstDash val="solid"/>
                    <a:miter lim="800000"/>
                  </a:ln>
                  <a:effectLst/>
                </p:spPr>
              </p:cxnSp>
              <p:cxnSp>
                <p:nvCxnSpPr>
                  <p:cNvPr id="37" name="直接连接符 36">
                    <a:extLst>
                      <a:ext uri="{FF2B5EF4-FFF2-40B4-BE49-F238E27FC236}">
                        <a16:creationId xmlns:a16="http://schemas.microsoft.com/office/drawing/2014/main" id="{46A774F5-653C-48B2-A43E-7D6E0B3403A2}"/>
                      </a:ext>
                    </a:extLst>
                  </p:cNvPr>
                  <p:cNvCxnSpPr/>
                  <p:nvPr/>
                </p:nvCxnSpPr>
                <p:spPr>
                  <a:xfrm>
                    <a:off x="1484768" y="4479953"/>
                    <a:ext cx="1584357" cy="0"/>
                  </a:xfrm>
                  <a:prstGeom prst="line">
                    <a:avLst/>
                  </a:prstGeom>
                  <a:noFill/>
                  <a:ln w="19050" cap="flat" cmpd="sng" algn="ctr">
                    <a:solidFill>
                      <a:sysClr val="windowText" lastClr="000000"/>
                    </a:solidFill>
                    <a:prstDash val="solid"/>
                    <a:miter lim="800000"/>
                  </a:ln>
                  <a:effectLst/>
                </p:spPr>
              </p:cxnSp>
              <p:cxnSp>
                <p:nvCxnSpPr>
                  <p:cNvPr id="38" name="直接连接符 37">
                    <a:extLst>
                      <a:ext uri="{FF2B5EF4-FFF2-40B4-BE49-F238E27FC236}">
                        <a16:creationId xmlns:a16="http://schemas.microsoft.com/office/drawing/2014/main" id="{B05F6CBD-F5AA-42C0-9893-ECC755E5ABB7}"/>
                      </a:ext>
                    </a:extLst>
                  </p:cNvPr>
                  <p:cNvCxnSpPr>
                    <a:cxnSpLocks/>
                  </p:cNvCxnSpPr>
                  <p:nvPr/>
                </p:nvCxnSpPr>
                <p:spPr>
                  <a:xfrm>
                    <a:off x="2008361" y="3429000"/>
                    <a:ext cx="0" cy="1595673"/>
                  </a:xfrm>
                  <a:prstGeom prst="line">
                    <a:avLst/>
                  </a:prstGeom>
                  <a:noFill/>
                  <a:ln w="19050" cap="flat" cmpd="sng" algn="ctr">
                    <a:solidFill>
                      <a:sysClr val="windowText" lastClr="000000"/>
                    </a:solidFill>
                    <a:prstDash val="solid"/>
                    <a:miter lim="800000"/>
                  </a:ln>
                  <a:effectLst/>
                </p:spPr>
              </p:cxnSp>
              <p:cxnSp>
                <p:nvCxnSpPr>
                  <p:cNvPr id="39" name="直接连接符 38">
                    <a:extLst>
                      <a:ext uri="{FF2B5EF4-FFF2-40B4-BE49-F238E27FC236}">
                        <a16:creationId xmlns:a16="http://schemas.microsoft.com/office/drawing/2014/main" id="{D168BDBB-8018-47D1-A284-CA69642C5D9E}"/>
                      </a:ext>
                    </a:extLst>
                  </p:cNvPr>
                  <p:cNvCxnSpPr>
                    <a:cxnSpLocks/>
                  </p:cNvCxnSpPr>
                  <p:nvPr/>
                </p:nvCxnSpPr>
                <p:spPr>
                  <a:xfrm>
                    <a:off x="2541005" y="3429000"/>
                    <a:ext cx="0" cy="1595673"/>
                  </a:xfrm>
                  <a:prstGeom prst="line">
                    <a:avLst/>
                  </a:prstGeom>
                  <a:noFill/>
                  <a:ln w="19050" cap="flat" cmpd="sng" algn="ctr">
                    <a:solidFill>
                      <a:sysClr val="windowText" lastClr="000000"/>
                    </a:solidFill>
                    <a:prstDash val="solid"/>
                    <a:miter lim="800000"/>
                  </a:ln>
                  <a:effectLst/>
                </p:spPr>
              </p:cxnSp>
            </p:grpSp>
            <p:sp>
              <p:nvSpPr>
                <p:cNvPr id="32" name="椭圆 31">
                  <a:extLst>
                    <a:ext uri="{FF2B5EF4-FFF2-40B4-BE49-F238E27FC236}">
                      <a16:creationId xmlns:a16="http://schemas.microsoft.com/office/drawing/2014/main" id="{E99C53EC-2B17-4933-9B84-F88DE01F9669}"/>
                    </a:ext>
                  </a:extLst>
                </p:cNvPr>
                <p:cNvSpPr/>
                <p:nvPr/>
              </p:nvSpPr>
              <p:spPr>
                <a:xfrm>
                  <a:off x="5929075" y="2070830"/>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33" name="乘号 32">
                  <a:extLst>
                    <a:ext uri="{FF2B5EF4-FFF2-40B4-BE49-F238E27FC236}">
                      <a16:creationId xmlns:a16="http://schemas.microsoft.com/office/drawing/2014/main" id="{B9293CA2-A746-4A6D-91DE-9CAD8C3AA9F0}"/>
                    </a:ext>
                  </a:extLst>
                </p:cNvPr>
                <p:cNvSpPr/>
                <p:nvPr/>
              </p:nvSpPr>
              <p:spPr>
                <a:xfrm>
                  <a:off x="5232914" y="1901232"/>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34" name="乘号 33">
                  <a:extLst>
                    <a:ext uri="{FF2B5EF4-FFF2-40B4-BE49-F238E27FC236}">
                      <a16:creationId xmlns:a16="http://schemas.microsoft.com/office/drawing/2014/main" id="{91B272C3-F685-4334-9A39-42D0B8A9BC5D}"/>
                    </a:ext>
                  </a:extLst>
                </p:cNvPr>
                <p:cNvSpPr/>
                <p:nvPr/>
              </p:nvSpPr>
              <p:spPr>
                <a:xfrm>
                  <a:off x="6302533" y="2984296"/>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35" name="乘号 34">
                  <a:extLst>
                    <a:ext uri="{FF2B5EF4-FFF2-40B4-BE49-F238E27FC236}">
                      <a16:creationId xmlns:a16="http://schemas.microsoft.com/office/drawing/2014/main" id="{6F3DB926-0B5E-44E9-8CE2-21F7D4BEF3B0}"/>
                    </a:ext>
                  </a:extLst>
                </p:cNvPr>
                <p:cNvSpPr/>
                <p:nvPr/>
              </p:nvSpPr>
              <p:spPr>
                <a:xfrm>
                  <a:off x="5766782" y="2409277"/>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8F0D399-791F-4AD4-9C5F-924FEA895A39}"/>
                      </a:ext>
                    </a:extLst>
                  </p:cNvPr>
                  <p:cNvSpPr txBox="1"/>
                  <p:nvPr/>
                </p:nvSpPr>
                <p:spPr>
                  <a:xfrm>
                    <a:off x="3478040" y="2446062"/>
                    <a:ext cx="169299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0" cap="none" spc="0" normalizeH="0" baseline="0" noProof="0" dirty="0" smtClean="0">
                              <a:ln>
                                <a:noFill/>
                              </a:ln>
                              <a:solidFill>
                                <a:prstClr val="black"/>
                              </a:solidFill>
                              <a:effectLst/>
                              <a:uLnTx/>
                              <a:uFillTx/>
                              <a:latin typeface="Cambria Math" panose="02040503050406030204" pitchFamily="18" charset="0"/>
                            </a:rPr>
                            <m:t>=−1</m:t>
                          </m:r>
                        </m:oMath>
                      </m:oMathPara>
                    </a14:m>
                    <a:endParaRPr kumimoji="0" lang="en-US" sz="3600" b="0" i="0" u="none" strike="noStrike" kern="0" cap="none" spc="0" normalizeH="0" baseline="0" noProof="0" dirty="0">
                      <a:ln>
                        <a:noFill/>
                      </a:ln>
                      <a:solidFill>
                        <a:prstClr val="black"/>
                      </a:solidFill>
                      <a:effectLst/>
                      <a:uLnTx/>
                      <a:uFillTx/>
                      <a:latin typeface="等线" panose="020F0502020204030204"/>
                    </a:endParaRPr>
                  </a:p>
                </p:txBody>
              </p:sp>
            </mc:Choice>
            <mc:Fallback xmlns="">
              <p:sp>
                <p:nvSpPr>
                  <p:cNvPr id="20" name="文本框 19">
                    <a:extLst>
                      <a:ext uri="{FF2B5EF4-FFF2-40B4-BE49-F238E27FC236}">
                        <a16:creationId xmlns:a16="http://schemas.microsoft.com/office/drawing/2014/main" id="{293E61B7-4C1C-4497-9A92-1B2DE9D85972}"/>
                      </a:ext>
                    </a:extLst>
                  </p:cNvPr>
                  <p:cNvSpPr txBox="1">
                    <a:spLocks noRot="1" noChangeAspect="1" noMove="1" noResize="1" noEditPoints="1" noAdjustHandles="1" noChangeArrowheads="1" noChangeShapeType="1" noTextEdit="1"/>
                  </p:cNvSpPr>
                  <p:nvPr/>
                </p:nvSpPr>
                <p:spPr>
                  <a:xfrm>
                    <a:off x="3478040" y="2446062"/>
                    <a:ext cx="1692998" cy="646331"/>
                  </a:xfrm>
                  <a:prstGeom prst="rect">
                    <a:avLst/>
                  </a:prstGeom>
                  <a:blipFill>
                    <a:blip r:embed="rId5"/>
                    <a:stretch>
                      <a:fillRect/>
                    </a:stretch>
                  </a:blipFill>
                </p:spPr>
                <p:txBody>
                  <a:bodyPr/>
                  <a:lstStyle/>
                  <a:p>
                    <a:r>
                      <a:rPr lang="en-US">
                        <a:noFill/>
                      </a:rPr>
                      <a:t> </a:t>
                    </a:r>
                  </a:p>
                </p:txBody>
              </p:sp>
            </mc:Fallback>
          </mc:AlternateContent>
        </p:grpSp>
        <p:sp>
          <p:nvSpPr>
            <p:cNvPr id="27" name="乘号 26">
              <a:extLst>
                <a:ext uri="{FF2B5EF4-FFF2-40B4-BE49-F238E27FC236}">
                  <a16:creationId xmlns:a16="http://schemas.microsoft.com/office/drawing/2014/main" id="{901492CD-0812-41ED-BECF-184F2FA3E13D}"/>
                </a:ext>
              </a:extLst>
            </p:cNvPr>
            <p:cNvSpPr/>
            <p:nvPr/>
          </p:nvSpPr>
          <p:spPr>
            <a:xfrm>
              <a:off x="2640780" y="3659759"/>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28" name="椭圆 27">
              <a:extLst>
                <a:ext uri="{FF2B5EF4-FFF2-40B4-BE49-F238E27FC236}">
                  <a16:creationId xmlns:a16="http://schemas.microsoft.com/office/drawing/2014/main" id="{9B52DE2A-985B-4210-9EE7-B54182058AA9}"/>
                </a:ext>
              </a:extLst>
            </p:cNvPr>
            <p:cNvSpPr/>
            <p:nvPr/>
          </p:nvSpPr>
          <p:spPr>
            <a:xfrm>
              <a:off x="1692427" y="4920106"/>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grpSp>
      <p:grpSp>
        <p:nvGrpSpPr>
          <p:cNvPr id="6" name="组合 5">
            <a:extLst>
              <a:ext uri="{FF2B5EF4-FFF2-40B4-BE49-F238E27FC236}">
                <a16:creationId xmlns:a16="http://schemas.microsoft.com/office/drawing/2014/main" id="{F1B38223-0C23-40FD-AF2D-123982681BEA}"/>
              </a:ext>
            </a:extLst>
          </p:cNvPr>
          <p:cNvGrpSpPr/>
          <p:nvPr/>
        </p:nvGrpSpPr>
        <p:grpSpPr>
          <a:xfrm>
            <a:off x="3753421" y="4914704"/>
            <a:ext cx="3585352" cy="1728870"/>
            <a:chOff x="3753421" y="4914704"/>
            <a:chExt cx="3585352" cy="1728870"/>
          </a:xfrm>
        </p:grpSpPr>
        <p:grpSp>
          <p:nvGrpSpPr>
            <p:cNvPr id="47" name="组合 46">
              <a:extLst>
                <a:ext uri="{FF2B5EF4-FFF2-40B4-BE49-F238E27FC236}">
                  <a16:creationId xmlns:a16="http://schemas.microsoft.com/office/drawing/2014/main" id="{50656F95-805F-4B2F-B7FC-9323F7116ED8}"/>
                </a:ext>
              </a:extLst>
            </p:cNvPr>
            <p:cNvGrpSpPr/>
            <p:nvPr/>
          </p:nvGrpSpPr>
          <p:grpSpPr>
            <a:xfrm>
              <a:off x="3806423" y="4914704"/>
              <a:ext cx="3532350" cy="1728870"/>
              <a:chOff x="6975694" y="898724"/>
              <a:chExt cx="3532350" cy="1728870"/>
            </a:xfrm>
          </p:grpSpPr>
          <p:sp>
            <p:nvSpPr>
              <p:cNvPr id="48" name="椭圆 47">
                <a:extLst>
                  <a:ext uri="{FF2B5EF4-FFF2-40B4-BE49-F238E27FC236}">
                    <a16:creationId xmlns:a16="http://schemas.microsoft.com/office/drawing/2014/main" id="{3C57AEFD-1584-4815-AD4F-DF330709F6EC}"/>
                  </a:ext>
                </a:extLst>
              </p:cNvPr>
              <p:cNvSpPr/>
              <p:nvPr/>
            </p:nvSpPr>
            <p:spPr>
              <a:xfrm>
                <a:off x="8194333" y="1076632"/>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49" name="乘号 48">
                <a:extLst>
                  <a:ext uri="{FF2B5EF4-FFF2-40B4-BE49-F238E27FC236}">
                    <a16:creationId xmlns:a16="http://schemas.microsoft.com/office/drawing/2014/main" id="{6BC97723-FAA2-4D3E-81EB-E26799F5980C}"/>
                  </a:ext>
                </a:extLst>
              </p:cNvPr>
              <p:cNvSpPr/>
              <p:nvPr/>
            </p:nvSpPr>
            <p:spPr>
              <a:xfrm>
                <a:off x="7514286" y="912645"/>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grpSp>
            <p:nvGrpSpPr>
              <p:cNvPr id="50" name="组合 49">
                <a:extLst>
                  <a:ext uri="{FF2B5EF4-FFF2-40B4-BE49-F238E27FC236}">
                    <a16:creationId xmlns:a16="http://schemas.microsoft.com/office/drawing/2014/main" id="{84AF98BF-63B3-4D44-8A1E-230FF38768A5}"/>
                  </a:ext>
                </a:extLst>
              </p:cNvPr>
              <p:cNvGrpSpPr/>
              <p:nvPr/>
            </p:nvGrpSpPr>
            <p:grpSpPr>
              <a:xfrm>
                <a:off x="6975694" y="898724"/>
                <a:ext cx="3532350" cy="1728870"/>
                <a:chOff x="1638688" y="1901232"/>
                <a:chExt cx="3532350" cy="1728870"/>
              </a:xfrm>
            </p:grpSpPr>
            <p:grpSp>
              <p:nvGrpSpPr>
                <p:cNvPr id="51" name="组合 50">
                  <a:extLst>
                    <a:ext uri="{FF2B5EF4-FFF2-40B4-BE49-F238E27FC236}">
                      <a16:creationId xmlns:a16="http://schemas.microsoft.com/office/drawing/2014/main" id="{4BB805B7-4C24-4EFE-B618-103880E9BA74}"/>
                    </a:ext>
                  </a:extLst>
                </p:cNvPr>
                <p:cNvGrpSpPr/>
                <p:nvPr/>
              </p:nvGrpSpPr>
              <p:grpSpPr>
                <a:xfrm>
                  <a:off x="1638688" y="1901232"/>
                  <a:ext cx="1806807" cy="1728870"/>
                  <a:chOff x="5232914" y="1901232"/>
                  <a:chExt cx="1806807" cy="1728870"/>
                </a:xfrm>
              </p:grpSpPr>
              <p:grpSp>
                <p:nvGrpSpPr>
                  <p:cNvPr id="53" name="组合 52">
                    <a:extLst>
                      <a:ext uri="{FF2B5EF4-FFF2-40B4-BE49-F238E27FC236}">
                        <a16:creationId xmlns:a16="http://schemas.microsoft.com/office/drawing/2014/main" id="{30B39FE9-D670-451F-B20E-FBC562D0839A}"/>
                      </a:ext>
                    </a:extLst>
                  </p:cNvPr>
                  <p:cNvGrpSpPr/>
                  <p:nvPr/>
                </p:nvGrpSpPr>
                <p:grpSpPr>
                  <a:xfrm>
                    <a:off x="5303821" y="1971392"/>
                    <a:ext cx="1584357" cy="1595673"/>
                    <a:chOff x="1484768" y="3429000"/>
                    <a:chExt cx="1584357" cy="1595673"/>
                  </a:xfrm>
                </p:grpSpPr>
                <p:cxnSp>
                  <p:nvCxnSpPr>
                    <p:cNvPr id="57" name="直接连接符 56">
                      <a:extLst>
                        <a:ext uri="{FF2B5EF4-FFF2-40B4-BE49-F238E27FC236}">
                          <a16:creationId xmlns:a16="http://schemas.microsoft.com/office/drawing/2014/main" id="{1C8DA38D-E0E9-4A38-BA33-7748F0430FC2}"/>
                        </a:ext>
                      </a:extLst>
                    </p:cNvPr>
                    <p:cNvCxnSpPr/>
                    <p:nvPr/>
                  </p:nvCxnSpPr>
                  <p:spPr>
                    <a:xfrm>
                      <a:off x="1484768" y="3974471"/>
                      <a:ext cx="1584357" cy="0"/>
                    </a:xfrm>
                    <a:prstGeom prst="line">
                      <a:avLst/>
                    </a:prstGeom>
                    <a:noFill/>
                    <a:ln w="19050" cap="flat" cmpd="sng" algn="ctr">
                      <a:solidFill>
                        <a:sysClr val="windowText" lastClr="000000"/>
                      </a:solidFill>
                      <a:prstDash val="solid"/>
                      <a:miter lim="800000"/>
                    </a:ln>
                    <a:effectLst/>
                  </p:spPr>
                </p:cxnSp>
                <p:cxnSp>
                  <p:nvCxnSpPr>
                    <p:cNvPr id="58" name="直接连接符 57">
                      <a:extLst>
                        <a:ext uri="{FF2B5EF4-FFF2-40B4-BE49-F238E27FC236}">
                          <a16:creationId xmlns:a16="http://schemas.microsoft.com/office/drawing/2014/main" id="{E5E4DDA5-5D46-4967-ABBF-EC022AD1A651}"/>
                        </a:ext>
                      </a:extLst>
                    </p:cNvPr>
                    <p:cNvCxnSpPr/>
                    <p:nvPr/>
                  </p:nvCxnSpPr>
                  <p:spPr>
                    <a:xfrm>
                      <a:off x="1484768" y="4479953"/>
                      <a:ext cx="1584357" cy="0"/>
                    </a:xfrm>
                    <a:prstGeom prst="line">
                      <a:avLst/>
                    </a:prstGeom>
                    <a:noFill/>
                    <a:ln w="19050" cap="flat" cmpd="sng" algn="ctr">
                      <a:solidFill>
                        <a:sysClr val="windowText" lastClr="000000"/>
                      </a:solidFill>
                      <a:prstDash val="solid"/>
                      <a:miter lim="800000"/>
                    </a:ln>
                    <a:effectLst/>
                  </p:spPr>
                </p:cxnSp>
                <p:cxnSp>
                  <p:nvCxnSpPr>
                    <p:cNvPr id="59" name="直接连接符 58">
                      <a:extLst>
                        <a:ext uri="{FF2B5EF4-FFF2-40B4-BE49-F238E27FC236}">
                          <a16:creationId xmlns:a16="http://schemas.microsoft.com/office/drawing/2014/main" id="{016FE28F-0879-456A-8FC9-8DB43255F425}"/>
                        </a:ext>
                      </a:extLst>
                    </p:cNvPr>
                    <p:cNvCxnSpPr>
                      <a:cxnSpLocks/>
                    </p:cNvCxnSpPr>
                    <p:nvPr/>
                  </p:nvCxnSpPr>
                  <p:spPr>
                    <a:xfrm>
                      <a:off x="2008361" y="3429000"/>
                      <a:ext cx="0" cy="1595673"/>
                    </a:xfrm>
                    <a:prstGeom prst="line">
                      <a:avLst/>
                    </a:prstGeom>
                    <a:noFill/>
                    <a:ln w="19050" cap="flat" cmpd="sng" algn="ctr">
                      <a:solidFill>
                        <a:sysClr val="windowText" lastClr="000000"/>
                      </a:solidFill>
                      <a:prstDash val="solid"/>
                      <a:miter lim="800000"/>
                    </a:ln>
                    <a:effectLst/>
                  </p:spPr>
                </p:cxnSp>
                <p:cxnSp>
                  <p:nvCxnSpPr>
                    <p:cNvPr id="60" name="直接连接符 59">
                      <a:extLst>
                        <a:ext uri="{FF2B5EF4-FFF2-40B4-BE49-F238E27FC236}">
                          <a16:creationId xmlns:a16="http://schemas.microsoft.com/office/drawing/2014/main" id="{0E1EA8C2-81BE-4BE1-9CCD-8EA25F532739}"/>
                        </a:ext>
                      </a:extLst>
                    </p:cNvPr>
                    <p:cNvCxnSpPr>
                      <a:cxnSpLocks/>
                    </p:cNvCxnSpPr>
                    <p:nvPr/>
                  </p:nvCxnSpPr>
                  <p:spPr>
                    <a:xfrm>
                      <a:off x="2541005" y="3429000"/>
                      <a:ext cx="0" cy="1595673"/>
                    </a:xfrm>
                    <a:prstGeom prst="line">
                      <a:avLst/>
                    </a:prstGeom>
                    <a:noFill/>
                    <a:ln w="19050" cap="flat" cmpd="sng" algn="ctr">
                      <a:solidFill>
                        <a:sysClr val="windowText" lastClr="000000"/>
                      </a:solidFill>
                      <a:prstDash val="solid"/>
                      <a:miter lim="800000"/>
                    </a:ln>
                    <a:effectLst/>
                  </p:spPr>
                </p:cxnSp>
              </p:grpSp>
              <p:sp>
                <p:nvSpPr>
                  <p:cNvPr id="54" name="椭圆 53">
                    <a:extLst>
                      <a:ext uri="{FF2B5EF4-FFF2-40B4-BE49-F238E27FC236}">
                        <a16:creationId xmlns:a16="http://schemas.microsoft.com/office/drawing/2014/main" id="{D8061CD1-B686-4225-88E5-402F81CBD720}"/>
                      </a:ext>
                    </a:extLst>
                  </p:cNvPr>
                  <p:cNvSpPr/>
                  <p:nvPr/>
                </p:nvSpPr>
                <p:spPr>
                  <a:xfrm>
                    <a:off x="5911230" y="2581962"/>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55" name="乘号 54">
                    <a:extLst>
                      <a:ext uri="{FF2B5EF4-FFF2-40B4-BE49-F238E27FC236}">
                        <a16:creationId xmlns:a16="http://schemas.microsoft.com/office/drawing/2014/main" id="{46CF84BB-6448-46F9-BC0A-40678BC156AA}"/>
                      </a:ext>
                    </a:extLst>
                  </p:cNvPr>
                  <p:cNvSpPr/>
                  <p:nvPr/>
                </p:nvSpPr>
                <p:spPr>
                  <a:xfrm>
                    <a:off x="5232914" y="1901232"/>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56" name="乘号 55">
                    <a:extLst>
                      <a:ext uri="{FF2B5EF4-FFF2-40B4-BE49-F238E27FC236}">
                        <a16:creationId xmlns:a16="http://schemas.microsoft.com/office/drawing/2014/main" id="{B87A262F-FC3C-4120-917E-DB17CF59F016}"/>
                      </a:ext>
                    </a:extLst>
                  </p:cNvPr>
                  <p:cNvSpPr/>
                  <p:nvPr/>
                </p:nvSpPr>
                <p:spPr>
                  <a:xfrm>
                    <a:off x="6320356" y="2963922"/>
                    <a:ext cx="719365"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gr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B635EF17-025A-4922-BFC3-3810882FA474}"/>
                        </a:ext>
                      </a:extLst>
                    </p:cNvPr>
                    <p:cNvSpPr txBox="1"/>
                    <p:nvPr/>
                  </p:nvSpPr>
                  <p:spPr>
                    <a:xfrm>
                      <a:off x="3478040" y="2446062"/>
                      <a:ext cx="169299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3600" b="0" i="1" u="none" strike="noStrike" kern="0" cap="none" spc="0" normalizeH="0" baseline="0" noProof="0" dirty="0" smtClean="0">
                                <a:ln>
                                  <a:noFill/>
                                </a:ln>
                                <a:solidFill>
                                  <a:prstClr val="black"/>
                                </a:solidFill>
                                <a:effectLst/>
                                <a:uLnTx/>
                                <a:uFillTx/>
                                <a:latin typeface="Cambria Math" panose="02040503050406030204" pitchFamily="18" charset="0"/>
                              </a:rPr>
                              <m:t>=</m:t>
                            </m:r>
                            <m:r>
                              <a:rPr kumimoji="0" lang="en-US" altLang="zh-CN" sz="3600" b="0" i="1" u="none" strike="noStrike" kern="0" cap="none" spc="0" normalizeH="0" baseline="0" noProof="0" dirty="0" smtClean="0">
                                <a:ln>
                                  <a:noFill/>
                                </a:ln>
                                <a:solidFill>
                                  <a:prstClr val="black"/>
                                </a:solidFill>
                                <a:effectLst/>
                                <a:uLnTx/>
                                <a:uFillTx/>
                                <a:latin typeface="Cambria Math" panose="02040503050406030204" pitchFamily="18" charset="0"/>
                              </a:rPr>
                              <m:t>0</m:t>
                            </m:r>
                          </m:oMath>
                        </m:oMathPara>
                      </a14:m>
                      <a:endParaRPr kumimoji="0" lang="en-US" sz="3600" b="0" i="0" u="none" strike="noStrike" kern="0" cap="none" spc="0" normalizeH="0" baseline="0" noProof="0" dirty="0">
                        <a:ln>
                          <a:noFill/>
                        </a:ln>
                        <a:solidFill>
                          <a:prstClr val="black"/>
                        </a:solidFill>
                        <a:effectLst/>
                        <a:uLnTx/>
                        <a:uFillTx/>
                        <a:latin typeface="等线" panose="020F0502020204030204"/>
                      </a:endParaRPr>
                    </a:p>
                  </p:txBody>
                </p:sp>
              </mc:Choice>
              <mc:Fallback xmlns="">
                <p:sp>
                  <p:nvSpPr>
                    <p:cNvPr id="31" name="文本框 30">
                      <a:extLst>
                        <a:ext uri="{FF2B5EF4-FFF2-40B4-BE49-F238E27FC236}">
                          <a16:creationId xmlns:a16="http://schemas.microsoft.com/office/drawing/2014/main" id="{576A9915-B2F9-406F-A316-62CC2EE954C0}"/>
                        </a:ext>
                      </a:extLst>
                    </p:cNvPr>
                    <p:cNvSpPr txBox="1">
                      <a:spLocks noRot="1" noChangeAspect="1" noMove="1" noResize="1" noEditPoints="1" noAdjustHandles="1" noChangeArrowheads="1" noChangeShapeType="1" noTextEdit="1"/>
                    </p:cNvSpPr>
                    <p:nvPr/>
                  </p:nvSpPr>
                  <p:spPr>
                    <a:xfrm>
                      <a:off x="3478040" y="2446062"/>
                      <a:ext cx="1692998" cy="646331"/>
                    </a:xfrm>
                    <a:prstGeom prst="rect">
                      <a:avLst/>
                    </a:prstGeom>
                    <a:blipFill>
                      <a:blip r:embed="rId4"/>
                      <a:stretch>
                        <a:fillRect/>
                      </a:stretch>
                    </a:blipFill>
                  </p:spPr>
                  <p:txBody>
                    <a:bodyPr/>
                    <a:lstStyle/>
                    <a:p>
                      <a:r>
                        <a:rPr lang="en-US">
                          <a:noFill/>
                        </a:rPr>
                        <a:t> </a:t>
                      </a:r>
                    </a:p>
                  </p:txBody>
                </p:sp>
              </mc:Fallback>
            </mc:AlternateContent>
          </p:grpSp>
        </p:grpSp>
        <p:sp>
          <p:nvSpPr>
            <p:cNvPr id="62" name="乘号 61">
              <a:extLst>
                <a:ext uri="{FF2B5EF4-FFF2-40B4-BE49-F238E27FC236}">
                  <a16:creationId xmlns:a16="http://schemas.microsoft.com/office/drawing/2014/main" id="{05FDC14B-CF7F-4FF6-A75A-A168519E3104}"/>
                </a:ext>
              </a:extLst>
            </p:cNvPr>
            <p:cNvSpPr/>
            <p:nvPr/>
          </p:nvSpPr>
          <p:spPr>
            <a:xfrm>
              <a:off x="3753421" y="5977394"/>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nvGrpSpPr>
            <p:cNvPr id="5" name="组合 4">
              <a:extLst>
                <a:ext uri="{FF2B5EF4-FFF2-40B4-BE49-F238E27FC236}">
                  <a16:creationId xmlns:a16="http://schemas.microsoft.com/office/drawing/2014/main" id="{1CAC9F6B-8F01-4D5D-9F8A-8E9F5B92D4B8}"/>
                </a:ext>
              </a:extLst>
            </p:cNvPr>
            <p:cNvGrpSpPr/>
            <p:nvPr/>
          </p:nvGrpSpPr>
          <p:grpSpPr>
            <a:xfrm>
              <a:off x="3936195" y="5459534"/>
              <a:ext cx="1589079" cy="1057908"/>
              <a:chOff x="3936195" y="5485020"/>
              <a:chExt cx="1589079" cy="1032422"/>
            </a:xfrm>
          </p:grpSpPr>
          <p:sp>
            <p:nvSpPr>
              <p:cNvPr id="61" name="椭圆 60">
                <a:extLst>
                  <a:ext uri="{FF2B5EF4-FFF2-40B4-BE49-F238E27FC236}">
                    <a16:creationId xmlns:a16="http://schemas.microsoft.com/office/drawing/2014/main" id="{C4E3812D-BF15-494A-B14F-7CB42E25AAD3}"/>
                  </a:ext>
                </a:extLst>
              </p:cNvPr>
              <p:cNvSpPr/>
              <p:nvPr/>
            </p:nvSpPr>
            <p:spPr>
              <a:xfrm>
                <a:off x="4504476" y="6142910"/>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63" name="乘号 62">
                <a:extLst>
                  <a:ext uri="{FF2B5EF4-FFF2-40B4-BE49-F238E27FC236}">
                    <a16:creationId xmlns:a16="http://schemas.microsoft.com/office/drawing/2014/main" id="{31EB7CD8-968F-4EEF-8D09-0BC9C73DC637}"/>
                  </a:ext>
                </a:extLst>
              </p:cNvPr>
              <p:cNvSpPr/>
              <p:nvPr/>
            </p:nvSpPr>
            <p:spPr>
              <a:xfrm>
                <a:off x="4877772" y="5485020"/>
                <a:ext cx="647502" cy="666180"/>
              </a:xfrm>
              <a:prstGeom prst="mathMultiply">
                <a:avLst>
                  <a:gd name="adj1" fmla="val 11624"/>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64" name="椭圆 63">
                <a:extLst>
                  <a:ext uri="{FF2B5EF4-FFF2-40B4-BE49-F238E27FC236}">
                    <a16:creationId xmlns:a16="http://schemas.microsoft.com/office/drawing/2014/main" id="{FFB07CBD-6EAD-4249-8FA0-CBC42006A1D9}"/>
                  </a:ext>
                </a:extLst>
              </p:cNvPr>
              <p:cNvSpPr/>
              <p:nvPr/>
            </p:nvSpPr>
            <p:spPr>
              <a:xfrm>
                <a:off x="3936195" y="5624562"/>
                <a:ext cx="369538" cy="374532"/>
              </a:xfrm>
              <a:prstGeom prst="ellipse">
                <a:avLst/>
              </a:prstGeom>
              <a:solidFill>
                <a:sysClr val="window" lastClr="FFFFFF"/>
              </a:solid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grpSp>
    </p:spTree>
    <p:extLst>
      <p:ext uri="{BB962C8B-B14F-4D97-AF65-F5344CB8AC3E}">
        <p14:creationId xmlns:p14="http://schemas.microsoft.com/office/powerpoint/2010/main" val="362243087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D623061E-F7DF-4123-9671-53855BF01932}"/>
              </a:ext>
            </a:extLst>
          </p:cNvPr>
          <p:cNvSpPr txBox="1"/>
          <p:nvPr/>
        </p:nvSpPr>
        <p:spPr>
          <a:xfrm>
            <a:off x="789272" y="1193533"/>
            <a:ext cx="1061666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srgbClr val="5B9BD5">
                    <a:lumMod val="50000"/>
                  </a:srgbClr>
                </a:solidFill>
                <a:effectLst/>
                <a:uLnTx/>
                <a:uFillTx/>
                <a:latin typeface="微软雅黑"/>
                <a:ea typeface="微软雅黑"/>
                <a:cs typeface="+mn-cs"/>
              </a:rPr>
              <a:t>Step2:</a:t>
            </a:r>
            <a:endPar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noFill/>
                </a:ln>
                <a:solidFill>
                  <a:srgbClr val="5B9BD5">
                    <a:lumMod val="50000"/>
                  </a:srgbClr>
                </a:solidFill>
                <a:effectLst/>
                <a:uLnTx/>
                <a:uFillTx/>
                <a:latin typeface="微软雅黑"/>
                <a:ea typeface="微软雅黑"/>
                <a:cs typeface="+mn-cs"/>
              </a:rPr>
              <a:t>Minimax</a:t>
            </a:r>
          </a:p>
        </p:txBody>
      </p:sp>
      <p:grpSp>
        <p:nvGrpSpPr>
          <p:cNvPr id="61" name="组合 60">
            <a:extLst>
              <a:ext uri="{FF2B5EF4-FFF2-40B4-BE49-F238E27FC236}">
                <a16:creationId xmlns:a16="http://schemas.microsoft.com/office/drawing/2014/main" id="{D0DF7795-BADB-4560-94E2-EF7A6FA3636C}"/>
              </a:ext>
            </a:extLst>
          </p:cNvPr>
          <p:cNvGrpSpPr/>
          <p:nvPr/>
        </p:nvGrpSpPr>
        <p:grpSpPr>
          <a:xfrm>
            <a:off x="5332479" y="2680060"/>
            <a:ext cx="1527042" cy="1574303"/>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文本框 3">
            <a:extLst>
              <a:ext uri="{FF2B5EF4-FFF2-40B4-BE49-F238E27FC236}">
                <a16:creationId xmlns:a16="http://schemas.microsoft.com/office/drawing/2014/main" id="{B4B1401D-3FAE-4E5A-B461-6CB4CDDCDF83}"/>
              </a:ext>
            </a:extLst>
          </p:cNvPr>
          <p:cNvSpPr txBox="1"/>
          <p:nvPr/>
        </p:nvSpPr>
        <p:spPr>
          <a:xfrm>
            <a:off x="3022333" y="4350619"/>
            <a:ext cx="7353696" cy="369332"/>
          </a:xfrm>
          <a:prstGeom prst="rect">
            <a:avLst/>
          </a:prstGeom>
          <a:noFill/>
        </p:spPr>
        <p:txBody>
          <a:bodyPr wrap="square" rtlCol="0">
            <a:spAutoFit/>
          </a:bodyPr>
          <a:lstStyle/>
          <a:p>
            <a:r>
              <a:rPr lang="zh-CN" altLang="en-US" dirty="0"/>
              <a:t>                  在这里以这种</a:t>
            </a:r>
            <a:r>
              <a:rPr lang="en-US" altLang="zh-CN" dirty="0"/>
              <a:t>state</a:t>
            </a:r>
            <a:r>
              <a:rPr lang="zh-CN" altLang="en-US" dirty="0"/>
              <a:t>及三层搜索作为例子</a:t>
            </a:r>
          </a:p>
        </p:txBody>
      </p:sp>
    </p:spTree>
    <p:extLst>
      <p:ext uri="{BB962C8B-B14F-4D97-AF65-F5344CB8AC3E}">
        <p14:creationId xmlns:p14="http://schemas.microsoft.com/office/powerpoint/2010/main" val="246806868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9" name="文本框 88">
            <a:extLst>
              <a:ext uri="{FF2B5EF4-FFF2-40B4-BE49-F238E27FC236}">
                <a16:creationId xmlns:a16="http://schemas.microsoft.com/office/drawing/2014/main" id="{3647C2CD-8BE1-415C-BD02-23EEC8A5E065}"/>
              </a:ext>
            </a:extLst>
          </p:cNvPr>
          <p:cNvSpPr txBox="1"/>
          <p:nvPr/>
        </p:nvSpPr>
        <p:spPr>
          <a:xfrm>
            <a:off x="2184938" y="3715351"/>
            <a:ext cx="7725148" cy="369332"/>
          </a:xfrm>
          <a:prstGeom prst="rect">
            <a:avLst/>
          </a:prstGeom>
          <a:noFill/>
        </p:spPr>
        <p:txBody>
          <a:bodyPr wrap="square" rtlCol="0">
            <a:spAutoFit/>
          </a:bodyPr>
          <a:lstStyle/>
          <a:p>
            <a:pPr algn="ctr"/>
            <a:r>
              <a:rPr lang="zh-CN" altLang="en-US" dirty="0"/>
              <a:t>还有其他情况？</a:t>
            </a:r>
          </a:p>
        </p:txBody>
      </p:sp>
      <p:sp>
        <p:nvSpPr>
          <p:cNvPr id="90" name="文本框 89">
            <a:extLst>
              <a:ext uri="{FF2B5EF4-FFF2-40B4-BE49-F238E27FC236}">
                <a16:creationId xmlns:a16="http://schemas.microsoft.com/office/drawing/2014/main" id="{1794E1EE-5FEA-4BBD-B9F8-0D30AB2DE3D4}"/>
              </a:ext>
            </a:extLst>
          </p:cNvPr>
          <p:cNvSpPr txBox="1"/>
          <p:nvPr/>
        </p:nvSpPr>
        <p:spPr>
          <a:xfrm>
            <a:off x="3655295" y="4445208"/>
            <a:ext cx="4957011" cy="523220"/>
          </a:xfrm>
          <a:prstGeom prst="rect">
            <a:avLst/>
          </a:prstGeom>
          <a:noFill/>
        </p:spPr>
        <p:txBody>
          <a:bodyPr wrap="square" rtlCol="0">
            <a:spAutoFit/>
          </a:bodyPr>
          <a:lstStyle/>
          <a:p>
            <a:pPr algn="ctr"/>
            <a:r>
              <a:rPr lang="zh-CN" altLang="en-US" sz="2800" dirty="0"/>
              <a:t>对称！</a:t>
            </a:r>
          </a:p>
        </p:txBody>
      </p:sp>
    </p:spTree>
    <p:extLst>
      <p:ext uri="{BB962C8B-B14F-4D97-AF65-F5344CB8AC3E}">
        <p14:creationId xmlns:p14="http://schemas.microsoft.com/office/powerpoint/2010/main" val="352560608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0" name="组合 79">
            <a:extLst>
              <a:ext uri="{FF2B5EF4-FFF2-40B4-BE49-F238E27FC236}">
                <a16:creationId xmlns:a16="http://schemas.microsoft.com/office/drawing/2014/main" id="{9E59F08D-DE19-473D-BE17-380904115F66}"/>
              </a:ext>
            </a:extLst>
          </p:cNvPr>
          <p:cNvGrpSpPr/>
          <p:nvPr/>
        </p:nvGrpSpPr>
        <p:grpSpPr>
          <a:xfrm>
            <a:off x="1235084" y="3803092"/>
            <a:ext cx="828082" cy="795459"/>
            <a:chOff x="851353" y="2022041"/>
            <a:chExt cx="1130474" cy="1061721"/>
          </a:xfrm>
        </p:grpSpPr>
        <p:grpSp>
          <p:nvGrpSpPr>
            <p:cNvPr id="82" name="组合 81">
              <a:extLst>
                <a:ext uri="{FF2B5EF4-FFF2-40B4-BE49-F238E27FC236}">
                  <a16:creationId xmlns:a16="http://schemas.microsoft.com/office/drawing/2014/main" id="{D2FD6103-92A5-4B45-BE8C-2EA2FE72B787}"/>
                </a:ext>
              </a:extLst>
            </p:cNvPr>
            <p:cNvGrpSpPr/>
            <p:nvPr/>
          </p:nvGrpSpPr>
          <p:grpSpPr>
            <a:xfrm>
              <a:off x="851353" y="2022041"/>
              <a:ext cx="1130474" cy="1061721"/>
              <a:chOff x="4510857" y="1451288"/>
              <a:chExt cx="1527042" cy="1574303"/>
            </a:xfrm>
          </p:grpSpPr>
          <p:grpSp>
            <p:nvGrpSpPr>
              <p:cNvPr id="86" name="组合 85">
                <a:extLst>
                  <a:ext uri="{FF2B5EF4-FFF2-40B4-BE49-F238E27FC236}">
                    <a16:creationId xmlns:a16="http://schemas.microsoft.com/office/drawing/2014/main" id="{E14A9B13-FC29-44C2-AA7A-1D3EFECD9720}"/>
                  </a:ext>
                </a:extLst>
              </p:cNvPr>
              <p:cNvGrpSpPr/>
              <p:nvPr/>
            </p:nvGrpSpPr>
            <p:grpSpPr>
              <a:xfrm>
                <a:off x="4544803" y="1451288"/>
                <a:ext cx="1493096" cy="1523447"/>
                <a:chOff x="5232914" y="1901232"/>
                <a:chExt cx="1655264" cy="1665833"/>
              </a:xfrm>
            </p:grpSpPr>
            <p:grpSp>
              <p:nvGrpSpPr>
                <p:cNvPr id="88" name="组合 87">
                  <a:extLst>
                    <a:ext uri="{FF2B5EF4-FFF2-40B4-BE49-F238E27FC236}">
                      <a16:creationId xmlns:a16="http://schemas.microsoft.com/office/drawing/2014/main" id="{16E9E2EC-1307-4181-AA24-AD3BD0CAAD2A}"/>
                    </a:ext>
                  </a:extLst>
                </p:cNvPr>
                <p:cNvGrpSpPr/>
                <p:nvPr/>
              </p:nvGrpSpPr>
              <p:grpSpPr>
                <a:xfrm>
                  <a:off x="5303821" y="1971392"/>
                  <a:ext cx="1584357" cy="1595673"/>
                  <a:chOff x="1484768" y="3429000"/>
                  <a:chExt cx="1584357" cy="1595673"/>
                </a:xfrm>
              </p:grpSpPr>
              <p:cxnSp>
                <p:nvCxnSpPr>
                  <p:cNvPr id="93" name="直接连接符 92">
                    <a:extLst>
                      <a:ext uri="{FF2B5EF4-FFF2-40B4-BE49-F238E27FC236}">
                        <a16:creationId xmlns:a16="http://schemas.microsoft.com/office/drawing/2014/main" id="{E5349538-9DBA-4C57-99E1-AAA3914A2C81}"/>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4" name="直接连接符 93">
                    <a:extLst>
                      <a:ext uri="{FF2B5EF4-FFF2-40B4-BE49-F238E27FC236}">
                        <a16:creationId xmlns:a16="http://schemas.microsoft.com/office/drawing/2014/main" id="{B77A7BFF-F499-4AF6-9E09-B18581A15004}"/>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5" name="直接连接符 94">
                    <a:extLst>
                      <a:ext uri="{FF2B5EF4-FFF2-40B4-BE49-F238E27FC236}">
                        <a16:creationId xmlns:a16="http://schemas.microsoft.com/office/drawing/2014/main" id="{87EB8379-1159-4EB5-96C9-0A2E844046B0}"/>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96" name="直接连接符 95">
                    <a:extLst>
                      <a:ext uri="{FF2B5EF4-FFF2-40B4-BE49-F238E27FC236}">
                        <a16:creationId xmlns:a16="http://schemas.microsoft.com/office/drawing/2014/main" id="{7CA0BB61-4ECD-4664-B4AE-58E3B22EEB4D}"/>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91" name="椭圆 90">
                  <a:extLst>
                    <a:ext uri="{FF2B5EF4-FFF2-40B4-BE49-F238E27FC236}">
                      <a16:creationId xmlns:a16="http://schemas.microsoft.com/office/drawing/2014/main" id="{AE98B8ED-C602-4A2C-A923-D9E9EF5A7282}"/>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92" name="乘号 91">
                  <a:extLst>
                    <a:ext uri="{FF2B5EF4-FFF2-40B4-BE49-F238E27FC236}">
                      <a16:creationId xmlns:a16="http://schemas.microsoft.com/office/drawing/2014/main" id="{F7CEDD5D-D9ED-4200-AC91-B7B302FA430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7" name="乘号 86">
                <a:extLst>
                  <a:ext uri="{FF2B5EF4-FFF2-40B4-BE49-F238E27FC236}">
                    <a16:creationId xmlns:a16="http://schemas.microsoft.com/office/drawing/2014/main" id="{84B768BC-AF33-4B25-8726-13EB831526DE}"/>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5" name="椭圆 84">
              <a:extLst>
                <a:ext uri="{FF2B5EF4-FFF2-40B4-BE49-F238E27FC236}">
                  <a16:creationId xmlns:a16="http://schemas.microsoft.com/office/drawing/2014/main" id="{C6CFB230-962C-48B9-81C1-827F1B4B49CC}"/>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97" name="组合 96">
            <a:extLst>
              <a:ext uri="{FF2B5EF4-FFF2-40B4-BE49-F238E27FC236}">
                <a16:creationId xmlns:a16="http://schemas.microsoft.com/office/drawing/2014/main" id="{0A45E744-BABB-406E-B3D3-309ACC727B17}"/>
              </a:ext>
            </a:extLst>
          </p:cNvPr>
          <p:cNvGrpSpPr/>
          <p:nvPr/>
        </p:nvGrpSpPr>
        <p:grpSpPr>
          <a:xfrm>
            <a:off x="185198" y="3701277"/>
            <a:ext cx="772062" cy="788294"/>
            <a:chOff x="851353" y="2022041"/>
            <a:chExt cx="1130474" cy="1061720"/>
          </a:xfrm>
        </p:grpSpPr>
        <p:grpSp>
          <p:nvGrpSpPr>
            <p:cNvPr id="98" name="组合 97">
              <a:extLst>
                <a:ext uri="{FF2B5EF4-FFF2-40B4-BE49-F238E27FC236}">
                  <a16:creationId xmlns:a16="http://schemas.microsoft.com/office/drawing/2014/main" id="{C70163B8-46E4-47B6-9B48-DF03EE22604A}"/>
                </a:ext>
              </a:extLst>
            </p:cNvPr>
            <p:cNvGrpSpPr/>
            <p:nvPr/>
          </p:nvGrpSpPr>
          <p:grpSpPr>
            <a:xfrm>
              <a:off x="851353" y="2022041"/>
              <a:ext cx="1130474" cy="1061720"/>
              <a:chOff x="4510857" y="1451289"/>
              <a:chExt cx="1527042" cy="1574302"/>
            </a:xfrm>
          </p:grpSpPr>
          <p:grpSp>
            <p:nvGrpSpPr>
              <p:cNvPr id="100" name="组合 99">
                <a:extLst>
                  <a:ext uri="{FF2B5EF4-FFF2-40B4-BE49-F238E27FC236}">
                    <a16:creationId xmlns:a16="http://schemas.microsoft.com/office/drawing/2014/main" id="{38172F74-6312-4885-9311-F99FD26E5543}"/>
                  </a:ext>
                </a:extLst>
              </p:cNvPr>
              <p:cNvGrpSpPr/>
              <p:nvPr/>
            </p:nvGrpSpPr>
            <p:grpSpPr>
              <a:xfrm>
                <a:off x="4544803" y="1451289"/>
                <a:ext cx="1493096" cy="1523448"/>
                <a:chOff x="5232914" y="1901232"/>
                <a:chExt cx="1655264" cy="1665833"/>
              </a:xfrm>
            </p:grpSpPr>
            <p:grpSp>
              <p:nvGrpSpPr>
                <p:cNvPr id="102" name="组合 101">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105" name="直接连接符 104">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6" name="直接连接符 105">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7" name="直接连接符 106">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08" name="直接连接符 107">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03" name="椭圆 102">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4" name="乘号 103">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01" name="乘号 100">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99" name="椭圆 98">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12" name="组合 111">
            <a:extLst>
              <a:ext uri="{FF2B5EF4-FFF2-40B4-BE49-F238E27FC236}">
                <a16:creationId xmlns:a16="http://schemas.microsoft.com/office/drawing/2014/main" id="{3FB67D7C-3CC4-42ED-B57D-88DCC50B5CCD}"/>
              </a:ext>
            </a:extLst>
          </p:cNvPr>
          <p:cNvGrpSpPr/>
          <p:nvPr/>
        </p:nvGrpSpPr>
        <p:grpSpPr>
          <a:xfrm>
            <a:off x="2165197" y="3783074"/>
            <a:ext cx="772062" cy="788294"/>
            <a:chOff x="851353" y="2022041"/>
            <a:chExt cx="1130474" cy="1061720"/>
          </a:xfrm>
        </p:grpSpPr>
        <p:grpSp>
          <p:nvGrpSpPr>
            <p:cNvPr id="113" name="组合 112">
              <a:extLst>
                <a:ext uri="{FF2B5EF4-FFF2-40B4-BE49-F238E27FC236}">
                  <a16:creationId xmlns:a16="http://schemas.microsoft.com/office/drawing/2014/main" id="{82BF6E2A-005D-45FF-A3F9-83B959DF452E}"/>
                </a:ext>
              </a:extLst>
            </p:cNvPr>
            <p:cNvGrpSpPr/>
            <p:nvPr/>
          </p:nvGrpSpPr>
          <p:grpSpPr>
            <a:xfrm>
              <a:off x="851353" y="2022041"/>
              <a:ext cx="1130474" cy="1061720"/>
              <a:chOff x="4510857" y="1451289"/>
              <a:chExt cx="1527042" cy="1574302"/>
            </a:xfrm>
          </p:grpSpPr>
          <p:grpSp>
            <p:nvGrpSpPr>
              <p:cNvPr id="115" name="组合 114">
                <a:extLst>
                  <a:ext uri="{FF2B5EF4-FFF2-40B4-BE49-F238E27FC236}">
                    <a16:creationId xmlns:a16="http://schemas.microsoft.com/office/drawing/2014/main" id="{8039695A-B8B2-47F5-9BB8-FB2492122E61}"/>
                  </a:ext>
                </a:extLst>
              </p:cNvPr>
              <p:cNvGrpSpPr/>
              <p:nvPr/>
            </p:nvGrpSpPr>
            <p:grpSpPr>
              <a:xfrm>
                <a:off x="4544803" y="1451289"/>
                <a:ext cx="1493096" cy="1523448"/>
                <a:chOff x="5232914" y="1901232"/>
                <a:chExt cx="1655264" cy="1665833"/>
              </a:xfrm>
            </p:grpSpPr>
            <p:grpSp>
              <p:nvGrpSpPr>
                <p:cNvPr id="117" name="组合 116">
                  <a:extLst>
                    <a:ext uri="{FF2B5EF4-FFF2-40B4-BE49-F238E27FC236}">
                      <a16:creationId xmlns:a16="http://schemas.microsoft.com/office/drawing/2014/main" id="{182B0752-97CC-48A9-B26E-3D8553F74414}"/>
                    </a:ext>
                  </a:extLst>
                </p:cNvPr>
                <p:cNvGrpSpPr/>
                <p:nvPr/>
              </p:nvGrpSpPr>
              <p:grpSpPr>
                <a:xfrm>
                  <a:off x="5303821" y="1971392"/>
                  <a:ext cx="1584357" cy="1595673"/>
                  <a:chOff x="1484768" y="3429000"/>
                  <a:chExt cx="1584357" cy="1595673"/>
                </a:xfrm>
              </p:grpSpPr>
              <p:cxnSp>
                <p:nvCxnSpPr>
                  <p:cNvPr id="120" name="直接连接符 119">
                    <a:extLst>
                      <a:ext uri="{FF2B5EF4-FFF2-40B4-BE49-F238E27FC236}">
                        <a16:creationId xmlns:a16="http://schemas.microsoft.com/office/drawing/2014/main" id="{B8451622-826F-43B3-BF58-3C76B1D6066B}"/>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21" name="直接连接符 120">
                    <a:extLst>
                      <a:ext uri="{FF2B5EF4-FFF2-40B4-BE49-F238E27FC236}">
                        <a16:creationId xmlns:a16="http://schemas.microsoft.com/office/drawing/2014/main" id="{75D404E7-4EF8-4C5F-819B-A04C29080378}"/>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22" name="直接连接符 121">
                    <a:extLst>
                      <a:ext uri="{FF2B5EF4-FFF2-40B4-BE49-F238E27FC236}">
                        <a16:creationId xmlns:a16="http://schemas.microsoft.com/office/drawing/2014/main" id="{B43B4599-CDA5-4232-A25E-3AB60370872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23" name="直接连接符 122">
                    <a:extLst>
                      <a:ext uri="{FF2B5EF4-FFF2-40B4-BE49-F238E27FC236}">
                        <a16:creationId xmlns:a16="http://schemas.microsoft.com/office/drawing/2014/main" id="{6E8CEA67-77AD-4C60-AE3A-3B1B5CEBA54B}"/>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18" name="椭圆 117">
                  <a:extLst>
                    <a:ext uri="{FF2B5EF4-FFF2-40B4-BE49-F238E27FC236}">
                      <a16:creationId xmlns:a16="http://schemas.microsoft.com/office/drawing/2014/main" id="{04F0699C-6787-45BB-81E9-72489E6ABC15}"/>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19" name="乘号 118">
                  <a:extLst>
                    <a:ext uri="{FF2B5EF4-FFF2-40B4-BE49-F238E27FC236}">
                      <a16:creationId xmlns:a16="http://schemas.microsoft.com/office/drawing/2014/main" id="{E5FA1E1D-8AF0-407E-91BC-AD5BF5F6810F}"/>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16" name="乘号 115">
                <a:extLst>
                  <a:ext uri="{FF2B5EF4-FFF2-40B4-BE49-F238E27FC236}">
                    <a16:creationId xmlns:a16="http://schemas.microsoft.com/office/drawing/2014/main" id="{8F45E4B5-BF52-4C00-8E69-9E7C1A0654A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14" name="椭圆 113">
              <a:extLst>
                <a:ext uri="{FF2B5EF4-FFF2-40B4-BE49-F238E27FC236}">
                  <a16:creationId xmlns:a16="http://schemas.microsoft.com/office/drawing/2014/main" id="{FEAC7C3A-1EB4-4393-B8BB-F874B593C2FA}"/>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3" name="直接箭头连接符 2">
            <a:extLst>
              <a:ext uri="{FF2B5EF4-FFF2-40B4-BE49-F238E27FC236}">
                <a16:creationId xmlns:a16="http://schemas.microsoft.com/office/drawing/2014/main" id="{E87C4A22-0C1A-4A3E-BDF9-22CA8178A713}"/>
              </a:ext>
            </a:extLst>
          </p:cNvPr>
          <p:cNvCxnSpPr/>
          <p:nvPr/>
        </p:nvCxnSpPr>
        <p:spPr>
          <a:xfrm flipH="1">
            <a:off x="442349" y="3180212"/>
            <a:ext cx="565433" cy="458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D7866686-A14B-4E38-809A-8ADA7246B006}"/>
              </a:ext>
            </a:extLst>
          </p:cNvPr>
          <p:cNvCxnSpPr/>
          <p:nvPr/>
        </p:nvCxnSpPr>
        <p:spPr>
          <a:xfrm>
            <a:off x="1531981" y="3275975"/>
            <a:ext cx="24171" cy="45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B9EF33BD-48D4-4534-A3DB-12BDBC401404}"/>
              </a:ext>
            </a:extLst>
          </p:cNvPr>
          <p:cNvCxnSpPr/>
          <p:nvPr/>
        </p:nvCxnSpPr>
        <p:spPr>
          <a:xfrm>
            <a:off x="1808927" y="3172477"/>
            <a:ext cx="644561" cy="465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BF936053-4150-40B0-A377-79AB83CBB78A}"/>
              </a:ext>
            </a:extLst>
          </p:cNvPr>
          <p:cNvSpPr txBox="1"/>
          <p:nvPr/>
        </p:nvSpPr>
        <p:spPr>
          <a:xfrm>
            <a:off x="285866" y="4505437"/>
            <a:ext cx="672958" cy="369329"/>
          </a:xfrm>
          <a:prstGeom prst="rect">
            <a:avLst/>
          </a:prstGeom>
          <a:noFill/>
        </p:spPr>
        <p:txBody>
          <a:bodyPr wrap="square" rtlCol="0">
            <a:spAutoFit/>
          </a:bodyPr>
          <a:lstStyle/>
          <a:p>
            <a:r>
              <a:rPr lang="en-US" altLang="zh-CN" dirty="0"/>
              <a:t>=-1</a:t>
            </a:r>
            <a:endParaRPr lang="zh-CN" altLang="en-US" dirty="0"/>
          </a:p>
        </p:txBody>
      </p:sp>
      <p:sp>
        <p:nvSpPr>
          <p:cNvPr id="124" name="乘号 123">
            <a:extLst>
              <a:ext uri="{FF2B5EF4-FFF2-40B4-BE49-F238E27FC236}">
                <a16:creationId xmlns:a16="http://schemas.microsoft.com/office/drawing/2014/main" id="{E35D5B38-98EB-419A-B796-89C3D764D9F0}"/>
              </a:ext>
            </a:extLst>
          </p:cNvPr>
          <p:cNvSpPr/>
          <p:nvPr/>
        </p:nvSpPr>
        <p:spPr>
          <a:xfrm>
            <a:off x="195709" y="3930871"/>
            <a:ext cx="315530" cy="329106"/>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25" name="乘号 124">
            <a:extLst>
              <a:ext uri="{FF2B5EF4-FFF2-40B4-BE49-F238E27FC236}">
                <a16:creationId xmlns:a16="http://schemas.microsoft.com/office/drawing/2014/main" id="{997034E6-4C67-42ED-B596-158FC52C3CBD}"/>
              </a:ext>
            </a:extLst>
          </p:cNvPr>
          <p:cNvSpPr/>
          <p:nvPr/>
        </p:nvSpPr>
        <p:spPr>
          <a:xfrm>
            <a:off x="1508190" y="4269533"/>
            <a:ext cx="315530" cy="329106"/>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26" name="乘号 125">
            <a:extLst>
              <a:ext uri="{FF2B5EF4-FFF2-40B4-BE49-F238E27FC236}">
                <a16:creationId xmlns:a16="http://schemas.microsoft.com/office/drawing/2014/main" id="{4F36E96A-FBD3-481E-96DC-3F54DF0C96CA}"/>
              </a:ext>
            </a:extLst>
          </p:cNvPr>
          <p:cNvSpPr/>
          <p:nvPr/>
        </p:nvSpPr>
        <p:spPr>
          <a:xfrm>
            <a:off x="2661411" y="3768919"/>
            <a:ext cx="315530" cy="329106"/>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66513801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1920872" y="3944855"/>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0" name="组合 79">
            <a:extLst>
              <a:ext uri="{FF2B5EF4-FFF2-40B4-BE49-F238E27FC236}">
                <a16:creationId xmlns:a16="http://schemas.microsoft.com/office/drawing/2014/main" id="{F4BC6969-5D36-4F15-AFCC-98C2907C5E81}"/>
              </a:ext>
            </a:extLst>
          </p:cNvPr>
          <p:cNvGrpSpPr/>
          <p:nvPr/>
        </p:nvGrpSpPr>
        <p:grpSpPr>
          <a:xfrm>
            <a:off x="3115543" y="2188722"/>
            <a:ext cx="1104620" cy="1072977"/>
            <a:chOff x="2963143" y="2036322"/>
            <a:chExt cx="1104620" cy="1072977"/>
          </a:xfrm>
        </p:grpSpPr>
        <p:grpSp>
          <p:nvGrpSpPr>
            <p:cNvPr id="82" name="组合 81">
              <a:extLst>
                <a:ext uri="{FF2B5EF4-FFF2-40B4-BE49-F238E27FC236}">
                  <a16:creationId xmlns:a16="http://schemas.microsoft.com/office/drawing/2014/main" id="{EE889285-0E32-49AA-A43C-3D762B9F8E73}"/>
                </a:ext>
              </a:extLst>
            </p:cNvPr>
            <p:cNvGrpSpPr/>
            <p:nvPr/>
          </p:nvGrpSpPr>
          <p:grpSpPr>
            <a:xfrm>
              <a:off x="2963143" y="2036322"/>
              <a:ext cx="1104620" cy="1072977"/>
              <a:chOff x="4510857" y="1451288"/>
              <a:chExt cx="1527042" cy="1574303"/>
            </a:xfrm>
          </p:grpSpPr>
          <p:grpSp>
            <p:nvGrpSpPr>
              <p:cNvPr id="86" name="组合 85">
                <a:extLst>
                  <a:ext uri="{FF2B5EF4-FFF2-40B4-BE49-F238E27FC236}">
                    <a16:creationId xmlns:a16="http://schemas.microsoft.com/office/drawing/2014/main" id="{4ECD4125-B2E0-4ED8-ADF6-148E2D753CAB}"/>
                  </a:ext>
                </a:extLst>
              </p:cNvPr>
              <p:cNvGrpSpPr/>
              <p:nvPr/>
            </p:nvGrpSpPr>
            <p:grpSpPr>
              <a:xfrm>
                <a:off x="4544803" y="1451288"/>
                <a:ext cx="1493096" cy="1523447"/>
                <a:chOff x="5232914" y="1901232"/>
                <a:chExt cx="1655264" cy="1665833"/>
              </a:xfrm>
            </p:grpSpPr>
            <p:grpSp>
              <p:nvGrpSpPr>
                <p:cNvPr id="88" name="组合 87">
                  <a:extLst>
                    <a:ext uri="{FF2B5EF4-FFF2-40B4-BE49-F238E27FC236}">
                      <a16:creationId xmlns:a16="http://schemas.microsoft.com/office/drawing/2014/main" id="{C79DF339-9276-4538-B366-908B3D088169}"/>
                    </a:ext>
                  </a:extLst>
                </p:cNvPr>
                <p:cNvGrpSpPr/>
                <p:nvPr/>
              </p:nvGrpSpPr>
              <p:grpSpPr>
                <a:xfrm>
                  <a:off x="5303821" y="1971392"/>
                  <a:ext cx="1584357" cy="1595673"/>
                  <a:chOff x="1484768" y="3429000"/>
                  <a:chExt cx="1584357" cy="1595673"/>
                </a:xfrm>
              </p:grpSpPr>
              <p:cxnSp>
                <p:nvCxnSpPr>
                  <p:cNvPr id="93" name="直接连接符 92">
                    <a:extLst>
                      <a:ext uri="{FF2B5EF4-FFF2-40B4-BE49-F238E27FC236}">
                        <a16:creationId xmlns:a16="http://schemas.microsoft.com/office/drawing/2014/main" id="{FB87E542-395C-405D-998C-1339FBEF61FA}"/>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4" name="直接连接符 93">
                    <a:extLst>
                      <a:ext uri="{FF2B5EF4-FFF2-40B4-BE49-F238E27FC236}">
                        <a16:creationId xmlns:a16="http://schemas.microsoft.com/office/drawing/2014/main" id="{54177533-82B0-4268-A8B9-33F2ABC1E1C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5" name="直接连接符 94">
                    <a:extLst>
                      <a:ext uri="{FF2B5EF4-FFF2-40B4-BE49-F238E27FC236}">
                        <a16:creationId xmlns:a16="http://schemas.microsoft.com/office/drawing/2014/main" id="{EF3D4DC7-ECB4-4DFC-8027-B54655C92770}"/>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96" name="直接连接符 95">
                    <a:extLst>
                      <a:ext uri="{FF2B5EF4-FFF2-40B4-BE49-F238E27FC236}">
                        <a16:creationId xmlns:a16="http://schemas.microsoft.com/office/drawing/2014/main" id="{303683E0-245A-43D0-AB7B-077480E60157}"/>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91" name="椭圆 90">
                  <a:extLst>
                    <a:ext uri="{FF2B5EF4-FFF2-40B4-BE49-F238E27FC236}">
                      <a16:creationId xmlns:a16="http://schemas.microsoft.com/office/drawing/2014/main" id="{9CA0B84A-62B6-4B16-BB12-8AFA047E227B}"/>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92" name="乘号 91">
                  <a:extLst>
                    <a:ext uri="{FF2B5EF4-FFF2-40B4-BE49-F238E27FC236}">
                      <a16:creationId xmlns:a16="http://schemas.microsoft.com/office/drawing/2014/main" id="{0475A885-75D5-41A0-AB28-B9515BF884C0}"/>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87" name="乘号 86">
                <a:extLst>
                  <a:ext uri="{FF2B5EF4-FFF2-40B4-BE49-F238E27FC236}">
                    <a16:creationId xmlns:a16="http://schemas.microsoft.com/office/drawing/2014/main" id="{C9352D9F-8618-44F2-A4DA-8B598745574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5" name="椭圆 84">
              <a:extLst>
                <a:ext uri="{FF2B5EF4-FFF2-40B4-BE49-F238E27FC236}">
                  <a16:creationId xmlns:a16="http://schemas.microsoft.com/office/drawing/2014/main" id="{0A83380C-E42B-4235-9B19-5365F92BAC2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97" name="组合 96">
            <a:extLst>
              <a:ext uri="{FF2B5EF4-FFF2-40B4-BE49-F238E27FC236}">
                <a16:creationId xmlns:a16="http://schemas.microsoft.com/office/drawing/2014/main" id="{87EA80ED-AAA0-49BE-8E68-EB997A270FCF}"/>
              </a:ext>
            </a:extLst>
          </p:cNvPr>
          <p:cNvGrpSpPr/>
          <p:nvPr/>
        </p:nvGrpSpPr>
        <p:grpSpPr>
          <a:xfrm>
            <a:off x="3286539" y="3907963"/>
            <a:ext cx="1104620" cy="1072977"/>
            <a:chOff x="2963143" y="2036322"/>
            <a:chExt cx="1104620" cy="1072977"/>
          </a:xfrm>
        </p:grpSpPr>
        <p:grpSp>
          <p:nvGrpSpPr>
            <p:cNvPr id="98" name="组合 97">
              <a:extLst>
                <a:ext uri="{FF2B5EF4-FFF2-40B4-BE49-F238E27FC236}">
                  <a16:creationId xmlns:a16="http://schemas.microsoft.com/office/drawing/2014/main" id="{1CE5470B-8832-48E4-B1FB-1D3019B0CF25}"/>
                </a:ext>
              </a:extLst>
            </p:cNvPr>
            <p:cNvGrpSpPr/>
            <p:nvPr/>
          </p:nvGrpSpPr>
          <p:grpSpPr>
            <a:xfrm>
              <a:off x="2963143" y="2036322"/>
              <a:ext cx="1104620" cy="1072977"/>
              <a:chOff x="4510857" y="1451288"/>
              <a:chExt cx="1527042" cy="1574303"/>
            </a:xfrm>
          </p:grpSpPr>
          <p:grpSp>
            <p:nvGrpSpPr>
              <p:cNvPr id="100" name="组合 99">
                <a:extLst>
                  <a:ext uri="{FF2B5EF4-FFF2-40B4-BE49-F238E27FC236}">
                    <a16:creationId xmlns:a16="http://schemas.microsoft.com/office/drawing/2014/main" id="{B822E62E-53B5-42D0-AF36-0C30CB3FA3D5}"/>
                  </a:ext>
                </a:extLst>
              </p:cNvPr>
              <p:cNvGrpSpPr/>
              <p:nvPr/>
            </p:nvGrpSpPr>
            <p:grpSpPr>
              <a:xfrm>
                <a:off x="4544803" y="1451288"/>
                <a:ext cx="1493096" cy="1523447"/>
                <a:chOff x="5232914" y="1901232"/>
                <a:chExt cx="1655264" cy="1665833"/>
              </a:xfrm>
            </p:grpSpPr>
            <p:grpSp>
              <p:nvGrpSpPr>
                <p:cNvPr id="102" name="组合 101">
                  <a:extLst>
                    <a:ext uri="{FF2B5EF4-FFF2-40B4-BE49-F238E27FC236}">
                      <a16:creationId xmlns:a16="http://schemas.microsoft.com/office/drawing/2014/main" id="{3EE0E19D-597B-4A56-9875-091F8D34F2F8}"/>
                    </a:ext>
                  </a:extLst>
                </p:cNvPr>
                <p:cNvGrpSpPr/>
                <p:nvPr/>
              </p:nvGrpSpPr>
              <p:grpSpPr>
                <a:xfrm>
                  <a:off x="5303821" y="1971392"/>
                  <a:ext cx="1584357" cy="1595673"/>
                  <a:chOff x="1484768" y="3429000"/>
                  <a:chExt cx="1584357" cy="1595673"/>
                </a:xfrm>
              </p:grpSpPr>
              <p:cxnSp>
                <p:nvCxnSpPr>
                  <p:cNvPr id="105" name="直接连接符 104">
                    <a:extLst>
                      <a:ext uri="{FF2B5EF4-FFF2-40B4-BE49-F238E27FC236}">
                        <a16:creationId xmlns:a16="http://schemas.microsoft.com/office/drawing/2014/main" id="{6C61F8E3-2BD4-44D2-8CBC-350C425E918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6" name="直接连接符 105">
                    <a:extLst>
                      <a:ext uri="{FF2B5EF4-FFF2-40B4-BE49-F238E27FC236}">
                        <a16:creationId xmlns:a16="http://schemas.microsoft.com/office/drawing/2014/main" id="{61A34D2A-F07A-4356-AE5C-3802E45AC446}"/>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7" name="直接连接符 106">
                    <a:extLst>
                      <a:ext uri="{FF2B5EF4-FFF2-40B4-BE49-F238E27FC236}">
                        <a16:creationId xmlns:a16="http://schemas.microsoft.com/office/drawing/2014/main" id="{C6CC5DB6-61C1-4329-8EAD-05C6BD8DA63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08" name="直接连接符 107">
                    <a:extLst>
                      <a:ext uri="{FF2B5EF4-FFF2-40B4-BE49-F238E27FC236}">
                        <a16:creationId xmlns:a16="http://schemas.microsoft.com/office/drawing/2014/main" id="{ABD46CAE-09BE-4FB5-B212-6FA760AF3F05}"/>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03" name="椭圆 102">
                  <a:extLst>
                    <a:ext uri="{FF2B5EF4-FFF2-40B4-BE49-F238E27FC236}">
                      <a16:creationId xmlns:a16="http://schemas.microsoft.com/office/drawing/2014/main" id="{A8CDCFF5-4C92-4EAE-BAC3-2BAEF4D2E18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4" name="乘号 103">
                  <a:extLst>
                    <a:ext uri="{FF2B5EF4-FFF2-40B4-BE49-F238E27FC236}">
                      <a16:creationId xmlns:a16="http://schemas.microsoft.com/office/drawing/2014/main" id="{B5EA51A4-E58D-4CE7-BCA1-C195D81BE6F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01" name="乘号 100">
                <a:extLst>
                  <a:ext uri="{FF2B5EF4-FFF2-40B4-BE49-F238E27FC236}">
                    <a16:creationId xmlns:a16="http://schemas.microsoft.com/office/drawing/2014/main" id="{A89D640B-51A5-4FA1-8ABE-BDC14CB5278B}"/>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99" name="椭圆 98">
              <a:extLst>
                <a:ext uri="{FF2B5EF4-FFF2-40B4-BE49-F238E27FC236}">
                  <a16:creationId xmlns:a16="http://schemas.microsoft.com/office/drawing/2014/main" id="{0EC90919-6EE0-4AC8-9D72-28321139C7E2}"/>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09" name="组合 108">
            <a:extLst>
              <a:ext uri="{FF2B5EF4-FFF2-40B4-BE49-F238E27FC236}">
                <a16:creationId xmlns:a16="http://schemas.microsoft.com/office/drawing/2014/main" id="{849C824F-2E00-46FC-9466-7B03B357DBD5}"/>
              </a:ext>
            </a:extLst>
          </p:cNvPr>
          <p:cNvGrpSpPr/>
          <p:nvPr/>
        </p:nvGrpSpPr>
        <p:grpSpPr>
          <a:xfrm>
            <a:off x="4683411" y="3907963"/>
            <a:ext cx="1104620" cy="1072977"/>
            <a:chOff x="2963143" y="2036322"/>
            <a:chExt cx="1104620" cy="1072977"/>
          </a:xfrm>
        </p:grpSpPr>
        <p:grpSp>
          <p:nvGrpSpPr>
            <p:cNvPr id="110" name="组合 109">
              <a:extLst>
                <a:ext uri="{FF2B5EF4-FFF2-40B4-BE49-F238E27FC236}">
                  <a16:creationId xmlns:a16="http://schemas.microsoft.com/office/drawing/2014/main" id="{EAF653C5-725F-4073-BF0A-0ED7E1A689CF}"/>
                </a:ext>
              </a:extLst>
            </p:cNvPr>
            <p:cNvGrpSpPr/>
            <p:nvPr/>
          </p:nvGrpSpPr>
          <p:grpSpPr>
            <a:xfrm>
              <a:off x="2963143" y="2036322"/>
              <a:ext cx="1104620" cy="1072977"/>
              <a:chOff x="4510857" y="1451288"/>
              <a:chExt cx="1527042" cy="1574303"/>
            </a:xfrm>
          </p:grpSpPr>
          <p:grpSp>
            <p:nvGrpSpPr>
              <p:cNvPr id="112" name="组合 111">
                <a:extLst>
                  <a:ext uri="{FF2B5EF4-FFF2-40B4-BE49-F238E27FC236}">
                    <a16:creationId xmlns:a16="http://schemas.microsoft.com/office/drawing/2014/main" id="{0589E071-B667-46C7-A783-678CC28AE0CD}"/>
                  </a:ext>
                </a:extLst>
              </p:cNvPr>
              <p:cNvGrpSpPr/>
              <p:nvPr/>
            </p:nvGrpSpPr>
            <p:grpSpPr>
              <a:xfrm>
                <a:off x="4544803" y="1451288"/>
                <a:ext cx="1493096" cy="1523447"/>
                <a:chOff x="5232914" y="1901232"/>
                <a:chExt cx="1655264" cy="1665833"/>
              </a:xfrm>
            </p:grpSpPr>
            <p:grpSp>
              <p:nvGrpSpPr>
                <p:cNvPr id="114" name="组合 113">
                  <a:extLst>
                    <a:ext uri="{FF2B5EF4-FFF2-40B4-BE49-F238E27FC236}">
                      <a16:creationId xmlns:a16="http://schemas.microsoft.com/office/drawing/2014/main" id="{072845E9-AA85-4B62-BC43-7590298A78E3}"/>
                    </a:ext>
                  </a:extLst>
                </p:cNvPr>
                <p:cNvGrpSpPr/>
                <p:nvPr/>
              </p:nvGrpSpPr>
              <p:grpSpPr>
                <a:xfrm>
                  <a:off x="5303821" y="1971392"/>
                  <a:ext cx="1584357" cy="1595673"/>
                  <a:chOff x="1484768" y="3429000"/>
                  <a:chExt cx="1584357" cy="1595673"/>
                </a:xfrm>
              </p:grpSpPr>
              <p:cxnSp>
                <p:nvCxnSpPr>
                  <p:cNvPr id="117" name="直接连接符 116">
                    <a:extLst>
                      <a:ext uri="{FF2B5EF4-FFF2-40B4-BE49-F238E27FC236}">
                        <a16:creationId xmlns:a16="http://schemas.microsoft.com/office/drawing/2014/main" id="{27E8D35A-41AC-48E2-9271-D076C1A533DB}"/>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8" name="直接连接符 117">
                    <a:extLst>
                      <a:ext uri="{FF2B5EF4-FFF2-40B4-BE49-F238E27FC236}">
                        <a16:creationId xmlns:a16="http://schemas.microsoft.com/office/drawing/2014/main" id="{8E9B5095-35C3-4E5B-87D8-57DBDB844FD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9" name="直接连接符 118">
                    <a:extLst>
                      <a:ext uri="{FF2B5EF4-FFF2-40B4-BE49-F238E27FC236}">
                        <a16:creationId xmlns:a16="http://schemas.microsoft.com/office/drawing/2014/main" id="{37610218-E65A-448E-AFB4-40DE1EBBED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20" name="直接连接符 119">
                    <a:extLst>
                      <a:ext uri="{FF2B5EF4-FFF2-40B4-BE49-F238E27FC236}">
                        <a16:creationId xmlns:a16="http://schemas.microsoft.com/office/drawing/2014/main" id="{4AC69B56-F953-4777-8595-85462C9D7A13}"/>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15" name="椭圆 114">
                  <a:extLst>
                    <a:ext uri="{FF2B5EF4-FFF2-40B4-BE49-F238E27FC236}">
                      <a16:creationId xmlns:a16="http://schemas.microsoft.com/office/drawing/2014/main" id="{B85154EF-72B4-4878-8CB6-BF640D6D8C0B}"/>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16" name="乘号 115">
                  <a:extLst>
                    <a:ext uri="{FF2B5EF4-FFF2-40B4-BE49-F238E27FC236}">
                      <a16:creationId xmlns:a16="http://schemas.microsoft.com/office/drawing/2014/main" id="{3649EA83-18CE-4004-8609-A0D3F79C5DFE}"/>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13" name="乘号 112">
                <a:extLst>
                  <a:ext uri="{FF2B5EF4-FFF2-40B4-BE49-F238E27FC236}">
                    <a16:creationId xmlns:a16="http://schemas.microsoft.com/office/drawing/2014/main" id="{03A8A9C3-FBA4-4198-B9D6-A05A55417AB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11" name="椭圆 110">
              <a:extLst>
                <a:ext uri="{FF2B5EF4-FFF2-40B4-BE49-F238E27FC236}">
                  <a16:creationId xmlns:a16="http://schemas.microsoft.com/office/drawing/2014/main" id="{4F5B0AE6-32C1-4646-810C-446F13FACEF2}"/>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22" name="乘号 121">
            <a:extLst>
              <a:ext uri="{FF2B5EF4-FFF2-40B4-BE49-F238E27FC236}">
                <a16:creationId xmlns:a16="http://schemas.microsoft.com/office/drawing/2014/main" id="{0D194588-359E-4AD0-AAD8-118FFB528967}"/>
              </a:ext>
            </a:extLst>
          </p:cNvPr>
          <p:cNvSpPr/>
          <p:nvPr/>
        </p:nvSpPr>
        <p:spPr>
          <a:xfrm>
            <a:off x="1933909" y="4273728"/>
            <a:ext cx="422497" cy="415231"/>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3" name="乘号 122">
            <a:extLst>
              <a:ext uri="{FF2B5EF4-FFF2-40B4-BE49-F238E27FC236}">
                <a16:creationId xmlns:a16="http://schemas.microsoft.com/office/drawing/2014/main" id="{41B8F51E-4E8E-459E-8462-B35886139811}"/>
              </a:ext>
            </a:extLst>
          </p:cNvPr>
          <p:cNvSpPr/>
          <p:nvPr/>
        </p:nvSpPr>
        <p:spPr>
          <a:xfrm>
            <a:off x="3643914" y="4574779"/>
            <a:ext cx="422497" cy="415231"/>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4" name="乘号 123">
            <a:extLst>
              <a:ext uri="{FF2B5EF4-FFF2-40B4-BE49-F238E27FC236}">
                <a16:creationId xmlns:a16="http://schemas.microsoft.com/office/drawing/2014/main" id="{CFAE44A5-6AC0-49E7-AF19-5164C374528C}"/>
              </a:ext>
            </a:extLst>
          </p:cNvPr>
          <p:cNvSpPr/>
          <p:nvPr/>
        </p:nvSpPr>
        <p:spPr>
          <a:xfrm>
            <a:off x="5436357" y="4586160"/>
            <a:ext cx="422497" cy="415231"/>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nvGrpSpPr>
          <p:cNvPr id="125" name="组合 124">
            <a:extLst>
              <a:ext uri="{FF2B5EF4-FFF2-40B4-BE49-F238E27FC236}">
                <a16:creationId xmlns:a16="http://schemas.microsoft.com/office/drawing/2014/main" id="{705C0190-54A2-4A79-A454-EB17900ED17B}"/>
              </a:ext>
            </a:extLst>
          </p:cNvPr>
          <p:cNvGrpSpPr/>
          <p:nvPr/>
        </p:nvGrpSpPr>
        <p:grpSpPr>
          <a:xfrm>
            <a:off x="5993632" y="3917033"/>
            <a:ext cx="1104620" cy="1072977"/>
            <a:chOff x="2963143" y="2036322"/>
            <a:chExt cx="1104620" cy="1072977"/>
          </a:xfrm>
        </p:grpSpPr>
        <p:grpSp>
          <p:nvGrpSpPr>
            <p:cNvPr id="126" name="组合 125">
              <a:extLst>
                <a:ext uri="{FF2B5EF4-FFF2-40B4-BE49-F238E27FC236}">
                  <a16:creationId xmlns:a16="http://schemas.microsoft.com/office/drawing/2014/main" id="{9789F0EB-6844-44C8-A8E2-5CE3EBFEE0EE}"/>
                </a:ext>
              </a:extLst>
            </p:cNvPr>
            <p:cNvGrpSpPr/>
            <p:nvPr/>
          </p:nvGrpSpPr>
          <p:grpSpPr>
            <a:xfrm>
              <a:off x="2963143" y="2036322"/>
              <a:ext cx="1104620" cy="1072977"/>
              <a:chOff x="4510857" y="1451288"/>
              <a:chExt cx="1527042" cy="1574303"/>
            </a:xfrm>
          </p:grpSpPr>
          <p:grpSp>
            <p:nvGrpSpPr>
              <p:cNvPr id="128" name="组合 127">
                <a:extLst>
                  <a:ext uri="{FF2B5EF4-FFF2-40B4-BE49-F238E27FC236}">
                    <a16:creationId xmlns:a16="http://schemas.microsoft.com/office/drawing/2014/main" id="{4B720083-9913-4B3F-BD80-E60B269962ED}"/>
                  </a:ext>
                </a:extLst>
              </p:cNvPr>
              <p:cNvGrpSpPr/>
              <p:nvPr/>
            </p:nvGrpSpPr>
            <p:grpSpPr>
              <a:xfrm>
                <a:off x="4544803" y="1451288"/>
                <a:ext cx="1493096" cy="1523447"/>
                <a:chOff x="5232914" y="1901232"/>
                <a:chExt cx="1655264" cy="1665833"/>
              </a:xfrm>
            </p:grpSpPr>
            <p:grpSp>
              <p:nvGrpSpPr>
                <p:cNvPr id="130" name="组合 129">
                  <a:extLst>
                    <a:ext uri="{FF2B5EF4-FFF2-40B4-BE49-F238E27FC236}">
                      <a16:creationId xmlns:a16="http://schemas.microsoft.com/office/drawing/2014/main" id="{749E662A-2AD8-45C0-8D25-40072F86A40D}"/>
                    </a:ext>
                  </a:extLst>
                </p:cNvPr>
                <p:cNvGrpSpPr/>
                <p:nvPr/>
              </p:nvGrpSpPr>
              <p:grpSpPr>
                <a:xfrm>
                  <a:off x="5303821" y="1971392"/>
                  <a:ext cx="1584357" cy="1595673"/>
                  <a:chOff x="1484768" y="3429000"/>
                  <a:chExt cx="1584357" cy="1595673"/>
                </a:xfrm>
              </p:grpSpPr>
              <p:cxnSp>
                <p:nvCxnSpPr>
                  <p:cNvPr id="133" name="直接连接符 132">
                    <a:extLst>
                      <a:ext uri="{FF2B5EF4-FFF2-40B4-BE49-F238E27FC236}">
                        <a16:creationId xmlns:a16="http://schemas.microsoft.com/office/drawing/2014/main" id="{FFF8381F-F245-4333-98BD-A69C248E24BC}"/>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34" name="直接连接符 133">
                    <a:extLst>
                      <a:ext uri="{FF2B5EF4-FFF2-40B4-BE49-F238E27FC236}">
                        <a16:creationId xmlns:a16="http://schemas.microsoft.com/office/drawing/2014/main" id="{467BC140-BF82-44F1-92D6-9C067D9B51F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35" name="直接连接符 134">
                    <a:extLst>
                      <a:ext uri="{FF2B5EF4-FFF2-40B4-BE49-F238E27FC236}">
                        <a16:creationId xmlns:a16="http://schemas.microsoft.com/office/drawing/2014/main" id="{D81FFFCA-5321-4BA3-9EF8-5CAB4898F5D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36" name="直接连接符 135">
                    <a:extLst>
                      <a:ext uri="{FF2B5EF4-FFF2-40B4-BE49-F238E27FC236}">
                        <a16:creationId xmlns:a16="http://schemas.microsoft.com/office/drawing/2014/main" id="{45D5FC45-E4CE-4033-AEE8-520AD2902CB3}"/>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31" name="椭圆 130">
                  <a:extLst>
                    <a:ext uri="{FF2B5EF4-FFF2-40B4-BE49-F238E27FC236}">
                      <a16:creationId xmlns:a16="http://schemas.microsoft.com/office/drawing/2014/main" id="{7F209949-CCC5-4F79-BAFC-A98C1E94797A}"/>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32" name="乘号 131">
                  <a:extLst>
                    <a:ext uri="{FF2B5EF4-FFF2-40B4-BE49-F238E27FC236}">
                      <a16:creationId xmlns:a16="http://schemas.microsoft.com/office/drawing/2014/main" id="{0E504058-9A95-4B91-9274-6AF578A9451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29" name="乘号 128">
                <a:extLst>
                  <a:ext uri="{FF2B5EF4-FFF2-40B4-BE49-F238E27FC236}">
                    <a16:creationId xmlns:a16="http://schemas.microsoft.com/office/drawing/2014/main" id="{756EDEB1-ED88-4028-B072-D628E7CAAC9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27" name="椭圆 126">
              <a:extLst>
                <a:ext uri="{FF2B5EF4-FFF2-40B4-BE49-F238E27FC236}">
                  <a16:creationId xmlns:a16="http://schemas.microsoft.com/office/drawing/2014/main" id="{5AB35F9B-F7B5-4243-BF38-875B76842B14}"/>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37" name="乘号 136">
            <a:extLst>
              <a:ext uri="{FF2B5EF4-FFF2-40B4-BE49-F238E27FC236}">
                <a16:creationId xmlns:a16="http://schemas.microsoft.com/office/drawing/2014/main" id="{DD1703A4-7F20-4C56-AF70-475196BE6CCF}"/>
              </a:ext>
            </a:extLst>
          </p:cNvPr>
          <p:cNvSpPr/>
          <p:nvPr/>
        </p:nvSpPr>
        <p:spPr>
          <a:xfrm>
            <a:off x="6704737" y="4270630"/>
            <a:ext cx="422497" cy="415231"/>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38" name="乘号 137">
            <a:extLst>
              <a:ext uri="{FF2B5EF4-FFF2-40B4-BE49-F238E27FC236}">
                <a16:creationId xmlns:a16="http://schemas.microsoft.com/office/drawing/2014/main" id="{00D81533-64D7-4169-9B9F-B4E10BC6DF3F}"/>
              </a:ext>
            </a:extLst>
          </p:cNvPr>
          <p:cNvSpPr/>
          <p:nvPr/>
        </p:nvSpPr>
        <p:spPr>
          <a:xfrm>
            <a:off x="8056799" y="3939363"/>
            <a:ext cx="422497" cy="415231"/>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nvGrpSpPr>
          <p:cNvPr id="139" name="组合 138">
            <a:extLst>
              <a:ext uri="{FF2B5EF4-FFF2-40B4-BE49-F238E27FC236}">
                <a16:creationId xmlns:a16="http://schemas.microsoft.com/office/drawing/2014/main" id="{BE097678-EC28-4D70-BC04-07011B7047DE}"/>
              </a:ext>
            </a:extLst>
          </p:cNvPr>
          <p:cNvGrpSpPr/>
          <p:nvPr/>
        </p:nvGrpSpPr>
        <p:grpSpPr>
          <a:xfrm>
            <a:off x="7328409" y="3895632"/>
            <a:ext cx="1104620" cy="1072977"/>
            <a:chOff x="2963143" y="2036322"/>
            <a:chExt cx="1104620" cy="1072977"/>
          </a:xfrm>
        </p:grpSpPr>
        <p:grpSp>
          <p:nvGrpSpPr>
            <p:cNvPr id="140" name="组合 139">
              <a:extLst>
                <a:ext uri="{FF2B5EF4-FFF2-40B4-BE49-F238E27FC236}">
                  <a16:creationId xmlns:a16="http://schemas.microsoft.com/office/drawing/2014/main" id="{ADB4AD8C-47E1-4BC2-8227-8CF4F4A2BFE7}"/>
                </a:ext>
              </a:extLst>
            </p:cNvPr>
            <p:cNvGrpSpPr/>
            <p:nvPr/>
          </p:nvGrpSpPr>
          <p:grpSpPr>
            <a:xfrm>
              <a:off x="2963143" y="2036322"/>
              <a:ext cx="1104620" cy="1072977"/>
              <a:chOff x="4510857" y="1451288"/>
              <a:chExt cx="1527042" cy="1574303"/>
            </a:xfrm>
          </p:grpSpPr>
          <p:grpSp>
            <p:nvGrpSpPr>
              <p:cNvPr id="142" name="组合 141">
                <a:extLst>
                  <a:ext uri="{FF2B5EF4-FFF2-40B4-BE49-F238E27FC236}">
                    <a16:creationId xmlns:a16="http://schemas.microsoft.com/office/drawing/2014/main" id="{6ED52C84-369A-44D7-BF38-418BE43D25C4}"/>
                  </a:ext>
                </a:extLst>
              </p:cNvPr>
              <p:cNvGrpSpPr/>
              <p:nvPr/>
            </p:nvGrpSpPr>
            <p:grpSpPr>
              <a:xfrm>
                <a:off x="4544803" y="1451288"/>
                <a:ext cx="1493096" cy="1523447"/>
                <a:chOff x="5232914" y="1901232"/>
                <a:chExt cx="1655264" cy="1665833"/>
              </a:xfrm>
            </p:grpSpPr>
            <p:grpSp>
              <p:nvGrpSpPr>
                <p:cNvPr id="144" name="组合 143">
                  <a:extLst>
                    <a:ext uri="{FF2B5EF4-FFF2-40B4-BE49-F238E27FC236}">
                      <a16:creationId xmlns:a16="http://schemas.microsoft.com/office/drawing/2014/main" id="{C52FD510-49FF-4406-AD7E-F310D9A2A84F}"/>
                    </a:ext>
                  </a:extLst>
                </p:cNvPr>
                <p:cNvGrpSpPr/>
                <p:nvPr/>
              </p:nvGrpSpPr>
              <p:grpSpPr>
                <a:xfrm>
                  <a:off x="5303821" y="1971392"/>
                  <a:ext cx="1584357" cy="1595673"/>
                  <a:chOff x="1484768" y="3429000"/>
                  <a:chExt cx="1584357" cy="1595673"/>
                </a:xfrm>
              </p:grpSpPr>
              <p:cxnSp>
                <p:nvCxnSpPr>
                  <p:cNvPr id="147" name="直接连接符 146">
                    <a:extLst>
                      <a:ext uri="{FF2B5EF4-FFF2-40B4-BE49-F238E27FC236}">
                        <a16:creationId xmlns:a16="http://schemas.microsoft.com/office/drawing/2014/main" id="{A76A903D-08A3-4C77-854E-CC24937CCC7E}"/>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48" name="直接连接符 147">
                    <a:extLst>
                      <a:ext uri="{FF2B5EF4-FFF2-40B4-BE49-F238E27FC236}">
                        <a16:creationId xmlns:a16="http://schemas.microsoft.com/office/drawing/2014/main" id="{4FF14482-8681-4258-B5CA-A5AC204D5F13}"/>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49" name="直接连接符 148">
                    <a:extLst>
                      <a:ext uri="{FF2B5EF4-FFF2-40B4-BE49-F238E27FC236}">
                        <a16:creationId xmlns:a16="http://schemas.microsoft.com/office/drawing/2014/main" id="{95FDC2B9-6DC3-4CB6-9CA1-8EE9A5280215}"/>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50" name="直接连接符 149">
                    <a:extLst>
                      <a:ext uri="{FF2B5EF4-FFF2-40B4-BE49-F238E27FC236}">
                        <a16:creationId xmlns:a16="http://schemas.microsoft.com/office/drawing/2014/main" id="{AA5B687D-6A85-4C47-B5AE-A51CE24D3C53}"/>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45" name="椭圆 144">
                  <a:extLst>
                    <a:ext uri="{FF2B5EF4-FFF2-40B4-BE49-F238E27FC236}">
                      <a16:creationId xmlns:a16="http://schemas.microsoft.com/office/drawing/2014/main" id="{9F59DE2A-5FC8-4F4A-BE7E-9B0B0DF18B23}"/>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46" name="乘号 145">
                  <a:extLst>
                    <a:ext uri="{FF2B5EF4-FFF2-40B4-BE49-F238E27FC236}">
                      <a16:creationId xmlns:a16="http://schemas.microsoft.com/office/drawing/2014/main" id="{C31BA57C-21C7-42CB-BC99-0DE55CF7DFE0}"/>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43" name="乘号 142">
                <a:extLst>
                  <a:ext uri="{FF2B5EF4-FFF2-40B4-BE49-F238E27FC236}">
                    <a16:creationId xmlns:a16="http://schemas.microsoft.com/office/drawing/2014/main" id="{8D1FA551-1FE9-4061-84D3-4AF110B26629}"/>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41" name="椭圆 140">
              <a:extLst>
                <a:ext uri="{FF2B5EF4-FFF2-40B4-BE49-F238E27FC236}">
                  <a16:creationId xmlns:a16="http://schemas.microsoft.com/office/drawing/2014/main" id="{CB55CF3C-747D-4AAE-970C-893D136DCE90}"/>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3" name="直接箭头连接符 2">
            <a:extLst>
              <a:ext uri="{FF2B5EF4-FFF2-40B4-BE49-F238E27FC236}">
                <a16:creationId xmlns:a16="http://schemas.microsoft.com/office/drawing/2014/main" id="{F1B397A0-20CC-4401-83F1-8C607F63C5CF}"/>
              </a:ext>
            </a:extLst>
          </p:cNvPr>
          <p:cNvCxnSpPr/>
          <p:nvPr/>
        </p:nvCxnSpPr>
        <p:spPr>
          <a:xfrm flipH="1">
            <a:off x="2474658" y="3350546"/>
            <a:ext cx="732075" cy="485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664CA506-C416-48A4-8190-0ADAD95B967A}"/>
              </a:ext>
            </a:extLst>
          </p:cNvPr>
          <p:cNvCxnSpPr/>
          <p:nvPr/>
        </p:nvCxnSpPr>
        <p:spPr>
          <a:xfrm>
            <a:off x="3562596" y="3429000"/>
            <a:ext cx="188280" cy="46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23F23415-CE0F-4179-8A15-12828B0E4211}"/>
              </a:ext>
            </a:extLst>
          </p:cNvPr>
          <p:cNvCxnSpPr/>
          <p:nvPr/>
        </p:nvCxnSpPr>
        <p:spPr>
          <a:xfrm>
            <a:off x="4119013" y="3215253"/>
            <a:ext cx="1135988" cy="578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1640DA19-3D77-4A57-B6EE-D983A4FC9F95}"/>
              </a:ext>
            </a:extLst>
          </p:cNvPr>
          <p:cNvCxnSpPr/>
          <p:nvPr/>
        </p:nvCxnSpPr>
        <p:spPr>
          <a:xfrm>
            <a:off x="4542658" y="3142665"/>
            <a:ext cx="1863443" cy="598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FA8C2814-6A22-4535-A6F0-119DEAE55B6B}"/>
              </a:ext>
            </a:extLst>
          </p:cNvPr>
          <p:cNvCxnSpPr/>
          <p:nvPr/>
        </p:nvCxnSpPr>
        <p:spPr>
          <a:xfrm>
            <a:off x="4752918" y="3027613"/>
            <a:ext cx="2821070" cy="71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CE3925C1-D43C-42D5-A411-CB0F87BD2596}"/>
              </a:ext>
            </a:extLst>
          </p:cNvPr>
          <p:cNvSpPr txBox="1"/>
          <p:nvPr/>
        </p:nvSpPr>
        <p:spPr>
          <a:xfrm>
            <a:off x="2132120" y="5075681"/>
            <a:ext cx="1285852" cy="369332"/>
          </a:xfrm>
          <a:prstGeom prst="rect">
            <a:avLst/>
          </a:prstGeom>
          <a:noFill/>
        </p:spPr>
        <p:txBody>
          <a:bodyPr wrap="square" rtlCol="0">
            <a:spAutoFit/>
          </a:bodyPr>
          <a:lstStyle/>
          <a:p>
            <a:r>
              <a:rPr lang="en-US" altLang="zh-CN" dirty="0"/>
              <a:t>=-1</a:t>
            </a:r>
            <a:endParaRPr lang="zh-CN" altLang="en-US" dirty="0"/>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4B520B7C-7F97-496D-8BFE-17F366558C35}"/>
                  </a:ext>
                </a:extLst>
              </p:cNvPr>
              <p:cNvSpPr txBox="1"/>
              <p:nvPr/>
            </p:nvSpPr>
            <p:spPr>
              <a:xfrm>
                <a:off x="452387" y="3083762"/>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51" name="文本框 50">
                <a:extLst>
                  <a:ext uri="{FF2B5EF4-FFF2-40B4-BE49-F238E27FC236}">
                    <a16:creationId xmlns:a16="http://schemas.microsoft.com/office/drawing/2014/main" id="{4B520B7C-7F97-496D-8BFE-17F366558C35}"/>
                  </a:ext>
                </a:extLst>
              </p:cNvPr>
              <p:cNvSpPr txBox="1">
                <a:spLocks noRot="1" noChangeAspect="1" noMove="1" noResize="1" noEditPoints="1" noAdjustHandles="1" noChangeArrowheads="1" noChangeShapeType="1" noTextEdit="1"/>
              </p:cNvSpPr>
              <p:nvPr/>
            </p:nvSpPr>
            <p:spPr>
              <a:xfrm>
                <a:off x="452387" y="3083762"/>
                <a:ext cx="1880951" cy="369332"/>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4157745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48D12045-C2E3-4B0D-A186-978FC074975B}"/>
                  </a:ext>
                </a:extLst>
              </p:cNvPr>
              <p:cNvSpPr txBox="1"/>
              <p:nvPr/>
            </p:nvSpPr>
            <p:spPr>
              <a:xfrm>
                <a:off x="452387" y="3083762"/>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82" name="文本框 81">
                <a:extLst>
                  <a:ext uri="{FF2B5EF4-FFF2-40B4-BE49-F238E27FC236}">
                    <a16:creationId xmlns:a16="http://schemas.microsoft.com/office/drawing/2014/main" id="{48D12045-C2E3-4B0D-A186-978FC074975B}"/>
                  </a:ext>
                </a:extLst>
              </p:cNvPr>
              <p:cNvSpPr txBox="1">
                <a:spLocks noRot="1" noChangeAspect="1" noMove="1" noResize="1" noEditPoints="1" noAdjustHandles="1" noChangeArrowheads="1" noChangeShapeType="1" noTextEdit="1"/>
              </p:cNvSpPr>
              <p:nvPr/>
            </p:nvSpPr>
            <p:spPr>
              <a:xfrm>
                <a:off x="452387" y="3083762"/>
                <a:ext cx="1880951"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9ED7D11E-FA46-4A2B-A268-D36903811885}"/>
                  </a:ext>
                </a:extLst>
              </p:cNvPr>
              <p:cNvSpPr txBox="1"/>
              <p:nvPr/>
            </p:nvSpPr>
            <p:spPr>
              <a:xfrm>
                <a:off x="2331669" y="3131600"/>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85" name="文本框 84">
                <a:extLst>
                  <a:ext uri="{FF2B5EF4-FFF2-40B4-BE49-F238E27FC236}">
                    <a16:creationId xmlns:a16="http://schemas.microsoft.com/office/drawing/2014/main" id="{9ED7D11E-FA46-4A2B-A268-D36903811885}"/>
                  </a:ext>
                </a:extLst>
              </p:cNvPr>
              <p:cNvSpPr txBox="1">
                <a:spLocks noRot="1" noChangeAspect="1" noMove="1" noResize="1" noEditPoints="1" noAdjustHandles="1" noChangeArrowheads="1" noChangeShapeType="1" noTextEdit="1"/>
              </p:cNvSpPr>
              <p:nvPr/>
            </p:nvSpPr>
            <p:spPr>
              <a:xfrm>
                <a:off x="2331669" y="3131600"/>
                <a:ext cx="1880951"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7414BFC7-B0B1-4588-AAC8-5C7D4ABF63F7}"/>
                  </a:ext>
                </a:extLst>
              </p:cNvPr>
              <p:cNvSpPr txBox="1"/>
              <p:nvPr/>
            </p:nvSpPr>
            <p:spPr>
              <a:xfrm>
                <a:off x="8863128" y="3244334"/>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86" name="文本框 85">
                <a:extLst>
                  <a:ext uri="{FF2B5EF4-FFF2-40B4-BE49-F238E27FC236}">
                    <a16:creationId xmlns:a16="http://schemas.microsoft.com/office/drawing/2014/main" id="{7414BFC7-B0B1-4588-AAC8-5C7D4ABF63F7}"/>
                  </a:ext>
                </a:extLst>
              </p:cNvPr>
              <p:cNvSpPr txBox="1">
                <a:spLocks noRot="1" noChangeAspect="1" noMove="1" noResize="1" noEditPoints="1" noAdjustHandles="1" noChangeArrowheads="1" noChangeShapeType="1" noTextEdit="1"/>
              </p:cNvSpPr>
              <p:nvPr/>
            </p:nvSpPr>
            <p:spPr>
              <a:xfrm>
                <a:off x="8863128" y="3244334"/>
                <a:ext cx="1880951" cy="36933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4306483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defTabSz="914377"/>
            <a:r>
              <a:rPr lang="zh-CN" altLang="en-US" sz="2267" b="1" dirty="0">
                <a:solidFill>
                  <a:srgbClr val="1B4367"/>
                </a:solidFill>
                <a:latin typeface="微软雅黑"/>
                <a:ea typeface="微软雅黑"/>
                <a:cs typeface="+mn-ea"/>
                <a:sym typeface="+mn-lt"/>
              </a:rPr>
              <a:t>先来看一个最简单的小游戏</a:t>
            </a:r>
            <a:r>
              <a:rPr lang="en-US" altLang="zh-CN" sz="2267" b="1" dirty="0">
                <a:solidFill>
                  <a:srgbClr val="1B4367"/>
                </a:solidFill>
                <a:latin typeface="微软雅黑"/>
                <a:ea typeface="微软雅黑"/>
                <a:cs typeface="+mn-ea"/>
                <a:sym typeface="+mn-lt"/>
              </a:rPr>
              <a:t>…</a:t>
            </a:r>
            <a:endParaRPr lang="zh-CN" altLang="en-US" sz="2267" b="1" dirty="0">
              <a:solidFill>
                <a:srgbClr val="1B4367"/>
              </a:solidFill>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D2ADAFB3-345F-426D-A5CC-4766E2860E0F}"/>
              </a:ext>
            </a:extLst>
          </p:cNvPr>
          <p:cNvSpPr txBox="1"/>
          <p:nvPr/>
        </p:nvSpPr>
        <p:spPr>
          <a:xfrm>
            <a:off x="1184744" y="1216550"/>
            <a:ext cx="9843715" cy="2031325"/>
          </a:xfrm>
          <a:prstGeom prst="rect">
            <a:avLst/>
          </a:prstGeom>
          <a:noFill/>
        </p:spPr>
        <p:txBody>
          <a:bodyPr wrap="square" rtlCol="0">
            <a:spAutoFit/>
          </a:bodyPr>
          <a:lstStyle/>
          <a:p>
            <a:r>
              <a:rPr lang="zh-CN" altLang="en-US" dirty="0"/>
              <a:t>有三个盘子</a:t>
            </a:r>
            <a:r>
              <a:rPr lang="en-US" altLang="zh-CN" dirty="0"/>
              <a:t>A</a:t>
            </a:r>
            <a:r>
              <a:rPr lang="zh-CN" altLang="en-US" dirty="0"/>
              <a:t>、</a:t>
            </a:r>
            <a:r>
              <a:rPr lang="en-US" altLang="zh-CN" dirty="0"/>
              <a:t>B</a:t>
            </a:r>
            <a:r>
              <a:rPr lang="zh-CN" altLang="en-US" dirty="0"/>
              <a:t>和</a:t>
            </a:r>
            <a:r>
              <a:rPr lang="en-US" altLang="zh-CN" dirty="0"/>
              <a:t>C</a:t>
            </a:r>
            <a:r>
              <a:rPr lang="zh-CN" altLang="en-US" dirty="0"/>
              <a:t>，每个盘子分别放有三张纸币。</a:t>
            </a:r>
            <a:r>
              <a:rPr lang="en-US" altLang="zh-CN" dirty="0"/>
              <a:t>A</a:t>
            </a:r>
            <a:r>
              <a:rPr lang="zh-CN" altLang="en-US" dirty="0"/>
              <a:t>放的是</a:t>
            </a:r>
            <a:r>
              <a:rPr lang="en-US" altLang="zh-CN" dirty="0"/>
              <a:t>1</a:t>
            </a:r>
            <a:r>
              <a:rPr lang="zh-CN" altLang="en-US" dirty="0"/>
              <a:t>、</a:t>
            </a:r>
            <a:r>
              <a:rPr lang="en-US" altLang="zh-CN" dirty="0"/>
              <a:t>20</a:t>
            </a:r>
            <a:r>
              <a:rPr lang="zh-CN" altLang="en-US" dirty="0"/>
              <a:t>、</a:t>
            </a:r>
            <a:r>
              <a:rPr lang="en-US" altLang="zh-CN" dirty="0"/>
              <a:t>50</a:t>
            </a:r>
            <a:r>
              <a:rPr lang="zh-CN" altLang="en-US" dirty="0"/>
              <a:t>；</a:t>
            </a:r>
            <a:r>
              <a:rPr lang="en-US" altLang="zh-CN" dirty="0"/>
              <a:t>B</a:t>
            </a:r>
            <a:r>
              <a:rPr lang="zh-CN" altLang="en-US" dirty="0"/>
              <a:t>放的是</a:t>
            </a:r>
            <a:r>
              <a:rPr lang="en-US" altLang="zh-CN" dirty="0"/>
              <a:t>5</a:t>
            </a:r>
            <a:r>
              <a:rPr lang="zh-CN" altLang="en-US" dirty="0"/>
              <a:t>、</a:t>
            </a:r>
            <a:r>
              <a:rPr lang="en-US" altLang="zh-CN" dirty="0"/>
              <a:t>10</a:t>
            </a:r>
            <a:r>
              <a:rPr lang="zh-CN" altLang="en-US" dirty="0"/>
              <a:t>、</a:t>
            </a:r>
            <a:r>
              <a:rPr lang="en-US" altLang="zh-CN" dirty="0"/>
              <a:t>100</a:t>
            </a:r>
            <a:r>
              <a:rPr lang="zh-CN" altLang="en-US" dirty="0"/>
              <a:t>；</a:t>
            </a:r>
            <a:r>
              <a:rPr lang="en-US" altLang="zh-CN" dirty="0"/>
              <a:t>C</a:t>
            </a:r>
            <a:r>
              <a:rPr lang="zh-CN" altLang="en-US" dirty="0"/>
              <a:t>放的是</a:t>
            </a:r>
            <a:r>
              <a:rPr lang="en-US" altLang="zh-CN" dirty="0"/>
              <a:t>1</a:t>
            </a:r>
            <a:r>
              <a:rPr lang="zh-CN" altLang="en-US" dirty="0"/>
              <a:t>、</a:t>
            </a:r>
            <a:r>
              <a:rPr lang="en-US" altLang="zh-CN" dirty="0"/>
              <a:t>5</a:t>
            </a:r>
            <a:r>
              <a:rPr lang="zh-CN" altLang="en-US" dirty="0"/>
              <a:t>、</a:t>
            </a:r>
            <a:r>
              <a:rPr lang="en-US" altLang="zh-CN" dirty="0"/>
              <a:t>20</a:t>
            </a:r>
            <a:r>
              <a:rPr lang="zh-CN" altLang="en-US" dirty="0"/>
              <a:t>。单位均为“元”。现在我们来进行游戏。游戏分三步：</a:t>
            </a:r>
          </a:p>
          <a:p>
            <a:pPr lvl="1"/>
            <a:r>
              <a:rPr lang="zh-CN" altLang="en-US" dirty="0"/>
              <a:t>（</a:t>
            </a:r>
            <a:r>
              <a:rPr lang="en-US" altLang="zh-CN" dirty="0"/>
              <a:t>1</a:t>
            </a:r>
            <a:r>
              <a:rPr lang="zh-CN" altLang="en-US" dirty="0"/>
              <a:t>）你从三个盘子中选取一个。</a:t>
            </a:r>
          </a:p>
          <a:p>
            <a:pPr lvl="1"/>
            <a:r>
              <a:rPr lang="zh-CN" altLang="en-US" dirty="0"/>
              <a:t>（</a:t>
            </a:r>
            <a:r>
              <a:rPr lang="en-US" altLang="zh-CN" dirty="0"/>
              <a:t>2</a:t>
            </a:r>
            <a:r>
              <a:rPr lang="zh-CN" altLang="en-US" dirty="0"/>
              <a:t>）对手从你选取的盘子中拿出两张纸币交给你。</a:t>
            </a:r>
          </a:p>
          <a:p>
            <a:pPr lvl="1"/>
            <a:r>
              <a:rPr lang="zh-CN" altLang="en-US" dirty="0"/>
              <a:t>（</a:t>
            </a:r>
            <a:r>
              <a:rPr lang="en-US" altLang="zh-CN" dirty="0"/>
              <a:t>3</a:t>
            </a:r>
            <a:r>
              <a:rPr lang="zh-CN" altLang="en-US" dirty="0"/>
              <a:t>）你从对手所给的两张纸币中选取一张，拿走。</a:t>
            </a:r>
          </a:p>
          <a:p>
            <a:r>
              <a:rPr lang="zh-CN" altLang="en-US" dirty="0"/>
              <a:t>   其中你的目标是最后拿到的纸币面值尽量大，对手的目标是让你最后拿到的纸币面值尽量小。</a:t>
            </a:r>
          </a:p>
          <a:p>
            <a:endParaRPr lang="zh-CN" altLang="en-US" dirty="0"/>
          </a:p>
        </p:txBody>
      </p:sp>
      <p:sp>
        <p:nvSpPr>
          <p:cNvPr id="4" name="椭圆 3">
            <a:extLst>
              <a:ext uri="{FF2B5EF4-FFF2-40B4-BE49-F238E27FC236}">
                <a16:creationId xmlns:a16="http://schemas.microsoft.com/office/drawing/2014/main" id="{6F8870E9-D780-49A1-840A-14B58CF0F8CC}"/>
              </a:ext>
            </a:extLst>
          </p:cNvPr>
          <p:cNvSpPr/>
          <p:nvPr/>
        </p:nvSpPr>
        <p:spPr>
          <a:xfrm>
            <a:off x="1672983" y="407106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23CF54DF-5EDC-4361-86DA-D2532CB432C3}"/>
              </a:ext>
            </a:extLst>
          </p:cNvPr>
          <p:cNvSpPr/>
          <p:nvPr/>
        </p:nvSpPr>
        <p:spPr>
          <a:xfrm>
            <a:off x="4528827" y="407106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EAF6CD2F-B030-42E1-B969-B61025B14DC8}"/>
              </a:ext>
            </a:extLst>
          </p:cNvPr>
          <p:cNvSpPr/>
          <p:nvPr/>
        </p:nvSpPr>
        <p:spPr>
          <a:xfrm>
            <a:off x="7494663" y="407106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4F349FA6-D6B5-47DB-B652-3AD116B82C88}"/>
              </a:ext>
            </a:extLst>
          </p:cNvPr>
          <p:cNvSpPr txBox="1"/>
          <p:nvPr/>
        </p:nvSpPr>
        <p:spPr>
          <a:xfrm>
            <a:off x="2099144" y="4452730"/>
            <a:ext cx="1184745" cy="923330"/>
          </a:xfrm>
          <a:prstGeom prst="rect">
            <a:avLst/>
          </a:prstGeom>
          <a:noFill/>
        </p:spPr>
        <p:txBody>
          <a:bodyPr wrap="square" rtlCol="0">
            <a:spAutoFit/>
          </a:bodyPr>
          <a:lstStyle/>
          <a:p>
            <a:r>
              <a:rPr lang="en-US" altLang="zh-CN" dirty="0"/>
              <a:t>1</a:t>
            </a:r>
          </a:p>
          <a:p>
            <a:r>
              <a:rPr lang="en-US" altLang="zh-CN" dirty="0"/>
              <a:t>        20</a:t>
            </a:r>
          </a:p>
          <a:p>
            <a:r>
              <a:rPr lang="en-US" altLang="zh-CN" dirty="0"/>
              <a:t>50</a:t>
            </a:r>
            <a:endParaRPr lang="zh-CN" altLang="en-US" dirty="0"/>
          </a:p>
        </p:txBody>
      </p:sp>
      <p:sp>
        <p:nvSpPr>
          <p:cNvPr id="6" name="文本框 5">
            <a:extLst>
              <a:ext uri="{FF2B5EF4-FFF2-40B4-BE49-F238E27FC236}">
                <a16:creationId xmlns:a16="http://schemas.microsoft.com/office/drawing/2014/main" id="{B93DBD6A-BB34-4259-B238-182F0852CCB2}"/>
              </a:ext>
            </a:extLst>
          </p:cNvPr>
          <p:cNvSpPr txBox="1"/>
          <p:nvPr/>
        </p:nvSpPr>
        <p:spPr>
          <a:xfrm>
            <a:off x="4953663" y="4508390"/>
            <a:ext cx="1216549" cy="923330"/>
          </a:xfrm>
          <a:prstGeom prst="rect">
            <a:avLst/>
          </a:prstGeom>
          <a:noFill/>
        </p:spPr>
        <p:txBody>
          <a:bodyPr wrap="square" rtlCol="0">
            <a:spAutoFit/>
          </a:bodyPr>
          <a:lstStyle/>
          <a:p>
            <a:r>
              <a:rPr lang="en-US" altLang="zh-CN" dirty="0"/>
              <a:t>5</a:t>
            </a:r>
          </a:p>
          <a:p>
            <a:r>
              <a:rPr lang="en-US" altLang="zh-CN" dirty="0"/>
              <a:t>        10</a:t>
            </a:r>
          </a:p>
          <a:p>
            <a:r>
              <a:rPr lang="en-US" altLang="zh-CN" dirty="0"/>
              <a:t>100</a:t>
            </a:r>
            <a:endParaRPr lang="zh-CN" altLang="en-US" dirty="0"/>
          </a:p>
        </p:txBody>
      </p:sp>
      <p:sp>
        <p:nvSpPr>
          <p:cNvPr id="7" name="文本框 6">
            <a:extLst>
              <a:ext uri="{FF2B5EF4-FFF2-40B4-BE49-F238E27FC236}">
                <a16:creationId xmlns:a16="http://schemas.microsoft.com/office/drawing/2014/main" id="{237A4564-6647-4DC6-8539-A79C1C7E4A53}"/>
              </a:ext>
            </a:extLst>
          </p:cNvPr>
          <p:cNvSpPr txBox="1"/>
          <p:nvPr/>
        </p:nvSpPr>
        <p:spPr>
          <a:xfrm>
            <a:off x="7887694" y="4508390"/>
            <a:ext cx="1160890" cy="923330"/>
          </a:xfrm>
          <a:prstGeom prst="rect">
            <a:avLst/>
          </a:prstGeom>
          <a:noFill/>
        </p:spPr>
        <p:txBody>
          <a:bodyPr wrap="square" rtlCol="0">
            <a:spAutoFit/>
          </a:bodyPr>
          <a:lstStyle/>
          <a:p>
            <a:r>
              <a:rPr lang="en-US" altLang="zh-CN" dirty="0"/>
              <a:t>1</a:t>
            </a:r>
          </a:p>
          <a:p>
            <a:r>
              <a:rPr lang="en-US" altLang="zh-CN" dirty="0"/>
              <a:t>           5</a:t>
            </a:r>
          </a:p>
          <a:p>
            <a:r>
              <a:rPr lang="en-US" altLang="zh-CN" dirty="0"/>
              <a:t>20</a:t>
            </a:r>
            <a:endParaRPr lang="zh-CN" altLang="en-US" dirty="0"/>
          </a:p>
        </p:txBody>
      </p:sp>
      <p:sp>
        <p:nvSpPr>
          <p:cNvPr id="9" name="文本框 8">
            <a:extLst>
              <a:ext uri="{FF2B5EF4-FFF2-40B4-BE49-F238E27FC236}">
                <a16:creationId xmlns:a16="http://schemas.microsoft.com/office/drawing/2014/main" id="{9DE58B29-37E4-4468-B3F1-D0429B1C4E23}"/>
              </a:ext>
            </a:extLst>
          </p:cNvPr>
          <p:cNvSpPr txBox="1"/>
          <p:nvPr/>
        </p:nvSpPr>
        <p:spPr>
          <a:xfrm>
            <a:off x="2218414" y="5979381"/>
            <a:ext cx="906449" cy="369332"/>
          </a:xfrm>
          <a:prstGeom prst="rect">
            <a:avLst/>
          </a:prstGeom>
          <a:noFill/>
        </p:spPr>
        <p:txBody>
          <a:bodyPr wrap="square" rtlCol="0">
            <a:spAutoFit/>
          </a:bodyPr>
          <a:lstStyle/>
          <a:p>
            <a:r>
              <a:rPr lang="en-US" altLang="zh-CN" dirty="0"/>
              <a:t>    A</a:t>
            </a:r>
            <a:endParaRPr lang="zh-CN" altLang="en-US" dirty="0"/>
          </a:p>
        </p:txBody>
      </p:sp>
      <p:sp>
        <p:nvSpPr>
          <p:cNvPr id="16" name="文本框 15">
            <a:extLst>
              <a:ext uri="{FF2B5EF4-FFF2-40B4-BE49-F238E27FC236}">
                <a16:creationId xmlns:a16="http://schemas.microsoft.com/office/drawing/2014/main" id="{D641A84A-F282-42FE-9E9C-373101EE81D2}"/>
              </a:ext>
            </a:extLst>
          </p:cNvPr>
          <p:cNvSpPr txBox="1"/>
          <p:nvPr/>
        </p:nvSpPr>
        <p:spPr>
          <a:xfrm>
            <a:off x="5160397" y="5979381"/>
            <a:ext cx="906449" cy="369332"/>
          </a:xfrm>
          <a:prstGeom prst="rect">
            <a:avLst/>
          </a:prstGeom>
          <a:noFill/>
        </p:spPr>
        <p:txBody>
          <a:bodyPr wrap="square" rtlCol="0">
            <a:spAutoFit/>
          </a:bodyPr>
          <a:lstStyle/>
          <a:p>
            <a:r>
              <a:rPr lang="en-US" altLang="zh-CN" dirty="0"/>
              <a:t>   B</a:t>
            </a:r>
            <a:endParaRPr lang="zh-CN" altLang="en-US" dirty="0"/>
          </a:p>
        </p:txBody>
      </p:sp>
      <p:sp>
        <p:nvSpPr>
          <p:cNvPr id="29" name="文本框 28">
            <a:extLst>
              <a:ext uri="{FF2B5EF4-FFF2-40B4-BE49-F238E27FC236}">
                <a16:creationId xmlns:a16="http://schemas.microsoft.com/office/drawing/2014/main" id="{CF80B25E-31E0-4B4C-8BBA-9D09ACBBD3F2}"/>
              </a:ext>
            </a:extLst>
          </p:cNvPr>
          <p:cNvSpPr txBox="1"/>
          <p:nvPr/>
        </p:nvSpPr>
        <p:spPr>
          <a:xfrm>
            <a:off x="8158038" y="6050943"/>
            <a:ext cx="970059" cy="369332"/>
          </a:xfrm>
          <a:prstGeom prst="rect">
            <a:avLst/>
          </a:prstGeom>
          <a:noFill/>
        </p:spPr>
        <p:txBody>
          <a:bodyPr wrap="square" rtlCol="0">
            <a:spAutoFit/>
          </a:bodyPr>
          <a:lstStyle/>
          <a:p>
            <a:r>
              <a:rPr lang="en-US" altLang="zh-CN" dirty="0"/>
              <a:t>   C</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0" name="组合 79">
            <a:extLst>
              <a:ext uri="{FF2B5EF4-FFF2-40B4-BE49-F238E27FC236}">
                <a16:creationId xmlns:a16="http://schemas.microsoft.com/office/drawing/2014/main" id="{E5AC162F-8F15-40EE-8173-6E1BE1359E5E}"/>
              </a:ext>
            </a:extLst>
          </p:cNvPr>
          <p:cNvGrpSpPr/>
          <p:nvPr/>
        </p:nvGrpSpPr>
        <p:grpSpPr>
          <a:xfrm>
            <a:off x="4491180" y="3678583"/>
            <a:ext cx="1226062" cy="1084733"/>
            <a:chOff x="5124023" y="2046513"/>
            <a:chExt cx="1226062" cy="1084733"/>
          </a:xfrm>
        </p:grpSpPr>
        <p:grpSp>
          <p:nvGrpSpPr>
            <p:cNvPr id="82" name="组合 81">
              <a:extLst>
                <a:ext uri="{FF2B5EF4-FFF2-40B4-BE49-F238E27FC236}">
                  <a16:creationId xmlns:a16="http://schemas.microsoft.com/office/drawing/2014/main" id="{FFA8B906-DB1C-417C-81EC-B8B4339D08B7}"/>
                </a:ext>
              </a:extLst>
            </p:cNvPr>
            <p:cNvGrpSpPr/>
            <p:nvPr/>
          </p:nvGrpSpPr>
          <p:grpSpPr>
            <a:xfrm>
              <a:off x="5124023" y="2046513"/>
              <a:ext cx="1226062" cy="1084733"/>
              <a:chOff x="4510857" y="1451288"/>
              <a:chExt cx="1527042" cy="1574303"/>
            </a:xfrm>
          </p:grpSpPr>
          <p:grpSp>
            <p:nvGrpSpPr>
              <p:cNvPr id="86" name="组合 85">
                <a:extLst>
                  <a:ext uri="{FF2B5EF4-FFF2-40B4-BE49-F238E27FC236}">
                    <a16:creationId xmlns:a16="http://schemas.microsoft.com/office/drawing/2014/main" id="{AD8257D6-AFC9-480E-99CB-94A0599C59EA}"/>
                  </a:ext>
                </a:extLst>
              </p:cNvPr>
              <p:cNvGrpSpPr/>
              <p:nvPr/>
            </p:nvGrpSpPr>
            <p:grpSpPr>
              <a:xfrm>
                <a:off x="4544803" y="1451288"/>
                <a:ext cx="1493096" cy="1523447"/>
                <a:chOff x="5232914" y="1901232"/>
                <a:chExt cx="1655264" cy="1665833"/>
              </a:xfrm>
            </p:grpSpPr>
            <p:grpSp>
              <p:nvGrpSpPr>
                <p:cNvPr id="88" name="组合 87">
                  <a:extLst>
                    <a:ext uri="{FF2B5EF4-FFF2-40B4-BE49-F238E27FC236}">
                      <a16:creationId xmlns:a16="http://schemas.microsoft.com/office/drawing/2014/main" id="{3C8836F4-D51D-4502-AB13-C748F7FA9CAD}"/>
                    </a:ext>
                  </a:extLst>
                </p:cNvPr>
                <p:cNvGrpSpPr/>
                <p:nvPr/>
              </p:nvGrpSpPr>
              <p:grpSpPr>
                <a:xfrm>
                  <a:off x="5303821" y="1971392"/>
                  <a:ext cx="1584357" cy="1595673"/>
                  <a:chOff x="1484768" y="3429000"/>
                  <a:chExt cx="1584357" cy="1595673"/>
                </a:xfrm>
              </p:grpSpPr>
              <p:cxnSp>
                <p:nvCxnSpPr>
                  <p:cNvPr id="93" name="直接连接符 92">
                    <a:extLst>
                      <a:ext uri="{FF2B5EF4-FFF2-40B4-BE49-F238E27FC236}">
                        <a16:creationId xmlns:a16="http://schemas.microsoft.com/office/drawing/2014/main" id="{A0B762EF-0874-4B99-84DC-A0A838A915F8}"/>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4" name="直接连接符 93">
                    <a:extLst>
                      <a:ext uri="{FF2B5EF4-FFF2-40B4-BE49-F238E27FC236}">
                        <a16:creationId xmlns:a16="http://schemas.microsoft.com/office/drawing/2014/main" id="{ACCD812D-51B0-4191-B29F-A82EC7A86CB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5" name="直接连接符 94">
                    <a:extLst>
                      <a:ext uri="{FF2B5EF4-FFF2-40B4-BE49-F238E27FC236}">
                        <a16:creationId xmlns:a16="http://schemas.microsoft.com/office/drawing/2014/main" id="{37A8B05E-E75B-4C1F-B156-48AD7C03BCD1}"/>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96" name="直接连接符 95">
                    <a:extLst>
                      <a:ext uri="{FF2B5EF4-FFF2-40B4-BE49-F238E27FC236}">
                        <a16:creationId xmlns:a16="http://schemas.microsoft.com/office/drawing/2014/main" id="{EB8689DC-FF09-49BB-8445-DC23D20778FF}"/>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91" name="椭圆 90">
                  <a:extLst>
                    <a:ext uri="{FF2B5EF4-FFF2-40B4-BE49-F238E27FC236}">
                      <a16:creationId xmlns:a16="http://schemas.microsoft.com/office/drawing/2014/main" id="{C852E48C-6C7F-4926-AE10-D8D98591F2F6}"/>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92" name="乘号 91">
                  <a:extLst>
                    <a:ext uri="{FF2B5EF4-FFF2-40B4-BE49-F238E27FC236}">
                      <a16:creationId xmlns:a16="http://schemas.microsoft.com/office/drawing/2014/main" id="{EFC548E5-04C2-4547-810A-926DE314CE0B}"/>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87" name="乘号 86">
                <a:extLst>
                  <a:ext uri="{FF2B5EF4-FFF2-40B4-BE49-F238E27FC236}">
                    <a16:creationId xmlns:a16="http://schemas.microsoft.com/office/drawing/2014/main" id="{79B725AF-52D6-4973-BF57-F5724B823B76}"/>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5" name="椭圆 84">
              <a:extLst>
                <a:ext uri="{FF2B5EF4-FFF2-40B4-BE49-F238E27FC236}">
                  <a16:creationId xmlns:a16="http://schemas.microsoft.com/office/drawing/2014/main" id="{525FA392-D20E-47A3-A3C6-7081ED198E68}"/>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97" name="组合 96">
            <a:extLst>
              <a:ext uri="{FF2B5EF4-FFF2-40B4-BE49-F238E27FC236}">
                <a16:creationId xmlns:a16="http://schemas.microsoft.com/office/drawing/2014/main" id="{25EDF8FB-0A7C-421E-BD7A-A132B8E452A7}"/>
              </a:ext>
            </a:extLst>
          </p:cNvPr>
          <p:cNvGrpSpPr/>
          <p:nvPr/>
        </p:nvGrpSpPr>
        <p:grpSpPr>
          <a:xfrm>
            <a:off x="6371915" y="3722793"/>
            <a:ext cx="1226062" cy="1084733"/>
            <a:chOff x="5124023" y="2046513"/>
            <a:chExt cx="1226062" cy="1084733"/>
          </a:xfrm>
        </p:grpSpPr>
        <p:grpSp>
          <p:nvGrpSpPr>
            <p:cNvPr id="98" name="组合 97">
              <a:extLst>
                <a:ext uri="{FF2B5EF4-FFF2-40B4-BE49-F238E27FC236}">
                  <a16:creationId xmlns:a16="http://schemas.microsoft.com/office/drawing/2014/main" id="{8B2602CA-467D-4A5C-8D78-BFBECB98D0C2}"/>
                </a:ext>
              </a:extLst>
            </p:cNvPr>
            <p:cNvGrpSpPr/>
            <p:nvPr/>
          </p:nvGrpSpPr>
          <p:grpSpPr>
            <a:xfrm>
              <a:off x="5124023" y="2046513"/>
              <a:ext cx="1226062" cy="1084733"/>
              <a:chOff x="4510857" y="1451288"/>
              <a:chExt cx="1527042" cy="1574303"/>
            </a:xfrm>
          </p:grpSpPr>
          <p:grpSp>
            <p:nvGrpSpPr>
              <p:cNvPr id="100" name="组合 99">
                <a:extLst>
                  <a:ext uri="{FF2B5EF4-FFF2-40B4-BE49-F238E27FC236}">
                    <a16:creationId xmlns:a16="http://schemas.microsoft.com/office/drawing/2014/main" id="{73CDDED8-9CAF-4231-86B3-00161EF9D581}"/>
                  </a:ext>
                </a:extLst>
              </p:cNvPr>
              <p:cNvGrpSpPr/>
              <p:nvPr/>
            </p:nvGrpSpPr>
            <p:grpSpPr>
              <a:xfrm>
                <a:off x="4544803" y="1451288"/>
                <a:ext cx="1493096" cy="1523447"/>
                <a:chOff x="5232914" y="1901232"/>
                <a:chExt cx="1655264" cy="1665833"/>
              </a:xfrm>
            </p:grpSpPr>
            <p:grpSp>
              <p:nvGrpSpPr>
                <p:cNvPr id="102" name="组合 101">
                  <a:extLst>
                    <a:ext uri="{FF2B5EF4-FFF2-40B4-BE49-F238E27FC236}">
                      <a16:creationId xmlns:a16="http://schemas.microsoft.com/office/drawing/2014/main" id="{BA132824-C51C-47C3-9D2A-53828C80F356}"/>
                    </a:ext>
                  </a:extLst>
                </p:cNvPr>
                <p:cNvGrpSpPr/>
                <p:nvPr/>
              </p:nvGrpSpPr>
              <p:grpSpPr>
                <a:xfrm>
                  <a:off x="5303821" y="1971392"/>
                  <a:ext cx="1584357" cy="1595673"/>
                  <a:chOff x="1484768" y="3429000"/>
                  <a:chExt cx="1584357" cy="1595673"/>
                </a:xfrm>
              </p:grpSpPr>
              <p:cxnSp>
                <p:nvCxnSpPr>
                  <p:cNvPr id="105" name="直接连接符 104">
                    <a:extLst>
                      <a:ext uri="{FF2B5EF4-FFF2-40B4-BE49-F238E27FC236}">
                        <a16:creationId xmlns:a16="http://schemas.microsoft.com/office/drawing/2014/main" id="{EF376831-CC03-47BF-A814-D8E14D704E8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6" name="直接连接符 105">
                    <a:extLst>
                      <a:ext uri="{FF2B5EF4-FFF2-40B4-BE49-F238E27FC236}">
                        <a16:creationId xmlns:a16="http://schemas.microsoft.com/office/drawing/2014/main" id="{6907CA54-199C-45CF-899C-FF5481521E28}"/>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7" name="直接连接符 106">
                    <a:extLst>
                      <a:ext uri="{FF2B5EF4-FFF2-40B4-BE49-F238E27FC236}">
                        <a16:creationId xmlns:a16="http://schemas.microsoft.com/office/drawing/2014/main" id="{37345581-5BB2-4BE0-8586-23D518B7E61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08" name="直接连接符 107">
                    <a:extLst>
                      <a:ext uri="{FF2B5EF4-FFF2-40B4-BE49-F238E27FC236}">
                        <a16:creationId xmlns:a16="http://schemas.microsoft.com/office/drawing/2014/main" id="{FD1684FF-4426-40C5-9D82-B4D69C311D4D}"/>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03" name="椭圆 102">
                  <a:extLst>
                    <a:ext uri="{FF2B5EF4-FFF2-40B4-BE49-F238E27FC236}">
                      <a16:creationId xmlns:a16="http://schemas.microsoft.com/office/drawing/2014/main" id="{1D4CDE1C-3782-48BC-A590-EB6A3E49202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4" name="乘号 103">
                  <a:extLst>
                    <a:ext uri="{FF2B5EF4-FFF2-40B4-BE49-F238E27FC236}">
                      <a16:creationId xmlns:a16="http://schemas.microsoft.com/office/drawing/2014/main" id="{20DDC5A2-E129-4894-9FEE-B65C53A96A3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01" name="乘号 100">
                <a:extLst>
                  <a:ext uri="{FF2B5EF4-FFF2-40B4-BE49-F238E27FC236}">
                    <a16:creationId xmlns:a16="http://schemas.microsoft.com/office/drawing/2014/main" id="{2BA3064B-8F5C-4161-B40D-E710DA46112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99" name="椭圆 98">
              <a:extLst>
                <a:ext uri="{FF2B5EF4-FFF2-40B4-BE49-F238E27FC236}">
                  <a16:creationId xmlns:a16="http://schemas.microsoft.com/office/drawing/2014/main" id="{E3F54CA7-8674-4494-8FE5-971573FE78C1}"/>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09" name="组合 108">
            <a:extLst>
              <a:ext uri="{FF2B5EF4-FFF2-40B4-BE49-F238E27FC236}">
                <a16:creationId xmlns:a16="http://schemas.microsoft.com/office/drawing/2014/main" id="{C5AA2303-FE57-4FAE-A78B-A8FC2A827C31}"/>
              </a:ext>
            </a:extLst>
          </p:cNvPr>
          <p:cNvGrpSpPr/>
          <p:nvPr/>
        </p:nvGrpSpPr>
        <p:grpSpPr>
          <a:xfrm>
            <a:off x="8296757" y="3720923"/>
            <a:ext cx="1226062" cy="1084733"/>
            <a:chOff x="5124023" y="2046513"/>
            <a:chExt cx="1226062" cy="1084733"/>
          </a:xfrm>
        </p:grpSpPr>
        <p:grpSp>
          <p:nvGrpSpPr>
            <p:cNvPr id="110" name="组合 109">
              <a:extLst>
                <a:ext uri="{FF2B5EF4-FFF2-40B4-BE49-F238E27FC236}">
                  <a16:creationId xmlns:a16="http://schemas.microsoft.com/office/drawing/2014/main" id="{544E7517-8502-48C4-B462-2A6C26629BCC}"/>
                </a:ext>
              </a:extLst>
            </p:cNvPr>
            <p:cNvGrpSpPr/>
            <p:nvPr/>
          </p:nvGrpSpPr>
          <p:grpSpPr>
            <a:xfrm>
              <a:off x="5124023" y="2046513"/>
              <a:ext cx="1226062" cy="1084733"/>
              <a:chOff x="4510857" y="1451288"/>
              <a:chExt cx="1527042" cy="1574303"/>
            </a:xfrm>
          </p:grpSpPr>
          <p:grpSp>
            <p:nvGrpSpPr>
              <p:cNvPr id="112" name="组合 111">
                <a:extLst>
                  <a:ext uri="{FF2B5EF4-FFF2-40B4-BE49-F238E27FC236}">
                    <a16:creationId xmlns:a16="http://schemas.microsoft.com/office/drawing/2014/main" id="{47471D2B-B1A8-4607-8363-6E304E448028}"/>
                  </a:ext>
                </a:extLst>
              </p:cNvPr>
              <p:cNvGrpSpPr/>
              <p:nvPr/>
            </p:nvGrpSpPr>
            <p:grpSpPr>
              <a:xfrm>
                <a:off x="4544803" y="1451288"/>
                <a:ext cx="1493096" cy="1523447"/>
                <a:chOff x="5232914" y="1901232"/>
                <a:chExt cx="1655264" cy="1665833"/>
              </a:xfrm>
            </p:grpSpPr>
            <p:grpSp>
              <p:nvGrpSpPr>
                <p:cNvPr id="114" name="组合 113">
                  <a:extLst>
                    <a:ext uri="{FF2B5EF4-FFF2-40B4-BE49-F238E27FC236}">
                      <a16:creationId xmlns:a16="http://schemas.microsoft.com/office/drawing/2014/main" id="{4A222A65-1916-4D05-A1D7-535D526C6676}"/>
                    </a:ext>
                  </a:extLst>
                </p:cNvPr>
                <p:cNvGrpSpPr/>
                <p:nvPr/>
              </p:nvGrpSpPr>
              <p:grpSpPr>
                <a:xfrm>
                  <a:off x="5303821" y="1971392"/>
                  <a:ext cx="1584357" cy="1595673"/>
                  <a:chOff x="1484768" y="3429000"/>
                  <a:chExt cx="1584357" cy="1595673"/>
                </a:xfrm>
              </p:grpSpPr>
              <p:cxnSp>
                <p:nvCxnSpPr>
                  <p:cNvPr id="117" name="直接连接符 116">
                    <a:extLst>
                      <a:ext uri="{FF2B5EF4-FFF2-40B4-BE49-F238E27FC236}">
                        <a16:creationId xmlns:a16="http://schemas.microsoft.com/office/drawing/2014/main" id="{034416A8-6EB1-414B-A0B3-E982F72E015A}"/>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8" name="直接连接符 117">
                    <a:extLst>
                      <a:ext uri="{FF2B5EF4-FFF2-40B4-BE49-F238E27FC236}">
                        <a16:creationId xmlns:a16="http://schemas.microsoft.com/office/drawing/2014/main" id="{A8398106-8BAA-4D8E-B3D0-733587F988AF}"/>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9" name="直接连接符 118">
                    <a:extLst>
                      <a:ext uri="{FF2B5EF4-FFF2-40B4-BE49-F238E27FC236}">
                        <a16:creationId xmlns:a16="http://schemas.microsoft.com/office/drawing/2014/main" id="{377DD896-F5E8-4FCA-9452-ACD98A5F5F9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20" name="直接连接符 119">
                    <a:extLst>
                      <a:ext uri="{FF2B5EF4-FFF2-40B4-BE49-F238E27FC236}">
                        <a16:creationId xmlns:a16="http://schemas.microsoft.com/office/drawing/2014/main" id="{EED9A67F-A185-4A44-9B06-3C6F39AEEE7A}"/>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15" name="椭圆 114">
                  <a:extLst>
                    <a:ext uri="{FF2B5EF4-FFF2-40B4-BE49-F238E27FC236}">
                      <a16:creationId xmlns:a16="http://schemas.microsoft.com/office/drawing/2014/main" id="{C44BF33D-52C3-4A15-95B0-1368782D448A}"/>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16" name="乘号 115">
                  <a:extLst>
                    <a:ext uri="{FF2B5EF4-FFF2-40B4-BE49-F238E27FC236}">
                      <a16:creationId xmlns:a16="http://schemas.microsoft.com/office/drawing/2014/main" id="{08502C87-5AB1-43C1-B429-D51AD0E18C7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13" name="乘号 112">
                <a:extLst>
                  <a:ext uri="{FF2B5EF4-FFF2-40B4-BE49-F238E27FC236}">
                    <a16:creationId xmlns:a16="http://schemas.microsoft.com/office/drawing/2014/main" id="{73A99080-53EB-4A56-82AA-59F10FADC9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11" name="椭圆 110">
              <a:extLst>
                <a:ext uri="{FF2B5EF4-FFF2-40B4-BE49-F238E27FC236}">
                  <a16:creationId xmlns:a16="http://schemas.microsoft.com/office/drawing/2014/main" id="{8551500E-6B84-466A-8590-D53E29DF05A8}"/>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21" name="乘号 120">
            <a:extLst>
              <a:ext uri="{FF2B5EF4-FFF2-40B4-BE49-F238E27FC236}">
                <a16:creationId xmlns:a16="http://schemas.microsoft.com/office/drawing/2014/main" id="{B5CDB93F-8A3E-440A-8623-896D0CBB41E2}"/>
              </a:ext>
            </a:extLst>
          </p:cNvPr>
          <p:cNvSpPr/>
          <p:nvPr/>
        </p:nvSpPr>
        <p:spPr>
          <a:xfrm>
            <a:off x="4884842" y="4331882"/>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2" name="乘号 121">
            <a:extLst>
              <a:ext uri="{FF2B5EF4-FFF2-40B4-BE49-F238E27FC236}">
                <a16:creationId xmlns:a16="http://schemas.microsoft.com/office/drawing/2014/main" id="{3E48BAE4-0E55-4BFE-B72D-6F4EF368FF58}"/>
              </a:ext>
            </a:extLst>
          </p:cNvPr>
          <p:cNvSpPr/>
          <p:nvPr/>
        </p:nvSpPr>
        <p:spPr>
          <a:xfrm>
            <a:off x="7185786" y="4397404"/>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3" name="乘号 122">
            <a:extLst>
              <a:ext uri="{FF2B5EF4-FFF2-40B4-BE49-F238E27FC236}">
                <a16:creationId xmlns:a16="http://schemas.microsoft.com/office/drawing/2014/main" id="{41EE8369-9A56-4BDB-AD5A-ED937B91E026}"/>
              </a:ext>
            </a:extLst>
          </p:cNvPr>
          <p:cNvSpPr/>
          <p:nvPr/>
        </p:nvSpPr>
        <p:spPr>
          <a:xfrm>
            <a:off x="9100112" y="4051530"/>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cxnSp>
        <p:nvCxnSpPr>
          <p:cNvPr id="124" name="直接箭头连接符 123">
            <a:extLst>
              <a:ext uri="{FF2B5EF4-FFF2-40B4-BE49-F238E27FC236}">
                <a16:creationId xmlns:a16="http://schemas.microsoft.com/office/drawing/2014/main" id="{78D5DDF5-AC67-4F0A-9655-2883C60156BF}"/>
              </a:ext>
            </a:extLst>
          </p:cNvPr>
          <p:cNvCxnSpPr>
            <a:cxnSpLocks/>
          </p:cNvCxnSpPr>
          <p:nvPr/>
        </p:nvCxnSpPr>
        <p:spPr>
          <a:xfrm flipH="1">
            <a:off x="5017364" y="2785517"/>
            <a:ext cx="1821353" cy="756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8F06F120-37CE-41BA-83B9-004A52152EEC}"/>
              </a:ext>
            </a:extLst>
          </p:cNvPr>
          <p:cNvCxnSpPr>
            <a:cxnSpLocks/>
          </p:cNvCxnSpPr>
          <p:nvPr/>
        </p:nvCxnSpPr>
        <p:spPr>
          <a:xfrm flipH="1">
            <a:off x="7260257" y="3224029"/>
            <a:ext cx="590397" cy="43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70D3B9D4-5324-4017-BA5F-BEC2CFEDBAB5}"/>
              </a:ext>
            </a:extLst>
          </p:cNvPr>
          <p:cNvCxnSpPr>
            <a:cxnSpLocks/>
          </p:cNvCxnSpPr>
          <p:nvPr/>
        </p:nvCxnSpPr>
        <p:spPr>
          <a:xfrm>
            <a:off x="8241038" y="3106785"/>
            <a:ext cx="721012" cy="54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91F19B94-BC6A-4C87-86E4-BAA921FCF255}"/>
                  </a:ext>
                </a:extLst>
              </p:cNvPr>
              <p:cNvSpPr txBox="1"/>
              <p:nvPr/>
            </p:nvSpPr>
            <p:spPr>
              <a:xfrm>
                <a:off x="2445164" y="3131600"/>
                <a:ext cx="1880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129" name="文本框 128">
                <a:extLst>
                  <a:ext uri="{FF2B5EF4-FFF2-40B4-BE49-F238E27FC236}">
                    <a16:creationId xmlns:a16="http://schemas.microsoft.com/office/drawing/2014/main" id="{91F19B94-BC6A-4C87-86E4-BAA921FCF255}"/>
                  </a:ext>
                </a:extLst>
              </p:cNvPr>
              <p:cNvSpPr txBox="1">
                <a:spLocks noRot="1" noChangeAspect="1" noMove="1" noResize="1" noEditPoints="1" noAdjustHandles="1" noChangeArrowheads="1" noChangeShapeType="1" noTextEdit="1"/>
              </p:cNvSpPr>
              <p:nvPr/>
            </p:nvSpPr>
            <p:spPr>
              <a:xfrm>
                <a:off x="2445164" y="3131600"/>
                <a:ext cx="1880951"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981877CF-B725-460D-B58A-8AF8CE9229C2}"/>
                  </a:ext>
                </a:extLst>
              </p:cNvPr>
              <p:cNvSpPr txBox="1"/>
              <p:nvPr/>
            </p:nvSpPr>
            <p:spPr>
              <a:xfrm>
                <a:off x="452387" y="3083762"/>
                <a:ext cx="1880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130" name="文本框 129">
                <a:extLst>
                  <a:ext uri="{FF2B5EF4-FFF2-40B4-BE49-F238E27FC236}">
                    <a16:creationId xmlns:a16="http://schemas.microsoft.com/office/drawing/2014/main" id="{981877CF-B725-460D-B58A-8AF8CE9229C2}"/>
                  </a:ext>
                </a:extLst>
              </p:cNvPr>
              <p:cNvSpPr txBox="1">
                <a:spLocks noRot="1" noChangeAspect="1" noMove="1" noResize="1" noEditPoints="1" noAdjustHandles="1" noChangeArrowheads="1" noChangeShapeType="1" noTextEdit="1"/>
              </p:cNvSpPr>
              <p:nvPr/>
            </p:nvSpPr>
            <p:spPr>
              <a:xfrm>
                <a:off x="452387" y="3083762"/>
                <a:ext cx="1880951"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3" name="文本框 192">
                <a:extLst>
                  <a:ext uri="{FF2B5EF4-FFF2-40B4-BE49-F238E27FC236}">
                    <a16:creationId xmlns:a16="http://schemas.microsoft.com/office/drawing/2014/main" id="{1342B0D8-0521-4EA9-BA29-333BF830DCC9}"/>
                  </a:ext>
                </a:extLst>
              </p:cNvPr>
              <p:cNvSpPr txBox="1"/>
              <p:nvPr/>
            </p:nvSpPr>
            <p:spPr>
              <a:xfrm>
                <a:off x="8846678" y="3119660"/>
                <a:ext cx="1880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mc:Choice>
        <mc:Fallback xmlns="">
          <p:sp>
            <p:nvSpPr>
              <p:cNvPr id="193" name="文本框 192">
                <a:extLst>
                  <a:ext uri="{FF2B5EF4-FFF2-40B4-BE49-F238E27FC236}">
                    <a16:creationId xmlns:a16="http://schemas.microsoft.com/office/drawing/2014/main" id="{1342B0D8-0521-4EA9-BA29-333BF830DCC9}"/>
                  </a:ext>
                </a:extLst>
              </p:cNvPr>
              <p:cNvSpPr txBox="1">
                <a:spLocks noRot="1" noChangeAspect="1" noMove="1" noResize="1" noEditPoints="1" noAdjustHandles="1" noChangeArrowheads="1" noChangeShapeType="1" noTextEdit="1"/>
              </p:cNvSpPr>
              <p:nvPr/>
            </p:nvSpPr>
            <p:spPr>
              <a:xfrm>
                <a:off x="8846678" y="3119660"/>
                <a:ext cx="1880951" cy="369332"/>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480882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0" name="组合 79">
            <a:extLst>
              <a:ext uri="{FF2B5EF4-FFF2-40B4-BE49-F238E27FC236}">
                <a16:creationId xmlns:a16="http://schemas.microsoft.com/office/drawing/2014/main" id="{E5AC162F-8F15-40EE-8173-6E1BE1359E5E}"/>
              </a:ext>
            </a:extLst>
          </p:cNvPr>
          <p:cNvGrpSpPr/>
          <p:nvPr/>
        </p:nvGrpSpPr>
        <p:grpSpPr>
          <a:xfrm>
            <a:off x="4491180" y="3678583"/>
            <a:ext cx="1226062" cy="1084733"/>
            <a:chOff x="5124023" y="2046513"/>
            <a:chExt cx="1226062" cy="1084733"/>
          </a:xfrm>
        </p:grpSpPr>
        <p:grpSp>
          <p:nvGrpSpPr>
            <p:cNvPr id="82" name="组合 81">
              <a:extLst>
                <a:ext uri="{FF2B5EF4-FFF2-40B4-BE49-F238E27FC236}">
                  <a16:creationId xmlns:a16="http://schemas.microsoft.com/office/drawing/2014/main" id="{FFA8B906-DB1C-417C-81EC-B8B4339D08B7}"/>
                </a:ext>
              </a:extLst>
            </p:cNvPr>
            <p:cNvGrpSpPr/>
            <p:nvPr/>
          </p:nvGrpSpPr>
          <p:grpSpPr>
            <a:xfrm>
              <a:off x="5124023" y="2046513"/>
              <a:ext cx="1226062" cy="1084733"/>
              <a:chOff x="4510857" y="1451288"/>
              <a:chExt cx="1527042" cy="1574303"/>
            </a:xfrm>
          </p:grpSpPr>
          <p:grpSp>
            <p:nvGrpSpPr>
              <p:cNvPr id="86" name="组合 85">
                <a:extLst>
                  <a:ext uri="{FF2B5EF4-FFF2-40B4-BE49-F238E27FC236}">
                    <a16:creationId xmlns:a16="http://schemas.microsoft.com/office/drawing/2014/main" id="{AD8257D6-AFC9-480E-99CB-94A0599C59EA}"/>
                  </a:ext>
                </a:extLst>
              </p:cNvPr>
              <p:cNvGrpSpPr/>
              <p:nvPr/>
            </p:nvGrpSpPr>
            <p:grpSpPr>
              <a:xfrm>
                <a:off x="4544803" y="1451288"/>
                <a:ext cx="1493096" cy="1523447"/>
                <a:chOff x="5232914" y="1901232"/>
                <a:chExt cx="1655264" cy="1665833"/>
              </a:xfrm>
            </p:grpSpPr>
            <p:grpSp>
              <p:nvGrpSpPr>
                <p:cNvPr id="88" name="组合 87">
                  <a:extLst>
                    <a:ext uri="{FF2B5EF4-FFF2-40B4-BE49-F238E27FC236}">
                      <a16:creationId xmlns:a16="http://schemas.microsoft.com/office/drawing/2014/main" id="{3C8836F4-D51D-4502-AB13-C748F7FA9CAD}"/>
                    </a:ext>
                  </a:extLst>
                </p:cNvPr>
                <p:cNvGrpSpPr/>
                <p:nvPr/>
              </p:nvGrpSpPr>
              <p:grpSpPr>
                <a:xfrm>
                  <a:off x="5303821" y="1971392"/>
                  <a:ext cx="1584357" cy="1595673"/>
                  <a:chOff x="1484768" y="3429000"/>
                  <a:chExt cx="1584357" cy="1595673"/>
                </a:xfrm>
              </p:grpSpPr>
              <p:cxnSp>
                <p:nvCxnSpPr>
                  <p:cNvPr id="93" name="直接连接符 92">
                    <a:extLst>
                      <a:ext uri="{FF2B5EF4-FFF2-40B4-BE49-F238E27FC236}">
                        <a16:creationId xmlns:a16="http://schemas.microsoft.com/office/drawing/2014/main" id="{A0B762EF-0874-4B99-84DC-A0A838A915F8}"/>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4" name="直接连接符 93">
                    <a:extLst>
                      <a:ext uri="{FF2B5EF4-FFF2-40B4-BE49-F238E27FC236}">
                        <a16:creationId xmlns:a16="http://schemas.microsoft.com/office/drawing/2014/main" id="{ACCD812D-51B0-4191-B29F-A82EC7A86CB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5" name="直接连接符 94">
                    <a:extLst>
                      <a:ext uri="{FF2B5EF4-FFF2-40B4-BE49-F238E27FC236}">
                        <a16:creationId xmlns:a16="http://schemas.microsoft.com/office/drawing/2014/main" id="{37A8B05E-E75B-4C1F-B156-48AD7C03BCD1}"/>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96" name="直接连接符 95">
                    <a:extLst>
                      <a:ext uri="{FF2B5EF4-FFF2-40B4-BE49-F238E27FC236}">
                        <a16:creationId xmlns:a16="http://schemas.microsoft.com/office/drawing/2014/main" id="{EB8689DC-FF09-49BB-8445-DC23D20778FF}"/>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91" name="椭圆 90">
                  <a:extLst>
                    <a:ext uri="{FF2B5EF4-FFF2-40B4-BE49-F238E27FC236}">
                      <a16:creationId xmlns:a16="http://schemas.microsoft.com/office/drawing/2014/main" id="{C852E48C-6C7F-4926-AE10-D8D98591F2F6}"/>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92" name="乘号 91">
                  <a:extLst>
                    <a:ext uri="{FF2B5EF4-FFF2-40B4-BE49-F238E27FC236}">
                      <a16:creationId xmlns:a16="http://schemas.microsoft.com/office/drawing/2014/main" id="{EFC548E5-04C2-4547-810A-926DE314CE0B}"/>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87" name="乘号 86">
                <a:extLst>
                  <a:ext uri="{FF2B5EF4-FFF2-40B4-BE49-F238E27FC236}">
                    <a16:creationId xmlns:a16="http://schemas.microsoft.com/office/drawing/2014/main" id="{79B725AF-52D6-4973-BF57-F5724B823B76}"/>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5" name="椭圆 84">
              <a:extLst>
                <a:ext uri="{FF2B5EF4-FFF2-40B4-BE49-F238E27FC236}">
                  <a16:creationId xmlns:a16="http://schemas.microsoft.com/office/drawing/2014/main" id="{525FA392-D20E-47A3-A3C6-7081ED198E68}"/>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97" name="组合 96">
            <a:extLst>
              <a:ext uri="{FF2B5EF4-FFF2-40B4-BE49-F238E27FC236}">
                <a16:creationId xmlns:a16="http://schemas.microsoft.com/office/drawing/2014/main" id="{25EDF8FB-0A7C-421E-BD7A-A132B8E452A7}"/>
              </a:ext>
            </a:extLst>
          </p:cNvPr>
          <p:cNvGrpSpPr/>
          <p:nvPr/>
        </p:nvGrpSpPr>
        <p:grpSpPr>
          <a:xfrm>
            <a:off x="6371915" y="3722793"/>
            <a:ext cx="1226062" cy="1084733"/>
            <a:chOff x="5124023" y="2046513"/>
            <a:chExt cx="1226062" cy="1084733"/>
          </a:xfrm>
        </p:grpSpPr>
        <p:grpSp>
          <p:nvGrpSpPr>
            <p:cNvPr id="98" name="组合 97">
              <a:extLst>
                <a:ext uri="{FF2B5EF4-FFF2-40B4-BE49-F238E27FC236}">
                  <a16:creationId xmlns:a16="http://schemas.microsoft.com/office/drawing/2014/main" id="{8B2602CA-467D-4A5C-8D78-BFBECB98D0C2}"/>
                </a:ext>
              </a:extLst>
            </p:cNvPr>
            <p:cNvGrpSpPr/>
            <p:nvPr/>
          </p:nvGrpSpPr>
          <p:grpSpPr>
            <a:xfrm>
              <a:off x="5124023" y="2046513"/>
              <a:ext cx="1226062" cy="1084733"/>
              <a:chOff x="4510857" y="1451288"/>
              <a:chExt cx="1527042" cy="1574303"/>
            </a:xfrm>
          </p:grpSpPr>
          <p:grpSp>
            <p:nvGrpSpPr>
              <p:cNvPr id="100" name="组合 99">
                <a:extLst>
                  <a:ext uri="{FF2B5EF4-FFF2-40B4-BE49-F238E27FC236}">
                    <a16:creationId xmlns:a16="http://schemas.microsoft.com/office/drawing/2014/main" id="{73CDDED8-9CAF-4231-86B3-00161EF9D581}"/>
                  </a:ext>
                </a:extLst>
              </p:cNvPr>
              <p:cNvGrpSpPr/>
              <p:nvPr/>
            </p:nvGrpSpPr>
            <p:grpSpPr>
              <a:xfrm>
                <a:off x="4544803" y="1451288"/>
                <a:ext cx="1493096" cy="1523447"/>
                <a:chOff x="5232914" y="1901232"/>
                <a:chExt cx="1655264" cy="1665833"/>
              </a:xfrm>
            </p:grpSpPr>
            <p:grpSp>
              <p:nvGrpSpPr>
                <p:cNvPr id="102" name="组合 101">
                  <a:extLst>
                    <a:ext uri="{FF2B5EF4-FFF2-40B4-BE49-F238E27FC236}">
                      <a16:creationId xmlns:a16="http://schemas.microsoft.com/office/drawing/2014/main" id="{BA132824-C51C-47C3-9D2A-53828C80F356}"/>
                    </a:ext>
                  </a:extLst>
                </p:cNvPr>
                <p:cNvGrpSpPr/>
                <p:nvPr/>
              </p:nvGrpSpPr>
              <p:grpSpPr>
                <a:xfrm>
                  <a:off x="5303821" y="1971392"/>
                  <a:ext cx="1584357" cy="1595673"/>
                  <a:chOff x="1484768" y="3429000"/>
                  <a:chExt cx="1584357" cy="1595673"/>
                </a:xfrm>
              </p:grpSpPr>
              <p:cxnSp>
                <p:nvCxnSpPr>
                  <p:cNvPr id="105" name="直接连接符 104">
                    <a:extLst>
                      <a:ext uri="{FF2B5EF4-FFF2-40B4-BE49-F238E27FC236}">
                        <a16:creationId xmlns:a16="http://schemas.microsoft.com/office/drawing/2014/main" id="{EF376831-CC03-47BF-A814-D8E14D704E8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6" name="直接连接符 105">
                    <a:extLst>
                      <a:ext uri="{FF2B5EF4-FFF2-40B4-BE49-F238E27FC236}">
                        <a16:creationId xmlns:a16="http://schemas.microsoft.com/office/drawing/2014/main" id="{6907CA54-199C-45CF-899C-FF5481521E28}"/>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7" name="直接连接符 106">
                    <a:extLst>
                      <a:ext uri="{FF2B5EF4-FFF2-40B4-BE49-F238E27FC236}">
                        <a16:creationId xmlns:a16="http://schemas.microsoft.com/office/drawing/2014/main" id="{37345581-5BB2-4BE0-8586-23D518B7E61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08" name="直接连接符 107">
                    <a:extLst>
                      <a:ext uri="{FF2B5EF4-FFF2-40B4-BE49-F238E27FC236}">
                        <a16:creationId xmlns:a16="http://schemas.microsoft.com/office/drawing/2014/main" id="{FD1684FF-4426-40C5-9D82-B4D69C311D4D}"/>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03" name="椭圆 102">
                  <a:extLst>
                    <a:ext uri="{FF2B5EF4-FFF2-40B4-BE49-F238E27FC236}">
                      <a16:creationId xmlns:a16="http://schemas.microsoft.com/office/drawing/2014/main" id="{1D4CDE1C-3782-48BC-A590-EB6A3E49202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4" name="乘号 103">
                  <a:extLst>
                    <a:ext uri="{FF2B5EF4-FFF2-40B4-BE49-F238E27FC236}">
                      <a16:creationId xmlns:a16="http://schemas.microsoft.com/office/drawing/2014/main" id="{20DDC5A2-E129-4894-9FEE-B65C53A96A3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01" name="乘号 100">
                <a:extLst>
                  <a:ext uri="{FF2B5EF4-FFF2-40B4-BE49-F238E27FC236}">
                    <a16:creationId xmlns:a16="http://schemas.microsoft.com/office/drawing/2014/main" id="{2BA3064B-8F5C-4161-B40D-E710DA46112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99" name="椭圆 98">
              <a:extLst>
                <a:ext uri="{FF2B5EF4-FFF2-40B4-BE49-F238E27FC236}">
                  <a16:creationId xmlns:a16="http://schemas.microsoft.com/office/drawing/2014/main" id="{E3F54CA7-8674-4494-8FE5-971573FE78C1}"/>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09" name="组合 108">
            <a:extLst>
              <a:ext uri="{FF2B5EF4-FFF2-40B4-BE49-F238E27FC236}">
                <a16:creationId xmlns:a16="http://schemas.microsoft.com/office/drawing/2014/main" id="{C5AA2303-FE57-4FAE-A78B-A8FC2A827C31}"/>
              </a:ext>
            </a:extLst>
          </p:cNvPr>
          <p:cNvGrpSpPr/>
          <p:nvPr/>
        </p:nvGrpSpPr>
        <p:grpSpPr>
          <a:xfrm>
            <a:off x="8296757" y="3720923"/>
            <a:ext cx="1226062" cy="1084733"/>
            <a:chOff x="5124023" y="2046513"/>
            <a:chExt cx="1226062" cy="1084733"/>
          </a:xfrm>
        </p:grpSpPr>
        <p:grpSp>
          <p:nvGrpSpPr>
            <p:cNvPr id="110" name="组合 109">
              <a:extLst>
                <a:ext uri="{FF2B5EF4-FFF2-40B4-BE49-F238E27FC236}">
                  <a16:creationId xmlns:a16="http://schemas.microsoft.com/office/drawing/2014/main" id="{544E7517-8502-48C4-B462-2A6C26629BCC}"/>
                </a:ext>
              </a:extLst>
            </p:cNvPr>
            <p:cNvGrpSpPr/>
            <p:nvPr/>
          </p:nvGrpSpPr>
          <p:grpSpPr>
            <a:xfrm>
              <a:off x="5124023" y="2046513"/>
              <a:ext cx="1226062" cy="1084733"/>
              <a:chOff x="4510857" y="1451288"/>
              <a:chExt cx="1527042" cy="1574303"/>
            </a:xfrm>
          </p:grpSpPr>
          <p:grpSp>
            <p:nvGrpSpPr>
              <p:cNvPr id="112" name="组合 111">
                <a:extLst>
                  <a:ext uri="{FF2B5EF4-FFF2-40B4-BE49-F238E27FC236}">
                    <a16:creationId xmlns:a16="http://schemas.microsoft.com/office/drawing/2014/main" id="{47471D2B-B1A8-4607-8363-6E304E448028}"/>
                  </a:ext>
                </a:extLst>
              </p:cNvPr>
              <p:cNvGrpSpPr/>
              <p:nvPr/>
            </p:nvGrpSpPr>
            <p:grpSpPr>
              <a:xfrm>
                <a:off x="4544803" y="1451288"/>
                <a:ext cx="1493096" cy="1523447"/>
                <a:chOff x="5232914" y="1901232"/>
                <a:chExt cx="1655264" cy="1665833"/>
              </a:xfrm>
            </p:grpSpPr>
            <p:grpSp>
              <p:nvGrpSpPr>
                <p:cNvPr id="114" name="组合 113">
                  <a:extLst>
                    <a:ext uri="{FF2B5EF4-FFF2-40B4-BE49-F238E27FC236}">
                      <a16:creationId xmlns:a16="http://schemas.microsoft.com/office/drawing/2014/main" id="{4A222A65-1916-4D05-A1D7-535D526C6676}"/>
                    </a:ext>
                  </a:extLst>
                </p:cNvPr>
                <p:cNvGrpSpPr/>
                <p:nvPr/>
              </p:nvGrpSpPr>
              <p:grpSpPr>
                <a:xfrm>
                  <a:off x="5303821" y="1971392"/>
                  <a:ext cx="1584357" cy="1595673"/>
                  <a:chOff x="1484768" y="3429000"/>
                  <a:chExt cx="1584357" cy="1595673"/>
                </a:xfrm>
              </p:grpSpPr>
              <p:cxnSp>
                <p:nvCxnSpPr>
                  <p:cNvPr id="117" name="直接连接符 116">
                    <a:extLst>
                      <a:ext uri="{FF2B5EF4-FFF2-40B4-BE49-F238E27FC236}">
                        <a16:creationId xmlns:a16="http://schemas.microsoft.com/office/drawing/2014/main" id="{034416A8-6EB1-414B-A0B3-E982F72E015A}"/>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8" name="直接连接符 117">
                    <a:extLst>
                      <a:ext uri="{FF2B5EF4-FFF2-40B4-BE49-F238E27FC236}">
                        <a16:creationId xmlns:a16="http://schemas.microsoft.com/office/drawing/2014/main" id="{A8398106-8BAA-4D8E-B3D0-733587F988AF}"/>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9" name="直接连接符 118">
                    <a:extLst>
                      <a:ext uri="{FF2B5EF4-FFF2-40B4-BE49-F238E27FC236}">
                        <a16:creationId xmlns:a16="http://schemas.microsoft.com/office/drawing/2014/main" id="{377DD896-F5E8-4FCA-9452-ACD98A5F5F9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20" name="直接连接符 119">
                    <a:extLst>
                      <a:ext uri="{FF2B5EF4-FFF2-40B4-BE49-F238E27FC236}">
                        <a16:creationId xmlns:a16="http://schemas.microsoft.com/office/drawing/2014/main" id="{EED9A67F-A185-4A44-9B06-3C6F39AEEE7A}"/>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15" name="椭圆 114">
                  <a:extLst>
                    <a:ext uri="{FF2B5EF4-FFF2-40B4-BE49-F238E27FC236}">
                      <a16:creationId xmlns:a16="http://schemas.microsoft.com/office/drawing/2014/main" id="{C44BF33D-52C3-4A15-95B0-1368782D448A}"/>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16" name="乘号 115">
                  <a:extLst>
                    <a:ext uri="{FF2B5EF4-FFF2-40B4-BE49-F238E27FC236}">
                      <a16:creationId xmlns:a16="http://schemas.microsoft.com/office/drawing/2014/main" id="{08502C87-5AB1-43C1-B429-D51AD0E18C7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13" name="乘号 112">
                <a:extLst>
                  <a:ext uri="{FF2B5EF4-FFF2-40B4-BE49-F238E27FC236}">
                    <a16:creationId xmlns:a16="http://schemas.microsoft.com/office/drawing/2014/main" id="{73A99080-53EB-4A56-82AA-59F10FADC9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11" name="椭圆 110">
              <a:extLst>
                <a:ext uri="{FF2B5EF4-FFF2-40B4-BE49-F238E27FC236}">
                  <a16:creationId xmlns:a16="http://schemas.microsoft.com/office/drawing/2014/main" id="{8551500E-6B84-466A-8590-D53E29DF05A8}"/>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21" name="乘号 120">
            <a:extLst>
              <a:ext uri="{FF2B5EF4-FFF2-40B4-BE49-F238E27FC236}">
                <a16:creationId xmlns:a16="http://schemas.microsoft.com/office/drawing/2014/main" id="{B5CDB93F-8A3E-440A-8623-896D0CBB41E2}"/>
              </a:ext>
            </a:extLst>
          </p:cNvPr>
          <p:cNvSpPr/>
          <p:nvPr/>
        </p:nvSpPr>
        <p:spPr>
          <a:xfrm>
            <a:off x="4884842" y="4331882"/>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2" name="乘号 121">
            <a:extLst>
              <a:ext uri="{FF2B5EF4-FFF2-40B4-BE49-F238E27FC236}">
                <a16:creationId xmlns:a16="http://schemas.microsoft.com/office/drawing/2014/main" id="{3E48BAE4-0E55-4BFE-B72D-6F4EF368FF58}"/>
              </a:ext>
            </a:extLst>
          </p:cNvPr>
          <p:cNvSpPr/>
          <p:nvPr/>
        </p:nvSpPr>
        <p:spPr>
          <a:xfrm>
            <a:off x="7185786" y="4397404"/>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3" name="乘号 122">
            <a:extLst>
              <a:ext uri="{FF2B5EF4-FFF2-40B4-BE49-F238E27FC236}">
                <a16:creationId xmlns:a16="http://schemas.microsoft.com/office/drawing/2014/main" id="{41EE8369-9A56-4BDB-AD5A-ED937B91E026}"/>
              </a:ext>
            </a:extLst>
          </p:cNvPr>
          <p:cNvSpPr/>
          <p:nvPr/>
        </p:nvSpPr>
        <p:spPr>
          <a:xfrm>
            <a:off x="9100112" y="4051530"/>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cxnSp>
        <p:nvCxnSpPr>
          <p:cNvPr id="124" name="直接箭头连接符 123">
            <a:extLst>
              <a:ext uri="{FF2B5EF4-FFF2-40B4-BE49-F238E27FC236}">
                <a16:creationId xmlns:a16="http://schemas.microsoft.com/office/drawing/2014/main" id="{78D5DDF5-AC67-4F0A-9655-2883C60156BF}"/>
              </a:ext>
            </a:extLst>
          </p:cNvPr>
          <p:cNvCxnSpPr>
            <a:cxnSpLocks/>
          </p:cNvCxnSpPr>
          <p:nvPr/>
        </p:nvCxnSpPr>
        <p:spPr>
          <a:xfrm flipH="1">
            <a:off x="5017364" y="2785517"/>
            <a:ext cx="1821353" cy="756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8F06F120-37CE-41BA-83B9-004A52152EEC}"/>
              </a:ext>
            </a:extLst>
          </p:cNvPr>
          <p:cNvCxnSpPr>
            <a:cxnSpLocks/>
          </p:cNvCxnSpPr>
          <p:nvPr/>
        </p:nvCxnSpPr>
        <p:spPr>
          <a:xfrm flipH="1">
            <a:off x="7260257" y="3224029"/>
            <a:ext cx="590397" cy="43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70D3B9D4-5324-4017-BA5F-BEC2CFEDBAB5}"/>
              </a:ext>
            </a:extLst>
          </p:cNvPr>
          <p:cNvCxnSpPr>
            <a:cxnSpLocks/>
          </p:cNvCxnSpPr>
          <p:nvPr/>
        </p:nvCxnSpPr>
        <p:spPr>
          <a:xfrm>
            <a:off x="8241038" y="3106785"/>
            <a:ext cx="721012" cy="54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91F19B94-BC6A-4C87-86E4-BAA921FCF255}"/>
                  </a:ext>
                </a:extLst>
              </p:cNvPr>
              <p:cNvSpPr txBox="1"/>
              <p:nvPr/>
            </p:nvSpPr>
            <p:spPr>
              <a:xfrm>
                <a:off x="2445164" y="3131600"/>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29" name="文本框 128">
                <a:extLst>
                  <a:ext uri="{FF2B5EF4-FFF2-40B4-BE49-F238E27FC236}">
                    <a16:creationId xmlns:a16="http://schemas.microsoft.com/office/drawing/2014/main" id="{91F19B94-BC6A-4C87-86E4-BAA921FCF255}"/>
                  </a:ext>
                </a:extLst>
              </p:cNvPr>
              <p:cNvSpPr txBox="1">
                <a:spLocks noRot="1" noChangeAspect="1" noMove="1" noResize="1" noEditPoints="1" noAdjustHandles="1" noChangeArrowheads="1" noChangeShapeType="1" noTextEdit="1"/>
              </p:cNvSpPr>
              <p:nvPr/>
            </p:nvSpPr>
            <p:spPr>
              <a:xfrm>
                <a:off x="2445164" y="3131600"/>
                <a:ext cx="1880951"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981877CF-B725-460D-B58A-8AF8CE9229C2}"/>
                  </a:ext>
                </a:extLst>
              </p:cNvPr>
              <p:cNvSpPr txBox="1"/>
              <p:nvPr/>
            </p:nvSpPr>
            <p:spPr>
              <a:xfrm>
                <a:off x="452387" y="3083762"/>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30" name="文本框 129">
                <a:extLst>
                  <a:ext uri="{FF2B5EF4-FFF2-40B4-BE49-F238E27FC236}">
                    <a16:creationId xmlns:a16="http://schemas.microsoft.com/office/drawing/2014/main" id="{981877CF-B725-460D-B58A-8AF8CE9229C2}"/>
                  </a:ext>
                </a:extLst>
              </p:cNvPr>
              <p:cNvSpPr txBox="1">
                <a:spLocks noRot="1" noChangeAspect="1" noMove="1" noResize="1" noEditPoints="1" noAdjustHandles="1" noChangeArrowheads="1" noChangeShapeType="1" noTextEdit="1"/>
              </p:cNvSpPr>
              <p:nvPr/>
            </p:nvSpPr>
            <p:spPr>
              <a:xfrm>
                <a:off x="452387" y="3083762"/>
                <a:ext cx="1880951" cy="369332"/>
              </a:xfrm>
              <a:prstGeom prst="rect">
                <a:avLst/>
              </a:prstGeom>
              <a:blipFill>
                <a:blip r:embed="rId4"/>
                <a:stretch>
                  <a:fillRect/>
                </a:stretch>
              </a:blipFill>
            </p:spPr>
            <p:txBody>
              <a:bodyPr/>
              <a:lstStyle/>
              <a:p>
                <a:r>
                  <a:rPr lang="zh-CN" altLang="en-US">
                    <a:noFill/>
                  </a:rPr>
                  <a:t> </a:t>
                </a:r>
              </a:p>
            </p:txBody>
          </p:sp>
        </mc:Fallback>
      </mc:AlternateContent>
      <p:grpSp>
        <p:nvGrpSpPr>
          <p:cNvPr id="131" name="组合 130">
            <a:extLst>
              <a:ext uri="{FF2B5EF4-FFF2-40B4-BE49-F238E27FC236}">
                <a16:creationId xmlns:a16="http://schemas.microsoft.com/office/drawing/2014/main" id="{DF68F1B2-9983-461D-AAA2-58DA3906968D}"/>
              </a:ext>
            </a:extLst>
          </p:cNvPr>
          <p:cNvGrpSpPr/>
          <p:nvPr/>
        </p:nvGrpSpPr>
        <p:grpSpPr>
          <a:xfrm>
            <a:off x="3397767" y="5119108"/>
            <a:ext cx="1226062" cy="1084733"/>
            <a:chOff x="5124023" y="2046513"/>
            <a:chExt cx="1226062" cy="1084733"/>
          </a:xfrm>
        </p:grpSpPr>
        <p:grpSp>
          <p:nvGrpSpPr>
            <p:cNvPr id="132" name="组合 131">
              <a:extLst>
                <a:ext uri="{FF2B5EF4-FFF2-40B4-BE49-F238E27FC236}">
                  <a16:creationId xmlns:a16="http://schemas.microsoft.com/office/drawing/2014/main" id="{DF7DA053-78AF-4513-A83D-6A58F6B72EC3}"/>
                </a:ext>
              </a:extLst>
            </p:cNvPr>
            <p:cNvGrpSpPr/>
            <p:nvPr/>
          </p:nvGrpSpPr>
          <p:grpSpPr>
            <a:xfrm>
              <a:off x="5124023" y="2046513"/>
              <a:ext cx="1226062" cy="1084733"/>
              <a:chOff x="4510857" y="1451288"/>
              <a:chExt cx="1527042" cy="1574303"/>
            </a:xfrm>
          </p:grpSpPr>
          <p:grpSp>
            <p:nvGrpSpPr>
              <p:cNvPr id="134" name="组合 133">
                <a:extLst>
                  <a:ext uri="{FF2B5EF4-FFF2-40B4-BE49-F238E27FC236}">
                    <a16:creationId xmlns:a16="http://schemas.microsoft.com/office/drawing/2014/main" id="{AB3DA5CB-40B2-4EDA-B580-CEFAA66C6C90}"/>
                  </a:ext>
                </a:extLst>
              </p:cNvPr>
              <p:cNvGrpSpPr/>
              <p:nvPr/>
            </p:nvGrpSpPr>
            <p:grpSpPr>
              <a:xfrm>
                <a:off x="4544803" y="1451288"/>
                <a:ext cx="1493096" cy="1523447"/>
                <a:chOff x="5232914" y="1901232"/>
                <a:chExt cx="1655264" cy="1665833"/>
              </a:xfrm>
            </p:grpSpPr>
            <p:grpSp>
              <p:nvGrpSpPr>
                <p:cNvPr id="136" name="组合 135">
                  <a:extLst>
                    <a:ext uri="{FF2B5EF4-FFF2-40B4-BE49-F238E27FC236}">
                      <a16:creationId xmlns:a16="http://schemas.microsoft.com/office/drawing/2014/main" id="{1C3994E8-2033-4E71-ACA3-7F4456721E85}"/>
                    </a:ext>
                  </a:extLst>
                </p:cNvPr>
                <p:cNvGrpSpPr/>
                <p:nvPr/>
              </p:nvGrpSpPr>
              <p:grpSpPr>
                <a:xfrm>
                  <a:off x="5303821" y="1971392"/>
                  <a:ext cx="1584357" cy="1595673"/>
                  <a:chOff x="1484768" y="3429000"/>
                  <a:chExt cx="1584357" cy="1595673"/>
                </a:xfrm>
              </p:grpSpPr>
              <p:cxnSp>
                <p:nvCxnSpPr>
                  <p:cNvPr id="139" name="直接连接符 138">
                    <a:extLst>
                      <a:ext uri="{FF2B5EF4-FFF2-40B4-BE49-F238E27FC236}">
                        <a16:creationId xmlns:a16="http://schemas.microsoft.com/office/drawing/2014/main" id="{823927E2-DADF-40BA-B4FB-993BA5AFFB3C}"/>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40" name="直接连接符 139">
                    <a:extLst>
                      <a:ext uri="{FF2B5EF4-FFF2-40B4-BE49-F238E27FC236}">
                        <a16:creationId xmlns:a16="http://schemas.microsoft.com/office/drawing/2014/main" id="{BF905112-5E5C-4D3A-AD52-8BF669AD332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41" name="直接连接符 140">
                    <a:extLst>
                      <a:ext uri="{FF2B5EF4-FFF2-40B4-BE49-F238E27FC236}">
                        <a16:creationId xmlns:a16="http://schemas.microsoft.com/office/drawing/2014/main" id="{8CD3FB39-D427-45E1-996C-D8B6A4D79F3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42" name="直接连接符 141">
                    <a:extLst>
                      <a:ext uri="{FF2B5EF4-FFF2-40B4-BE49-F238E27FC236}">
                        <a16:creationId xmlns:a16="http://schemas.microsoft.com/office/drawing/2014/main" id="{EC9F6A2A-5912-42B9-B215-3C4DBDDE8E5F}"/>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37" name="椭圆 136">
                  <a:extLst>
                    <a:ext uri="{FF2B5EF4-FFF2-40B4-BE49-F238E27FC236}">
                      <a16:creationId xmlns:a16="http://schemas.microsoft.com/office/drawing/2014/main" id="{0A59C0C1-DF8E-42DC-AC59-7BA095926E26}"/>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38" name="乘号 137">
                  <a:extLst>
                    <a:ext uri="{FF2B5EF4-FFF2-40B4-BE49-F238E27FC236}">
                      <a16:creationId xmlns:a16="http://schemas.microsoft.com/office/drawing/2014/main" id="{CB0831F1-13B0-49ED-86EC-23724FECEDB3}"/>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35" name="乘号 134">
                <a:extLst>
                  <a:ext uri="{FF2B5EF4-FFF2-40B4-BE49-F238E27FC236}">
                    <a16:creationId xmlns:a16="http://schemas.microsoft.com/office/drawing/2014/main" id="{80F41E21-E7D5-4FEF-9AF9-3DA928392CCE}"/>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33" name="椭圆 132">
              <a:extLst>
                <a:ext uri="{FF2B5EF4-FFF2-40B4-BE49-F238E27FC236}">
                  <a16:creationId xmlns:a16="http://schemas.microsoft.com/office/drawing/2014/main" id="{F59F0FCC-7065-4D9F-B461-CFA68622BE76}"/>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pic>
        <p:nvPicPr>
          <p:cNvPr id="11" name="图片 10">
            <a:extLst>
              <a:ext uri="{FF2B5EF4-FFF2-40B4-BE49-F238E27FC236}">
                <a16:creationId xmlns:a16="http://schemas.microsoft.com/office/drawing/2014/main" id="{F5C900DD-DAF3-443E-919C-4A3ECE1101CC}"/>
              </a:ext>
            </a:extLst>
          </p:cNvPr>
          <p:cNvPicPr>
            <a:picLocks noChangeAspect="1"/>
          </p:cNvPicPr>
          <p:nvPr/>
        </p:nvPicPr>
        <p:blipFill>
          <a:blip r:embed="rId5"/>
          <a:stretch>
            <a:fillRect/>
          </a:stretch>
        </p:blipFill>
        <p:spPr>
          <a:xfrm>
            <a:off x="4254017" y="5512175"/>
            <a:ext cx="323116" cy="292633"/>
          </a:xfrm>
          <a:prstGeom prst="rect">
            <a:avLst/>
          </a:prstGeom>
        </p:spPr>
      </p:pic>
      <p:pic>
        <p:nvPicPr>
          <p:cNvPr id="12" name="图片 11">
            <a:extLst>
              <a:ext uri="{FF2B5EF4-FFF2-40B4-BE49-F238E27FC236}">
                <a16:creationId xmlns:a16="http://schemas.microsoft.com/office/drawing/2014/main" id="{6468B4C6-5B24-400A-8950-D857862116C0}"/>
              </a:ext>
            </a:extLst>
          </p:cNvPr>
          <p:cNvPicPr>
            <a:picLocks noChangeAspect="1"/>
          </p:cNvPicPr>
          <p:nvPr/>
        </p:nvPicPr>
        <p:blipFill>
          <a:blip r:embed="rId6"/>
          <a:stretch>
            <a:fillRect/>
          </a:stretch>
        </p:blipFill>
        <p:spPr>
          <a:xfrm>
            <a:off x="3903556" y="5888020"/>
            <a:ext cx="286537" cy="256054"/>
          </a:xfrm>
          <a:prstGeom prst="rect">
            <a:avLst/>
          </a:prstGeom>
        </p:spPr>
      </p:pic>
      <p:grpSp>
        <p:nvGrpSpPr>
          <p:cNvPr id="179" name="组合 178">
            <a:extLst>
              <a:ext uri="{FF2B5EF4-FFF2-40B4-BE49-F238E27FC236}">
                <a16:creationId xmlns:a16="http://schemas.microsoft.com/office/drawing/2014/main" id="{993B632E-173D-4047-8116-468B15F0D72F}"/>
              </a:ext>
            </a:extLst>
          </p:cNvPr>
          <p:cNvGrpSpPr/>
          <p:nvPr/>
        </p:nvGrpSpPr>
        <p:grpSpPr>
          <a:xfrm>
            <a:off x="5783124" y="5255726"/>
            <a:ext cx="1226062" cy="1084733"/>
            <a:chOff x="5124023" y="2046513"/>
            <a:chExt cx="1226062" cy="1084733"/>
          </a:xfrm>
        </p:grpSpPr>
        <p:grpSp>
          <p:nvGrpSpPr>
            <p:cNvPr id="180" name="组合 179">
              <a:extLst>
                <a:ext uri="{FF2B5EF4-FFF2-40B4-BE49-F238E27FC236}">
                  <a16:creationId xmlns:a16="http://schemas.microsoft.com/office/drawing/2014/main" id="{D0FC5A89-EB60-4D26-993C-B06F2044CB5C}"/>
                </a:ext>
              </a:extLst>
            </p:cNvPr>
            <p:cNvGrpSpPr/>
            <p:nvPr/>
          </p:nvGrpSpPr>
          <p:grpSpPr>
            <a:xfrm>
              <a:off x="5124023" y="2046513"/>
              <a:ext cx="1226062" cy="1084733"/>
              <a:chOff x="4510857" y="1451288"/>
              <a:chExt cx="1527042" cy="1574303"/>
            </a:xfrm>
          </p:grpSpPr>
          <p:grpSp>
            <p:nvGrpSpPr>
              <p:cNvPr id="182" name="组合 181">
                <a:extLst>
                  <a:ext uri="{FF2B5EF4-FFF2-40B4-BE49-F238E27FC236}">
                    <a16:creationId xmlns:a16="http://schemas.microsoft.com/office/drawing/2014/main" id="{4D844C25-AE29-4FD7-BBFC-E7BBDDC77FCE}"/>
                  </a:ext>
                </a:extLst>
              </p:cNvPr>
              <p:cNvGrpSpPr/>
              <p:nvPr/>
            </p:nvGrpSpPr>
            <p:grpSpPr>
              <a:xfrm>
                <a:off x="4544803" y="1451288"/>
                <a:ext cx="1493096" cy="1523447"/>
                <a:chOff x="5232914" y="1901232"/>
                <a:chExt cx="1655264" cy="1665833"/>
              </a:xfrm>
            </p:grpSpPr>
            <p:grpSp>
              <p:nvGrpSpPr>
                <p:cNvPr id="184" name="组合 183">
                  <a:extLst>
                    <a:ext uri="{FF2B5EF4-FFF2-40B4-BE49-F238E27FC236}">
                      <a16:creationId xmlns:a16="http://schemas.microsoft.com/office/drawing/2014/main" id="{093D9198-AC08-4AA2-83BB-5F5F902E9EAE}"/>
                    </a:ext>
                  </a:extLst>
                </p:cNvPr>
                <p:cNvGrpSpPr/>
                <p:nvPr/>
              </p:nvGrpSpPr>
              <p:grpSpPr>
                <a:xfrm>
                  <a:off x="5303821" y="1971392"/>
                  <a:ext cx="1584357" cy="1595673"/>
                  <a:chOff x="1484768" y="3429000"/>
                  <a:chExt cx="1584357" cy="1595673"/>
                </a:xfrm>
              </p:grpSpPr>
              <p:cxnSp>
                <p:nvCxnSpPr>
                  <p:cNvPr id="187" name="直接连接符 186">
                    <a:extLst>
                      <a:ext uri="{FF2B5EF4-FFF2-40B4-BE49-F238E27FC236}">
                        <a16:creationId xmlns:a16="http://schemas.microsoft.com/office/drawing/2014/main" id="{B2B60805-3D97-4BAF-AFFC-5F38877E275E}"/>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88" name="直接连接符 187">
                    <a:extLst>
                      <a:ext uri="{FF2B5EF4-FFF2-40B4-BE49-F238E27FC236}">
                        <a16:creationId xmlns:a16="http://schemas.microsoft.com/office/drawing/2014/main" id="{E83CDDCE-4651-4C2E-9A3A-26CE066CE7B2}"/>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89" name="直接连接符 188">
                    <a:extLst>
                      <a:ext uri="{FF2B5EF4-FFF2-40B4-BE49-F238E27FC236}">
                        <a16:creationId xmlns:a16="http://schemas.microsoft.com/office/drawing/2014/main" id="{0EF793F6-1866-4DEF-991F-22CAC84FFE9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90" name="直接连接符 189">
                    <a:extLst>
                      <a:ext uri="{FF2B5EF4-FFF2-40B4-BE49-F238E27FC236}">
                        <a16:creationId xmlns:a16="http://schemas.microsoft.com/office/drawing/2014/main" id="{CA6D16DA-9AA7-46A9-93EF-E53B8476AF0C}"/>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85" name="椭圆 184">
                  <a:extLst>
                    <a:ext uri="{FF2B5EF4-FFF2-40B4-BE49-F238E27FC236}">
                      <a16:creationId xmlns:a16="http://schemas.microsoft.com/office/drawing/2014/main" id="{C96F165B-8B87-4C5A-9890-CAAB47EA5CF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86" name="乘号 185">
                  <a:extLst>
                    <a:ext uri="{FF2B5EF4-FFF2-40B4-BE49-F238E27FC236}">
                      <a16:creationId xmlns:a16="http://schemas.microsoft.com/office/drawing/2014/main" id="{462FC0C4-83C0-43A9-89CA-2B623976C713}"/>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83" name="乘号 182">
                <a:extLst>
                  <a:ext uri="{FF2B5EF4-FFF2-40B4-BE49-F238E27FC236}">
                    <a16:creationId xmlns:a16="http://schemas.microsoft.com/office/drawing/2014/main" id="{2455A1F8-76AE-47B0-95FF-74C008DCDE27}"/>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81" name="椭圆 180">
              <a:extLst>
                <a:ext uri="{FF2B5EF4-FFF2-40B4-BE49-F238E27FC236}">
                  <a16:creationId xmlns:a16="http://schemas.microsoft.com/office/drawing/2014/main" id="{249FAC31-69C5-47BB-98C2-4AE207861E6D}"/>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pic>
        <p:nvPicPr>
          <p:cNvPr id="47" name="图片 46">
            <a:extLst>
              <a:ext uri="{FF2B5EF4-FFF2-40B4-BE49-F238E27FC236}">
                <a16:creationId xmlns:a16="http://schemas.microsoft.com/office/drawing/2014/main" id="{FC2C13DB-B4E0-4FEB-8B58-1CCF458BF49D}"/>
              </a:ext>
            </a:extLst>
          </p:cNvPr>
          <p:cNvPicPr>
            <a:picLocks noChangeAspect="1"/>
          </p:cNvPicPr>
          <p:nvPr/>
        </p:nvPicPr>
        <p:blipFill>
          <a:blip r:embed="rId6"/>
          <a:stretch>
            <a:fillRect/>
          </a:stretch>
        </p:blipFill>
        <p:spPr>
          <a:xfrm>
            <a:off x="6661874" y="5995006"/>
            <a:ext cx="286537" cy="256054"/>
          </a:xfrm>
          <a:prstGeom prst="rect">
            <a:avLst/>
          </a:prstGeom>
        </p:spPr>
      </p:pic>
      <p:pic>
        <p:nvPicPr>
          <p:cNvPr id="48" name="图片 47">
            <a:extLst>
              <a:ext uri="{FF2B5EF4-FFF2-40B4-BE49-F238E27FC236}">
                <a16:creationId xmlns:a16="http://schemas.microsoft.com/office/drawing/2014/main" id="{69629A55-0B01-48E8-BD63-672F07FCAF11}"/>
              </a:ext>
            </a:extLst>
          </p:cNvPr>
          <p:cNvPicPr>
            <a:picLocks noChangeAspect="1"/>
          </p:cNvPicPr>
          <p:nvPr/>
        </p:nvPicPr>
        <p:blipFill>
          <a:blip r:embed="rId5"/>
          <a:stretch>
            <a:fillRect/>
          </a:stretch>
        </p:blipFill>
        <p:spPr>
          <a:xfrm>
            <a:off x="6655763" y="5659605"/>
            <a:ext cx="323116" cy="292633"/>
          </a:xfrm>
          <a:prstGeom prst="rect">
            <a:avLst/>
          </a:prstGeom>
        </p:spPr>
      </p:pic>
      <p:cxnSp>
        <p:nvCxnSpPr>
          <p:cNvPr id="50" name="直接箭头连接符 49">
            <a:extLst>
              <a:ext uri="{FF2B5EF4-FFF2-40B4-BE49-F238E27FC236}">
                <a16:creationId xmlns:a16="http://schemas.microsoft.com/office/drawing/2014/main" id="{A565F914-1777-4C22-900C-8DBE3027D2F5}"/>
              </a:ext>
            </a:extLst>
          </p:cNvPr>
          <p:cNvCxnSpPr/>
          <p:nvPr/>
        </p:nvCxnSpPr>
        <p:spPr>
          <a:xfrm flipH="1">
            <a:off x="4310648" y="4820468"/>
            <a:ext cx="611664" cy="238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EF87055C-7AB9-4174-97C0-0A5DD1DDA52C}"/>
              </a:ext>
            </a:extLst>
          </p:cNvPr>
          <p:cNvCxnSpPr/>
          <p:nvPr/>
        </p:nvCxnSpPr>
        <p:spPr>
          <a:xfrm flipH="1">
            <a:off x="6551371" y="4835960"/>
            <a:ext cx="489471" cy="2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E9C46B61-796E-472B-90DF-0DE9D007DEF8}"/>
              </a:ext>
            </a:extLst>
          </p:cNvPr>
          <p:cNvSpPr txBox="1"/>
          <p:nvPr/>
        </p:nvSpPr>
        <p:spPr>
          <a:xfrm>
            <a:off x="3397767" y="6305418"/>
            <a:ext cx="1299353" cy="369332"/>
          </a:xfrm>
          <a:prstGeom prst="rect">
            <a:avLst/>
          </a:prstGeom>
          <a:noFill/>
        </p:spPr>
        <p:txBody>
          <a:bodyPr wrap="square" rtlCol="0">
            <a:spAutoFit/>
          </a:bodyPr>
          <a:lstStyle/>
          <a:p>
            <a:r>
              <a:rPr lang="en-US" altLang="zh-CN" dirty="0"/>
              <a:t>   =1</a:t>
            </a:r>
            <a:endParaRPr lang="zh-CN" altLang="en-US" dirty="0"/>
          </a:p>
        </p:txBody>
      </p:sp>
      <p:sp>
        <p:nvSpPr>
          <p:cNvPr id="192" name="文本框 191">
            <a:extLst>
              <a:ext uri="{FF2B5EF4-FFF2-40B4-BE49-F238E27FC236}">
                <a16:creationId xmlns:a16="http://schemas.microsoft.com/office/drawing/2014/main" id="{5DCD900F-892A-4566-A5D1-78BCAF3184F3}"/>
              </a:ext>
            </a:extLst>
          </p:cNvPr>
          <p:cNvSpPr txBox="1"/>
          <p:nvPr/>
        </p:nvSpPr>
        <p:spPr>
          <a:xfrm>
            <a:off x="5896265" y="6390412"/>
            <a:ext cx="1299353" cy="369332"/>
          </a:xfrm>
          <a:prstGeom prst="rect">
            <a:avLst/>
          </a:prstGeom>
          <a:noFill/>
        </p:spPr>
        <p:txBody>
          <a:bodyPr wrap="square" rtlCol="0">
            <a:spAutoFit/>
          </a:bodyPr>
          <a:lstStyle/>
          <a:p>
            <a:r>
              <a:rPr lang="en-US" altLang="zh-CN" dirty="0"/>
              <a:t>   =1</a:t>
            </a:r>
            <a:endParaRPr lang="zh-CN" altLang="en-US" dirty="0"/>
          </a:p>
        </p:txBody>
      </p:sp>
      <mc:AlternateContent xmlns:mc="http://schemas.openxmlformats.org/markup-compatibility/2006" xmlns:a14="http://schemas.microsoft.com/office/drawing/2010/main">
        <mc:Choice Requires="a14">
          <p:sp>
            <p:nvSpPr>
              <p:cNvPr id="193" name="文本框 192">
                <a:extLst>
                  <a:ext uri="{FF2B5EF4-FFF2-40B4-BE49-F238E27FC236}">
                    <a16:creationId xmlns:a16="http://schemas.microsoft.com/office/drawing/2014/main" id="{1342B0D8-0521-4EA9-BA29-333BF830DCC9}"/>
                  </a:ext>
                </a:extLst>
              </p:cNvPr>
              <p:cNvSpPr txBox="1"/>
              <p:nvPr/>
            </p:nvSpPr>
            <p:spPr>
              <a:xfrm>
                <a:off x="8846678" y="3119660"/>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93" name="文本框 192">
                <a:extLst>
                  <a:ext uri="{FF2B5EF4-FFF2-40B4-BE49-F238E27FC236}">
                    <a16:creationId xmlns:a16="http://schemas.microsoft.com/office/drawing/2014/main" id="{1342B0D8-0521-4EA9-BA29-333BF830DCC9}"/>
                  </a:ext>
                </a:extLst>
              </p:cNvPr>
              <p:cNvSpPr txBox="1">
                <a:spLocks noRot="1" noChangeAspect="1" noMove="1" noResize="1" noEditPoints="1" noAdjustHandles="1" noChangeArrowheads="1" noChangeShapeType="1" noTextEdit="1"/>
              </p:cNvSpPr>
              <p:nvPr/>
            </p:nvSpPr>
            <p:spPr>
              <a:xfrm>
                <a:off x="8846678" y="3119660"/>
                <a:ext cx="1880951" cy="369332"/>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493047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0" name="组合 79">
            <a:extLst>
              <a:ext uri="{FF2B5EF4-FFF2-40B4-BE49-F238E27FC236}">
                <a16:creationId xmlns:a16="http://schemas.microsoft.com/office/drawing/2014/main" id="{E5AC162F-8F15-40EE-8173-6E1BE1359E5E}"/>
              </a:ext>
            </a:extLst>
          </p:cNvPr>
          <p:cNvGrpSpPr/>
          <p:nvPr/>
        </p:nvGrpSpPr>
        <p:grpSpPr>
          <a:xfrm>
            <a:off x="4491180" y="3678583"/>
            <a:ext cx="1226062" cy="1084733"/>
            <a:chOff x="5124023" y="2046513"/>
            <a:chExt cx="1226062" cy="1084733"/>
          </a:xfrm>
        </p:grpSpPr>
        <p:grpSp>
          <p:nvGrpSpPr>
            <p:cNvPr id="82" name="组合 81">
              <a:extLst>
                <a:ext uri="{FF2B5EF4-FFF2-40B4-BE49-F238E27FC236}">
                  <a16:creationId xmlns:a16="http://schemas.microsoft.com/office/drawing/2014/main" id="{FFA8B906-DB1C-417C-81EC-B8B4339D08B7}"/>
                </a:ext>
              </a:extLst>
            </p:cNvPr>
            <p:cNvGrpSpPr/>
            <p:nvPr/>
          </p:nvGrpSpPr>
          <p:grpSpPr>
            <a:xfrm>
              <a:off x="5124023" y="2046513"/>
              <a:ext cx="1226062" cy="1084733"/>
              <a:chOff x="4510857" y="1451288"/>
              <a:chExt cx="1527042" cy="1574303"/>
            </a:xfrm>
          </p:grpSpPr>
          <p:grpSp>
            <p:nvGrpSpPr>
              <p:cNvPr id="86" name="组合 85">
                <a:extLst>
                  <a:ext uri="{FF2B5EF4-FFF2-40B4-BE49-F238E27FC236}">
                    <a16:creationId xmlns:a16="http://schemas.microsoft.com/office/drawing/2014/main" id="{AD8257D6-AFC9-480E-99CB-94A0599C59EA}"/>
                  </a:ext>
                </a:extLst>
              </p:cNvPr>
              <p:cNvGrpSpPr/>
              <p:nvPr/>
            </p:nvGrpSpPr>
            <p:grpSpPr>
              <a:xfrm>
                <a:off x="4544803" y="1451288"/>
                <a:ext cx="1493096" cy="1523447"/>
                <a:chOff x="5232914" y="1901232"/>
                <a:chExt cx="1655264" cy="1665833"/>
              </a:xfrm>
            </p:grpSpPr>
            <p:grpSp>
              <p:nvGrpSpPr>
                <p:cNvPr id="88" name="组合 87">
                  <a:extLst>
                    <a:ext uri="{FF2B5EF4-FFF2-40B4-BE49-F238E27FC236}">
                      <a16:creationId xmlns:a16="http://schemas.microsoft.com/office/drawing/2014/main" id="{3C8836F4-D51D-4502-AB13-C748F7FA9CAD}"/>
                    </a:ext>
                  </a:extLst>
                </p:cNvPr>
                <p:cNvGrpSpPr/>
                <p:nvPr/>
              </p:nvGrpSpPr>
              <p:grpSpPr>
                <a:xfrm>
                  <a:off x="5303821" y="1971392"/>
                  <a:ext cx="1584357" cy="1595673"/>
                  <a:chOff x="1484768" y="3429000"/>
                  <a:chExt cx="1584357" cy="1595673"/>
                </a:xfrm>
              </p:grpSpPr>
              <p:cxnSp>
                <p:nvCxnSpPr>
                  <p:cNvPr id="93" name="直接连接符 92">
                    <a:extLst>
                      <a:ext uri="{FF2B5EF4-FFF2-40B4-BE49-F238E27FC236}">
                        <a16:creationId xmlns:a16="http://schemas.microsoft.com/office/drawing/2014/main" id="{A0B762EF-0874-4B99-84DC-A0A838A915F8}"/>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4" name="直接连接符 93">
                    <a:extLst>
                      <a:ext uri="{FF2B5EF4-FFF2-40B4-BE49-F238E27FC236}">
                        <a16:creationId xmlns:a16="http://schemas.microsoft.com/office/drawing/2014/main" id="{ACCD812D-51B0-4191-B29F-A82EC7A86CB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95" name="直接连接符 94">
                    <a:extLst>
                      <a:ext uri="{FF2B5EF4-FFF2-40B4-BE49-F238E27FC236}">
                        <a16:creationId xmlns:a16="http://schemas.microsoft.com/office/drawing/2014/main" id="{37A8B05E-E75B-4C1F-B156-48AD7C03BCD1}"/>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96" name="直接连接符 95">
                    <a:extLst>
                      <a:ext uri="{FF2B5EF4-FFF2-40B4-BE49-F238E27FC236}">
                        <a16:creationId xmlns:a16="http://schemas.microsoft.com/office/drawing/2014/main" id="{EB8689DC-FF09-49BB-8445-DC23D20778FF}"/>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91" name="椭圆 90">
                  <a:extLst>
                    <a:ext uri="{FF2B5EF4-FFF2-40B4-BE49-F238E27FC236}">
                      <a16:creationId xmlns:a16="http://schemas.microsoft.com/office/drawing/2014/main" id="{C852E48C-6C7F-4926-AE10-D8D98591F2F6}"/>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92" name="乘号 91">
                  <a:extLst>
                    <a:ext uri="{FF2B5EF4-FFF2-40B4-BE49-F238E27FC236}">
                      <a16:creationId xmlns:a16="http://schemas.microsoft.com/office/drawing/2014/main" id="{EFC548E5-04C2-4547-810A-926DE314CE0B}"/>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87" name="乘号 86">
                <a:extLst>
                  <a:ext uri="{FF2B5EF4-FFF2-40B4-BE49-F238E27FC236}">
                    <a16:creationId xmlns:a16="http://schemas.microsoft.com/office/drawing/2014/main" id="{79B725AF-52D6-4973-BF57-F5724B823B76}"/>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5" name="椭圆 84">
              <a:extLst>
                <a:ext uri="{FF2B5EF4-FFF2-40B4-BE49-F238E27FC236}">
                  <a16:creationId xmlns:a16="http://schemas.microsoft.com/office/drawing/2014/main" id="{525FA392-D20E-47A3-A3C6-7081ED198E68}"/>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97" name="组合 96">
            <a:extLst>
              <a:ext uri="{FF2B5EF4-FFF2-40B4-BE49-F238E27FC236}">
                <a16:creationId xmlns:a16="http://schemas.microsoft.com/office/drawing/2014/main" id="{25EDF8FB-0A7C-421E-BD7A-A132B8E452A7}"/>
              </a:ext>
            </a:extLst>
          </p:cNvPr>
          <p:cNvGrpSpPr/>
          <p:nvPr/>
        </p:nvGrpSpPr>
        <p:grpSpPr>
          <a:xfrm>
            <a:off x="6371915" y="3722793"/>
            <a:ext cx="1226062" cy="1084733"/>
            <a:chOff x="5124023" y="2046513"/>
            <a:chExt cx="1226062" cy="1084733"/>
          </a:xfrm>
        </p:grpSpPr>
        <p:grpSp>
          <p:nvGrpSpPr>
            <p:cNvPr id="98" name="组合 97">
              <a:extLst>
                <a:ext uri="{FF2B5EF4-FFF2-40B4-BE49-F238E27FC236}">
                  <a16:creationId xmlns:a16="http://schemas.microsoft.com/office/drawing/2014/main" id="{8B2602CA-467D-4A5C-8D78-BFBECB98D0C2}"/>
                </a:ext>
              </a:extLst>
            </p:cNvPr>
            <p:cNvGrpSpPr/>
            <p:nvPr/>
          </p:nvGrpSpPr>
          <p:grpSpPr>
            <a:xfrm>
              <a:off x="5124023" y="2046513"/>
              <a:ext cx="1226062" cy="1084733"/>
              <a:chOff x="4510857" y="1451288"/>
              <a:chExt cx="1527042" cy="1574303"/>
            </a:xfrm>
          </p:grpSpPr>
          <p:grpSp>
            <p:nvGrpSpPr>
              <p:cNvPr id="100" name="组合 99">
                <a:extLst>
                  <a:ext uri="{FF2B5EF4-FFF2-40B4-BE49-F238E27FC236}">
                    <a16:creationId xmlns:a16="http://schemas.microsoft.com/office/drawing/2014/main" id="{73CDDED8-9CAF-4231-86B3-00161EF9D581}"/>
                  </a:ext>
                </a:extLst>
              </p:cNvPr>
              <p:cNvGrpSpPr/>
              <p:nvPr/>
            </p:nvGrpSpPr>
            <p:grpSpPr>
              <a:xfrm>
                <a:off x="4544803" y="1451288"/>
                <a:ext cx="1493096" cy="1523447"/>
                <a:chOff x="5232914" y="1901232"/>
                <a:chExt cx="1655264" cy="1665833"/>
              </a:xfrm>
            </p:grpSpPr>
            <p:grpSp>
              <p:nvGrpSpPr>
                <p:cNvPr id="102" name="组合 101">
                  <a:extLst>
                    <a:ext uri="{FF2B5EF4-FFF2-40B4-BE49-F238E27FC236}">
                      <a16:creationId xmlns:a16="http://schemas.microsoft.com/office/drawing/2014/main" id="{BA132824-C51C-47C3-9D2A-53828C80F356}"/>
                    </a:ext>
                  </a:extLst>
                </p:cNvPr>
                <p:cNvGrpSpPr/>
                <p:nvPr/>
              </p:nvGrpSpPr>
              <p:grpSpPr>
                <a:xfrm>
                  <a:off x="5303821" y="1971392"/>
                  <a:ext cx="1584357" cy="1595673"/>
                  <a:chOff x="1484768" y="3429000"/>
                  <a:chExt cx="1584357" cy="1595673"/>
                </a:xfrm>
              </p:grpSpPr>
              <p:cxnSp>
                <p:nvCxnSpPr>
                  <p:cNvPr id="105" name="直接连接符 104">
                    <a:extLst>
                      <a:ext uri="{FF2B5EF4-FFF2-40B4-BE49-F238E27FC236}">
                        <a16:creationId xmlns:a16="http://schemas.microsoft.com/office/drawing/2014/main" id="{EF376831-CC03-47BF-A814-D8E14D704E8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6" name="直接连接符 105">
                    <a:extLst>
                      <a:ext uri="{FF2B5EF4-FFF2-40B4-BE49-F238E27FC236}">
                        <a16:creationId xmlns:a16="http://schemas.microsoft.com/office/drawing/2014/main" id="{6907CA54-199C-45CF-899C-FF5481521E28}"/>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07" name="直接连接符 106">
                    <a:extLst>
                      <a:ext uri="{FF2B5EF4-FFF2-40B4-BE49-F238E27FC236}">
                        <a16:creationId xmlns:a16="http://schemas.microsoft.com/office/drawing/2014/main" id="{37345581-5BB2-4BE0-8586-23D518B7E61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08" name="直接连接符 107">
                    <a:extLst>
                      <a:ext uri="{FF2B5EF4-FFF2-40B4-BE49-F238E27FC236}">
                        <a16:creationId xmlns:a16="http://schemas.microsoft.com/office/drawing/2014/main" id="{FD1684FF-4426-40C5-9D82-B4D69C311D4D}"/>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03" name="椭圆 102">
                  <a:extLst>
                    <a:ext uri="{FF2B5EF4-FFF2-40B4-BE49-F238E27FC236}">
                      <a16:creationId xmlns:a16="http://schemas.microsoft.com/office/drawing/2014/main" id="{1D4CDE1C-3782-48BC-A590-EB6A3E49202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4" name="乘号 103">
                  <a:extLst>
                    <a:ext uri="{FF2B5EF4-FFF2-40B4-BE49-F238E27FC236}">
                      <a16:creationId xmlns:a16="http://schemas.microsoft.com/office/drawing/2014/main" id="{20DDC5A2-E129-4894-9FEE-B65C53A96A3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01" name="乘号 100">
                <a:extLst>
                  <a:ext uri="{FF2B5EF4-FFF2-40B4-BE49-F238E27FC236}">
                    <a16:creationId xmlns:a16="http://schemas.microsoft.com/office/drawing/2014/main" id="{2BA3064B-8F5C-4161-B40D-E710DA46112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99" name="椭圆 98">
              <a:extLst>
                <a:ext uri="{FF2B5EF4-FFF2-40B4-BE49-F238E27FC236}">
                  <a16:creationId xmlns:a16="http://schemas.microsoft.com/office/drawing/2014/main" id="{E3F54CA7-8674-4494-8FE5-971573FE78C1}"/>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09" name="组合 108">
            <a:extLst>
              <a:ext uri="{FF2B5EF4-FFF2-40B4-BE49-F238E27FC236}">
                <a16:creationId xmlns:a16="http://schemas.microsoft.com/office/drawing/2014/main" id="{C5AA2303-FE57-4FAE-A78B-A8FC2A827C31}"/>
              </a:ext>
            </a:extLst>
          </p:cNvPr>
          <p:cNvGrpSpPr/>
          <p:nvPr/>
        </p:nvGrpSpPr>
        <p:grpSpPr>
          <a:xfrm>
            <a:off x="8296757" y="3720923"/>
            <a:ext cx="1226062" cy="1084733"/>
            <a:chOff x="5124023" y="2046513"/>
            <a:chExt cx="1226062" cy="1084733"/>
          </a:xfrm>
        </p:grpSpPr>
        <p:grpSp>
          <p:nvGrpSpPr>
            <p:cNvPr id="110" name="组合 109">
              <a:extLst>
                <a:ext uri="{FF2B5EF4-FFF2-40B4-BE49-F238E27FC236}">
                  <a16:creationId xmlns:a16="http://schemas.microsoft.com/office/drawing/2014/main" id="{544E7517-8502-48C4-B462-2A6C26629BCC}"/>
                </a:ext>
              </a:extLst>
            </p:cNvPr>
            <p:cNvGrpSpPr/>
            <p:nvPr/>
          </p:nvGrpSpPr>
          <p:grpSpPr>
            <a:xfrm>
              <a:off x="5124023" y="2046513"/>
              <a:ext cx="1226062" cy="1084733"/>
              <a:chOff x="4510857" y="1451288"/>
              <a:chExt cx="1527042" cy="1574303"/>
            </a:xfrm>
          </p:grpSpPr>
          <p:grpSp>
            <p:nvGrpSpPr>
              <p:cNvPr id="112" name="组合 111">
                <a:extLst>
                  <a:ext uri="{FF2B5EF4-FFF2-40B4-BE49-F238E27FC236}">
                    <a16:creationId xmlns:a16="http://schemas.microsoft.com/office/drawing/2014/main" id="{47471D2B-B1A8-4607-8363-6E304E448028}"/>
                  </a:ext>
                </a:extLst>
              </p:cNvPr>
              <p:cNvGrpSpPr/>
              <p:nvPr/>
            </p:nvGrpSpPr>
            <p:grpSpPr>
              <a:xfrm>
                <a:off x="4544803" y="1451288"/>
                <a:ext cx="1493096" cy="1523447"/>
                <a:chOff x="5232914" y="1901232"/>
                <a:chExt cx="1655264" cy="1665833"/>
              </a:xfrm>
            </p:grpSpPr>
            <p:grpSp>
              <p:nvGrpSpPr>
                <p:cNvPr id="114" name="组合 113">
                  <a:extLst>
                    <a:ext uri="{FF2B5EF4-FFF2-40B4-BE49-F238E27FC236}">
                      <a16:creationId xmlns:a16="http://schemas.microsoft.com/office/drawing/2014/main" id="{4A222A65-1916-4D05-A1D7-535D526C6676}"/>
                    </a:ext>
                  </a:extLst>
                </p:cNvPr>
                <p:cNvGrpSpPr/>
                <p:nvPr/>
              </p:nvGrpSpPr>
              <p:grpSpPr>
                <a:xfrm>
                  <a:off x="5303821" y="1971392"/>
                  <a:ext cx="1584357" cy="1595673"/>
                  <a:chOff x="1484768" y="3429000"/>
                  <a:chExt cx="1584357" cy="1595673"/>
                </a:xfrm>
              </p:grpSpPr>
              <p:cxnSp>
                <p:nvCxnSpPr>
                  <p:cNvPr id="117" name="直接连接符 116">
                    <a:extLst>
                      <a:ext uri="{FF2B5EF4-FFF2-40B4-BE49-F238E27FC236}">
                        <a16:creationId xmlns:a16="http://schemas.microsoft.com/office/drawing/2014/main" id="{034416A8-6EB1-414B-A0B3-E982F72E015A}"/>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8" name="直接连接符 117">
                    <a:extLst>
                      <a:ext uri="{FF2B5EF4-FFF2-40B4-BE49-F238E27FC236}">
                        <a16:creationId xmlns:a16="http://schemas.microsoft.com/office/drawing/2014/main" id="{A8398106-8BAA-4D8E-B3D0-733587F988AF}"/>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119" name="直接连接符 118">
                    <a:extLst>
                      <a:ext uri="{FF2B5EF4-FFF2-40B4-BE49-F238E27FC236}">
                        <a16:creationId xmlns:a16="http://schemas.microsoft.com/office/drawing/2014/main" id="{377DD896-F5E8-4FCA-9452-ACD98A5F5F9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120" name="直接连接符 119">
                    <a:extLst>
                      <a:ext uri="{FF2B5EF4-FFF2-40B4-BE49-F238E27FC236}">
                        <a16:creationId xmlns:a16="http://schemas.microsoft.com/office/drawing/2014/main" id="{EED9A67F-A185-4A44-9B06-3C6F39AEEE7A}"/>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15" name="椭圆 114">
                  <a:extLst>
                    <a:ext uri="{FF2B5EF4-FFF2-40B4-BE49-F238E27FC236}">
                      <a16:creationId xmlns:a16="http://schemas.microsoft.com/office/drawing/2014/main" id="{C44BF33D-52C3-4A15-95B0-1368782D448A}"/>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16" name="乘号 115">
                  <a:extLst>
                    <a:ext uri="{FF2B5EF4-FFF2-40B4-BE49-F238E27FC236}">
                      <a16:creationId xmlns:a16="http://schemas.microsoft.com/office/drawing/2014/main" id="{08502C87-5AB1-43C1-B429-D51AD0E18C7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13" name="乘号 112">
                <a:extLst>
                  <a:ext uri="{FF2B5EF4-FFF2-40B4-BE49-F238E27FC236}">
                    <a16:creationId xmlns:a16="http://schemas.microsoft.com/office/drawing/2014/main" id="{73A99080-53EB-4A56-82AA-59F10FADC9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11" name="椭圆 110">
              <a:extLst>
                <a:ext uri="{FF2B5EF4-FFF2-40B4-BE49-F238E27FC236}">
                  <a16:creationId xmlns:a16="http://schemas.microsoft.com/office/drawing/2014/main" id="{8551500E-6B84-466A-8590-D53E29DF05A8}"/>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21" name="乘号 120">
            <a:extLst>
              <a:ext uri="{FF2B5EF4-FFF2-40B4-BE49-F238E27FC236}">
                <a16:creationId xmlns:a16="http://schemas.microsoft.com/office/drawing/2014/main" id="{B5CDB93F-8A3E-440A-8623-896D0CBB41E2}"/>
              </a:ext>
            </a:extLst>
          </p:cNvPr>
          <p:cNvSpPr/>
          <p:nvPr/>
        </p:nvSpPr>
        <p:spPr>
          <a:xfrm>
            <a:off x="4884842" y="4331882"/>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2" name="乘号 121">
            <a:extLst>
              <a:ext uri="{FF2B5EF4-FFF2-40B4-BE49-F238E27FC236}">
                <a16:creationId xmlns:a16="http://schemas.microsoft.com/office/drawing/2014/main" id="{3E48BAE4-0E55-4BFE-B72D-6F4EF368FF58}"/>
              </a:ext>
            </a:extLst>
          </p:cNvPr>
          <p:cNvSpPr/>
          <p:nvPr/>
        </p:nvSpPr>
        <p:spPr>
          <a:xfrm>
            <a:off x="7185786" y="4397404"/>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3" name="乘号 122">
            <a:extLst>
              <a:ext uri="{FF2B5EF4-FFF2-40B4-BE49-F238E27FC236}">
                <a16:creationId xmlns:a16="http://schemas.microsoft.com/office/drawing/2014/main" id="{41EE8369-9A56-4BDB-AD5A-ED937B91E026}"/>
              </a:ext>
            </a:extLst>
          </p:cNvPr>
          <p:cNvSpPr/>
          <p:nvPr/>
        </p:nvSpPr>
        <p:spPr>
          <a:xfrm>
            <a:off x="9100112" y="4051530"/>
            <a:ext cx="468946" cy="4197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cxnSp>
        <p:nvCxnSpPr>
          <p:cNvPr id="124" name="直接箭头连接符 123">
            <a:extLst>
              <a:ext uri="{FF2B5EF4-FFF2-40B4-BE49-F238E27FC236}">
                <a16:creationId xmlns:a16="http://schemas.microsoft.com/office/drawing/2014/main" id="{78D5DDF5-AC67-4F0A-9655-2883C60156BF}"/>
              </a:ext>
            </a:extLst>
          </p:cNvPr>
          <p:cNvCxnSpPr>
            <a:cxnSpLocks/>
          </p:cNvCxnSpPr>
          <p:nvPr/>
        </p:nvCxnSpPr>
        <p:spPr>
          <a:xfrm flipH="1">
            <a:off x="5017364" y="2785517"/>
            <a:ext cx="1821353" cy="756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8F06F120-37CE-41BA-83B9-004A52152EEC}"/>
              </a:ext>
            </a:extLst>
          </p:cNvPr>
          <p:cNvCxnSpPr>
            <a:cxnSpLocks/>
          </p:cNvCxnSpPr>
          <p:nvPr/>
        </p:nvCxnSpPr>
        <p:spPr>
          <a:xfrm flipH="1">
            <a:off x="7260257" y="3224029"/>
            <a:ext cx="590397" cy="43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70D3B9D4-5324-4017-BA5F-BEC2CFEDBAB5}"/>
              </a:ext>
            </a:extLst>
          </p:cNvPr>
          <p:cNvCxnSpPr>
            <a:cxnSpLocks/>
          </p:cNvCxnSpPr>
          <p:nvPr/>
        </p:nvCxnSpPr>
        <p:spPr>
          <a:xfrm>
            <a:off x="8241038" y="3106785"/>
            <a:ext cx="721012" cy="54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2" name="文本框 141">
                <a:extLst>
                  <a:ext uri="{FF2B5EF4-FFF2-40B4-BE49-F238E27FC236}">
                    <a16:creationId xmlns:a16="http://schemas.microsoft.com/office/drawing/2014/main" id="{A0922152-B6F2-4B7A-960C-2BFAF5A6DCC7}"/>
                  </a:ext>
                </a:extLst>
              </p:cNvPr>
              <p:cNvSpPr txBox="1"/>
              <p:nvPr/>
            </p:nvSpPr>
            <p:spPr>
              <a:xfrm>
                <a:off x="452387" y="3083762"/>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42" name="文本框 141">
                <a:extLst>
                  <a:ext uri="{FF2B5EF4-FFF2-40B4-BE49-F238E27FC236}">
                    <a16:creationId xmlns:a16="http://schemas.microsoft.com/office/drawing/2014/main" id="{A0922152-B6F2-4B7A-960C-2BFAF5A6DCC7}"/>
                  </a:ext>
                </a:extLst>
              </p:cNvPr>
              <p:cNvSpPr txBox="1">
                <a:spLocks noRot="1" noChangeAspect="1" noMove="1" noResize="1" noEditPoints="1" noAdjustHandles="1" noChangeArrowheads="1" noChangeShapeType="1" noTextEdit="1"/>
              </p:cNvSpPr>
              <p:nvPr/>
            </p:nvSpPr>
            <p:spPr>
              <a:xfrm>
                <a:off x="452387" y="3083762"/>
                <a:ext cx="1880951"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2219BD77-1A95-490F-B661-13C27AC308FA}"/>
                  </a:ext>
                </a:extLst>
              </p:cNvPr>
              <p:cNvSpPr txBox="1"/>
              <p:nvPr/>
            </p:nvSpPr>
            <p:spPr>
              <a:xfrm>
                <a:off x="2408668" y="3122530"/>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43" name="文本框 142">
                <a:extLst>
                  <a:ext uri="{FF2B5EF4-FFF2-40B4-BE49-F238E27FC236}">
                    <a16:creationId xmlns:a16="http://schemas.microsoft.com/office/drawing/2014/main" id="{2219BD77-1A95-490F-B661-13C27AC308FA}"/>
                  </a:ext>
                </a:extLst>
              </p:cNvPr>
              <p:cNvSpPr txBox="1">
                <a:spLocks noRot="1" noChangeAspect="1" noMove="1" noResize="1" noEditPoints="1" noAdjustHandles="1" noChangeArrowheads="1" noChangeShapeType="1" noTextEdit="1"/>
              </p:cNvSpPr>
              <p:nvPr/>
            </p:nvSpPr>
            <p:spPr>
              <a:xfrm>
                <a:off x="2408668" y="3122530"/>
                <a:ext cx="1880951"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AA231AC0-4725-403E-B2B9-DCC0B9337D61}"/>
                  </a:ext>
                </a:extLst>
              </p:cNvPr>
              <p:cNvSpPr txBox="1"/>
              <p:nvPr/>
            </p:nvSpPr>
            <p:spPr>
              <a:xfrm>
                <a:off x="8912110" y="3162455"/>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44" name="文本框 143">
                <a:extLst>
                  <a:ext uri="{FF2B5EF4-FFF2-40B4-BE49-F238E27FC236}">
                    <a16:creationId xmlns:a16="http://schemas.microsoft.com/office/drawing/2014/main" id="{AA231AC0-4725-403E-B2B9-DCC0B9337D61}"/>
                  </a:ext>
                </a:extLst>
              </p:cNvPr>
              <p:cNvSpPr txBox="1">
                <a:spLocks noRot="1" noChangeAspect="1" noMove="1" noResize="1" noEditPoints="1" noAdjustHandles="1" noChangeArrowheads="1" noChangeShapeType="1" noTextEdit="1"/>
              </p:cNvSpPr>
              <p:nvPr/>
            </p:nvSpPr>
            <p:spPr>
              <a:xfrm>
                <a:off x="8912110" y="3162455"/>
                <a:ext cx="188095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AC14B753-FE2A-49FD-9DF7-48EFA3D2DF7D}"/>
                  </a:ext>
                </a:extLst>
              </p:cNvPr>
              <p:cNvSpPr txBox="1"/>
              <p:nvPr/>
            </p:nvSpPr>
            <p:spPr>
              <a:xfrm>
                <a:off x="4044068" y="4883326"/>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45" name="文本框 144">
                <a:extLst>
                  <a:ext uri="{FF2B5EF4-FFF2-40B4-BE49-F238E27FC236}">
                    <a16:creationId xmlns:a16="http://schemas.microsoft.com/office/drawing/2014/main" id="{AC14B753-FE2A-49FD-9DF7-48EFA3D2DF7D}"/>
                  </a:ext>
                </a:extLst>
              </p:cNvPr>
              <p:cNvSpPr txBox="1">
                <a:spLocks noRot="1" noChangeAspect="1" noMove="1" noResize="1" noEditPoints="1" noAdjustHandles="1" noChangeArrowheads="1" noChangeShapeType="1" noTextEdit="1"/>
              </p:cNvSpPr>
              <p:nvPr/>
            </p:nvSpPr>
            <p:spPr>
              <a:xfrm>
                <a:off x="4044068" y="4883326"/>
                <a:ext cx="188095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4F5297E8-3BD9-4A8D-8B05-E27F688BDC0A}"/>
                  </a:ext>
                </a:extLst>
              </p:cNvPr>
              <p:cNvSpPr txBox="1"/>
              <p:nvPr/>
            </p:nvSpPr>
            <p:spPr>
              <a:xfrm>
                <a:off x="6037965" y="4883326"/>
                <a:ext cx="1880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1</m:t>
                      </m:r>
                    </m:oMath>
                  </m:oMathPara>
                </a14:m>
                <a:endParaRPr lang="zh-CN" altLang="en-US" dirty="0"/>
              </a:p>
            </p:txBody>
          </p:sp>
        </mc:Choice>
        <mc:Fallback xmlns="">
          <p:sp>
            <p:nvSpPr>
              <p:cNvPr id="146" name="文本框 145">
                <a:extLst>
                  <a:ext uri="{FF2B5EF4-FFF2-40B4-BE49-F238E27FC236}">
                    <a16:creationId xmlns:a16="http://schemas.microsoft.com/office/drawing/2014/main" id="{4F5297E8-3BD9-4A8D-8B05-E27F688BDC0A}"/>
                  </a:ext>
                </a:extLst>
              </p:cNvPr>
              <p:cNvSpPr txBox="1">
                <a:spLocks noRot="1" noChangeAspect="1" noMove="1" noResize="1" noEditPoints="1" noAdjustHandles="1" noChangeArrowheads="1" noChangeShapeType="1" noTextEdit="1"/>
              </p:cNvSpPr>
              <p:nvPr/>
            </p:nvSpPr>
            <p:spPr>
              <a:xfrm>
                <a:off x="6037965" y="4883326"/>
                <a:ext cx="1880951" cy="369332"/>
              </a:xfrm>
              <a:prstGeom prst="rect">
                <a:avLst/>
              </a:prstGeom>
              <a:blipFill>
                <a:blip r:embed="rId7"/>
                <a:stretch>
                  <a:fillRect/>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AB199F7-6260-433F-8B4E-28BDCB28D54B}"/>
              </a:ext>
            </a:extLst>
          </p:cNvPr>
          <p:cNvSpPr txBox="1"/>
          <p:nvPr/>
        </p:nvSpPr>
        <p:spPr>
          <a:xfrm>
            <a:off x="8679765" y="4878308"/>
            <a:ext cx="1778585" cy="584775"/>
          </a:xfrm>
          <a:prstGeom prst="rect">
            <a:avLst/>
          </a:prstGeom>
          <a:noFill/>
        </p:spPr>
        <p:txBody>
          <a:bodyPr wrap="square" rtlCol="0">
            <a:spAutoFit/>
          </a:bodyPr>
          <a:lstStyle/>
          <a:p>
            <a:r>
              <a:rPr lang="en-US" altLang="zh-CN" sz="3200" dirty="0"/>
              <a:t>?</a:t>
            </a:r>
            <a:endParaRPr lang="zh-CN" altLang="en-US" sz="3200" dirty="0"/>
          </a:p>
        </p:txBody>
      </p:sp>
    </p:spTree>
    <p:extLst>
      <p:ext uri="{BB962C8B-B14F-4D97-AF65-F5344CB8AC3E}">
        <p14:creationId xmlns:p14="http://schemas.microsoft.com/office/powerpoint/2010/main" val="30875400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cs"/>
              </a:rPr>
              <a:t>Tic-Tac-Toe</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61" name="组合 60">
            <a:extLst>
              <a:ext uri="{FF2B5EF4-FFF2-40B4-BE49-F238E27FC236}">
                <a16:creationId xmlns:a16="http://schemas.microsoft.com/office/drawing/2014/main" id="{D0DF7795-BADB-4560-94E2-EF7A6FA3636C}"/>
              </a:ext>
            </a:extLst>
          </p:cNvPr>
          <p:cNvGrpSpPr/>
          <p:nvPr/>
        </p:nvGrpSpPr>
        <p:grpSpPr>
          <a:xfrm>
            <a:off x="5017364" y="429691"/>
            <a:ext cx="1354551" cy="1358901"/>
            <a:chOff x="4510857" y="1451288"/>
            <a:chExt cx="1527042" cy="1574303"/>
          </a:xfrm>
        </p:grpSpPr>
        <p:grpSp>
          <p:nvGrpSpPr>
            <p:cNvPr id="64" name="组合 63">
              <a:extLst>
                <a:ext uri="{FF2B5EF4-FFF2-40B4-BE49-F238E27FC236}">
                  <a16:creationId xmlns:a16="http://schemas.microsoft.com/office/drawing/2014/main" id="{237C5EEF-B3C3-460D-AEF5-0797599AC1C7}"/>
                </a:ext>
              </a:extLst>
            </p:cNvPr>
            <p:cNvGrpSpPr/>
            <p:nvPr/>
          </p:nvGrpSpPr>
          <p:grpSpPr>
            <a:xfrm>
              <a:off x="4544803" y="1451288"/>
              <a:ext cx="1493096" cy="1523447"/>
              <a:chOff x="5232914" y="1901232"/>
              <a:chExt cx="1655264" cy="1665833"/>
            </a:xfrm>
          </p:grpSpPr>
          <p:grpSp>
            <p:nvGrpSpPr>
              <p:cNvPr id="66" name="组合 65">
                <a:extLst>
                  <a:ext uri="{FF2B5EF4-FFF2-40B4-BE49-F238E27FC236}">
                    <a16:creationId xmlns:a16="http://schemas.microsoft.com/office/drawing/2014/main" id="{3D5EE64F-0086-4418-9996-DFD2514E858A}"/>
                  </a:ext>
                </a:extLst>
              </p:cNvPr>
              <p:cNvGrpSpPr/>
              <p:nvPr/>
            </p:nvGrpSpPr>
            <p:grpSpPr>
              <a:xfrm>
                <a:off x="5303821" y="1971392"/>
                <a:ext cx="1584357" cy="1595673"/>
                <a:chOff x="1484768" y="3429000"/>
                <a:chExt cx="1584357" cy="1595673"/>
              </a:xfrm>
            </p:grpSpPr>
            <p:cxnSp>
              <p:nvCxnSpPr>
                <p:cNvPr id="69" name="直接连接符 68">
                  <a:extLst>
                    <a:ext uri="{FF2B5EF4-FFF2-40B4-BE49-F238E27FC236}">
                      <a16:creationId xmlns:a16="http://schemas.microsoft.com/office/drawing/2014/main" id="{9E92676B-4179-4839-B2A5-F538E93303B5}"/>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0" name="直接连接符 69">
                  <a:extLst>
                    <a:ext uri="{FF2B5EF4-FFF2-40B4-BE49-F238E27FC236}">
                      <a16:creationId xmlns:a16="http://schemas.microsoft.com/office/drawing/2014/main" id="{E49E3A4A-AE99-4B7A-85B3-920CBB120F2A}"/>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1" name="直接连接符 70">
                  <a:extLst>
                    <a:ext uri="{FF2B5EF4-FFF2-40B4-BE49-F238E27FC236}">
                      <a16:creationId xmlns:a16="http://schemas.microsoft.com/office/drawing/2014/main" id="{4AA87378-35EA-41F7-8F85-8F3260B78646}"/>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2" name="直接连接符 71">
                  <a:extLst>
                    <a:ext uri="{FF2B5EF4-FFF2-40B4-BE49-F238E27FC236}">
                      <a16:creationId xmlns:a16="http://schemas.microsoft.com/office/drawing/2014/main" id="{7DE45BCB-AE5C-4F4E-AD4F-335A339E7EC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7" name="椭圆 66">
                <a:extLst>
                  <a:ext uri="{FF2B5EF4-FFF2-40B4-BE49-F238E27FC236}">
                    <a16:creationId xmlns:a16="http://schemas.microsoft.com/office/drawing/2014/main" id="{05BB48B0-884C-49B4-868B-4C97AA8608B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8" name="乘号 67">
                <a:extLst>
                  <a:ext uri="{FF2B5EF4-FFF2-40B4-BE49-F238E27FC236}">
                    <a16:creationId xmlns:a16="http://schemas.microsoft.com/office/drawing/2014/main" id="{B57753BB-3A6B-4D8A-9757-5EA714199CE8}"/>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3" name="乘号 62">
              <a:extLst>
                <a:ext uri="{FF2B5EF4-FFF2-40B4-BE49-F238E27FC236}">
                  <a16:creationId xmlns:a16="http://schemas.microsoft.com/office/drawing/2014/main" id="{AB0A0E78-3128-4828-914E-5C79178AE8A4}"/>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cxnSp>
        <p:nvCxnSpPr>
          <p:cNvPr id="4" name="直接箭头连接符 3">
            <a:extLst>
              <a:ext uri="{FF2B5EF4-FFF2-40B4-BE49-F238E27FC236}">
                <a16:creationId xmlns:a16="http://schemas.microsoft.com/office/drawing/2014/main" id="{240A5187-7D33-4640-971A-E8FBA710FB99}"/>
              </a:ext>
            </a:extLst>
          </p:cNvPr>
          <p:cNvCxnSpPr/>
          <p:nvPr/>
        </p:nvCxnSpPr>
        <p:spPr>
          <a:xfrm flipH="1">
            <a:off x="1981827" y="1108177"/>
            <a:ext cx="2609424" cy="73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4DDCE111-8FA8-4338-B9EE-5C7FE2D5BECD}"/>
              </a:ext>
            </a:extLst>
          </p:cNvPr>
          <p:cNvCxnSpPr/>
          <p:nvPr/>
        </p:nvCxnSpPr>
        <p:spPr>
          <a:xfrm flipH="1">
            <a:off x="4167739" y="1527224"/>
            <a:ext cx="849626" cy="49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8A81ABDD-2EA5-4DF1-BCC4-2871BDA4073A}"/>
              </a:ext>
            </a:extLst>
          </p:cNvPr>
          <p:cNvCxnSpPr>
            <a:cxnSpLocks/>
          </p:cNvCxnSpPr>
          <p:nvPr/>
        </p:nvCxnSpPr>
        <p:spPr>
          <a:xfrm>
            <a:off x="6545942" y="1625906"/>
            <a:ext cx="677361" cy="45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7F2200F-6C2D-42DF-971D-028FD3ECA6F1}"/>
              </a:ext>
            </a:extLst>
          </p:cNvPr>
          <p:cNvCxnSpPr>
            <a:cxnSpLocks/>
          </p:cNvCxnSpPr>
          <p:nvPr/>
        </p:nvCxnSpPr>
        <p:spPr>
          <a:xfrm>
            <a:off x="6875783" y="1231797"/>
            <a:ext cx="2086267" cy="67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A45E744-BABB-406E-B3D3-309ACC727B17}"/>
              </a:ext>
            </a:extLst>
          </p:cNvPr>
          <p:cNvGrpSpPr/>
          <p:nvPr/>
        </p:nvGrpSpPr>
        <p:grpSpPr>
          <a:xfrm>
            <a:off x="851353" y="2022041"/>
            <a:ext cx="1130474" cy="1061721"/>
            <a:chOff x="851353" y="2022041"/>
            <a:chExt cx="1130474" cy="1061721"/>
          </a:xfrm>
        </p:grpSpPr>
        <p:grpSp>
          <p:nvGrpSpPr>
            <p:cNvPr id="15" name="组合 14">
              <a:extLst>
                <a:ext uri="{FF2B5EF4-FFF2-40B4-BE49-F238E27FC236}">
                  <a16:creationId xmlns:a16="http://schemas.microsoft.com/office/drawing/2014/main" id="{C70163B8-46E4-47B6-9B48-DF03EE22604A}"/>
                </a:ext>
              </a:extLst>
            </p:cNvPr>
            <p:cNvGrpSpPr/>
            <p:nvPr/>
          </p:nvGrpSpPr>
          <p:grpSpPr>
            <a:xfrm>
              <a:off x="851353" y="2022041"/>
              <a:ext cx="1130474" cy="1061721"/>
              <a:chOff x="4510857" y="1451288"/>
              <a:chExt cx="1527042" cy="1574303"/>
            </a:xfrm>
          </p:grpSpPr>
          <p:grpSp>
            <p:nvGrpSpPr>
              <p:cNvPr id="16" name="组合 15">
                <a:extLst>
                  <a:ext uri="{FF2B5EF4-FFF2-40B4-BE49-F238E27FC236}">
                    <a16:creationId xmlns:a16="http://schemas.microsoft.com/office/drawing/2014/main" id="{38172F74-6312-4885-9311-F99FD26E5543}"/>
                  </a:ext>
                </a:extLst>
              </p:cNvPr>
              <p:cNvGrpSpPr/>
              <p:nvPr/>
            </p:nvGrpSpPr>
            <p:grpSpPr>
              <a:xfrm>
                <a:off x="4544803" y="1451288"/>
                <a:ext cx="1493096" cy="1523447"/>
                <a:chOff x="5232914" y="1901232"/>
                <a:chExt cx="1655264" cy="1665833"/>
              </a:xfrm>
            </p:grpSpPr>
            <p:grpSp>
              <p:nvGrpSpPr>
                <p:cNvPr id="18" name="组合 17">
                  <a:extLst>
                    <a:ext uri="{FF2B5EF4-FFF2-40B4-BE49-F238E27FC236}">
                      <a16:creationId xmlns:a16="http://schemas.microsoft.com/office/drawing/2014/main" id="{A1CE4E0B-B0AD-4C95-B7F6-9BB31E1CF834}"/>
                    </a:ext>
                  </a:extLst>
                </p:cNvPr>
                <p:cNvGrpSpPr/>
                <p:nvPr/>
              </p:nvGrpSpPr>
              <p:grpSpPr>
                <a:xfrm>
                  <a:off x="5303821" y="1971392"/>
                  <a:ext cx="1584357" cy="1595673"/>
                  <a:chOff x="1484768" y="3429000"/>
                  <a:chExt cx="1584357" cy="1595673"/>
                </a:xfrm>
              </p:grpSpPr>
              <p:cxnSp>
                <p:nvCxnSpPr>
                  <p:cNvPr id="21" name="直接连接符 20">
                    <a:extLst>
                      <a:ext uri="{FF2B5EF4-FFF2-40B4-BE49-F238E27FC236}">
                        <a16:creationId xmlns:a16="http://schemas.microsoft.com/office/drawing/2014/main" id="{783CE56A-981F-446B-8F43-2F3F0C383767}"/>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2" name="直接连接符 21">
                    <a:extLst>
                      <a:ext uri="{FF2B5EF4-FFF2-40B4-BE49-F238E27FC236}">
                        <a16:creationId xmlns:a16="http://schemas.microsoft.com/office/drawing/2014/main" id="{9B046054-CA6D-44C0-80D1-0A2CA81D999E}"/>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a:extLst>
                      <a:ext uri="{FF2B5EF4-FFF2-40B4-BE49-F238E27FC236}">
                        <a16:creationId xmlns:a16="http://schemas.microsoft.com/office/drawing/2014/main" id="{5F8537B0-7CDA-4234-93D5-E92757948E68}"/>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26" name="直接连接符 25">
                    <a:extLst>
                      <a:ext uri="{FF2B5EF4-FFF2-40B4-BE49-F238E27FC236}">
                        <a16:creationId xmlns:a16="http://schemas.microsoft.com/office/drawing/2014/main" id="{AA1BE90E-2A5B-432C-8390-482A5B2B95C0}"/>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19" name="椭圆 18">
                  <a:extLst>
                    <a:ext uri="{FF2B5EF4-FFF2-40B4-BE49-F238E27FC236}">
                      <a16:creationId xmlns:a16="http://schemas.microsoft.com/office/drawing/2014/main" id="{17B8B31A-6246-46A8-ABCA-5DF4549664A0}"/>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20" name="乘号 19">
                  <a:extLst>
                    <a:ext uri="{FF2B5EF4-FFF2-40B4-BE49-F238E27FC236}">
                      <a16:creationId xmlns:a16="http://schemas.microsoft.com/office/drawing/2014/main" id="{198479CD-6BD7-4A34-B7B4-ADB6CF64CAED}"/>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17" name="乘号 16">
                <a:extLst>
                  <a:ext uri="{FF2B5EF4-FFF2-40B4-BE49-F238E27FC236}">
                    <a16:creationId xmlns:a16="http://schemas.microsoft.com/office/drawing/2014/main" id="{043D77D2-5A5F-4671-9BE0-DBE7E5CEA4D8}"/>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7" name="椭圆 76">
              <a:extLst>
                <a:ext uri="{FF2B5EF4-FFF2-40B4-BE49-F238E27FC236}">
                  <a16:creationId xmlns:a16="http://schemas.microsoft.com/office/drawing/2014/main" id="{93F54DF8-6398-44B5-AD6C-15B289FA88E2}"/>
                </a:ext>
              </a:extLst>
            </p:cNvPr>
            <p:cNvSpPr/>
            <p:nvPr/>
          </p:nvSpPr>
          <p:spPr>
            <a:xfrm>
              <a:off x="1685543" y="2446235"/>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14" name="组合 13">
            <a:extLst>
              <a:ext uri="{FF2B5EF4-FFF2-40B4-BE49-F238E27FC236}">
                <a16:creationId xmlns:a16="http://schemas.microsoft.com/office/drawing/2014/main" id="{4CF5DBC3-8606-45B9-97E3-3EF838330E5A}"/>
              </a:ext>
            </a:extLst>
          </p:cNvPr>
          <p:cNvGrpSpPr/>
          <p:nvPr/>
        </p:nvGrpSpPr>
        <p:grpSpPr>
          <a:xfrm>
            <a:off x="2963143" y="2036322"/>
            <a:ext cx="1104620" cy="1072977"/>
            <a:chOff x="2963143" y="2036322"/>
            <a:chExt cx="1104620" cy="1072977"/>
          </a:xfrm>
        </p:grpSpPr>
        <p:grpSp>
          <p:nvGrpSpPr>
            <p:cNvPr id="27" name="组合 26">
              <a:extLst>
                <a:ext uri="{FF2B5EF4-FFF2-40B4-BE49-F238E27FC236}">
                  <a16:creationId xmlns:a16="http://schemas.microsoft.com/office/drawing/2014/main" id="{D6476431-A420-43C3-9A2E-227CA9A7F9F4}"/>
                </a:ext>
              </a:extLst>
            </p:cNvPr>
            <p:cNvGrpSpPr/>
            <p:nvPr/>
          </p:nvGrpSpPr>
          <p:grpSpPr>
            <a:xfrm>
              <a:off x="2963143" y="2036322"/>
              <a:ext cx="1104620" cy="1072977"/>
              <a:chOff x="4510857" y="1451288"/>
              <a:chExt cx="1527042" cy="1574303"/>
            </a:xfrm>
          </p:grpSpPr>
          <p:grpSp>
            <p:nvGrpSpPr>
              <p:cNvPr id="28" name="组合 27">
                <a:extLst>
                  <a:ext uri="{FF2B5EF4-FFF2-40B4-BE49-F238E27FC236}">
                    <a16:creationId xmlns:a16="http://schemas.microsoft.com/office/drawing/2014/main" id="{201FA083-469A-46C9-AE3A-F6FC0FD93A0F}"/>
                  </a:ext>
                </a:extLst>
              </p:cNvPr>
              <p:cNvGrpSpPr/>
              <p:nvPr/>
            </p:nvGrpSpPr>
            <p:grpSpPr>
              <a:xfrm>
                <a:off x="4544803" y="1451288"/>
                <a:ext cx="1493096" cy="1523447"/>
                <a:chOff x="5232914" y="1901232"/>
                <a:chExt cx="1655264" cy="1665833"/>
              </a:xfrm>
            </p:grpSpPr>
            <p:grpSp>
              <p:nvGrpSpPr>
                <p:cNvPr id="30" name="组合 29">
                  <a:extLst>
                    <a:ext uri="{FF2B5EF4-FFF2-40B4-BE49-F238E27FC236}">
                      <a16:creationId xmlns:a16="http://schemas.microsoft.com/office/drawing/2014/main" id="{3E065A4B-01C6-4BB9-9B81-A75F4F21B26E}"/>
                    </a:ext>
                  </a:extLst>
                </p:cNvPr>
                <p:cNvGrpSpPr/>
                <p:nvPr/>
              </p:nvGrpSpPr>
              <p:grpSpPr>
                <a:xfrm>
                  <a:off x="5303821" y="1971392"/>
                  <a:ext cx="1584357" cy="1595673"/>
                  <a:chOff x="1484768" y="3429000"/>
                  <a:chExt cx="1584357" cy="1595673"/>
                </a:xfrm>
              </p:grpSpPr>
              <p:cxnSp>
                <p:nvCxnSpPr>
                  <p:cNvPr id="33" name="直接连接符 32">
                    <a:extLst>
                      <a:ext uri="{FF2B5EF4-FFF2-40B4-BE49-F238E27FC236}">
                        <a16:creationId xmlns:a16="http://schemas.microsoft.com/office/drawing/2014/main" id="{9986F2ED-EB8F-4CF9-9DE2-7DFD0879C750}"/>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4" name="直接连接符 33">
                    <a:extLst>
                      <a:ext uri="{FF2B5EF4-FFF2-40B4-BE49-F238E27FC236}">
                        <a16:creationId xmlns:a16="http://schemas.microsoft.com/office/drawing/2014/main" id="{C2F63768-BFD2-4C41-A00B-D53AF119EE97}"/>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a:extLst>
                      <a:ext uri="{FF2B5EF4-FFF2-40B4-BE49-F238E27FC236}">
                        <a16:creationId xmlns:a16="http://schemas.microsoft.com/office/drawing/2014/main" id="{27212B86-F9EC-43F2-8DAD-B50BA939FB7D}"/>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36" name="直接连接符 35">
                    <a:extLst>
                      <a:ext uri="{FF2B5EF4-FFF2-40B4-BE49-F238E27FC236}">
                        <a16:creationId xmlns:a16="http://schemas.microsoft.com/office/drawing/2014/main" id="{4A4A1FC4-50B4-45A7-A3FF-7E5250D19B64}"/>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31" name="椭圆 30">
                  <a:extLst>
                    <a:ext uri="{FF2B5EF4-FFF2-40B4-BE49-F238E27FC236}">
                      <a16:creationId xmlns:a16="http://schemas.microsoft.com/office/drawing/2014/main" id="{B3A30261-F8E7-4365-B84F-77BDAC2D6CA9}"/>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2" name="乘号 31">
                  <a:extLst>
                    <a:ext uri="{FF2B5EF4-FFF2-40B4-BE49-F238E27FC236}">
                      <a16:creationId xmlns:a16="http://schemas.microsoft.com/office/drawing/2014/main" id="{CFAE44A5-6AC0-49E7-AF19-5164C374528C}"/>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9" name="乘号 28">
                <a:extLst>
                  <a:ext uri="{FF2B5EF4-FFF2-40B4-BE49-F238E27FC236}">
                    <a16:creationId xmlns:a16="http://schemas.microsoft.com/office/drawing/2014/main" id="{079897AD-8113-4643-8552-E6A378C356C1}"/>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8" name="椭圆 77">
              <a:extLst>
                <a:ext uri="{FF2B5EF4-FFF2-40B4-BE49-F238E27FC236}">
                  <a16:creationId xmlns:a16="http://schemas.microsoft.com/office/drawing/2014/main" id="{BE05A2ED-415B-4255-BAAA-ABD8287DBF85}"/>
                </a:ext>
              </a:extLst>
            </p:cNvPr>
            <p:cNvSpPr/>
            <p:nvPr/>
          </p:nvSpPr>
          <p:spPr>
            <a:xfrm>
              <a:off x="3427480" y="2106650"/>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1" name="组合 80">
            <a:extLst>
              <a:ext uri="{FF2B5EF4-FFF2-40B4-BE49-F238E27FC236}">
                <a16:creationId xmlns:a16="http://schemas.microsoft.com/office/drawing/2014/main" id="{0CE89F64-9697-4223-9F40-75582282B603}"/>
              </a:ext>
            </a:extLst>
          </p:cNvPr>
          <p:cNvGrpSpPr/>
          <p:nvPr/>
        </p:nvGrpSpPr>
        <p:grpSpPr>
          <a:xfrm>
            <a:off x="7040842" y="2130520"/>
            <a:ext cx="1226062" cy="1084733"/>
            <a:chOff x="5124023" y="2046513"/>
            <a:chExt cx="1226062" cy="1084733"/>
          </a:xfrm>
        </p:grpSpPr>
        <p:grpSp>
          <p:nvGrpSpPr>
            <p:cNvPr id="37" name="组合 36">
              <a:extLst>
                <a:ext uri="{FF2B5EF4-FFF2-40B4-BE49-F238E27FC236}">
                  <a16:creationId xmlns:a16="http://schemas.microsoft.com/office/drawing/2014/main" id="{5101DD3B-E4D2-4F67-B6EC-4EAD472BC6AA}"/>
                </a:ext>
              </a:extLst>
            </p:cNvPr>
            <p:cNvGrpSpPr/>
            <p:nvPr/>
          </p:nvGrpSpPr>
          <p:grpSpPr>
            <a:xfrm>
              <a:off x="5124023" y="2046513"/>
              <a:ext cx="1226062" cy="1084733"/>
              <a:chOff x="4510857" y="1451288"/>
              <a:chExt cx="1527042" cy="1574303"/>
            </a:xfrm>
          </p:grpSpPr>
          <p:grpSp>
            <p:nvGrpSpPr>
              <p:cNvPr id="38" name="组合 37">
                <a:extLst>
                  <a:ext uri="{FF2B5EF4-FFF2-40B4-BE49-F238E27FC236}">
                    <a16:creationId xmlns:a16="http://schemas.microsoft.com/office/drawing/2014/main" id="{D2A7417B-7166-4C95-BCA2-7982E44ACE77}"/>
                  </a:ext>
                </a:extLst>
              </p:cNvPr>
              <p:cNvGrpSpPr/>
              <p:nvPr/>
            </p:nvGrpSpPr>
            <p:grpSpPr>
              <a:xfrm>
                <a:off x="4544803" y="1451288"/>
                <a:ext cx="1493096" cy="1523447"/>
                <a:chOff x="5232914" y="1901232"/>
                <a:chExt cx="1655264" cy="1665833"/>
              </a:xfrm>
            </p:grpSpPr>
            <p:grpSp>
              <p:nvGrpSpPr>
                <p:cNvPr id="40" name="组合 39">
                  <a:extLst>
                    <a:ext uri="{FF2B5EF4-FFF2-40B4-BE49-F238E27FC236}">
                      <a16:creationId xmlns:a16="http://schemas.microsoft.com/office/drawing/2014/main" id="{B73BD32C-9A58-4BEB-9850-E0E3BB2C1D7A}"/>
                    </a:ext>
                  </a:extLst>
                </p:cNvPr>
                <p:cNvGrpSpPr/>
                <p:nvPr/>
              </p:nvGrpSpPr>
              <p:grpSpPr>
                <a:xfrm>
                  <a:off x="5303821" y="1971392"/>
                  <a:ext cx="1584357" cy="1595673"/>
                  <a:chOff x="1484768" y="3429000"/>
                  <a:chExt cx="1584357" cy="1595673"/>
                </a:xfrm>
              </p:grpSpPr>
              <p:cxnSp>
                <p:nvCxnSpPr>
                  <p:cNvPr id="43" name="直接连接符 42">
                    <a:extLst>
                      <a:ext uri="{FF2B5EF4-FFF2-40B4-BE49-F238E27FC236}">
                        <a16:creationId xmlns:a16="http://schemas.microsoft.com/office/drawing/2014/main" id="{FB1391C6-0D26-46FC-937F-A8F8B68DF929}"/>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4" name="直接连接符 43">
                    <a:extLst>
                      <a:ext uri="{FF2B5EF4-FFF2-40B4-BE49-F238E27FC236}">
                        <a16:creationId xmlns:a16="http://schemas.microsoft.com/office/drawing/2014/main" id="{C9A04B84-B589-4BBB-8619-D6F07344DEF9}"/>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45" name="直接连接符 44">
                    <a:extLst>
                      <a:ext uri="{FF2B5EF4-FFF2-40B4-BE49-F238E27FC236}">
                        <a16:creationId xmlns:a16="http://schemas.microsoft.com/office/drawing/2014/main" id="{02A028E2-1430-4D42-A8ED-133CADC8E004}"/>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46" name="直接连接符 45">
                    <a:extLst>
                      <a:ext uri="{FF2B5EF4-FFF2-40B4-BE49-F238E27FC236}">
                        <a16:creationId xmlns:a16="http://schemas.microsoft.com/office/drawing/2014/main" id="{C4C35127-06C1-4CC2-9E85-A0B04AA8EE76}"/>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41" name="椭圆 40">
                  <a:extLst>
                    <a:ext uri="{FF2B5EF4-FFF2-40B4-BE49-F238E27FC236}">
                      <a16:creationId xmlns:a16="http://schemas.microsoft.com/office/drawing/2014/main" id="{0B4E8DF8-17B0-408C-A504-EA1D4A0B4BBD}"/>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2" name="乘号 41">
                  <a:extLst>
                    <a:ext uri="{FF2B5EF4-FFF2-40B4-BE49-F238E27FC236}">
                      <a16:creationId xmlns:a16="http://schemas.microsoft.com/office/drawing/2014/main" id="{258543AC-6E87-4E03-AE59-31B78CD60FB5}"/>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9" name="乘号 38">
                <a:extLst>
                  <a:ext uri="{FF2B5EF4-FFF2-40B4-BE49-F238E27FC236}">
                    <a16:creationId xmlns:a16="http://schemas.microsoft.com/office/drawing/2014/main" id="{CD1B57B6-39FF-42E9-9CAC-43DE5A6C754A}"/>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79" name="椭圆 78">
              <a:extLst>
                <a:ext uri="{FF2B5EF4-FFF2-40B4-BE49-F238E27FC236}">
                  <a16:creationId xmlns:a16="http://schemas.microsoft.com/office/drawing/2014/main" id="{93C62DD1-9673-426E-988A-21D266C4E6E4}"/>
                </a:ext>
              </a:extLst>
            </p:cNvPr>
            <p:cNvSpPr/>
            <p:nvPr/>
          </p:nvSpPr>
          <p:spPr>
            <a:xfrm>
              <a:off x="5256672" y="2471512"/>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grpSp>
        <p:nvGrpSpPr>
          <p:cNvPr id="84" name="组合 83">
            <a:extLst>
              <a:ext uri="{FF2B5EF4-FFF2-40B4-BE49-F238E27FC236}">
                <a16:creationId xmlns:a16="http://schemas.microsoft.com/office/drawing/2014/main" id="{1EDB8265-FB2B-4890-ACF3-2BD3CBF9D661}"/>
              </a:ext>
            </a:extLst>
          </p:cNvPr>
          <p:cNvGrpSpPr/>
          <p:nvPr/>
        </p:nvGrpSpPr>
        <p:grpSpPr>
          <a:xfrm>
            <a:off x="9204301" y="1993461"/>
            <a:ext cx="1126388" cy="1056003"/>
            <a:chOff x="9806195" y="2046513"/>
            <a:chExt cx="1126388" cy="1056003"/>
          </a:xfrm>
        </p:grpSpPr>
        <p:grpSp>
          <p:nvGrpSpPr>
            <p:cNvPr id="57" name="组合 56">
              <a:extLst>
                <a:ext uri="{FF2B5EF4-FFF2-40B4-BE49-F238E27FC236}">
                  <a16:creationId xmlns:a16="http://schemas.microsoft.com/office/drawing/2014/main" id="{B8B534D4-2546-4461-B345-750EFFD9FFE0}"/>
                </a:ext>
              </a:extLst>
            </p:cNvPr>
            <p:cNvGrpSpPr/>
            <p:nvPr/>
          </p:nvGrpSpPr>
          <p:grpSpPr>
            <a:xfrm>
              <a:off x="9806195" y="2046513"/>
              <a:ext cx="1126388" cy="1056003"/>
              <a:chOff x="4510857" y="1451288"/>
              <a:chExt cx="1527042" cy="1574303"/>
            </a:xfrm>
          </p:grpSpPr>
          <p:grpSp>
            <p:nvGrpSpPr>
              <p:cNvPr id="58" name="组合 57">
                <a:extLst>
                  <a:ext uri="{FF2B5EF4-FFF2-40B4-BE49-F238E27FC236}">
                    <a16:creationId xmlns:a16="http://schemas.microsoft.com/office/drawing/2014/main" id="{EE7EDDDE-548B-4D73-8088-A7C419993BC0}"/>
                  </a:ext>
                </a:extLst>
              </p:cNvPr>
              <p:cNvGrpSpPr/>
              <p:nvPr/>
            </p:nvGrpSpPr>
            <p:grpSpPr>
              <a:xfrm>
                <a:off x="4544803" y="1451288"/>
                <a:ext cx="1493096" cy="1523447"/>
                <a:chOff x="5232914" y="1901232"/>
                <a:chExt cx="1655264" cy="1665833"/>
              </a:xfrm>
            </p:grpSpPr>
            <p:grpSp>
              <p:nvGrpSpPr>
                <p:cNvPr id="60" name="组合 59">
                  <a:extLst>
                    <a:ext uri="{FF2B5EF4-FFF2-40B4-BE49-F238E27FC236}">
                      <a16:creationId xmlns:a16="http://schemas.microsoft.com/office/drawing/2014/main" id="{8E58C55F-5B34-44D1-B86A-940B639A1F3E}"/>
                    </a:ext>
                  </a:extLst>
                </p:cNvPr>
                <p:cNvGrpSpPr/>
                <p:nvPr/>
              </p:nvGrpSpPr>
              <p:grpSpPr>
                <a:xfrm>
                  <a:off x="5303821" y="1971392"/>
                  <a:ext cx="1584357" cy="1595673"/>
                  <a:chOff x="1484768" y="3429000"/>
                  <a:chExt cx="1584357" cy="1595673"/>
                </a:xfrm>
              </p:grpSpPr>
              <p:cxnSp>
                <p:nvCxnSpPr>
                  <p:cNvPr id="73" name="直接连接符 72">
                    <a:extLst>
                      <a:ext uri="{FF2B5EF4-FFF2-40B4-BE49-F238E27FC236}">
                        <a16:creationId xmlns:a16="http://schemas.microsoft.com/office/drawing/2014/main" id="{24D0AD9D-7C5A-4A67-A9FB-DC3633D14EA6}"/>
                      </a:ext>
                    </a:extLst>
                  </p:cNvPr>
                  <p:cNvCxnSpPr/>
                  <p:nvPr/>
                </p:nvCxnSpPr>
                <p:spPr>
                  <a:xfrm>
                    <a:off x="1484768" y="3974471"/>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4" name="直接连接符 73">
                    <a:extLst>
                      <a:ext uri="{FF2B5EF4-FFF2-40B4-BE49-F238E27FC236}">
                        <a16:creationId xmlns:a16="http://schemas.microsoft.com/office/drawing/2014/main" id="{849D683A-65BB-4D85-A298-47AD2CA31FE0}"/>
                      </a:ext>
                    </a:extLst>
                  </p:cNvPr>
                  <p:cNvCxnSpPr/>
                  <p:nvPr/>
                </p:nvCxnSpPr>
                <p:spPr>
                  <a:xfrm>
                    <a:off x="1484768" y="4479953"/>
                    <a:ext cx="1584357" cy="0"/>
                  </a:xfrm>
                  <a:prstGeom prst="line">
                    <a:avLst/>
                  </a:prstGeom>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FE1A9FB3-A7A3-49DF-B36B-1B5D1FD4FAB2}"/>
                      </a:ext>
                    </a:extLst>
                  </p:cNvPr>
                  <p:cNvCxnSpPr>
                    <a:cxnSpLocks/>
                  </p:cNvCxnSpPr>
                  <p:nvPr/>
                </p:nvCxnSpPr>
                <p:spPr>
                  <a:xfrm>
                    <a:off x="2008361" y="3429000"/>
                    <a:ext cx="0" cy="1595673"/>
                  </a:xfrm>
                  <a:prstGeom prst="line">
                    <a:avLst/>
                  </a:prstGeom>
                </p:spPr>
                <p:style>
                  <a:lnRef idx="3">
                    <a:schemeClr val="dk1"/>
                  </a:lnRef>
                  <a:fillRef idx="0">
                    <a:schemeClr val="dk1"/>
                  </a:fillRef>
                  <a:effectRef idx="2">
                    <a:schemeClr val="dk1"/>
                  </a:effectRef>
                  <a:fontRef idx="minor">
                    <a:schemeClr val="tx1"/>
                  </a:fontRef>
                </p:style>
              </p:cxnSp>
              <p:cxnSp>
                <p:nvCxnSpPr>
                  <p:cNvPr id="76" name="直接连接符 75">
                    <a:extLst>
                      <a:ext uri="{FF2B5EF4-FFF2-40B4-BE49-F238E27FC236}">
                        <a16:creationId xmlns:a16="http://schemas.microsoft.com/office/drawing/2014/main" id="{4C8EAF6B-7469-4C96-83E4-51E3FF4D6C11}"/>
                      </a:ext>
                    </a:extLst>
                  </p:cNvPr>
                  <p:cNvCxnSpPr>
                    <a:cxnSpLocks/>
                  </p:cNvCxnSpPr>
                  <p:nvPr/>
                </p:nvCxnSpPr>
                <p:spPr>
                  <a:xfrm>
                    <a:off x="2541005" y="3429000"/>
                    <a:ext cx="0" cy="1595673"/>
                  </a:xfrm>
                  <a:prstGeom prst="line">
                    <a:avLst/>
                  </a:prstGeom>
                </p:spPr>
                <p:style>
                  <a:lnRef idx="3">
                    <a:schemeClr val="dk1"/>
                  </a:lnRef>
                  <a:fillRef idx="0">
                    <a:schemeClr val="dk1"/>
                  </a:fillRef>
                  <a:effectRef idx="2">
                    <a:schemeClr val="dk1"/>
                  </a:effectRef>
                  <a:fontRef idx="minor">
                    <a:schemeClr val="tx1"/>
                  </a:fontRef>
                </p:style>
              </p:cxnSp>
            </p:grpSp>
            <p:sp>
              <p:nvSpPr>
                <p:cNvPr id="62" name="椭圆 61">
                  <a:extLst>
                    <a:ext uri="{FF2B5EF4-FFF2-40B4-BE49-F238E27FC236}">
                      <a16:creationId xmlns:a16="http://schemas.microsoft.com/office/drawing/2014/main" id="{779C35C0-CF28-4834-9ABA-53EA07E0D3A7}"/>
                    </a:ext>
                  </a:extLst>
                </p:cNvPr>
                <p:cNvSpPr/>
                <p:nvPr/>
              </p:nvSpPr>
              <p:spPr>
                <a:xfrm>
                  <a:off x="5886508" y="2591093"/>
                  <a:ext cx="369538" cy="374532"/>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65" name="乘号 64">
                  <a:extLst>
                    <a:ext uri="{FF2B5EF4-FFF2-40B4-BE49-F238E27FC236}">
                      <a16:creationId xmlns:a16="http://schemas.microsoft.com/office/drawing/2014/main" id="{C3C7EFF8-25D4-4175-9BC7-5367FBBE1767}"/>
                    </a:ext>
                  </a:extLst>
                </p:cNvPr>
                <p:cNvSpPr/>
                <p:nvPr/>
              </p:nvSpPr>
              <p:spPr>
                <a:xfrm>
                  <a:off x="5232914" y="1901232"/>
                  <a:ext cx="647502" cy="666180"/>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9" name="乘号 58">
                <a:extLst>
                  <a:ext uri="{FF2B5EF4-FFF2-40B4-BE49-F238E27FC236}">
                    <a16:creationId xmlns:a16="http://schemas.microsoft.com/office/drawing/2014/main" id="{B7B87310-ED59-4524-8160-DDCC865D5285}"/>
                  </a:ext>
                </a:extLst>
              </p:cNvPr>
              <p:cNvSpPr/>
              <p:nvPr/>
            </p:nvSpPr>
            <p:spPr>
              <a:xfrm>
                <a:off x="4510857" y="2416352"/>
                <a:ext cx="584066" cy="609239"/>
              </a:xfrm>
              <a:prstGeom prst="mathMultiply">
                <a:avLst>
                  <a:gd name="adj1" fmla="val 116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83" name="椭圆 82">
              <a:extLst>
                <a:ext uri="{FF2B5EF4-FFF2-40B4-BE49-F238E27FC236}">
                  <a16:creationId xmlns:a16="http://schemas.microsoft.com/office/drawing/2014/main" id="{4FC86C86-DEE2-4391-8AB7-4D8764502153}"/>
                </a:ext>
              </a:extLst>
            </p:cNvPr>
            <p:cNvSpPr/>
            <p:nvPr/>
          </p:nvSpPr>
          <p:spPr>
            <a:xfrm>
              <a:off x="10647390" y="2813337"/>
              <a:ext cx="246768" cy="230997"/>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2" name="文本框 1">
            <a:extLst>
              <a:ext uri="{FF2B5EF4-FFF2-40B4-BE49-F238E27FC236}">
                <a16:creationId xmlns:a16="http://schemas.microsoft.com/office/drawing/2014/main" id="{F360F901-6DE8-4453-9C13-7B580D108B87}"/>
              </a:ext>
            </a:extLst>
          </p:cNvPr>
          <p:cNvSpPr txBox="1"/>
          <p:nvPr/>
        </p:nvSpPr>
        <p:spPr>
          <a:xfrm>
            <a:off x="1981827" y="3429000"/>
            <a:ext cx="8310430" cy="1200329"/>
          </a:xfrm>
          <a:prstGeom prst="rect">
            <a:avLst/>
          </a:prstGeom>
          <a:noFill/>
        </p:spPr>
        <p:txBody>
          <a:bodyPr wrap="square" rtlCol="0">
            <a:spAutoFit/>
          </a:bodyPr>
          <a:lstStyle/>
          <a:p>
            <a:r>
              <a:rPr lang="zh-CN" altLang="en-US" dirty="0"/>
              <a:t>如果找到一条路，发现叶节点都</a:t>
            </a:r>
            <a:r>
              <a:rPr lang="en-US" altLang="zh-CN" dirty="0"/>
              <a:t>=1</a:t>
            </a:r>
            <a:r>
              <a:rPr lang="zh-CN" altLang="en-US" dirty="0"/>
              <a:t>，即为发现了必胜策略</a:t>
            </a:r>
            <a:endParaRPr lang="en-US" altLang="zh-CN" dirty="0"/>
          </a:p>
          <a:p>
            <a:r>
              <a:rPr lang="zh-CN" altLang="en-US" dirty="0"/>
              <a:t>但是真的有必胜的策略吗？</a:t>
            </a:r>
            <a:endParaRPr lang="en-US" altLang="zh-CN" dirty="0"/>
          </a:p>
          <a:p>
            <a:r>
              <a:rPr lang="zh-CN" altLang="en-US" dirty="0"/>
              <a:t>如果做完上面的搜索我们发现最终都会走向平局。</a:t>
            </a:r>
            <a:endParaRPr lang="en-US" altLang="zh-CN" dirty="0"/>
          </a:p>
          <a:p>
            <a:r>
              <a:rPr lang="zh-CN" altLang="en-US" dirty="0"/>
              <a:t>因为我们的假设是对手和我们一样绝顶聪明</a:t>
            </a:r>
          </a:p>
        </p:txBody>
      </p:sp>
      <p:pic>
        <p:nvPicPr>
          <p:cNvPr id="3" name="图片 2">
            <a:extLst>
              <a:ext uri="{FF2B5EF4-FFF2-40B4-BE49-F238E27FC236}">
                <a16:creationId xmlns:a16="http://schemas.microsoft.com/office/drawing/2014/main" id="{23BB7B06-BD7E-436C-A550-7CD022509B4D}"/>
              </a:ext>
            </a:extLst>
          </p:cNvPr>
          <p:cNvPicPr>
            <a:picLocks noChangeAspect="1"/>
          </p:cNvPicPr>
          <p:nvPr/>
        </p:nvPicPr>
        <p:blipFill>
          <a:blip r:embed="rId3"/>
          <a:stretch>
            <a:fillRect/>
          </a:stretch>
        </p:blipFill>
        <p:spPr>
          <a:xfrm>
            <a:off x="8629938" y="3393004"/>
            <a:ext cx="1452862" cy="1452862"/>
          </a:xfrm>
          <a:prstGeom prst="rect">
            <a:avLst/>
          </a:prstGeom>
        </p:spPr>
      </p:pic>
    </p:spTree>
    <p:extLst>
      <p:ext uri="{BB962C8B-B14F-4D97-AF65-F5344CB8AC3E}">
        <p14:creationId xmlns:p14="http://schemas.microsoft.com/office/powerpoint/2010/main" val="8832446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61665"/>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rPr>
              <a:t>Other</a:t>
            </a:r>
            <a:r>
              <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rPr>
              <a:t> </a:t>
            </a:r>
            <a:r>
              <a:rPr kumimoji="0" lang="en-US" altLang="zh-CN"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rPr>
              <a:t>applications</a:t>
            </a:r>
            <a:endParaRPr kumimoji="0" lang="zh-CN" altLang="en-US" sz="2400" b="1" i="1" u="none" strike="noStrike" kern="1200" cap="none" spc="0" normalizeH="0" baseline="0" noProof="0" dirty="0">
              <a:ln>
                <a:noFill/>
              </a:ln>
              <a:solidFill>
                <a:srgbClr val="5B9BD5">
                  <a:lumMod val="50000"/>
                </a:srgbClr>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19D9276-5681-4002-B685-9D233A2CD8D4}"/>
              </a:ext>
            </a:extLst>
          </p:cNvPr>
          <p:cNvSpPr txBox="1"/>
          <p:nvPr/>
        </p:nvSpPr>
        <p:spPr>
          <a:xfrm>
            <a:off x="945849" y="1337912"/>
            <a:ext cx="10440837" cy="4523869"/>
          </a:xfrm>
          <a:prstGeom prst="rect">
            <a:avLst/>
          </a:prstGeom>
          <a:noFill/>
        </p:spPr>
        <p:txBody>
          <a:bodyPr wrap="square" rtlCol="0">
            <a:spAutoFit/>
          </a:bodyPr>
          <a:lstStyle/>
          <a:p>
            <a:endParaRPr lang="zh-CN" altLang="en-US" dirty="0"/>
          </a:p>
        </p:txBody>
      </p:sp>
      <p:pic>
        <p:nvPicPr>
          <p:cNvPr id="6" name="图片 5">
            <a:extLst>
              <a:ext uri="{FF2B5EF4-FFF2-40B4-BE49-F238E27FC236}">
                <a16:creationId xmlns:a16="http://schemas.microsoft.com/office/drawing/2014/main" id="{17044AB6-D2E7-4CCF-AE4C-B0350FC19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14" y="1199188"/>
            <a:ext cx="4961831" cy="3310356"/>
          </a:xfrm>
          <a:prstGeom prst="rect">
            <a:avLst/>
          </a:prstGeom>
        </p:spPr>
      </p:pic>
      <p:pic>
        <p:nvPicPr>
          <p:cNvPr id="8" name="图片 7">
            <a:extLst>
              <a:ext uri="{FF2B5EF4-FFF2-40B4-BE49-F238E27FC236}">
                <a16:creationId xmlns:a16="http://schemas.microsoft.com/office/drawing/2014/main" id="{0B2F2B60-AFD5-4F7E-A24A-C117346CA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937" y="874712"/>
            <a:ext cx="3811604" cy="2515659"/>
          </a:xfrm>
          <a:prstGeom prst="rect">
            <a:avLst/>
          </a:prstGeom>
        </p:spPr>
      </p:pic>
      <p:sp>
        <p:nvSpPr>
          <p:cNvPr id="9" name="文本框 8">
            <a:extLst>
              <a:ext uri="{FF2B5EF4-FFF2-40B4-BE49-F238E27FC236}">
                <a16:creationId xmlns:a16="http://schemas.microsoft.com/office/drawing/2014/main" id="{1602B1C8-3BCD-4A6B-9BC5-F5C30029CCF9}"/>
              </a:ext>
            </a:extLst>
          </p:cNvPr>
          <p:cNvSpPr txBox="1"/>
          <p:nvPr/>
        </p:nvSpPr>
        <p:spPr>
          <a:xfrm>
            <a:off x="5907680" y="4196612"/>
            <a:ext cx="5659654" cy="1569660"/>
          </a:xfrm>
          <a:prstGeom prst="rect">
            <a:avLst/>
          </a:prstGeom>
          <a:noFill/>
        </p:spPr>
        <p:txBody>
          <a:bodyPr wrap="square" rtlCol="0">
            <a:spAutoFit/>
          </a:bodyPr>
          <a:lstStyle/>
          <a:p>
            <a:r>
              <a:rPr lang="zh-CN" altLang="en-US" sz="2400" dirty="0"/>
              <a:t>在这些实际应用中，树的层数很深，即使运用了剪枝运行速度也可能会很慢。</a:t>
            </a:r>
            <a:endParaRPr lang="en-US" altLang="zh-CN" sz="2400" dirty="0"/>
          </a:p>
          <a:p>
            <a:r>
              <a:rPr lang="zh-CN" altLang="en-US" sz="2400" dirty="0"/>
              <a:t>一种可能可行的解决办法是对棋盘现有状态进行局部赋值，减少树的层数</a:t>
            </a:r>
            <a:r>
              <a:rPr lang="en-US" altLang="zh-CN" sz="2400" dirty="0"/>
              <a:t>.</a:t>
            </a:r>
            <a:endParaRPr lang="zh-CN" altLang="en-US" sz="2400" dirty="0"/>
          </a:p>
        </p:txBody>
      </p:sp>
    </p:spTree>
    <p:extLst>
      <p:ext uri="{BB962C8B-B14F-4D97-AF65-F5344CB8AC3E}">
        <p14:creationId xmlns:p14="http://schemas.microsoft.com/office/powerpoint/2010/main" val="215244919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165517" y="2512998"/>
            <a:ext cx="5696585" cy="1446550"/>
          </a:xfrm>
          <a:prstGeom prst="rect">
            <a:avLst/>
          </a:prstGeom>
          <a:noFill/>
        </p:spPr>
        <p:txBody>
          <a:bodyPr wrap="square" lIns="91440" tIns="45720" rIns="91440" bIns="45720" rtlCol="0">
            <a:spAutoFit/>
          </a:bodyPr>
          <a:lstStyle/>
          <a:p>
            <a:pPr algn="ctr" defTabSz="914377">
              <a:defRPr/>
            </a:pPr>
            <a:r>
              <a:rPr lang="en-US" altLang="zh-CN" sz="8800" b="1" dirty="0">
                <a:solidFill>
                  <a:srgbClr val="1B4367"/>
                </a:solidFill>
                <a:latin typeface="微软雅黑"/>
                <a:ea typeface="微软雅黑"/>
                <a:cs typeface="+mn-ea"/>
                <a:sym typeface="+mn-lt"/>
              </a:rPr>
              <a:t>THANKS</a:t>
            </a:r>
          </a:p>
        </p:txBody>
      </p:sp>
      <p:sp>
        <p:nvSpPr>
          <p:cNvPr id="2" name="文本框 1">
            <a:extLst>
              <a:ext uri="{FF2B5EF4-FFF2-40B4-BE49-F238E27FC236}">
                <a16:creationId xmlns:a16="http://schemas.microsoft.com/office/drawing/2014/main" id="{F6CD627F-A42F-4FB8-9F80-AB6FE7F76A46}"/>
              </a:ext>
            </a:extLst>
          </p:cNvPr>
          <p:cNvSpPr txBox="1"/>
          <p:nvPr/>
        </p:nvSpPr>
        <p:spPr>
          <a:xfrm>
            <a:off x="4718304" y="4059936"/>
            <a:ext cx="6867144" cy="954107"/>
          </a:xfrm>
          <a:prstGeom prst="rect">
            <a:avLst/>
          </a:prstGeom>
          <a:noFill/>
        </p:spPr>
        <p:txBody>
          <a:bodyPr wrap="square" rtlCol="0">
            <a:spAutoFit/>
          </a:bodyPr>
          <a:lstStyle/>
          <a:p>
            <a:r>
              <a:rPr lang="zh-CN" altLang="en-US" sz="2800" b="1" dirty="0">
                <a:solidFill>
                  <a:schemeClr val="accent1">
                    <a:lumMod val="50000"/>
                  </a:schemeClr>
                </a:solidFill>
              </a:rPr>
              <a:t>感谢老师的指导</a:t>
            </a:r>
            <a:endParaRPr lang="en-US" altLang="zh-CN" sz="2800" b="1" dirty="0">
              <a:solidFill>
                <a:schemeClr val="accent1">
                  <a:lumMod val="50000"/>
                </a:schemeClr>
              </a:solidFill>
            </a:endParaRPr>
          </a:p>
          <a:p>
            <a:r>
              <a:rPr lang="zh-CN" altLang="en-US" sz="2800" b="1" dirty="0">
                <a:solidFill>
                  <a:schemeClr val="accent1">
                    <a:lumMod val="50000"/>
                  </a:schemeClr>
                </a:solidFill>
              </a:rPr>
              <a:t>感谢大家的聆听</a:t>
            </a: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先来看一个最简单的小游戏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6F8870E9-D780-49A1-840A-14B58CF0F8CC}"/>
              </a:ext>
            </a:extLst>
          </p:cNvPr>
          <p:cNvSpPr/>
          <p:nvPr/>
        </p:nvSpPr>
        <p:spPr>
          <a:xfrm>
            <a:off x="1442395" y="176294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27" name="椭圆 26">
            <a:extLst>
              <a:ext uri="{FF2B5EF4-FFF2-40B4-BE49-F238E27FC236}">
                <a16:creationId xmlns:a16="http://schemas.microsoft.com/office/drawing/2014/main" id="{23CF54DF-5EDC-4361-86DA-D2532CB432C3}"/>
              </a:ext>
            </a:extLst>
          </p:cNvPr>
          <p:cNvSpPr/>
          <p:nvPr/>
        </p:nvSpPr>
        <p:spPr>
          <a:xfrm>
            <a:off x="4361850" y="176294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28" name="椭圆 27">
            <a:extLst>
              <a:ext uri="{FF2B5EF4-FFF2-40B4-BE49-F238E27FC236}">
                <a16:creationId xmlns:a16="http://schemas.microsoft.com/office/drawing/2014/main" id="{EAF6CD2F-B030-42E1-B969-B61025B14DC8}"/>
              </a:ext>
            </a:extLst>
          </p:cNvPr>
          <p:cNvSpPr/>
          <p:nvPr/>
        </p:nvSpPr>
        <p:spPr>
          <a:xfrm>
            <a:off x="7499684" y="1821337"/>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 name="文本框 4">
            <a:extLst>
              <a:ext uri="{FF2B5EF4-FFF2-40B4-BE49-F238E27FC236}">
                <a16:creationId xmlns:a16="http://schemas.microsoft.com/office/drawing/2014/main" id="{4F349FA6-D6B5-47DB-B652-3AD116B82C88}"/>
              </a:ext>
            </a:extLst>
          </p:cNvPr>
          <p:cNvSpPr txBox="1"/>
          <p:nvPr/>
        </p:nvSpPr>
        <p:spPr>
          <a:xfrm>
            <a:off x="1868378" y="2250218"/>
            <a:ext cx="11847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50</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6" name="文本框 5">
            <a:extLst>
              <a:ext uri="{FF2B5EF4-FFF2-40B4-BE49-F238E27FC236}">
                <a16:creationId xmlns:a16="http://schemas.microsoft.com/office/drawing/2014/main" id="{B93DBD6A-BB34-4259-B238-182F0852CCB2}"/>
              </a:ext>
            </a:extLst>
          </p:cNvPr>
          <p:cNvSpPr txBox="1"/>
          <p:nvPr/>
        </p:nvSpPr>
        <p:spPr>
          <a:xfrm>
            <a:off x="4826442" y="2191829"/>
            <a:ext cx="11449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100</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7" name="文本框 6">
            <a:extLst>
              <a:ext uri="{FF2B5EF4-FFF2-40B4-BE49-F238E27FC236}">
                <a16:creationId xmlns:a16="http://schemas.microsoft.com/office/drawing/2014/main" id="{237A4564-6647-4DC6-8539-A79C1C7E4A53}"/>
              </a:ext>
            </a:extLst>
          </p:cNvPr>
          <p:cNvSpPr txBox="1"/>
          <p:nvPr/>
        </p:nvSpPr>
        <p:spPr>
          <a:xfrm>
            <a:off x="8062622" y="2321781"/>
            <a:ext cx="1160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20</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9" name="文本框 8">
            <a:extLst>
              <a:ext uri="{FF2B5EF4-FFF2-40B4-BE49-F238E27FC236}">
                <a16:creationId xmlns:a16="http://schemas.microsoft.com/office/drawing/2014/main" id="{9DE58B29-37E4-4468-B3F1-D0429B1C4E23}"/>
              </a:ext>
            </a:extLst>
          </p:cNvPr>
          <p:cNvSpPr txBox="1"/>
          <p:nvPr/>
        </p:nvSpPr>
        <p:spPr>
          <a:xfrm>
            <a:off x="1957624" y="3733542"/>
            <a:ext cx="906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A</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16" name="文本框 15">
            <a:extLst>
              <a:ext uri="{FF2B5EF4-FFF2-40B4-BE49-F238E27FC236}">
                <a16:creationId xmlns:a16="http://schemas.microsoft.com/office/drawing/2014/main" id="{D641A84A-F282-42FE-9E9C-373101EE81D2}"/>
              </a:ext>
            </a:extLst>
          </p:cNvPr>
          <p:cNvSpPr txBox="1"/>
          <p:nvPr/>
        </p:nvSpPr>
        <p:spPr>
          <a:xfrm>
            <a:off x="4945711" y="3733542"/>
            <a:ext cx="906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B</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29" name="文本框 28">
            <a:extLst>
              <a:ext uri="{FF2B5EF4-FFF2-40B4-BE49-F238E27FC236}">
                <a16:creationId xmlns:a16="http://schemas.microsoft.com/office/drawing/2014/main" id="{CF80B25E-31E0-4B4C-8BBA-9D09ACBBD3F2}"/>
              </a:ext>
            </a:extLst>
          </p:cNvPr>
          <p:cNvSpPr txBox="1"/>
          <p:nvPr/>
        </p:nvSpPr>
        <p:spPr>
          <a:xfrm>
            <a:off x="8158037" y="3745555"/>
            <a:ext cx="9700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C</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pic>
        <p:nvPicPr>
          <p:cNvPr id="10" name="图片 9">
            <a:extLst>
              <a:ext uri="{FF2B5EF4-FFF2-40B4-BE49-F238E27FC236}">
                <a16:creationId xmlns:a16="http://schemas.microsoft.com/office/drawing/2014/main" id="{48706A12-AFB8-458E-87B7-9EDC22CFF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983" y="5981444"/>
            <a:ext cx="542925" cy="685800"/>
          </a:xfrm>
          <a:prstGeom prst="rect">
            <a:avLst/>
          </a:prstGeom>
        </p:spPr>
      </p:pic>
      <p:sp>
        <p:nvSpPr>
          <p:cNvPr id="12" name="对话气泡: 圆角矩形 11">
            <a:extLst>
              <a:ext uri="{FF2B5EF4-FFF2-40B4-BE49-F238E27FC236}">
                <a16:creationId xmlns:a16="http://schemas.microsoft.com/office/drawing/2014/main" id="{2AB3711B-B347-4844-9158-F82D7723868F}"/>
              </a:ext>
            </a:extLst>
          </p:cNvPr>
          <p:cNvSpPr/>
          <p:nvPr/>
        </p:nvSpPr>
        <p:spPr>
          <a:xfrm>
            <a:off x="2098967" y="4258955"/>
            <a:ext cx="2401472" cy="156640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384FDDE-A383-4840-A1CE-31B30E5B68FC}"/>
              </a:ext>
            </a:extLst>
          </p:cNvPr>
          <p:cNvSpPr txBox="1"/>
          <p:nvPr/>
        </p:nvSpPr>
        <p:spPr>
          <a:xfrm>
            <a:off x="2215908" y="4476584"/>
            <a:ext cx="2145942" cy="1200329"/>
          </a:xfrm>
          <a:prstGeom prst="rect">
            <a:avLst/>
          </a:prstGeom>
          <a:noFill/>
        </p:spPr>
        <p:txBody>
          <a:bodyPr wrap="square" rtlCol="0">
            <a:spAutoFit/>
          </a:bodyPr>
          <a:lstStyle/>
          <a:p>
            <a:r>
              <a:rPr lang="zh-CN" altLang="en-US" dirty="0"/>
              <a:t>如果我的对手很笨，我选了</a:t>
            </a:r>
            <a:r>
              <a:rPr lang="en-US" altLang="zh-CN" dirty="0"/>
              <a:t>B</a:t>
            </a:r>
            <a:r>
              <a:rPr lang="zh-CN" altLang="en-US" dirty="0"/>
              <a:t>盘，他给了我</a:t>
            </a:r>
            <a:r>
              <a:rPr lang="en-US" altLang="zh-CN" dirty="0"/>
              <a:t>10</a:t>
            </a:r>
            <a:r>
              <a:rPr lang="zh-CN" altLang="en-US" dirty="0"/>
              <a:t>和</a:t>
            </a:r>
            <a:r>
              <a:rPr lang="en-US" altLang="zh-CN" dirty="0"/>
              <a:t>100</a:t>
            </a:r>
            <a:r>
              <a:rPr lang="zh-CN" altLang="en-US" dirty="0"/>
              <a:t>让我选</a:t>
            </a:r>
            <a:r>
              <a:rPr lang="en-US" altLang="zh-CN" dirty="0"/>
              <a:t>……</a:t>
            </a:r>
            <a:endParaRPr lang="zh-CN" altLang="en-US" dirty="0"/>
          </a:p>
        </p:txBody>
      </p:sp>
      <p:pic>
        <p:nvPicPr>
          <p:cNvPr id="15" name="图片 14">
            <a:extLst>
              <a:ext uri="{FF2B5EF4-FFF2-40B4-BE49-F238E27FC236}">
                <a16:creationId xmlns:a16="http://schemas.microsoft.com/office/drawing/2014/main" id="{4009E886-579C-4B80-BC84-036766853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816" y="3745555"/>
            <a:ext cx="1905000" cy="2667000"/>
          </a:xfrm>
          <a:prstGeom prst="rect">
            <a:avLst/>
          </a:prstGeom>
        </p:spPr>
      </p:pic>
    </p:spTree>
    <p:extLst>
      <p:ext uri="{BB962C8B-B14F-4D97-AF65-F5344CB8AC3E}">
        <p14:creationId xmlns:p14="http://schemas.microsoft.com/office/powerpoint/2010/main" val="424351318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先来看一个最简单的小游戏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6F8870E9-D780-49A1-840A-14B58CF0F8CC}"/>
              </a:ext>
            </a:extLst>
          </p:cNvPr>
          <p:cNvSpPr/>
          <p:nvPr/>
        </p:nvSpPr>
        <p:spPr>
          <a:xfrm>
            <a:off x="1442395" y="176294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27" name="椭圆 26">
            <a:extLst>
              <a:ext uri="{FF2B5EF4-FFF2-40B4-BE49-F238E27FC236}">
                <a16:creationId xmlns:a16="http://schemas.microsoft.com/office/drawing/2014/main" id="{23CF54DF-5EDC-4361-86DA-D2532CB432C3}"/>
              </a:ext>
            </a:extLst>
          </p:cNvPr>
          <p:cNvSpPr/>
          <p:nvPr/>
        </p:nvSpPr>
        <p:spPr>
          <a:xfrm>
            <a:off x="4361850" y="1762948"/>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28" name="椭圆 27">
            <a:extLst>
              <a:ext uri="{FF2B5EF4-FFF2-40B4-BE49-F238E27FC236}">
                <a16:creationId xmlns:a16="http://schemas.microsoft.com/office/drawing/2014/main" id="{EAF6CD2F-B030-42E1-B969-B61025B14DC8}"/>
              </a:ext>
            </a:extLst>
          </p:cNvPr>
          <p:cNvSpPr/>
          <p:nvPr/>
        </p:nvSpPr>
        <p:spPr>
          <a:xfrm>
            <a:off x="7499684" y="1821337"/>
            <a:ext cx="1936909" cy="17810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 name="文本框 4">
            <a:extLst>
              <a:ext uri="{FF2B5EF4-FFF2-40B4-BE49-F238E27FC236}">
                <a16:creationId xmlns:a16="http://schemas.microsoft.com/office/drawing/2014/main" id="{4F349FA6-D6B5-47DB-B652-3AD116B82C88}"/>
              </a:ext>
            </a:extLst>
          </p:cNvPr>
          <p:cNvSpPr txBox="1"/>
          <p:nvPr/>
        </p:nvSpPr>
        <p:spPr>
          <a:xfrm>
            <a:off x="1868378" y="2250218"/>
            <a:ext cx="11847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50</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6" name="文本框 5">
            <a:extLst>
              <a:ext uri="{FF2B5EF4-FFF2-40B4-BE49-F238E27FC236}">
                <a16:creationId xmlns:a16="http://schemas.microsoft.com/office/drawing/2014/main" id="{B93DBD6A-BB34-4259-B238-182F0852CCB2}"/>
              </a:ext>
            </a:extLst>
          </p:cNvPr>
          <p:cNvSpPr txBox="1"/>
          <p:nvPr/>
        </p:nvSpPr>
        <p:spPr>
          <a:xfrm>
            <a:off x="4826442" y="2191829"/>
            <a:ext cx="11449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100</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7" name="文本框 6">
            <a:extLst>
              <a:ext uri="{FF2B5EF4-FFF2-40B4-BE49-F238E27FC236}">
                <a16:creationId xmlns:a16="http://schemas.microsoft.com/office/drawing/2014/main" id="{237A4564-6647-4DC6-8539-A79C1C7E4A53}"/>
              </a:ext>
            </a:extLst>
          </p:cNvPr>
          <p:cNvSpPr txBox="1"/>
          <p:nvPr/>
        </p:nvSpPr>
        <p:spPr>
          <a:xfrm>
            <a:off x="8062622" y="2321781"/>
            <a:ext cx="1160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20</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9" name="文本框 8">
            <a:extLst>
              <a:ext uri="{FF2B5EF4-FFF2-40B4-BE49-F238E27FC236}">
                <a16:creationId xmlns:a16="http://schemas.microsoft.com/office/drawing/2014/main" id="{9DE58B29-37E4-4468-B3F1-D0429B1C4E23}"/>
              </a:ext>
            </a:extLst>
          </p:cNvPr>
          <p:cNvSpPr txBox="1"/>
          <p:nvPr/>
        </p:nvSpPr>
        <p:spPr>
          <a:xfrm>
            <a:off x="1957624" y="3733542"/>
            <a:ext cx="906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A</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16" name="文本框 15">
            <a:extLst>
              <a:ext uri="{FF2B5EF4-FFF2-40B4-BE49-F238E27FC236}">
                <a16:creationId xmlns:a16="http://schemas.microsoft.com/office/drawing/2014/main" id="{D641A84A-F282-42FE-9E9C-373101EE81D2}"/>
              </a:ext>
            </a:extLst>
          </p:cNvPr>
          <p:cNvSpPr txBox="1"/>
          <p:nvPr/>
        </p:nvSpPr>
        <p:spPr>
          <a:xfrm>
            <a:off x="4945711" y="3733542"/>
            <a:ext cx="906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B</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29" name="文本框 28">
            <a:extLst>
              <a:ext uri="{FF2B5EF4-FFF2-40B4-BE49-F238E27FC236}">
                <a16:creationId xmlns:a16="http://schemas.microsoft.com/office/drawing/2014/main" id="{CF80B25E-31E0-4B4C-8BBA-9D09ACBBD3F2}"/>
              </a:ext>
            </a:extLst>
          </p:cNvPr>
          <p:cNvSpPr txBox="1"/>
          <p:nvPr/>
        </p:nvSpPr>
        <p:spPr>
          <a:xfrm>
            <a:off x="8158037" y="3745555"/>
            <a:ext cx="9700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C</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2" name="文本框 1">
            <a:extLst>
              <a:ext uri="{FF2B5EF4-FFF2-40B4-BE49-F238E27FC236}">
                <a16:creationId xmlns:a16="http://schemas.microsoft.com/office/drawing/2014/main" id="{7367E471-9E94-4EEA-B0D2-F06041B22E8C}"/>
              </a:ext>
            </a:extLst>
          </p:cNvPr>
          <p:cNvSpPr txBox="1"/>
          <p:nvPr/>
        </p:nvSpPr>
        <p:spPr>
          <a:xfrm>
            <a:off x="2051436" y="4540194"/>
            <a:ext cx="8396577" cy="923330"/>
          </a:xfrm>
          <a:prstGeom prst="rect">
            <a:avLst/>
          </a:prstGeom>
          <a:noFill/>
        </p:spPr>
        <p:txBody>
          <a:bodyPr wrap="square" rtlCol="0">
            <a:spAutoFit/>
          </a:bodyPr>
          <a:lstStyle/>
          <a:p>
            <a:r>
              <a:rPr lang="zh-CN" altLang="en-US" dirty="0"/>
              <a:t>如何在你和对手同样聪明的情况下进行选择，使得你能够获得最大收益？</a:t>
            </a:r>
            <a:endParaRPr lang="en-US" altLang="zh-CN" dirty="0"/>
          </a:p>
          <a:p>
            <a:endParaRPr lang="en-US" altLang="zh-CN" dirty="0"/>
          </a:p>
          <a:p>
            <a:r>
              <a:rPr lang="zh-CN" altLang="en-US" dirty="0"/>
              <a:t>也就是说，每一步你要选择可能的最大收益而你的对手要选择可能的最小收益</a:t>
            </a:r>
          </a:p>
        </p:txBody>
      </p:sp>
    </p:spTree>
    <p:extLst>
      <p:ext uri="{BB962C8B-B14F-4D97-AF65-F5344CB8AC3E}">
        <p14:creationId xmlns:p14="http://schemas.microsoft.com/office/powerpoint/2010/main" val="141810506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先来看一个最简单的小游戏</a:t>
            </a: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87767D34-40C0-4F5B-AAB4-882D873FF88E}"/>
              </a:ext>
            </a:extLst>
          </p:cNvPr>
          <p:cNvPicPr>
            <a:picLocks noChangeAspect="1"/>
          </p:cNvPicPr>
          <p:nvPr/>
        </p:nvPicPr>
        <p:blipFill>
          <a:blip r:embed="rId3"/>
          <a:stretch>
            <a:fillRect/>
          </a:stretch>
        </p:blipFill>
        <p:spPr>
          <a:xfrm>
            <a:off x="1539245" y="1324583"/>
            <a:ext cx="8334054" cy="3764252"/>
          </a:xfrm>
          <a:prstGeom prst="rect">
            <a:avLst/>
          </a:prstGeom>
        </p:spPr>
      </p:pic>
    </p:spTree>
    <p:extLst>
      <p:ext uri="{BB962C8B-B14F-4D97-AF65-F5344CB8AC3E}">
        <p14:creationId xmlns:p14="http://schemas.microsoft.com/office/powerpoint/2010/main" val="169443311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rPr>
              <a:t>脱离那个简单的游戏？</a:t>
            </a: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9" name="任意多边形: 形状 8">
            <a:extLst>
              <a:ext uri="{FF2B5EF4-FFF2-40B4-BE49-F238E27FC236}">
                <a16:creationId xmlns:a16="http://schemas.microsoft.com/office/drawing/2014/main" id="{F4D028A9-8EEA-4839-AFFA-25A6FEE778D9}"/>
              </a:ext>
            </a:extLst>
          </p:cNvPr>
          <p:cNvSpPr/>
          <p:nvPr/>
        </p:nvSpPr>
        <p:spPr>
          <a:xfrm>
            <a:off x="5131939" y="1556206"/>
            <a:ext cx="472898" cy="472898"/>
          </a:xfrm>
          <a:custGeom>
            <a:avLst/>
            <a:gdLst>
              <a:gd name="connsiteX0" fmla="*/ 13384 w 472898"/>
              <a:gd name="connsiteY0" fmla="*/ 13384 h 472898"/>
              <a:gd name="connsiteX1" fmla="*/ 459514 w 472898"/>
              <a:gd name="connsiteY1" fmla="*/ 13384 h 472898"/>
              <a:gd name="connsiteX2" fmla="*/ 459514 w 472898"/>
              <a:gd name="connsiteY2" fmla="*/ 459514 h 472898"/>
              <a:gd name="connsiteX3" fmla="*/ 13384 w 472898"/>
              <a:gd name="connsiteY3" fmla="*/ 459514 h 472898"/>
            </a:gdLst>
            <a:ahLst/>
            <a:cxnLst>
              <a:cxn ang="0">
                <a:pos x="connsiteX0" y="connsiteY0"/>
              </a:cxn>
              <a:cxn ang="0">
                <a:pos x="connsiteX1" y="connsiteY1"/>
              </a:cxn>
              <a:cxn ang="0">
                <a:pos x="connsiteX2" y="connsiteY2"/>
              </a:cxn>
              <a:cxn ang="0">
                <a:pos x="connsiteX3" y="connsiteY3"/>
              </a:cxn>
            </a:cxnLst>
            <a:rect l="l" t="t" r="r" b="b"/>
            <a:pathLst>
              <a:path w="472898" h="472898">
                <a:moveTo>
                  <a:pt x="13384" y="13384"/>
                </a:moveTo>
                <a:lnTo>
                  <a:pt x="459514" y="13384"/>
                </a:lnTo>
                <a:lnTo>
                  <a:pt x="459514" y="459514"/>
                </a:lnTo>
                <a:lnTo>
                  <a:pt x="13384" y="459514"/>
                </a:lnTo>
                <a:close/>
              </a:path>
            </a:pathLst>
          </a:custGeom>
          <a:solidFill>
            <a:schemeClr val="accent1">
              <a:lumMod val="60000"/>
              <a:lumOff val="40000"/>
            </a:schemeClr>
          </a:solidFill>
          <a:ln w="19050" cap="flat">
            <a:solidFill>
              <a:srgbClr val="000000"/>
            </a:solidFill>
            <a:prstDash val="solid"/>
            <a:miter/>
          </a:ln>
        </p:spPr>
        <p:txBody>
          <a:bodyPr rtlCol="0" anchor="ctr"/>
          <a:lstStyle/>
          <a:p>
            <a:pPr algn="ctr"/>
            <a:endParaRPr lang="zh-CN" altLang="en-US" sz="1400" dirty="0"/>
          </a:p>
        </p:txBody>
      </p:sp>
      <p:sp>
        <p:nvSpPr>
          <p:cNvPr id="22" name="任意多边形: 形状 21">
            <a:extLst>
              <a:ext uri="{FF2B5EF4-FFF2-40B4-BE49-F238E27FC236}">
                <a16:creationId xmlns:a16="http://schemas.microsoft.com/office/drawing/2014/main" id="{42AFF436-BBFF-4DF9-8603-A2E15C76C423}"/>
              </a:ext>
            </a:extLst>
          </p:cNvPr>
          <p:cNvSpPr/>
          <p:nvPr/>
        </p:nvSpPr>
        <p:spPr>
          <a:xfrm>
            <a:off x="2312394"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-5</a:t>
            </a:r>
            <a:endParaRPr lang="zh-CN" altLang="en-US" dirty="0"/>
          </a:p>
        </p:txBody>
      </p:sp>
      <p:sp>
        <p:nvSpPr>
          <p:cNvPr id="23" name="任意多边形: 形状 22">
            <a:extLst>
              <a:ext uri="{FF2B5EF4-FFF2-40B4-BE49-F238E27FC236}">
                <a16:creationId xmlns:a16="http://schemas.microsoft.com/office/drawing/2014/main" id="{9FAAE3B2-A028-42B0-8DD4-3DF8677B0BFA}"/>
              </a:ext>
            </a:extLst>
          </p:cNvPr>
          <p:cNvSpPr/>
          <p:nvPr/>
        </p:nvSpPr>
        <p:spPr>
          <a:xfrm>
            <a:off x="2829904" y="4769460"/>
            <a:ext cx="498877"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sz="1400" dirty="0"/>
              <a:t>+</a:t>
            </a:r>
            <a:r>
              <a:rPr lang="zh-CN" altLang="en-US" sz="1400" dirty="0"/>
              <a:t>∞</a:t>
            </a:r>
          </a:p>
        </p:txBody>
      </p:sp>
      <p:sp>
        <p:nvSpPr>
          <p:cNvPr id="26" name="任意多边形: 形状 25">
            <a:extLst>
              <a:ext uri="{FF2B5EF4-FFF2-40B4-BE49-F238E27FC236}">
                <a16:creationId xmlns:a16="http://schemas.microsoft.com/office/drawing/2014/main" id="{A3124790-5995-49E7-9AA3-7FC3C2036EF6}"/>
              </a:ext>
            </a:extLst>
          </p:cNvPr>
          <p:cNvSpPr/>
          <p:nvPr/>
        </p:nvSpPr>
        <p:spPr>
          <a:xfrm>
            <a:off x="3650785"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3</a:t>
            </a:r>
            <a:endParaRPr lang="zh-CN" altLang="en-US" dirty="0"/>
          </a:p>
        </p:txBody>
      </p:sp>
      <p:sp>
        <p:nvSpPr>
          <p:cNvPr id="28" name="任意多边形: 形状 27">
            <a:extLst>
              <a:ext uri="{FF2B5EF4-FFF2-40B4-BE49-F238E27FC236}">
                <a16:creationId xmlns:a16="http://schemas.microsoft.com/office/drawing/2014/main" id="{CCDE1588-9BF4-4593-A540-A25D528AA5F6}"/>
              </a:ext>
            </a:extLst>
          </p:cNvPr>
          <p:cNvSpPr/>
          <p:nvPr/>
        </p:nvSpPr>
        <p:spPr>
          <a:xfrm>
            <a:off x="5078403"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5</a:t>
            </a:r>
            <a:endParaRPr lang="zh-CN" altLang="en-US" dirty="0"/>
          </a:p>
        </p:txBody>
      </p:sp>
      <p:sp>
        <p:nvSpPr>
          <p:cNvPr id="29" name="任意多边形: 形状 28">
            <a:extLst>
              <a:ext uri="{FF2B5EF4-FFF2-40B4-BE49-F238E27FC236}">
                <a16:creationId xmlns:a16="http://schemas.microsoft.com/office/drawing/2014/main" id="{3016DE80-24E8-450A-929C-8F7862F48E90}"/>
              </a:ext>
            </a:extLst>
          </p:cNvPr>
          <p:cNvSpPr/>
          <p:nvPr/>
        </p:nvSpPr>
        <p:spPr>
          <a:xfrm>
            <a:off x="5595915"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sz="1600" dirty="0"/>
              <a:t>-</a:t>
            </a:r>
            <a:r>
              <a:rPr lang="zh-CN" altLang="en-US" sz="1600" dirty="0"/>
              <a:t>∞</a:t>
            </a:r>
          </a:p>
        </p:txBody>
      </p:sp>
      <p:sp>
        <p:nvSpPr>
          <p:cNvPr id="30" name="任意多边形: 形状 29">
            <a:extLst>
              <a:ext uri="{FF2B5EF4-FFF2-40B4-BE49-F238E27FC236}">
                <a16:creationId xmlns:a16="http://schemas.microsoft.com/office/drawing/2014/main" id="{80230F76-6F4F-402C-97B1-594F7D02333D}"/>
              </a:ext>
            </a:extLst>
          </p:cNvPr>
          <p:cNvSpPr/>
          <p:nvPr/>
        </p:nvSpPr>
        <p:spPr>
          <a:xfrm>
            <a:off x="6416795"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7</a:t>
            </a:r>
            <a:endParaRPr lang="zh-CN" altLang="en-US" dirty="0"/>
          </a:p>
        </p:txBody>
      </p:sp>
      <p:sp>
        <p:nvSpPr>
          <p:cNvPr id="31" name="任意多边形: 形状 30">
            <a:extLst>
              <a:ext uri="{FF2B5EF4-FFF2-40B4-BE49-F238E27FC236}">
                <a16:creationId xmlns:a16="http://schemas.microsoft.com/office/drawing/2014/main" id="{0CF1897F-163B-4459-AD95-454EF0DA0C61}"/>
              </a:ext>
            </a:extLst>
          </p:cNvPr>
          <p:cNvSpPr/>
          <p:nvPr/>
        </p:nvSpPr>
        <p:spPr>
          <a:xfrm>
            <a:off x="7023532"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-5</a:t>
            </a:r>
            <a:endParaRPr lang="zh-CN" altLang="en-US" dirty="0"/>
          </a:p>
        </p:txBody>
      </p:sp>
      <p:sp>
        <p:nvSpPr>
          <p:cNvPr id="32" name="任意多边形: 形状 31">
            <a:extLst>
              <a:ext uri="{FF2B5EF4-FFF2-40B4-BE49-F238E27FC236}">
                <a16:creationId xmlns:a16="http://schemas.microsoft.com/office/drawing/2014/main" id="{E8D84F49-6B45-4565-AED9-F3DAC308AE11}"/>
              </a:ext>
            </a:extLst>
          </p:cNvPr>
          <p:cNvSpPr/>
          <p:nvPr/>
        </p:nvSpPr>
        <p:spPr>
          <a:xfrm>
            <a:off x="7576734" y="4769460"/>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-3</a:t>
            </a:r>
            <a:endParaRPr lang="zh-CN" altLang="en-US" dirty="0"/>
          </a:p>
        </p:txBody>
      </p:sp>
      <p:sp>
        <p:nvSpPr>
          <p:cNvPr id="33" name="任意多边形: 形状 32">
            <a:extLst>
              <a:ext uri="{FF2B5EF4-FFF2-40B4-BE49-F238E27FC236}">
                <a16:creationId xmlns:a16="http://schemas.microsoft.com/office/drawing/2014/main" id="{B151D57A-1AC9-490B-B5D3-CF0DD807E061}"/>
              </a:ext>
            </a:extLst>
          </p:cNvPr>
          <p:cNvSpPr/>
          <p:nvPr/>
        </p:nvSpPr>
        <p:spPr>
          <a:xfrm>
            <a:off x="4087636" y="2101600"/>
            <a:ext cx="2614325" cy="205220"/>
          </a:xfrm>
          <a:custGeom>
            <a:avLst/>
            <a:gdLst>
              <a:gd name="connsiteX0" fmla="*/ 13741 w 2614324"/>
              <a:gd name="connsiteY0" fmla="*/ 191836 h 205220"/>
              <a:gd name="connsiteX1" fmla="*/ 1294770 w 2614324"/>
              <a:gd name="connsiteY1" fmla="*/ 13384 h 205220"/>
              <a:gd name="connsiteX2" fmla="*/ 2601299 w 2614324"/>
              <a:gd name="connsiteY2" fmla="*/ 191836 h 205220"/>
            </a:gdLst>
            <a:ahLst/>
            <a:cxnLst>
              <a:cxn ang="0">
                <a:pos x="connsiteX0" y="connsiteY0"/>
              </a:cxn>
              <a:cxn ang="0">
                <a:pos x="connsiteX1" y="connsiteY1"/>
              </a:cxn>
              <a:cxn ang="0">
                <a:pos x="connsiteX2" y="connsiteY2"/>
              </a:cxn>
            </a:cxnLst>
            <a:rect l="l" t="t" r="r" b="b"/>
            <a:pathLst>
              <a:path w="2614324" h="205220">
                <a:moveTo>
                  <a:pt x="13741" y="191836"/>
                </a:moveTo>
                <a:cubicBezTo>
                  <a:pt x="13741" y="191836"/>
                  <a:pt x="-43622" y="191836"/>
                  <a:pt x="1294770" y="13384"/>
                </a:cubicBezTo>
                <a:cubicBezTo>
                  <a:pt x="2543935" y="191836"/>
                  <a:pt x="2601299" y="191836"/>
                  <a:pt x="2601299" y="191836"/>
                </a:cubicBezTo>
              </a:path>
            </a:pathLst>
          </a:custGeom>
          <a:noFill/>
          <a:ln w="19050" cap="flat">
            <a:solidFill>
              <a:srgbClr val="000000"/>
            </a:solid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B6993C2C-9974-4195-82A1-A9BD5C22AA6E}"/>
              </a:ext>
            </a:extLst>
          </p:cNvPr>
          <p:cNvSpPr/>
          <p:nvPr/>
        </p:nvSpPr>
        <p:spPr>
          <a:xfrm>
            <a:off x="3374184" y="2886789"/>
            <a:ext cx="1275933" cy="205220"/>
          </a:xfrm>
          <a:custGeom>
            <a:avLst/>
            <a:gdLst>
              <a:gd name="connsiteX0" fmla="*/ 13384 w 1275933"/>
              <a:gd name="connsiteY0" fmla="*/ 191836 h 205220"/>
              <a:gd name="connsiteX1" fmla="*/ 682580 w 1275933"/>
              <a:gd name="connsiteY1" fmla="*/ 13384 h 205220"/>
              <a:gd name="connsiteX2" fmla="*/ 1262549 w 1275933"/>
              <a:gd name="connsiteY2" fmla="*/ 191836 h 205220"/>
            </a:gdLst>
            <a:ahLst/>
            <a:cxnLst>
              <a:cxn ang="0">
                <a:pos x="connsiteX0" y="connsiteY0"/>
              </a:cxn>
              <a:cxn ang="0">
                <a:pos x="connsiteX1" y="connsiteY1"/>
              </a:cxn>
              <a:cxn ang="0">
                <a:pos x="connsiteX2" y="connsiteY2"/>
              </a:cxn>
            </a:cxnLst>
            <a:rect l="l" t="t" r="r" b="b"/>
            <a:pathLst>
              <a:path w="1275933" h="205220">
                <a:moveTo>
                  <a:pt x="13384" y="191836"/>
                </a:moveTo>
                <a:cubicBezTo>
                  <a:pt x="727193" y="13384"/>
                  <a:pt x="682580" y="13384"/>
                  <a:pt x="682580" y="13384"/>
                </a:cubicBezTo>
                <a:lnTo>
                  <a:pt x="1262549" y="191836"/>
                </a:lnTo>
              </a:path>
            </a:pathLst>
          </a:custGeom>
          <a:noFill/>
          <a:ln w="19050" cap="flat">
            <a:solidFill>
              <a:srgbClr val="000000"/>
            </a:solid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E49AC8B1-9CA4-41C7-8940-57EDAC83F1E6}"/>
              </a:ext>
            </a:extLst>
          </p:cNvPr>
          <p:cNvSpPr/>
          <p:nvPr/>
        </p:nvSpPr>
        <p:spPr>
          <a:xfrm>
            <a:off x="6144655" y="2895078"/>
            <a:ext cx="1365159" cy="205220"/>
          </a:xfrm>
          <a:custGeom>
            <a:avLst/>
            <a:gdLst>
              <a:gd name="connsiteX0" fmla="*/ 13384 w 1365159"/>
              <a:gd name="connsiteY0" fmla="*/ 179086 h 205220"/>
              <a:gd name="connsiteX1" fmla="*/ 593354 w 1365159"/>
              <a:gd name="connsiteY1" fmla="*/ 13384 h 205220"/>
              <a:gd name="connsiteX2" fmla="*/ 1351776 w 1365159"/>
              <a:gd name="connsiteY2" fmla="*/ 198207 h 205220"/>
            </a:gdLst>
            <a:ahLst/>
            <a:cxnLst>
              <a:cxn ang="0">
                <a:pos x="connsiteX0" y="connsiteY0"/>
              </a:cxn>
              <a:cxn ang="0">
                <a:pos x="connsiteX1" y="connsiteY1"/>
              </a:cxn>
              <a:cxn ang="0">
                <a:pos x="connsiteX2" y="connsiteY2"/>
              </a:cxn>
            </a:cxnLst>
            <a:rect l="l" t="t" r="r" b="b"/>
            <a:pathLst>
              <a:path w="1365159" h="205220">
                <a:moveTo>
                  <a:pt x="13384" y="179086"/>
                </a:moveTo>
                <a:cubicBezTo>
                  <a:pt x="593354" y="13384"/>
                  <a:pt x="593354" y="13384"/>
                  <a:pt x="593354" y="13384"/>
                </a:cubicBezTo>
                <a:lnTo>
                  <a:pt x="1351776" y="198207"/>
                </a:lnTo>
              </a:path>
            </a:pathLst>
          </a:custGeom>
          <a:noFill/>
          <a:ln w="19050" cap="flat">
            <a:solidFill>
              <a:srgbClr val="000000"/>
            </a:solid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7A957571-214D-447A-B37A-1EAB9DC793DE}"/>
              </a:ext>
            </a:extLst>
          </p:cNvPr>
          <p:cNvSpPr/>
          <p:nvPr/>
        </p:nvSpPr>
        <p:spPr>
          <a:xfrm>
            <a:off x="2849660" y="3685363"/>
            <a:ext cx="981487" cy="205220"/>
          </a:xfrm>
          <a:custGeom>
            <a:avLst/>
            <a:gdLst>
              <a:gd name="connsiteX0" fmla="*/ 13384 w 981487"/>
              <a:gd name="connsiteY0" fmla="*/ 191836 h 205220"/>
              <a:gd name="connsiteX1" fmla="*/ 497757 w 981487"/>
              <a:gd name="connsiteY1" fmla="*/ 13384 h 205220"/>
              <a:gd name="connsiteX2" fmla="*/ 969379 w 981487"/>
              <a:gd name="connsiteY2" fmla="*/ 191836 h 205220"/>
            </a:gdLst>
            <a:ahLst/>
            <a:cxnLst>
              <a:cxn ang="0">
                <a:pos x="connsiteX0" y="connsiteY0"/>
              </a:cxn>
              <a:cxn ang="0">
                <a:pos x="connsiteX1" y="connsiteY1"/>
              </a:cxn>
              <a:cxn ang="0">
                <a:pos x="connsiteX2" y="connsiteY2"/>
              </a:cxn>
            </a:cxnLst>
            <a:rect l="l" t="t" r="r" b="b"/>
            <a:pathLst>
              <a:path w="981487" h="205220">
                <a:moveTo>
                  <a:pt x="13384" y="191836"/>
                </a:moveTo>
                <a:cubicBezTo>
                  <a:pt x="504128" y="13384"/>
                  <a:pt x="497757" y="13384"/>
                  <a:pt x="497757" y="13384"/>
                </a:cubicBezTo>
                <a:lnTo>
                  <a:pt x="969379" y="191836"/>
                </a:lnTo>
              </a:path>
            </a:pathLst>
          </a:custGeom>
          <a:noFill/>
          <a:ln w="19050" cap="flat">
            <a:solidFill>
              <a:srgbClr val="000000"/>
            </a:solid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E5F37EBC-6F16-4098-84A3-02E3D2D1380B}"/>
              </a:ext>
            </a:extLst>
          </p:cNvPr>
          <p:cNvSpPr/>
          <p:nvPr/>
        </p:nvSpPr>
        <p:spPr>
          <a:xfrm>
            <a:off x="5627144" y="3685363"/>
            <a:ext cx="981487" cy="205220"/>
          </a:xfrm>
          <a:custGeom>
            <a:avLst/>
            <a:gdLst>
              <a:gd name="connsiteX0" fmla="*/ 13384 w 981487"/>
              <a:gd name="connsiteY0" fmla="*/ 191836 h 205220"/>
              <a:gd name="connsiteX1" fmla="*/ 497757 w 981487"/>
              <a:gd name="connsiteY1" fmla="*/ 13384 h 205220"/>
              <a:gd name="connsiteX2" fmla="*/ 969379 w 981487"/>
              <a:gd name="connsiteY2" fmla="*/ 191836 h 205220"/>
            </a:gdLst>
            <a:ahLst/>
            <a:cxnLst>
              <a:cxn ang="0">
                <a:pos x="connsiteX0" y="connsiteY0"/>
              </a:cxn>
              <a:cxn ang="0">
                <a:pos x="connsiteX1" y="connsiteY1"/>
              </a:cxn>
              <a:cxn ang="0">
                <a:pos x="connsiteX2" y="connsiteY2"/>
              </a:cxn>
            </a:cxnLst>
            <a:rect l="l" t="t" r="r" b="b"/>
            <a:pathLst>
              <a:path w="981487" h="205220">
                <a:moveTo>
                  <a:pt x="13384" y="191836"/>
                </a:moveTo>
                <a:cubicBezTo>
                  <a:pt x="504128" y="13384"/>
                  <a:pt x="497757" y="13384"/>
                  <a:pt x="497757" y="13384"/>
                </a:cubicBezTo>
                <a:lnTo>
                  <a:pt x="969379" y="191836"/>
                </a:lnTo>
              </a:path>
            </a:pathLst>
          </a:custGeom>
          <a:noFill/>
          <a:ln w="19050" cap="flat">
            <a:solidFill>
              <a:srgbClr val="000000"/>
            </a:solid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1837691D-1E32-4613-9668-48ABB84F09B5}"/>
              </a:ext>
            </a:extLst>
          </p:cNvPr>
          <p:cNvSpPr/>
          <p:nvPr/>
        </p:nvSpPr>
        <p:spPr>
          <a:xfrm>
            <a:off x="2566688" y="4497320"/>
            <a:ext cx="472898" cy="205220"/>
          </a:xfrm>
          <a:custGeom>
            <a:avLst/>
            <a:gdLst>
              <a:gd name="connsiteX0" fmla="*/ 13384 w 472898"/>
              <a:gd name="connsiteY0" fmla="*/ 185465 h 205220"/>
              <a:gd name="connsiteX1" fmla="*/ 255570 w 472898"/>
              <a:gd name="connsiteY1" fmla="*/ 13384 h 205220"/>
              <a:gd name="connsiteX2" fmla="*/ 465885 w 472898"/>
              <a:gd name="connsiteY2" fmla="*/ 191836 h 205220"/>
            </a:gdLst>
            <a:ahLst/>
            <a:cxnLst>
              <a:cxn ang="0">
                <a:pos x="connsiteX0" y="connsiteY0"/>
              </a:cxn>
              <a:cxn ang="0">
                <a:pos x="connsiteX1" y="connsiteY1"/>
              </a:cxn>
              <a:cxn ang="0">
                <a:pos x="connsiteX2" y="connsiteY2"/>
              </a:cxn>
            </a:cxnLst>
            <a:rect l="l" t="t" r="r" b="b"/>
            <a:pathLst>
              <a:path w="472898" h="205220">
                <a:moveTo>
                  <a:pt x="13384" y="185465"/>
                </a:moveTo>
                <a:cubicBezTo>
                  <a:pt x="255570" y="19755"/>
                  <a:pt x="255570" y="13384"/>
                  <a:pt x="255570" y="13384"/>
                </a:cubicBezTo>
                <a:lnTo>
                  <a:pt x="465885" y="191836"/>
                </a:lnTo>
              </a:path>
            </a:pathLst>
          </a:custGeom>
          <a:noFill/>
          <a:ln w="19050" cap="flat">
            <a:solidFill>
              <a:srgbClr val="000000"/>
            </a:solid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01DEAD9C-6CA3-4DFD-8AB6-7ECA58B2C929}"/>
              </a:ext>
            </a:extLst>
          </p:cNvPr>
          <p:cNvSpPr/>
          <p:nvPr/>
        </p:nvSpPr>
        <p:spPr>
          <a:xfrm>
            <a:off x="5326327" y="4497320"/>
            <a:ext cx="472898" cy="205220"/>
          </a:xfrm>
          <a:custGeom>
            <a:avLst/>
            <a:gdLst>
              <a:gd name="connsiteX0" fmla="*/ 13384 w 472898"/>
              <a:gd name="connsiteY0" fmla="*/ 185465 h 205220"/>
              <a:gd name="connsiteX1" fmla="*/ 255570 w 472898"/>
              <a:gd name="connsiteY1" fmla="*/ 13384 h 205220"/>
              <a:gd name="connsiteX2" fmla="*/ 465885 w 472898"/>
              <a:gd name="connsiteY2" fmla="*/ 191836 h 205220"/>
            </a:gdLst>
            <a:ahLst/>
            <a:cxnLst>
              <a:cxn ang="0">
                <a:pos x="connsiteX0" y="connsiteY0"/>
              </a:cxn>
              <a:cxn ang="0">
                <a:pos x="connsiteX1" y="connsiteY1"/>
              </a:cxn>
              <a:cxn ang="0">
                <a:pos x="connsiteX2" y="connsiteY2"/>
              </a:cxn>
            </a:cxnLst>
            <a:rect l="l" t="t" r="r" b="b"/>
            <a:pathLst>
              <a:path w="472898" h="205220">
                <a:moveTo>
                  <a:pt x="13384" y="185465"/>
                </a:moveTo>
                <a:cubicBezTo>
                  <a:pt x="255570" y="19755"/>
                  <a:pt x="255570" y="13384"/>
                  <a:pt x="255570" y="13384"/>
                </a:cubicBezTo>
                <a:lnTo>
                  <a:pt x="465885" y="191836"/>
                </a:lnTo>
              </a:path>
            </a:pathLst>
          </a:custGeom>
          <a:noFill/>
          <a:ln w="19050" cap="flat">
            <a:solidFill>
              <a:srgbClr val="000000"/>
            </a:solid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B0B9C194-E422-499D-A798-92BFF32954B6}"/>
              </a:ext>
            </a:extLst>
          </p:cNvPr>
          <p:cNvSpPr/>
          <p:nvPr/>
        </p:nvSpPr>
        <p:spPr>
          <a:xfrm>
            <a:off x="7289301" y="4497320"/>
            <a:ext cx="472898" cy="205220"/>
          </a:xfrm>
          <a:custGeom>
            <a:avLst/>
            <a:gdLst>
              <a:gd name="connsiteX0" fmla="*/ 13384 w 472898"/>
              <a:gd name="connsiteY0" fmla="*/ 185465 h 205220"/>
              <a:gd name="connsiteX1" fmla="*/ 255570 w 472898"/>
              <a:gd name="connsiteY1" fmla="*/ 13384 h 205220"/>
              <a:gd name="connsiteX2" fmla="*/ 465885 w 472898"/>
              <a:gd name="connsiteY2" fmla="*/ 191836 h 205220"/>
            </a:gdLst>
            <a:ahLst/>
            <a:cxnLst>
              <a:cxn ang="0">
                <a:pos x="connsiteX0" y="connsiteY0"/>
              </a:cxn>
              <a:cxn ang="0">
                <a:pos x="connsiteX1" y="connsiteY1"/>
              </a:cxn>
              <a:cxn ang="0">
                <a:pos x="connsiteX2" y="connsiteY2"/>
              </a:cxn>
            </a:cxnLst>
            <a:rect l="l" t="t" r="r" b="b"/>
            <a:pathLst>
              <a:path w="472898" h="205220">
                <a:moveTo>
                  <a:pt x="13384" y="185465"/>
                </a:moveTo>
                <a:cubicBezTo>
                  <a:pt x="255570" y="19755"/>
                  <a:pt x="255570" y="13384"/>
                  <a:pt x="255570" y="13384"/>
                </a:cubicBezTo>
                <a:lnTo>
                  <a:pt x="465885" y="191836"/>
                </a:lnTo>
              </a:path>
            </a:pathLst>
          </a:custGeom>
          <a:noFill/>
          <a:ln w="19050" cap="flat">
            <a:solidFill>
              <a:srgbClr val="000000"/>
            </a:solid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FE84B9EF-BC4A-402A-A748-C440B509B0C3}"/>
              </a:ext>
            </a:extLst>
          </p:cNvPr>
          <p:cNvSpPr/>
          <p:nvPr/>
        </p:nvSpPr>
        <p:spPr>
          <a:xfrm>
            <a:off x="3873851" y="4492859"/>
            <a:ext cx="26768" cy="205220"/>
          </a:xfrm>
          <a:custGeom>
            <a:avLst/>
            <a:gdLst>
              <a:gd name="connsiteX0" fmla="*/ 13384 w 26767"/>
              <a:gd name="connsiteY0" fmla="*/ 13384 h 205220"/>
              <a:gd name="connsiteX1" fmla="*/ 13384 w 26767"/>
              <a:gd name="connsiteY1" fmla="*/ 191836 h 205220"/>
            </a:gdLst>
            <a:ahLst/>
            <a:cxnLst>
              <a:cxn ang="0">
                <a:pos x="connsiteX0" y="connsiteY0"/>
              </a:cxn>
              <a:cxn ang="0">
                <a:pos x="connsiteX1" y="connsiteY1"/>
              </a:cxn>
            </a:cxnLst>
            <a:rect l="l" t="t" r="r" b="b"/>
            <a:pathLst>
              <a:path w="26767" h="205220">
                <a:moveTo>
                  <a:pt x="13384" y="13384"/>
                </a:moveTo>
                <a:lnTo>
                  <a:pt x="13384" y="191836"/>
                </a:lnTo>
              </a:path>
            </a:pathLst>
          </a:custGeom>
          <a:noFill/>
          <a:ln w="19050" cap="flat">
            <a:solidFill>
              <a:srgbClr val="000000"/>
            </a:solid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4AAD9F7-089A-4573-A86A-E4187AD22233}"/>
              </a:ext>
            </a:extLst>
          </p:cNvPr>
          <p:cNvSpPr/>
          <p:nvPr/>
        </p:nvSpPr>
        <p:spPr>
          <a:xfrm>
            <a:off x="4672424" y="4497320"/>
            <a:ext cx="26768" cy="205220"/>
          </a:xfrm>
          <a:custGeom>
            <a:avLst/>
            <a:gdLst>
              <a:gd name="connsiteX0" fmla="*/ 13384 w 26767"/>
              <a:gd name="connsiteY0" fmla="*/ 13384 h 205220"/>
              <a:gd name="connsiteX1" fmla="*/ 13384 w 26767"/>
              <a:gd name="connsiteY1" fmla="*/ 191836 h 205220"/>
            </a:gdLst>
            <a:ahLst/>
            <a:cxnLst>
              <a:cxn ang="0">
                <a:pos x="connsiteX0" y="connsiteY0"/>
              </a:cxn>
              <a:cxn ang="0">
                <a:pos x="connsiteX1" y="connsiteY1"/>
              </a:cxn>
            </a:cxnLst>
            <a:rect l="l" t="t" r="r" b="b"/>
            <a:pathLst>
              <a:path w="26767" h="205220">
                <a:moveTo>
                  <a:pt x="13384" y="13384"/>
                </a:moveTo>
                <a:lnTo>
                  <a:pt x="13384" y="191836"/>
                </a:lnTo>
              </a:path>
            </a:pathLst>
          </a:custGeom>
          <a:noFill/>
          <a:ln w="19050" cap="flat">
            <a:solidFill>
              <a:srgbClr val="000000"/>
            </a:solid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188B7832-02D3-46F9-81C4-24B99ECF5C5F}"/>
              </a:ext>
            </a:extLst>
          </p:cNvPr>
          <p:cNvSpPr/>
          <p:nvPr/>
        </p:nvSpPr>
        <p:spPr>
          <a:xfrm>
            <a:off x="6627109" y="4490307"/>
            <a:ext cx="26768" cy="205220"/>
          </a:xfrm>
          <a:custGeom>
            <a:avLst/>
            <a:gdLst>
              <a:gd name="connsiteX0" fmla="*/ 13384 w 26767"/>
              <a:gd name="connsiteY0" fmla="*/ 13384 h 205220"/>
              <a:gd name="connsiteX1" fmla="*/ 13384 w 26767"/>
              <a:gd name="connsiteY1" fmla="*/ 191836 h 205220"/>
            </a:gdLst>
            <a:ahLst/>
            <a:cxnLst>
              <a:cxn ang="0">
                <a:pos x="connsiteX0" y="connsiteY0"/>
              </a:cxn>
              <a:cxn ang="0">
                <a:pos x="connsiteX1" y="connsiteY1"/>
              </a:cxn>
            </a:cxnLst>
            <a:rect l="l" t="t" r="r" b="b"/>
            <a:pathLst>
              <a:path w="26767" h="205220">
                <a:moveTo>
                  <a:pt x="13384" y="13384"/>
                </a:moveTo>
                <a:lnTo>
                  <a:pt x="13384" y="191836"/>
                </a:lnTo>
              </a:path>
            </a:pathLst>
          </a:custGeom>
          <a:noFill/>
          <a:ln w="19050" cap="flat">
            <a:solidFill>
              <a:srgbClr val="000000"/>
            </a:solid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90E99720-767D-461C-8792-CA4FF32288BE}"/>
              </a:ext>
            </a:extLst>
          </p:cNvPr>
          <p:cNvSpPr/>
          <p:nvPr/>
        </p:nvSpPr>
        <p:spPr>
          <a:xfrm>
            <a:off x="7527660" y="3694286"/>
            <a:ext cx="26768" cy="205220"/>
          </a:xfrm>
          <a:custGeom>
            <a:avLst/>
            <a:gdLst>
              <a:gd name="connsiteX0" fmla="*/ 13384 w 26767"/>
              <a:gd name="connsiteY0" fmla="*/ 13384 h 205220"/>
              <a:gd name="connsiteX1" fmla="*/ 13384 w 26767"/>
              <a:gd name="connsiteY1" fmla="*/ 191836 h 205220"/>
            </a:gdLst>
            <a:ahLst/>
            <a:cxnLst>
              <a:cxn ang="0">
                <a:pos x="connsiteX0" y="connsiteY0"/>
              </a:cxn>
              <a:cxn ang="0">
                <a:pos x="connsiteX1" y="connsiteY1"/>
              </a:cxn>
            </a:cxnLst>
            <a:rect l="l" t="t" r="r" b="b"/>
            <a:pathLst>
              <a:path w="26767" h="205220">
                <a:moveTo>
                  <a:pt x="13384" y="13384"/>
                </a:moveTo>
                <a:lnTo>
                  <a:pt x="13384" y="191836"/>
                </a:lnTo>
              </a:path>
            </a:pathLst>
          </a:custGeom>
          <a:noFill/>
          <a:ln w="19050" cap="flat">
            <a:solidFill>
              <a:srgbClr val="000000"/>
            </a:solid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0D147BED-84DF-45BD-8196-F48990E81418}"/>
              </a:ext>
            </a:extLst>
          </p:cNvPr>
          <p:cNvSpPr/>
          <p:nvPr/>
        </p:nvSpPr>
        <p:spPr>
          <a:xfrm>
            <a:off x="4663502" y="3685363"/>
            <a:ext cx="26768" cy="205220"/>
          </a:xfrm>
          <a:custGeom>
            <a:avLst/>
            <a:gdLst>
              <a:gd name="connsiteX0" fmla="*/ 13384 w 26767"/>
              <a:gd name="connsiteY0" fmla="*/ 13384 h 205220"/>
              <a:gd name="connsiteX1" fmla="*/ 13384 w 26767"/>
              <a:gd name="connsiteY1" fmla="*/ 191836 h 205220"/>
            </a:gdLst>
            <a:ahLst/>
            <a:cxnLst>
              <a:cxn ang="0">
                <a:pos x="connsiteX0" y="connsiteY0"/>
              </a:cxn>
              <a:cxn ang="0">
                <a:pos x="connsiteX1" y="connsiteY1"/>
              </a:cxn>
            </a:cxnLst>
            <a:rect l="l" t="t" r="r" b="b"/>
            <a:pathLst>
              <a:path w="26767" h="205220">
                <a:moveTo>
                  <a:pt x="13384" y="13384"/>
                </a:moveTo>
                <a:lnTo>
                  <a:pt x="13384" y="191836"/>
                </a:lnTo>
              </a:path>
            </a:pathLst>
          </a:custGeom>
          <a:noFill/>
          <a:ln w="19050" cap="flat">
            <a:solidFill>
              <a:srgbClr val="000000"/>
            </a:solid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C93D90C2-3A81-4423-8943-1D6069468C56}"/>
              </a:ext>
            </a:extLst>
          </p:cNvPr>
          <p:cNvSpPr/>
          <p:nvPr/>
        </p:nvSpPr>
        <p:spPr>
          <a:xfrm>
            <a:off x="1859571" y="2201979"/>
            <a:ext cx="6254750" cy="8923"/>
          </a:xfrm>
          <a:custGeom>
            <a:avLst/>
            <a:gdLst>
              <a:gd name="connsiteX0" fmla="*/ 6252520 w 6254750"/>
              <a:gd name="connsiteY0" fmla="*/ 6692 h 8922"/>
              <a:gd name="connsiteX1" fmla="*/ 6692 w 6254750"/>
              <a:gd name="connsiteY1" fmla="*/ 6692 h 8922"/>
            </a:gdLst>
            <a:ahLst/>
            <a:cxnLst>
              <a:cxn ang="0">
                <a:pos x="connsiteX0" y="connsiteY0"/>
              </a:cxn>
              <a:cxn ang="0">
                <a:pos x="connsiteX1" y="connsiteY1"/>
              </a:cxn>
            </a:cxnLst>
            <a:rect l="l" t="t" r="r" b="b"/>
            <a:pathLst>
              <a:path w="6254750" h="8922">
                <a:moveTo>
                  <a:pt x="6252520" y="6692"/>
                </a:moveTo>
                <a:cubicBezTo>
                  <a:pt x="6692" y="6692"/>
                  <a:pt x="6692" y="6692"/>
                  <a:pt x="6692" y="6692"/>
                </a:cubicBezTo>
              </a:path>
            </a:pathLst>
          </a:custGeom>
          <a:noFill/>
          <a:ln w="9525" cap="flat">
            <a:solidFill>
              <a:srgbClr val="000000"/>
            </a:solidFill>
            <a:custDash>
              <a:ds d="450000" sp="450000"/>
            </a:custDash>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C66BCB5B-3255-4B37-9EB9-17EBA24F9E65}"/>
              </a:ext>
            </a:extLst>
          </p:cNvPr>
          <p:cNvSpPr/>
          <p:nvPr/>
        </p:nvSpPr>
        <p:spPr>
          <a:xfrm>
            <a:off x="1859571" y="3005014"/>
            <a:ext cx="6254750" cy="8923"/>
          </a:xfrm>
          <a:custGeom>
            <a:avLst/>
            <a:gdLst>
              <a:gd name="connsiteX0" fmla="*/ 6252520 w 6254750"/>
              <a:gd name="connsiteY0" fmla="*/ 6692 h 8922"/>
              <a:gd name="connsiteX1" fmla="*/ 6692 w 6254750"/>
              <a:gd name="connsiteY1" fmla="*/ 6692 h 8922"/>
            </a:gdLst>
            <a:ahLst/>
            <a:cxnLst>
              <a:cxn ang="0">
                <a:pos x="connsiteX0" y="connsiteY0"/>
              </a:cxn>
              <a:cxn ang="0">
                <a:pos x="connsiteX1" y="connsiteY1"/>
              </a:cxn>
            </a:cxnLst>
            <a:rect l="l" t="t" r="r" b="b"/>
            <a:pathLst>
              <a:path w="6254750" h="8922">
                <a:moveTo>
                  <a:pt x="6252520" y="6692"/>
                </a:moveTo>
                <a:cubicBezTo>
                  <a:pt x="6692" y="6692"/>
                  <a:pt x="6692" y="6692"/>
                  <a:pt x="6692" y="6692"/>
                </a:cubicBezTo>
              </a:path>
            </a:pathLst>
          </a:custGeom>
          <a:noFill/>
          <a:ln w="9525" cap="flat">
            <a:solidFill>
              <a:srgbClr val="000000"/>
            </a:solidFill>
            <a:custDash>
              <a:ds d="450000" sp="450000"/>
            </a:custDash>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004EDF78-3623-4BF2-A597-033D84A16965}"/>
              </a:ext>
            </a:extLst>
          </p:cNvPr>
          <p:cNvSpPr/>
          <p:nvPr/>
        </p:nvSpPr>
        <p:spPr>
          <a:xfrm>
            <a:off x="1859571" y="3808049"/>
            <a:ext cx="6254750" cy="8923"/>
          </a:xfrm>
          <a:custGeom>
            <a:avLst/>
            <a:gdLst>
              <a:gd name="connsiteX0" fmla="*/ 6252520 w 6254750"/>
              <a:gd name="connsiteY0" fmla="*/ 6692 h 8922"/>
              <a:gd name="connsiteX1" fmla="*/ 6692 w 6254750"/>
              <a:gd name="connsiteY1" fmla="*/ 6692 h 8922"/>
            </a:gdLst>
            <a:ahLst/>
            <a:cxnLst>
              <a:cxn ang="0">
                <a:pos x="connsiteX0" y="connsiteY0"/>
              </a:cxn>
              <a:cxn ang="0">
                <a:pos x="connsiteX1" y="connsiteY1"/>
              </a:cxn>
            </a:cxnLst>
            <a:rect l="l" t="t" r="r" b="b"/>
            <a:pathLst>
              <a:path w="6254750" h="8922">
                <a:moveTo>
                  <a:pt x="6252520" y="6692"/>
                </a:moveTo>
                <a:cubicBezTo>
                  <a:pt x="6692" y="6692"/>
                  <a:pt x="6692" y="6692"/>
                  <a:pt x="6692" y="6692"/>
                </a:cubicBezTo>
              </a:path>
            </a:pathLst>
          </a:custGeom>
          <a:noFill/>
          <a:ln w="9525" cap="flat">
            <a:solidFill>
              <a:srgbClr val="000000"/>
            </a:solidFill>
            <a:custDash>
              <a:ds d="450000" sp="450000"/>
            </a:custDash>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D6AB6BFA-8EA1-443A-A7EC-D4C67F7A1D34}"/>
              </a:ext>
            </a:extLst>
          </p:cNvPr>
          <p:cNvSpPr/>
          <p:nvPr/>
        </p:nvSpPr>
        <p:spPr>
          <a:xfrm>
            <a:off x="1859571" y="4611084"/>
            <a:ext cx="6254750" cy="8923"/>
          </a:xfrm>
          <a:custGeom>
            <a:avLst/>
            <a:gdLst>
              <a:gd name="connsiteX0" fmla="*/ 6252520 w 6254750"/>
              <a:gd name="connsiteY0" fmla="*/ 6692 h 8922"/>
              <a:gd name="connsiteX1" fmla="*/ 6692 w 6254750"/>
              <a:gd name="connsiteY1" fmla="*/ 6692 h 8922"/>
            </a:gdLst>
            <a:ahLst/>
            <a:cxnLst>
              <a:cxn ang="0">
                <a:pos x="connsiteX0" y="connsiteY0"/>
              </a:cxn>
              <a:cxn ang="0">
                <a:pos x="connsiteX1" y="connsiteY1"/>
              </a:cxn>
            </a:cxnLst>
            <a:rect l="l" t="t" r="r" b="b"/>
            <a:pathLst>
              <a:path w="6254750" h="8922">
                <a:moveTo>
                  <a:pt x="6252520" y="6692"/>
                </a:moveTo>
                <a:cubicBezTo>
                  <a:pt x="6692" y="6692"/>
                  <a:pt x="6692" y="6692"/>
                  <a:pt x="6692" y="6692"/>
                </a:cubicBezTo>
              </a:path>
            </a:pathLst>
          </a:custGeom>
          <a:noFill/>
          <a:ln w="9525" cap="flat">
            <a:solidFill>
              <a:srgbClr val="000000"/>
            </a:solidFill>
            <a:custDash>
              <a:ds d="450000" sp="450000"/>
            </a:custDash>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E77C334B-7C3C-4BE9-AB3C-0C7A34F58C6C}"/>
              </a:ext>
            </a:extLst>
          </p:cNvPr>
          <p:cNvSpPr/>
          <p:nvPr/>
        </p:nvSpPr>
        <p:spPr>
          <a:xfrm>
            <a:off x="2465844" y="4465987"/>
            <a:ext cx="151684" cy="285524"/>
          </a:xfrm>
          <a:custGeom>
            <a:avLst/>
            <a:gdLst>
              <a:gd name="connsiteX0" fmla="*/ 21441 w 151684"/>
              <a:gd name="connsiteY0" fmla="*/ 268383 h 285523"/>
              <a:gd name="connsiteX1" fmla="*/ 135454 w 151684"/>
              <a:gd name="connsiteY1" fmla="*/ 20076 h 285523"/>
            </a:gdLst>
            <a:ahLst/>
            <a:cxnLst>
              <a:cxn ang="0">
                <a:pos x="connsiteX0" y="connsiteY0"/>
              </a:cxn>
              <a:cxn ang="0">
                <a:pos x="connsiteX1" y="connsiteY1"/>
              </a:cxn>
            </a:cxnLst>
            <a:rect l="l" t="t" r="r" b="b"/>
            <a:pathLst>
              <a:path w="151684" h="285523">
                <a:moveTo>
                  <a:pt x="21441" y="268383"/>
                </a:moveTo>
                <a:cubicBezTo>
                  <a:pt x="12331" y="202079"/>
                  <a:pt x="48646" y="94312"/>
                  <a:pt x="135454" y="20076"/>
                </a:cubicBezTo>
              </a:path>
            </a:pathLst>
          </a:custGeom>
          <a:noFill/>
          <a:ln w="28575" cap="flat">
            <a:solidFill>
              <a:srgbClr val="FF0000"/>
            </a:solidFill>
            <a:prstDash val="solid"/>
            <a:miter/>
          </a:ln>
        </p:spPr>
        <p:txBody>
          <a:bodyPr rtlCol="0" anchor="ctr"/>
          <a:lstStyle/>
          <a:p>
            <a:endParaRPr lang="zh-CN" altLang="en-US" dirty="0"/>
          </a:p>
        </p:txBody>
      </p:sp>
      <p:sp>
        <p:nvSpPr>
          <p:cNvPr id="51" name="任意多边形: 形状 50">
            <a:extLst>
              <a:ext uri="{FF2B5EF4-FFF2-40B4-BE49-F238E27FC236}">
                <a16:creationId xmlns:a16="http://schemas.microsoft.com/office/drawing/2014/main" id="{30FCAB44-0C5F-4530-8EB7-1E291F66C22D}"/>
              </a:ext>
            </a:extLst>
          </p:cNvPr>
          <p:cNvSpPr/>
          <p:nvPr/>
        </p:nvSpPr>
        <p:spPr>
          <a:xfrm>
            <a:off x="2570171" y="4422682"/>
            <a:ext cx="115994" cy="115994"/>
          </a:xfrm>
          <a:custGeom>
            <a:avLst/>
            <a:gdLst>
              <a:gd name="connsiteX0" fmla="*/ 74335 w 115993"/>
              <a:gd name="connsiteY0" fmla="*/ 44595 h 115993"/>
              <a:gd name="connsiteX1" fmla="*/ 65363 w 115993"/>
              <a:gd name="connsiteY1" fmla="*/ 66309 h 115993"/>
              <a:gd name="connsiteX2" fmla="*/ 56384 w 115993"/>
              <a:gd name="connsiteY2" fmla="*/ 88027 h 115993"/>
              <a:gd name="connsiteX3" fmla="*/ 42070 w 115993"/>
              <a:gd name="connsiteY3" fmla="*/ 69393 h 115993"/>
              <a:gd name="connsiteX4" fmla="*/ 27748 w 115993"/>
              <a:gd name="connsiteY4" fmla="*/ 50763 h 115993"/>
              <a:gd name="connsiteX5" fmla="*/ 51042 w 115993"/>
              <a:gd name="connsiteY5" fmla="*/ 47679 h 115993"/>
              <a:gd name="connsiteX6" fmla="*/ 74335 w 115993"/>
              <a:gd name="connsiteY6" fmla="*/ 44595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93" h="115993">
                <a:moveTo>
                  <a:pt x="74335" y="44595"/>
                </a:moveTo>
                <a:lnTo>
                  <a:pt x="65363" y="66309"/>
                </a:lnTo>
                <a:lnTo>
                  <a:pt x="56384" y="88027"/>
                </a:lnTo>
                <a:lnTo>
                  <a:pt x="42070" y="69393"/>
                </a:lnTo>
                <a:lnTo>
                  <a:pt x="27748" y="50763"/>
                </a:lnTo>
                <a:lnTo>
                  <a:pt x="51042" y="47679"/>
                </a:lnTo>
                <a:lnTo>
                  <a:pt x="74335" y="44595"/>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03D8FB6F-4E1C-4750-98F7-8085A10252D2}"/>
              </a:ext>
            </a:extLst>
          </p:cNvPr>
          <p:cNvSpPr/>
          <p:nvPr/>
        </p:nvSpPr>
        <p:spPr>
          <a:xfrm flipH="1">
            <a:off x="3716111" y="3468592"/>
            <a:ext cx="349452" cy="460917"/>
          </a:xfrm>
          <a:custGeom>
            <a:avLst/>
            <a:gdLst>
              <a:gd name="connsiteX0" fmla="*/ 20076 w 330136"/>
              <a:gd name="connsiteY0" fmla="*/ 392318 h 410440"/>
              <a:gd name="connsiteX1" fmla="*/ 314344 w 330136"/>
              <a:gd name="connsiteY1" fmla="*/ 20076 h 410440"/>
            </a:gdLst>
            <a:ahLst/>
            <a:cxnLst>
              <a:cxn ang="0">
                <a:pos x="connsiteX0" y="connsiteY0"/>
              </a:cxn>
              <a:cxn ang="0">
                <a:pos x="connsiteX1" y="connsiteY1"/>
              </a:cxn>
            </a:cxnLst>
            <a:rect l="l" t="t" r="r" b="b"/>
            <a:pathLst>
              <a:path w="330136" h="410440">
                <a:moveTo>
                  <a:pt x="20076" y="392318"/>
                </a:moveTo>
                <a:cubicBezTo>
                  <a:pt x="22503" y="283659"/>
                  <a:pt x="206594" y="85300"/>
                  <a:pt x="314344" y="20076"/>
                </a:cubicBezTo>
              </a:path>
            </a:pathLst>
          </a:custGeom>
          <a:noFill/>
          <a:ln w="28575" cap="flat">
            <a:solidFill>
              <a:srgbClr val="FF0000"/>
            </a:solidFill>
            <a:prstDash val="solid"/>
            <a:miter/>
          </a:ln>
        </p:spPr>
        <p:txBody>
          <a:bodyPr rtlCol="0" anchor="ctr"/>
          <a:lstStyle/>
          <a:p>
            <a:endParaRPr lang="zh-CN" altLang="en-US" dirty="0"/>
          </a:p>
        </p:txBody>
      </p:sp>
      <p:sp>
        <p:nvSpPr>
          <p:cNvPr id="53" name="任意多边形: 形状 52">
            <a:extLst>
              <a:ext uri="{FF2B5EF4-FFF2-40B4-BE49-F238E27FC236}">
                <a16:creationId xmlns:a16="http://schemas.microsoft.com/office/drawing/2014/main" id="{91B37755-C735-46AC-9283-47973789F8C0}"/>
              </a:ext>
            </a:extLst>
          </p:cNvPr>
          <p:cNvSpPr/>
          <p:nvPr/>
        </p:nvSpPr>
        <p:spPr>
          <a:xfrm>
            <a:off x="3694470" y="3443846"/>
            <a:ext cx="56850" cy="81115"/>
          </a:xfrm>
          <a:custGeom>
            <a:avLst/>
            <a:gdLst>
              <a:gd name="connsiteX0" fmla="*/ 74221 w 107071"/>
              <a:gd name="connsiteY0" fmla="*/ 44799 h 115993"/>
              <a:gd name="connsiteX1" fmla="*/ 64014 w 107071"/>
              <a:gd name="connsiteY1" fmla="*/ 65961 h 115993"/>
              <a:gd name="connsiteX2" fmla="*/ 53799 w 107071"/>
              <a:gd name="connsiteY2" fmla="*/ 87127 h 115993"/>
              <a:gd name="connsiteX3" fmla="*/ 40582 w 107071"/>
              <a:gd name="connsiteY3" fmla="*/ 67699 h 115993"/>
              <a:gd name="connsiteX4" fmla="*/ 27356 w 107071"/>
              <a:gd name="connsiteY4" fmla="*/ 48276 h 115993"/>
              <a:gd name="connsiteX5" fmla="*/ 50789 w 107071"/>
              <a:gd name="connsiteY5" fmla="*/ 46538 h 115993"/>
              <a:gd name="connsiteX6" fmla="*/ 74221 w 107071"/>
              <a:gd name="connsiteY6" fmla="*/ 44799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15993">
                <a:moveTo>
                  <a:pt x="74221" y="44799"/>
                </a:moveTo>
                <a:lnTo>
                  <a:pt x="64014" y="65961"/>
                </a:lnTo>
                <a:lnTo>
                  <a:pt x="53799" y="87127"/>
                </a:lnTo>
                <a:lnTo>
                  <a:pt x="40582" y="67699"/>
                </a:lnTo>
                <a:lnTo>
                  <a:pt x="27356" y="48276"/>
                </a:lnTo>
                <a:lnTo>
                  <a:pt x="50789" y="46538"/>
                </a:lnTo>
                <a:lnTo>
                  <a:pt x="74221" y="44799"/>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08E3C653-BA40-4ED4-B410-DCC784C47FD3}"/>
              </a:ext>
            </a:extLst>
          </p:cNvPr>
          <p:cNvSpPr/>
          <p:nvPr/>
        </p:nvSpPr>
        <p:spPr>
          <a:xfrm>
            <a:off x="3687205" y="4508366"/>
            <a:ext cx="71381" cy="294446"/>
          </a:xfrm>
          <a:custGeom>
            <a:avLst/>
            <a:gdLst>
              <a:gd name="connsiteX0" fmla="*/ 53637 w 71380"/>
              <a:gd name="connsiteY0" fmla="*/ 279653 h 294446"/>
              <a:gd name="connsiteX1" fmla="*/ 45972 w 71380"/>
              <a:gd name="connsiteY1" fmla="*/ 20076 h 294446"/>
            </a:gdLst>
            <a:ahLst/>
            <a:cxnLst>
              <a:cxn ang="0">
                <a:pos x="connsiteX0" y="connsiteY0"/>
              </a:cxn>
              <a:cxn ang="0">
                <a:pos x="connsiteX1" y="connsiteY1"/>
              </a:cxn>
            </a:cxnLst>
            <a:rect l="l" t="t" r="r" b="b"/>
            <a:pathLst>
              <a:path w="71380" h="294446">
                <a:moveTo>
                  <a:pt x="53637" y="279653"/>
                </a:moveTo>
                <a:cubicBezTo>
                  <a:pt x="17491" y="213349"/>
                  <a:pt x="4223" y="130368"/>
                  <a:pt x="45972" y="20076"/>
                </a:cubicBezTo>
              </a:path>
            </a:pathLst>
          </a:custGeom>
          <a:noFill/>
          <a:ln w="28575" cap="flat">
            <a:solidFill>
              <a:srgbClr val="FF0000"/>
            </a:solid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6407C79C-EF59-4046-B9E6-5211B8FBF657}"/>
              </a:ext>
            </a:extLst>
          </p:cNvPr>
          <p:cNvSpPr/>
          <p:nvPr/>
        </p:nvSpPr>
        <p:spPr>
          <a:xfrm>
            <a:off x="3687374" y="4450070"/>
            <a:ext cx="107071" cy="107071"/>
          </a:xfrm>
          <a:custGeom>
            <a:avLst/>
            <a:gdLst>
              <a:gd name="connsiteX0" fmla="*/ 59619 w 107071"/>
              <a:gd name="connsiteY0" fmla="*/ 32941 h 107071"/>
              <a:gd name="connsiteX1" fmla="*/ 65344 w 107071"/>
              <a:gd name="connsiteY1" fmla="*/ 55727 h 107071"/>
              <a:gd name="connsiteX2" fmla="*/ 71066 w 107071"/>
              <a:gd name="connsiteY2" fmla="*/ 78522 h 107071"/>
              <a:gd name="connsiteX3" fmla="*/ 48469 w 107071"/>
              <a:gd name="connsiteY3" fmla="*/ 72078 h 107071"/>
              <a:gd name="connsiteX4" fmla="*/ 25869 w 107071"/>
              <a:gd name="connsiteY4" fmla="*/ 65642 h 107071"/>
              <a:gd name="connsiteX5" fmla="*/ 42745 w 107071"/>
              <a:gd name="connsiteY5" fmla="*/ 49291 h 107071"/>
              <a:gd name="connsiteX6" fmla="*/ 59619 w 107071"/>
              <a:gd name="connsiteY6" fmla="*/ 32941 h 10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07071">
                <a:moveTo>
                  <a:pt x="59619" y="32941"/>
                </a:moveTo>
                <a:lnTo>
                  <a:pt x="65344" y="55727"/>
                </a:lnTo>
                <a:lnTo>
                  <a:pt x="71066" y="78522"/>
                </a:lnTo>
                <a:lnTo>
                  <a:pt x="48469" y="72078"/>
                </a:lnTo>
                <a:lnTo>
                  <a:pt x="25869" y="65642"/>
                </a:lnTo>
                <a:lnTo>
                  <a:pt x="42745" y="49291"/>
                </a:lnTo>
                <a:lnTo>
                  <a:pt x="59619" y="32941"/>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0974AA41-53E0-43AE-A610-0223A504BDF9}"/>
              </a:ext>
            </a:extLst>
          </p:cNvPr>
          <p:cNvSpPr/>
          <p:nvPr/>
        </p:nvSpPr>
        <p:spPr>
          <a:xfrm>
            <a:off x="4478359" y="4498739"/>
            <a:ext cx="71381" cy="294446"/>
          </a:xfrm>
          <a:custGeom>
            <a:avLst/>
            <a:gdLst>
              <a:gd name="connsiteX0" fmla="*/ 53633 w 71380"/>
              <a:gd name="connsiteY0" fmla="*/ 279644 h 294446"/>
              <a:gd name="connsiteX1" fmla="*/ 45968 w 71380"/>
              <a:gd name="connsiteY1" fmla="*/ 20076 h 294446"/>
            </a:gdLst>
            <a:ahLst/>
            <a:cxnLst>
              <a:cxn ang="0">
                <a:pos x="connsiteX0" y="connsiteY0"/>
              </a:cxn>
              <a:cxn ang="0">
                <a:pos x="connsiteX1" y="connsiteY1"/>
              </a:cxn>
            </a:cxnLst>
            <a:rect l="l" t="t" r="r" b="b"/>
            <a:pathLst>
              <a:path w="71380" h="294446">
                <a:moveTo>
                  <a:pt x="53633" y="279644"/>
                </a:moveTo>
                <a:cubicBezTo>
                  <a:pt x="17487" y="213340"/>
                  <a:pt x="4228" y="130359"/>
                  <a:pt x="45968" y="20076"/>
                </a:cubicBezTo>
              </a:path>
            </a:pathLst>
          </a:custGeom>
          <a:noFill/>
          <a:ln w="28575" cap="flat">
            <a:solidFill>
              <a:srgbClr val="FF0000"/>
            </a:solid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5DBB833B-7CA7-4DA5-9F46-EAABF7516A68}"/>
              </a:ext>
            </a:extLst>
          </p:cNvPr>
          <p:cNvSpPr/>
          <p:nvPr/>
        </p:nvSpPr>
        <p:spPr>
          <a:xfrm>
            <a:off x="4478526" y="4440433"/>
            <a:ext cx="107071" cy="107071"/>
          </a:xfrm>
          <a:custGeom>
            <a:avLst/>
            <a:gdLst>
              <a:gd name="connsiteX0" fmla="*/ 59619 w 107071"/>
              <a:gd name="connsiteY0" fmla="*/ 32941 h 107071"/>
              <a:gd name="connsiteX1" fmla="*/ 65344 w 107071"/>
              <a:gd name="connsiteY1" fmla="*/ 55727 h 107071"/>
              <a:gd name="connsiteX2" fmla="*/ 71066 w 107071"/>
              <a:gd name="connsiteY2" fmla="*/ 78522 h 107071"/>
              <a:gd name="connsiteX3" fmla="*/ 48469 w 107071"/>
              <a:gd name="connsiteY3" fmla="*/ 72078 h 107071"/>
              <a:gd name="connsiteX4" fmla="*/ 25869 w 107071"/>
              <a:gd name="connsiteY4" fmla="*/ 65642 h 107071"/>
              <a:gd name="connsiteX5" fmla="*/ 42745 w 107071"/>
              <a:gd name="connsiteY5" fmla="*/ 49291 h 107071"/>
              <a:gd name="connsiteX6" fmla="*/ 59619 w 107071"/>
              <a:gd name="connsiteY6" fmla="*/ 32941 h 10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07071">
                <a:moveTo>
                  <a:pt x="59619" y="32941"/>
                </a:moveTo>
                <a:lnTo>
                  <a:pt x="65344" y="55727"/>
                </a:lnTo>
                <a:lnTo>
                  <a:pt x="71066" y="78522"/>
                </a:lnTo>
                <a:lnTo>
                  <a:pt x="48469" y="72078"/>
                </a:lnTo>
                <a:lnTo>
                  <a:pt x="25869" y="65642"/>
                </a:lnTo>
                <a:lnTo>
                  <a:pt x="42745" y="49291"/>
                </a:lnTo>
                <a:lnTo>
                  <a:pt x="59619" y="32941"/>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9A9F7176-0576-472F-9576-8FF311783BCC}"/>
              </a:ext>
            </a:extLst>
          </p:cNvPr>
          <p:cNvSpPr/>
          <p:nvPr/>
        </p:nvSpPr>
        <p:spPr>
          <a:xfrm>
            <a:off x="6443709" y="4500416"/>
            <a:ext cx="71381" cy="294446"/>
          </a:xfrm>
          <a:custGeom>
            <a:avLst/>
            <a:gdLst>
              <a:gd name="connsiteX0" fmla="*/ 53640 w 71380"/>
              <a:gd name="connsiteY0" fmla="*/ 279653 h 294446"/>
              <a:gd name="connsiteX1" fmla="*/ 45975 w 71380"/>
              <a:gd name="connsiteY1" fmla="*/ 20076 h 294446"/>
            </a:gdLst>
            <a:ahLst/>
            <a:cxnLst>
              <a:cxn ang="0">
                <a:pos x="connsiteX0" y="connsiteY0"/>
              </a:cxn>
              <a:cxn ang="0">
                <a:pos x="connsiteX1" y="connsiteY1"/>
              </a:cxn>
            </a:cxnLst>
            <a:rect l="l" t="t" r="r" b="b"/>
            <a:pathLst>
              <a:path w="71380" h="294446">
                <a:moveTo>
                  <a:pt x="53640" y="279653"/>
                </a:moveTo>
                <a:cubicBezTo>
                  <a:pt x="17485" y="213349"/>
                  <a:pt x="4226" y="130368"/>
                  <a:pt x="45975" y="20076"/>
                </a:cubicBezTo>
              </a:path>
            </a:pathLst>
          </a:custGeom>
          <a:noFill/>
          <a:ln w="28575" cap="flat">
            <a:solidFill>
              <a:srgbClr val="FF0000"/>
            </a:solid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22C48995-7356-4CCE-8ED0-BCBB7075334D}"/>
              </a:ext>
            </a:extLst>
          </p:cNvPr>
          <p:cNvSpPr/>
          <p:nvPr/>
        </p:nvSpPr>
        <p:spPr>
          <a:xfrm>
            <a:off x="6443874" y="4442040"/>
            <a:ext cx="107071" cy="107071"/>
          </a:xfrm>
          <a:custGeom>
            <a:avLst/>
            <a:gdLst>
              <a:gd name="connsiteX0" fmla="*/ 59619 w 107071"/>
              <a:gd name="connsiteY0" fmla="*/ 32941 h 107071"/>
              <a:gd name="connsiteX1" fmla="*/ 65344 w 107071"/>
              <a:gd name="connsiteY1" fmla="*/ 55727 h 107071"/>
              <a:gd name="connsiteX2" fmla="*/ 71066 w 107071"/>
              <a:gd name="connsiteY2" fmla="*/ 78522 h 107071"/>
              <a:gd name="connsiteX3" fmla="*/ 48469 w 107071"/>
              <a:gd name="connsiteY3" fmla="*/ 72078 h 107071"/>
              <a:gd name="connsiteX4" fmla="*/ 25869 w 107071"/>
              <a:gd name="connsiteY4" fmla="*/ 65642 h 107071"/>
              <a:gd name="connsiteX5" fmla="*/ 42745 w 107071"/>
              <a:gd name="connsiteY5" fmla="*/ 49291 h 107071"/>
              <a:gd name="connsiteX6" fmla="*/ 59619 w 107071"/>
              <a:gd name="connsiteY6" fmla="*/ 32941 h 10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07071">
                <a:moveTo>
                  <a:pt x="59619" y="32941"/>
                </a:moveTo>
                <a:lnTo>
                  <a:pt x="65344" y="55727"/>
                </a:lnTo>
                <a:lnTo>
                  <a:pt x="71066" y="78522"/>
                </a:lnTo>
                <a:lnTo>
                  <a:pt x="48469" y="72078"/>
                </a:lnTo>
                <a:lnTo>
                  <a:pt x="25869" y="65642"/>
                </a:lnTo>
                <a:lnTo>
                  <a:pt x="42745" y="49291"/>
                </a:lnTo>
                <a:lnTo>
                  <a:pt x="59619" y="32941"/>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FE80FD24-63ED-4CE7-82A9-2ED65EB668CF}"/>
              </a:ext>
            </a:extLst>
          </p:cNvPr>
          <p:cNvSpPr/>
          <p:nvPr/>
        </p:nvSpPr>
        <p:spPr>
          <a:xfrm>
            <a:off x="4451591" y="3651091"/>
            <a:ext cx="71381" cy="294446"/>
          </a:xfrm>
          <a:custGeom>
            <a:avLst/>
            <a:gdLst>
              <a:gd name="connsiteX0" fmla="*/ 53633 w 71380"/>
              <a:gd name="connsiteY0" fmla="*/ 279644 h 294446"/>
              <a:gd name="connsiteX1" fmla="*/ 45968 w 71380"/>
              <a:gd name="connsiteY1" fmla="*/ 20076 h 294446"/>
            </a:gdLst>
            <a:ahLst/>
            <a:cxnLst>
              <a:cxn ang="0">
                <a:pos x="connsiteX0" y="connsiteY0"/>
              </a:cxn>
              <a:cxn ang="0">
                <a:pos x="connsiteX1" y="connsiteY1"/>
              </a:cxn>
            </a:cxnLst>
            <a:rect l="l" t="t" r="r" b="b"/>
            <a:pathLst>
              <a:path w="71380" h="294446">
                <a:moveTo>
                  <a:pt x="53633" y="279644"/>
                </a:moveTo>
                <a:cubicBezTo>
                  <a:pt x="17487" y="213340"/>
                  <a:pt x="4228" y="130359"/>
                  <a:pt x="45968" y="20076"/>
                </a:cubicBezTo>
              </a:path>
            </a:pathLst>
          </a:custGeom>
          <a:noFill/>
          <a:ln w="28575" cap="flat">
            <a:solidFill>
              <a:srgbClr val="FF0000"/>
            </a:solid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58B211C3-9128-457C-9042-FCAADEE1561F}"/>
              </a:ext>
            </a:extLst>
          </p:cNvPr>
          <p:cNvSpPr/>
          <p:nvPr/>
        </p:nvSpPr>
        <p:spPr>
          <a:xfrm>
            <a:off x="4451757" y="3592786"/>
            <a:ext cx="107071" cy="107071"/>
          </a:xfrm>
          <a:custGeom>
            <a:avLst/>
            <a:gdLst>
              <a:gd name="connsiteX0" fmla="*/ 59619 w 107071"/>
              <a:gd name="connsiteY0" fmla="*/ 32941 h 107071"/>
              <a:gd name="connsiteX1" fmla="*/ 65344 w 107071"/>
              <a:gd name="connsiteY1" fmla="*/ 55727 h 107071"/>
              <a:gd name="connsiteX2" fmla="*/ 71066 w 107071"/>
              <a:gd name="connsiteY2" fmla="*/ 78522 h 107071"/>
              <a:gd name="connsiteX3" fmla="*/ 48469 w 107071"/>
              <a:gd name="connsiteY3" fmla="*/ 72078 h 107071"/>
              <a:gd name="connsiteX4" fmla="*/ 25869 w 107071"/>
              <a:gd name="connsiteY4" fmla="*/ 65642 h 107071"/>
              <a:gd name="connsiteX5" fmla="*/ 42745 w 107071"/>
              <a:gd name="connsiteY5" fmla="*/ 49291 h 107071"/>
              <a:gd name="connsiteX6" fmla="*/ 59619 w 107071"/>
              <a:gd name="connsiteY6" fmla="*/ 32941 h 10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07071">
                <a:moveTo>
                  <a:pt x="59619" y="32941"/>
                </a:moveTo>
                <a:lnTo>
                  <a:pt x="65344" y="55727"/>
                </a:lnTo>
                <a:lnTo>
                  <a:pt x="71066" y="78522"/>
                </a:lnTo>
                <a:lnTo>
                  <a:pt x="48469" y="72078"/>
                </a:lnTo>
                <a:lnTo>
                  <a:pt x="25869" y="65642"/>
                </a:lnTo>
                <a:lnTo>
                  <a:pt x="42745" y="49291"/>
                </a:lnTo>
                <a:lnTo>
                  <a:pt x="59619" y="32941"/>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3DBF1E3E-E90C-4A01-B1F5-6270CEFEF150}"/>
              </a:ext>
            </a:extLst>
          </p:cNvPr>
          <p:cNvSpPr/>
          <p:nvPr/>
        </p:nvSpPr>
        <p:spPr>
          <a:xfrm>
            <a:off x="7304208" y="3656980"/>
            <a:ext cx="71381" cy="294446"/>
          </a:xfrm>
          <a:custGeom>
            <a:avLst/>
            <a:gdLst>
              <a:gd name="connsiteX0" fmla="*/ 53637 w 71380"/>
              <a:gd name="connsiteY0" fmla="*/ 279643 h 294446"/>
              <a:gd name="connsiteX1" fmla="*/ 45972 w 71380"/>
              <a:gd name="connsiteY1" fmla="*/ 20076 h 294446"/>
            </a:gdLst>
            <a:ahLst/>
            <a:cxnLst>
              <a:cxn ang="0">
                <a:pos x="connsiteX0" y="connsiteY0"/>
              </a:cxn>
              <a:cxn ang="0">
                <a:pos x="connsiteX1" y="connsiteY1"/>
              </a:cxn>
            </a:cxnLst>
            <a:rect l="l" t="t" r="r" b="b"/>
            <a:pathLst>
              <a:path w="71380" h="294446">
                <a:moveTo>
                  <a:pt x="53637" y="279643"/>
                </a:moveTo>
                <a:cubicBezTo>
                  <a:pt x="17491" y="213339"/>
                  <a:pt x="4223" y="130359"/>
                  <a:pt x="45972" y="20076"/>
                </a:cubicBezTo>
              </a:path>
            </a:pathLst>
          </a:custGeom>
          <a:noFill/>
          <a:ln w="28575" cap="flat">
            <a:solidFill>
              <a:srgbClr val="FF0000"/>
            </a:solid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46B20A05-78F4-434B-A4D8-07C49A552029}"/>
              </a:ext>
            </a:extLst>
          </p:cNvPr>
          <p:cNvSpPr/>
          <p:nvPr/>
        </p:nvSpPr>
        <p:spPr>
          <a:xfrm>
            <a:off x="7304379" y="3598674"/>
            <a:ext cx="107071" cy="107071"/>
          </a:xfrm>
          <a:custGeom>
            <a:avLst/>
            <a:gdLst>
              <a:gd name="connsiteX0" fmla="*/ 59619 w 107071"/>
              <a:gd name="connsiteY0" fmla="*/ 32941 h 107071"/>
              <a:gd name="connsiteX1" fmla="*/ 65344 w 107071"/>
              <a:gd name="connsiteY1" fmla="*/ 55727 h 107071"/>
              <a:gd name="connsiteX2" fmla="*/ 71066 w 107071"/>
              <a:gd name="connsiteY2" fmla="*/ 78522 h 107071"/>
              <a:gd name="connsiteX3" fmla="*/ 48469 w 107071"/>
              <a:gd name="connsiteY3" fmla="*/ 72078 h 107071"/>
              <a:gd name="connsiteX4" fmla="*/ 25869 w 107071"/>
              <a:gd name="connsiteY4" fmla="*/ 65642 h 107071"/>
              <a:gd name="connsiteX5" fmla="*/ 42745 w 107071"/>
              <a:gd name="connsiteY5" fmla="*/ 49291 h 107071"/>
              <a:gd name="connsiteX6" fmla="*/ 59619 w 107071"/>
              <a:gd name="connsiteY6" fmla="*/ 32941 h 10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07071">
                <a:moveTo>
                  <a:pt x="59619" y="32941"/>
                </a:moveTo>
                <a:lnTo>
                  <a:pt x="65344" y="55727"/>
                </a:lnTo>
                <a:lnTo>
                  <a:pt x="71066" y="78522"/>
                </a:lnTo>
                <a:lnTo>
                  <a:pt x="48469" y="72078"/>
                </a:lnTo>
                <a:lnTo>
                  <a:pt x="25869" y="65642"/>
                </a:lnTo>
                <a:lnTo>
                  <a:pt x="42745" y="49291"/>
                </a:lnTo>
                <a:lnTo>
                  <a:pt x="59619" y="32941"/>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69052A2-EF02-42CD-AABA-508EF128B7D3}"/>
              </a:ext>
            </a:extLst>
          </p:cNvPr>
          <p:cNvSpPr/>
          <p:nvPr/>
        </p:nvSpPr>
        <p:spPr>
          <a:xfrm flipH="1">
            <a:off x="6476602" y="3433875"/>
            <a:ext cx="353284" cy="377065"/>
          </a:xfrm>
          <a:custGeom>
            <a:avLst/>
            <a:gdLst>
              <a:gd name="connsiteX0" fmla="*/ 20076 w 303368"/>
              <a:gd name="connsiteY0" fmla="*/ 369780 h 383672"/>
              <a:gd name="connsiteX1" fmla="*/ 291814 w 303368"/>
              <a:gd name="connsiteY1" fmla="*/ 20076 h 383672"/>
            </a:gdLst>
            <a:ahLst/>
            <a:cxnLst>
              <a:cxn ang="0">
                <a:pos x="connsiteX0" y="connsiteY0"/>
              </a:cxn>
              <a:cxn ang="0">
                <a:pos x="connsiteX1" y="connsiteY1"/>
              </a:cxn>
            </a:cxnLst>
            <a:rect l="l" t="t" r="r" b="b"/>
            <a:pathLst>
              <a:path w="303368" h="383672">
                <a:moveTo>
                  <a:pt x="20076" y="369780"/>
                </a:moveTo>
                <a:cubicBezTo>
                  <a:pt x="22512" y="261120"/>
                  <a:pt x="184065" y="85300"/>
                  <a:pt x="291814" y="20076"/>
                </a:cubicBezTo>
              </a:path>
            </a:pathLst>
          </a:custGeom>
          <a:noFill/>
          <a:ln w="28575" cap="flat">
            <a:solidFill>
              <a:srgbClr val="FF0000"/>
            </a:solidFill>
            <a:prstDash val="solid"/>
            <a:miter/>
          </a:ln>
        </p:spPr>
        <p:txBody>
          <a:bodyPr rtlCol="0" anchor="ctr"/>
          <a:lstStyle/>
          <a:p>
            <a:endParaRPr lang="zh-CN" altLang="en-US" dirty="0"/>
          </a:p>
        </p:txBody>
      </p:sp>
      <p:sp>
        <p:nvSpPr>
          <p:cNvPr id="65" name="任意多边形: 形状 64">
            <a:extLst>
              <a:ext uri="{FF2B5EF4-FFF2-40B4-BE49-F238E27FC236}">
                <a16:creationId xmlns:a16="http://schemas.microsoft.com/office/drawing/2014/main" id="{820229FC-7488-4F52-A5F4-FC8680D84FBF}"/>
              </a:ext>
            </a:extLst>
          </p:cNvPr>
          <p:cNvSpPr/>
          <p:nvPr/>
        </p:nvSpPr>
        <p:spPr>
          <a:xfrm>
            <a:off x="6439120" y="3394913"/>
            <a:ext cx="107071" cy="117404"/>
          </a:xfrm>
          <a:custGeom>
            <a:avLst/>
            <a:gdLst>
              <a:gd name="connsiteX0" fmla="*/ 74221 w 107071"/>
              <a:gd name="connsiteY0" fmla="*/ 44799 h 115993"/>
              <a:gd name="connsiteX1" fmla="*/ 64014 w 107071"/>
              <a:gd name="connsiteY1" fmla="*/ 65961 h 115993"/>
              <a:gd name="connsiteX2" fmla="*/ 53799 w 107071"/>
              <a:gd name="connsiteY2" fmla="*/ 87127 h 115993"/>
              <a:gd name="connsiteX3" fmla="*/ 40582 w 107071"/>
              <a:gd name="connsiteY3" fmla="*/ 67699 h 115993"/>
              <a:gd name="connsiteX4" fmla="*/ 27356 w 107071"/>
              <a:gd name="connsiteY4" fmla="*/ 48276 h 115993"/>
              <a:gd name="connsiteX5" fmla="*/ 50789 w 107071"/>
              <a:gd name="connsiteY5" fmla="*/ 46538 h 115993"/>
              <a:gd name="connsiteX6" fmla="*/ 74221 w 107071"/>
              <a:gd name="connsiteY6" fmla="*/ 44799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15993">
                <a:moveTo>
                  <a:pt x="74221" y="44799"/>
                </a:moveTo>
                <a:lnTo>
                  <a:pt x="64014" y="65961"/>
                </a:lnTo>
                <a:lnTo>
                  <a:pt x="53799" y="87127"/>
                </a:lnTo>
                <a:lnTo>
                  <a:pt x="40582" y="67699"/>
                </a:lnTo>
                <a:lnTo>
                  <a:pt x="27356" y="48276"/>
                </a:lnTo>
                <a:lnTo>
                  <a:pt x="50789" y="46538"/>
                </a:lnTo>
                <a:lnTo>
                  <a:pt x="74221" y="44799"/>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5CABB7E1-2F0F-4097-8BF4-36B1428B3749}"/>
              </a:ext>
            </a:extLst>
          </p:cNvPr>
          <p:cNvSpPr/>
          <p:nvPr/>
        </p:nvSpPr>
        <p:spPr>
          <a:xfrm>
            <a:off x="5754907" y="4470972"/>
            <a:ext cx="151684" cy="285524"/>
          </a:xfrm>
          <a:custGeom>
            <a:avLst/>
            <a:gdLst>
              <a:gd name="connsiteX0" fmla="*/ 134089 w 151684"/>
              <a:gd name="connsiteY0" fmla="*/ 268383 h 285523"/>
              <a:gd name="connsiteX1" fmla="*/ 20076 w 151684"/>
              <a:gd name="connsiteY1" fmla="*/ 20076 h 285523"/>
            </a:gdLst>
            <a:ahLst/>
            <a:cxnLst>
              <a:cxn ang="0">
                <a:pos x="connsiteX0" y="connsiteY0"/>
              </a:cxn>
              <a:cxn ang="0">
                <a:pos x="connsiteX1" y="connsiteY1"/>
              </a:cxn>
            </a:cxnLst>
            <a:rect l="l" t="t" r="r" b="b"/>
            <a:pathLst>
              <a:path w="151684" h="285523">
                <a:moveTo>
                  <a:pt x="134089" y="268383"/>
                </a:moveTo>
                <a:cubicBezTo>
                  <a:pt x="143199" y="202079"/>
                  <a:pt x="106884" y="94312"/>
                  <a:pt x="20076" y="20076"/>
                </a:cubicBezTo>
              </a:path>
            </a:pathLst>
          </a:custGeom>
          <a:noFill/>
          <a:ln w="28575" cap="flat">
            <a:solidFill>
              <a:srgbClr val="FF0000"/>
            </a:solid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BAE0E074-BE02-44E9-A4C2-B1ECDD3307D4}"/>
              </a:ext>
            </a:extLst>
          </p:cNvPr>
          <p:cNvSpPr/>
          <p:nvPr/>
        </p:nvSpPr>
        <p:spPr>
          <a:xfrm>
            <a:off x="5695604" y="4421495"/>
            <a:ext cx="115994" cy="115994"/>
          </a:xfrm>
          <a:custGeom>
            <a:avLst/>
            <a:gdLst>
              <a:gd name="connsiteX0" fmla="*/ 42257 w 115993"/>
              <a:gd name="connsiteY0" fmla="*/ 44595 h 115993"/>
              <a:gd name="connsiteX1" fmla="*/ 51229 w 115993"/>
              <a:gd name="connsiteY1" fmla="*/ 66309 h 115993"/>
              <a:gd name="connsiteX2" fmla="*/ 60208 w 115993"/>
              <a:gd name="connsiteY2" fmla="*/ 88027 h 115993"/>
              <a:gd name="connsiteX3" fmla="*/ 74522 w 115993"/>
              <a:gd name="connsiteY3" fmla="*/ 69393 h 115993"/>
              <a:gd name="connsiteX4" fmla="*/ 88844 w 115993"/>
              <a:gd name="connsiteY4" fmla="*/ 50763 h 115993"/>
              <a:gd name="connsiteX5" fmla="*/ 65550 w 115993"/>
              <a:gd name="connsiteY5" fmla="*/ 47679 h 115993"/>
              <a:gd name="connsiteX6" fmla="*/ 42257 w 115993"/>
              <a:gd name="connsiteY6" fmla="*/ 44595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93" h="115993">
                <a:moveTo>
                  <a:pt x="42257" y="44595"/>
                </a:moveTo>
                <a:lnTo>
                  <a:pt x="51229" y="66309"/>
                </a:lnTo>
                <a:lnTo>
                  <a:pt x="60208" y="88027"/>
                </a:lnTo>
                <a:lnTo>
                  <a:pt x="74522" y="69393"/>
                </a:lnTo>
                <a:lnTo>
                  <a:pt x="88844" y="50763"/>
                </a:lnTo>
                <a:lnTo>
                  <a:pt x="65550" y="47679"/>
                </a:lnTo>
                <a:lnTo>
                  <a:pt x="42257" y="44595"/>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539EDFB6-9215-483E-ABA3-6036F80B9D7D}"/>
              </a:ext>
            </a:extLst>
          </p:cNvPr>
          <p:cNvSpPr/>
          <p:nvPr/>
        </p:nvSpPr>
        <p:spPr>
          <a:xfrm>
            <a:off x="7181096" y="4479895"/>
            <a:ext cx="151684" cy="285524"/>
          </a:xfrm>
          <a:custGeom>
            <a:avLst/>
            <a:gdLst>
              <a:gd name="connsiteX0" fmla="*/ 21441 w 151684"/>
              <a:gd name="connsiteY0" fmla="*/ 268374 h 285523"/>
              <a:gd name="connsiteX1" fmla="*/ 135445 w 151684"/>
              <a:gd name="connsiteY1" fmla="*/ 20076 h 285523"/>
            </a:gdLst>
            <a:ahLst/>
            <a:cxnLst>
              <a:cxn ang="0">
                <a:pos x="connsiteX0" y="connsiteY0"/>
              </a:cxn>
              <a:cxn ang="0">
                <a:pos x="connsiteX1" y="connsiteY1"/>
              </a:cxn>
            </a:cxnLst>
            <a:rect l="l" t="t" r="r" b="b"/>
            <a:pathLst>
              <a:path w="151684" h="285523">
                <a:moveTo>
                  <a:pt x="21441" y="268374"/>
                </a:moveTo>
                <a:cubicBezTo>
                  <a:pt x="12331" y="202079"/>
                  <a:pt x="48637" y="94312"/>
                  <a:pt x="135445" y="20076"/>
                </a:cubicBezTo>
              </a:path>
            </a:pathLst>
          </a:custGeom>
          <a:noFill/>
          <a:ln w="28575" cap="flat">
            <a:solidFill>
              <a:srgbClr val="FF0000"/>
            </a:solid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0453693D-A0F8-4A89-A17B-F5CE87BCA3F0}"/>
              </a:ext>
            </a:extLst>
          </p:cNvPr>
          <p:cNvSpPr/>
          <p:nvPr/>
        </p:nvSpPr>
        <p:spPr>
          <a:xfrm>
            <a:off x="7279328" y="4430418"/>
            <a:ext cx="115994" cy="115994"/>
          </a:xfrm>
          <a:custGeom>
            <a:avLst/>
            <a:gdLst>
              <a:gd name="connsiteX0" fmla="*/ 74335 w 115993"/>
              <a:gd name="connsiteY0" fmla="*/ 44595 h 115993"/>
              <a:gd name="connsiteX1" fmla="*/ 65363 w 115993"/>
              <a:gd name="connsiteY1" fmla="*/ 66309 h 115993"/>
              <a:gd name="connsiteX2" fmla="*/ 56384 w 115993"/>
              <a:gd name="connsiteY2" fmla="*/ 88027 h 115993"/>
              <a:gd name="connsiteX3" fmla="*/ 42070 w 115993"/>
              <a:gd name="connsiteY3" fmla="*/ 69393 h 115993"/>
              <a:gd name="connsiteX4" fmla="*/ 27748 w 115993"/>
              <a:gd name="connsiteY4" fmla="*/ 50763 h 115993"/>
              <a:gd name="connsiteX5" fmla="*/ 51042 w 115993"/>
              <a:gd name="connsiteY5" fmla="*/ 47679 h 115993"/>
              <a:gd name="connsiteX6" fmla="*/ 74335 w 115993"/>
              <a:gd name="connsiteY6" fmla="*/ 44595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93" h="115993">
                <a:moveTo>
                  <a:pt x="74335" y="44595"/>
                </a:moveTo>
                <a:lnTo>
                  <a:pt x="65363" y="66309"/>
                </a:lnTo>
                <a:lnTo>
                  <a:pt x="56384" y="88027"/>
                </a:lnTo>
                <a:lnTo>
                  <a:pt x="42070" y="69393"/>
                </a:lnTo>
                <a:lnTo>
                  <a:pt x="27748" y="50763"/>
                </a:lnTo>
                <a:lnTo>
                  <a:pt x="51042" y="47679"/>
                </a:lnTo>
                <a:lnTo>
                  <a:pt x="74335" y="44595"/>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89AFB99D-A2DD-42FD-87C5-C82FD53A8AD8}"/>
              </a:ext>
            </a:extLst>
          </p:cNvPr>
          <p:cNvSpPr/>
          <p:nvPr/>
        </p:nvSpPr>
        <p:spPr>
          <a:xfrm flipH="1">
            <a:off x="3170999" y="2637084"/>
            <a:ext cx="435721" cy="372313"/>
          </a:xfrm>
          <a:custGeom>
            <a:avLst/>
            <a:gdLst>
              <a:gd name="connsiteX0" fmla="*/ 314353 w 330136"/>
              <a:gd name="connsiteY0" fmla="*/ 392309 h 410440"/>
              <a:gd name="connsiteX1" fmla="*/ 20076 w 330136"/>
              <a:gd name="connsiteY1" fmla="*/ 20076 h 410440"/>
            </a:gdLst>
            <a:ahLst/>
            <a:cxnLst>
              <a:cxn ang="0">
                <a:pos x="connsiteX0" y="connsiteY0"/>
              </a:cxn>
              <a:cxn ang="0">
                <a:pos x="connsiteX1" y="connsiteY1"/>
              </a:cxn>
            </a:cxnLst>
            <a:rect l="l" t="t" r="r" b="b"/>
            <a:pathLst>
              <a:path w="330136" h="410440">
                <a:moveTo>
                  <a:pt x="314353" y="392309"/>
                </a:moveTo>
                <a:cubicBezTo>
                  <a:pt x="311917" y="283650"/>
                  <a:pt x="127834" y="85300"/>
                  <a:pt x="20076" y="20076"/>
                </a:cubicBezTo>
              </a:path>
            </a:pathLst>
          </a:custGeom>
          <a:noFill/>
          <a:ln w="28575" cap="flat">
            <a:solidFill>
              <a:srgbClr val="FF0000"/>
            </a:solid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088A1FBE-98F9-4181-99D9-D269E1912EA5}"/>
              </a:ext>
            </a:extLst>
          </p:cNvPr>
          <p:cNvSpPr/>
          <p:nvPr/>
        </p:nvSpPr>
        <p:spPr>
          <a:xfrm>
            <a:off x="3557078" y="2623928"/>
            <a:ext cx="71080" cy="69999"/>
          </a:xfrm>
          <a:custGeom>
            <a:avLst/>
            <a:gdLst>
              <a:gd name="connsiteX0" fmla="*/ 40544 w 107071"/>
              <a:gd name="connsiteY0" fmla="*/ 44799 h 115993"/>
              <a:gd name="connsiteX1" fmla="*/ 50751 w 107071"/>
              <a:gd name="connsiteY1" fmla="*/ 65961 h 115993"/>
              <a:gd name="connsiteX2" fmla="*/ 60966 w 107071"/>
              <a:gd name="connsiteY2" fmla="*/ 87127 h 115993"/>
              <a:gd name="connsiteX3" fmla="*/ 74183 w 107071"/>
              <a:gd name="connsiteY3" fmla="*/ 67699 h 115993"/>
              <a:gd name="connsiteX4" fmla="*/ 87409 w 107071"/>
              <a:gd name="connsiteY4" fmla="*/ 48276 h 115993"/>
              <a:gd name="connsiteX5" fmla="*/ 63976 w 107071"/>
              <a:gd name="connsiteY5" fmla="*/ 46538 h 115993"/>
              <a:gd name="connsiteX6" fmla="*/ 40544 w 107071"/>
              <a:gd name="connsiteY6" fmla="*/ 44799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15993">
                <a:moveTo>
                  <a:pt x="40544" y="44799"/>
                </a:moveTo>
                <a:lnTo>
                  <a:pt x="50751" y="65961"/>
                </a:lnTo>
                <a:lnTo>
                  <a:pt x="60966" y="87127"/>
                </a:lnTo>
                <a:lnTo>
                  <a:pt x="74183" y="67699"/>
                </a:lnTo>
                <a:lnTo>
                  <a:pt x="87409" y="48276"/>
                </a:lnTo>
                <a:lnTo>
                  <a:pt x="63976" y="46538"/>
                </a:lnTo>
                <a:lnTo>
                  <a:pt x="40544" y="44799"/>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A65FD78C-ACBF-4727-9D2C-05D3650DBB96}"/>
              </a:ext>
            </a:extLst>
          </p:cNvPr>
          <p:cNvSpPr/>
          <p:nvPr/>
        </p:nvSpPr>
        <p:spPr>
          <a:xfrm>
            <a:off x="7055698" y="2653177"/>
            <a:ext cx="526434" cy="481821"/>
          </a:xfrm>
          <a:custGeom>
            <a:avLst/>
            <a:gdLst>
              <a:gd name="connsiteX0" fmla="*/ 511926 w 526434"/>
              <a:gd name="connsiteY0" fmla="*/ 468785 h 481820"/>
              <a:gd name="connsiteX1" fmla="*/ 20076 w 526434"/>
              <a:gd name="connsiteY1" fmla="*/ 20076 h 481820"/>
            </a:gdLst>
            <a:ahLst/>
            <a:cxnLst>
              <a:cxn ang="0">
                <a:pos x="connsiteX0" y="connsiteY0"/>
              </a:cxn>
              <a:cxn ang="0">
                <a:pos x="connsiteX1" y="connsiteY1"/>
              </a:cxn>
            </a:cxnLst>
            <a:rect l="l" t="t" r="r" b="b"/>
            <a:pathLst>
              <a:path w="526434" h="481820">
                <a:moveTo>
                  <a:pt x="511926" y="468785"/>
                </a:moveTo>
                <a:cubicBezTo>
                  <a:pt x="514639" y="387465"/>
                  <a:pt x="389098" y="164935"/>
                  <a:pt x="20076" y="20076"/>
                </a:cubicBezTo>
              </a:path>
            </a:pathLst>
          </a:custGeom>
          <a:noFill/>
          <a:ln w="28575" cap="flat">
            <a:solidFill>
              <a:srgbClr val="FF0000"/>
            </a:solid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686C0D67-2EF0-48DB-ADF9-5A3376556CF4}"/>
              </a:ext>
            </a:extLst>
          </p:cNvPr>
          <p:cNvSpPr/>
          <p:nvPr/>
        </p:nvSpPr>
        <p:spPr>
          <a:xfrm>
            <a:off x="7009254" y="2618976"/>
            <a:ext cx="98149" cy="98149"/>
          </a:xfrm>
          <a:custGeom>
            <a:avLst/>
            <a:gdLst>
              <a:gd name="connsiteX0" fmla="*/ 32166 w 98148"/>
              <a:gd name="connsiteY0" fmla="*/ 44082 h 98148"/>
              <a:gd name="connsiteX1" fmla="*/ 47049 w 98148"/>
              <a:gd name="connsiteY1" fmla="*/ 62261 h 98148"/>
              <a:gd name="connsiteX2" fmla="*/ 61940 w 98148"/>
              <a:gd name="connsiteY2" fmla="*/ 80443 h 98148"/>
              <a:gd name="connsiteX3" fmla="*/ 70236 w 98148"/>
              <a:gd name="connsiteY3" fmla="*/ 58459 h 98148"/>
              <a:gd name="connsiteX4" fmla="*/ 78540 w 98148"/>
              <a:gd name="connsiteY4" fmla="*/ 36476 h 98148"/>
              <a:gd name="connsiteX5" fmla="*/ 55353 w 98148"/>
              <a:gd name="connsiteY5" fmla="*/ 40280 h 98148"/>
              <a:gd name="connsiteX6" fmla="*/ 32166 w 98148"/>
              <a:gd name="connsiteY6" fmla="*/ 44082 h 9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48" h="98148">
                <a:moveTo>
                  <a:pt x="32166" y="44082"/>
                </a:moveTo>
                <a:lnTo>
                  <a:pt x="47049" y="62261"/>
                </a:lnTo>
                <a:lnTo>
                  <a:pt x="61940" y="80443"/>
                </a:lnTo>
                <a:lnTo>
                  <a:pt x="70236" y="58459"/>
                </a:lnTo>
                <a:lnTo>
                  <a:pt x="78540" y="36476"/>
                </a:lnTo>
                <a:lnTo>
                  <a:pt x="55353" y="40280"/>
                </a:lnTo>
                <a:lnTo>
                  <a:pt x="32166" y="44082"/>
                </a:lnTo>
                <a:close/>
              </a:path>
            </a:pathLst>
          </a:custGeom>
          <a:solidFill>
            <a:srgbClr val="E3E3E3"/>
          </a:solidFill>
          <a:ln w="28575" cap="flat">
            <a:solidFill>
              <a:srgbClr val="FF0000"/>
            </a:solidFill>
            <a:prstDash val="solid"/>
            <a:miter/>
          </a:ln>
        </p:spPr>
        <p:txBody>
          <a:bodyPr rtlCol="0" anchor="ctr"/>
          <a:lstStyle/>
          <a:p>
            <a:endParaRPr lang="zh-CN" altLang="en-US"/>
          </a:p>
        </p:txBody>
      </p:sp>
      <p:sp>
        <p:nvSpPr>
          <p:cNvPr id="7" name="文本框 6">
            <a:extLst>
              <a:ext uri="{FF2B5EF4-FFF2-40B4-BE49-F238E27FC236}">
                <a16:creationId xmlns:a16="http://schemas.microsoft.com/office/drawing/2014/main" id="{58B0488C-BB41-4CBA-BBAE-38836ACBF58D}"/>
              </a:ext>
            </a:extLst>
          </p:cNvPr>
          <p:cNvSpPr txBox="1"/>
          <p:nvPr/>
        </p:nvSpPr>
        <p:spPr>
          <a:xfrm>
            <a:off x="1881646" y="1466842"/>
            <a:ext cx="247650" cy="3828420"/>
          </a:xfrm>
          <a:prstGeom prst="rect">
            <a:avLst/>
          </a:prstGeom>
          <a:noFill/>
        </p:spPr>
        <p:txBody>
          <a:bodyPr wrap="square" rtlCol="0">
            <a:spAutoFit/>
          </a:bodyPr>
          <a:lstStyle/>
          <a:p>
            <a:pPr>
              <a:lnSpc>
                <a:spcPts val="6000"/>
              </a:lnSpc>
            </a:pPr>
            <a:r>
              <a:rPr lang="en-US" altLang="zh-CN" sz="2400" dirty="0"/>
              <a:t>0</a:t>
            </a:r>
          </a:p>
          <a:p>
            <a:pPr>
              <a:lnSpc>
                <a:spcPts val="6000"/>
              </a:lnSpc>
            </a:pPr>
            <a:r>
              <a:rPr lang="en-US" altLang="zh-CN" sz="2400" dirty="0"/>
              <a:t>1</a:t>
            </a:r>
          </a:p>
          <a:p>
            <a:pPr>
              <a:lnSpc>
                <a:spcPts val="6000"/>
              </a:lnSpc>
            </a:pPr>
            <a:r>
              <a:rPr lang="en-US" altLang="zh-CN" sz="2400" dirty="0"/>
              <a:t>2</a:t>
            </a:r>
          </a:p>
          <a:p>
            <a:pPr>
              <a:lnSpc>
                <a:spcPts val="6000"/>
              </a:lnSpc>
            </a:pPr>
            <a:r>
              <a:rPr lang="en-US" altLang="zh-CN" sz="2400" dirty="0"/>
              <a:t>3</a:t>
            </a:r>
          </a:p>
          <a:p>
            <a:pPr>
              <a:lnSpc>
                <a:spcPts val="6000"/>
              </a:lnSpc>
            </a:pPr>
            <a:r>
              <a:rPr lang="en-US" altLang="zh-CN" sz="2400" dirty="0"/>
              <a:t>4</a:t>
            </a:r>
            <a:endParaRPr lang="zh-CN" altLang="en-US" sz="2400" dirty="0"/>
          </a:p>
        </p:txBody>
      </p:sp>
      <p:sp>
        <p:nvSpPr>
          <p:cNvPr id="2" name="文本框 1">
            <a:extLst>
              <a:ext uri="{FF2B5EF4-FFF2-40B4-BE49-F238E27FC236}">
                <a16:creationId xmlns:a16="http://schemas.microsoft.com/office/drawing/2014/main" id="{C6689299-93BF-4687-AD80-89968DB0FC01}"/>
              </a:ext>
            </a:extLst>
          </p:cNvPr>
          <p:cNvSpPr txBox="1"/>
          <p:nvPr/>
        </p:nvSpPr>
        <p:spPr>
          <a:xfrm>
            <a:off x="8016316" y="1723860"/>
            <a:ext cx="2022733" cy="369332"/>
          </a:xfrm>
          <a:prstGeom prst="rect">
            <a:avLst/>
          </a:prstGeom>
          <a:noFill/>
        </p:spPr>
        <p:txBody>
          <a:bodyPr wrap="square" rtlCol="0">
            <a:spAutoFit/>
          </a:bodyPr>
          <a:lstStyle/>
          <a:p>
            <a:r>
              <a:rPr lang="en-US" altLang="zh-CN" dirty="0"/>
              <a:t>Max</a:t>
            </a:r>
            <a:endParaRPr lang="zh-CN" altLang="en-US" dirty="0"/>
          </a:p>
        </p:txBody>
      </p:sp>
      <p:sp>
        <p:nvSpPr>
          <p:cNvPr id="3" name="文本框 2">
            <a:extLst>
              <a:ext uri="{FF2B5EF4-FFF2-40B4-BE49-F238E27FC236}">
                <a16:creationId xmlns:a16="http://schemas.microsoft.com/office/drawing/2014/main" id="{2E9C763D-1001-4EC3-8554-3ED46149C102}"/>
              </a:ext>
            </a:extLst>
          </p:cNvPr>
          <p:cNvSpPr txBox="1"/>
          <p:nvPr/>
        </p:nvSpPr>
        <p:spPr>
          <a:xfrm>
            <a:off x="8082478" y="2565157"/>
            <a:ext cx="882123" cy="369332"/>
          </a:xfrm>
          <a:prstGeom prst="rect">
            <a:avLst/>
          </a:prstGeom>
          <a:noFill/>
        </p:spPr>
        <p:txBody>
          <a:bodyPr wrap="square" rtlCol="0">
            <a:spAutoFit/>
          </a:bodyPr>
          <a:lstStyle/>
          <a:p>
            <a:r>
              <a:rPr lang="en-US" altLang="zh-CN" dirty="0"/>
              <a:t>Min</a:t>
            </a:r>
            <a:endParaRPr lang="zh-CN" altLang="en-US" dirty="0"/>
          </a:p>
        </p:txBody>
      </p:sp>
      <p:sp>
        <p:nvSpPr>
          <p:cNvPr id="4" name="文本框 3">
            <a:extLst>
              <a:ext uri="{FF2B5EF4-FFF2-40B4-BE49-F238E27FC236}">
                <a16:creationId xmlns:a16="http://schemas.microsoft.com/office/drawing/2014/main" id="{AA157CD1-3DC8-4760-943C-3FA1981FBDBE}"/>
              </a:ext>
            </a:extLst>
          </p:cNvPr>
          <p:cNvSpPr txBox="1"/>
          <p:nvPr/>
        </p:nvSpPr>
        <p:spPr>
          <a:xfrm>
            <a:off x="8088490" y="3381052"/>
            <a:ext cx="882123" cy="369332"/>
          </a:xfrm>
          <a:prstGeom prst="rect">
            <a:avLst/>
          </a:prstGeom>
          <a:noFill/>
        </p:spPr>
        <p:txBody>
          <a:bodyPr wrap="square" rtlCol="0">
            <a:spAutoFit/>
          </a:bodyPr>
          <a:lstStyle/>
          <a:p>
            <a:r>
              <a:rPr lang="en-US" altLang="zh-CN" dirty="0"/>
              <a:t>Max</a:t>
            </a:r>
            <a:endParaRPr lang="zh-CN" altLang="en-US" dirty="0"/>
          </a:p>
        </p:txBody>
      </p:sp>
      <p:sp>
        <p:nvSpPr>
          <p:cNvPr id="12" name="文本框 11">
            <a:extLst>
              <a:ext uri="{FF2B5EF4-FFF2-40B4-BE49-F238E27FC236}">
                <a16:creationId xmlns:a16="http://schemas.microsoft.com/office/drawing/2014/main" id="{0611F492-01A0-4C17-A76C-60366C9448EB}"/>
              </a:ext>
            </a:extLst>
          </p:cNvPr>
          <p:cNvSpPr txBox="1"/>
          <p:nvPr/>
        </p:nvSpPr>
        <p:spPr>
          <a:xfrm>
            <a:off x="8110675" y="4149055"/>
            <a:ext cx="882123" cy="369332"/>
          </a:xfrm>
          <a:prstGeom prst="rect">
            <a:avLst/>
          </a:prstGeom>
          <a:noFill/>
        </p:spPr>
        <p:txBody>
          <a:bodyPr wrap="square" rtlCol="0">
            <a:spAutoFit/>
          </a:bodyPr>
          <a:lstStyle/>
          <a:p>
            <a:r>
              <a:rPr lang="en-US" altLang="zh-CN" dirty="0"/>
              <a:t>Min</a:t>
            </a:r>
            <a:endParaRPr lang="zh-CN" altLang="en-US" dirty="0"/>
          </a:p>
        </p:txBody>
      </p:sp>
      <p:sp>
        <p:nvSpPr>
          <p:cNvPr id="102" name="任意多边形: 形状 101">
            <a:extLst>
              <a:ext uri="{FF2B5EF4-FFF2-40B4-BE49-F238E27FC236}">
                <a16:creationId xmlns:a16="http://schemas.microsoft.com/office/drawing/2014/main" id="{5D5E6099-785A-4848-A6B7-DBC1B309DBDF}"/>
              </a:ext>
            </a:extLst>
          </p:cNvPr>
          <p:cNvSpPr/>
          <p:nvPr/>
        </p:nvSpPr>
        <p:spPr>
          <a:xfrm>
            <a:off x="3140893" y="3052943"/>
            <a:ext cx="472898" cy="472898"/>
          </a:xfrm>
          <a:custGeom>
            <a:avLst/>
            <a:gdLst>
              <a:gd name="connsiteX0" fmla="*/ 13384 w 472898"/>
              <a:gd name="connsiteY0" fmla="*/ 13384 h 472898"/>
              <a:gd name="connsiteX1" fmla="*/ 459514 w 472898"/>
              <a:gd name="connsiteY1" fmla="*/ 13384 h 472898"/>
              <a:gd name="connsiteX2" fmla="*/ 459514 w 472898"/>
              <a:gd name="connsiteY2" fmla="*/ 459514 h 472898"/>
              <a:gd name="connsiteX3" fmla="*/ 13384 w 472898"/>
              <a:gd name="connsiteY3" fmla="*/ 459514 h 472898"/>
            </a:gdLst>
            <a:ahLst/>
            <a:cxnLst>
              <a:cxn ang="0">
                <a:pos x="connsiteX0" y="connsiteY0"/>
              </a:cxn>
              <a:cxn ang="0">
                <a:pos x="connsiteX1" y="connsiteY1"/>
              </a:cxn>
              <a:cxn ang="0">
                <a:pos x="connsiteX2" y="connsiteY2"/>
              </a:cxn>
              <a:cxn ang="0">
                <a:pos x="connsiteX3" y="connsiteY3"/>
              </a:cxn>
            </a:cxnLst>
            <a:rect l="l" t="t" r="r" b="b"/>
            <a:pathLst>
              <a:path w="472898" h="472898">
                <a:moveTo>
                  <a:pt x="13384" y="13384"/>
                </a:moveTo>
                <a:lnTo>
                  <a:pt x="459514" y="13384"/>
                </a:lnTo>
                <a:lnTo>
                  <a:pt x="459514" y="459514"/>
                </a:lnTo>
                <a:lnTo>
                  <a:pt x="13384" y="459514"/>
                </a:lnTo>
                <a:close/>
              </a:path>
            </a:pathLst>
          </a:custGeom>
          <a:solidFill>
            <a:schemeClr val="accent1">
              <a:lumMod val="60000"/>
              <a:lumOff val="40000"/>
            </a:schemeClr>
          </a:solidFill>
          <a:ln w="19050" cap="flat">
            <a:solidFill>
              <a:srgbClr val="000000"/>
            </a:solidFill>
            <a:prstDash val="solid"/>
            <a:miter/>
          </a:ln>
        </p:spPr>
        <p:txBody>
          <a:bodyPr rtlCol="0" anchor="ctr"/>
          <a:lstStyle/>
          <a:p>
            <a:pPr algn="ctr"/>
            <a:endParaRPr lang="zh-CN" altLang="en-US" sz="1400" dirty="0"/>
          </a:p>
        </p:txBody>
      </p:sp>
      <p:sp>
        <p:nvSpPr>
          <p:cNvPr id="103" name="任意多边形: 形状 102">
            <a:extLst>
              <a:ext uri="{FF2B5EF4-FFF2-40B4-BE49-F238E27FC236}">
                <a16:creationId xmlns:a16="http://schemas.microsoft.com/office/drawing/2014/main" id="{F4D028A9-8EEA-4839-AFFA-25A6FEE778D9}"/>
              </a:ext>
            </a:extLst>
          </p:cNvPr>
          <p:cNvSpPr/>
          <p:nvPr/>
        </p:nvSpPr>
        <p:spPr>
          <a:xfrm>
            <a:off x="4437582" y="3065262"/>
            <a:ext cx="472898" cy="472898"/>
          </a:xfrm>
          <a:custGeom>
            <a:avLst/>
            <a:gdLst>
              <a:gd name="connsiteX0" fmla="*/ 13384 w 472898"/>
              <a:gd name="connsiteY0" fmla="*/ 13384 h 472898"/>
              <a:gd name="connsiteX1" fmla="*/ 459514 w 472898"/>
              <a:gd name="connsiteY1" fmla="*/ 13384 h 472898"/>
              <a:gd name="connsiteX2" fmla="*/ 459514 w 472898"/>
              <a:gd name="connsiteY2" fmla="*/ 459514 h 472898"/>
              <a:gd name="connsiteX3" fmla="*/ 13384 w 472898"/>
              <a:gd name="connsiteY3" fmla="*/ 459514 h 472898"/>
            </a:gdLst>
            <a:ahLst/>
            <a:cxnLst>
              <a:cxn ang="0">
                <a:pos x="connsiteX0" y="connsiteY0"/>
              </a:cxn>
              <a:cxn ang="0">
                <a:pos x="connsiteX1" y="connsiteY1"/>
              </a:cxn>
              <a:cxn ang="0">
                <a:pos x="connsiteX2" y="connsiteY2"/>
              </a:cxn>
              <a:cxn ang="0">
                <a:pos x="connsiteX3" y="connsiteY3"/>
              </a:cxn>
            </a:cxnLst>
            <a:rect l="l" t="t" r="r" b="b"/>
            <a:pathLst>
              <a:path w="472898" h="472898">
                <a:moveTo>
                  <a:pt x="13384" y="13384"/>
                </a:moveTo>
                <a:lnTo>
                  <a:pt x="459514" y="13384"/>
                </a:lnTo>
                <a:lnTo>
                  <a:pt x="459514" y="459514"/>
                </a:lnTo>
                <a:lnTo>
                  <a:pt x="13384" y="459514"/>
                </a:lnTo>
                <a:close/>
              </a:path>
            </a:pathLst>
          </a:custGeom>
          <a:solidFill>
            <a:schemeClr val="accent1">
              <a:lumMod val="60000"/>
              <a:lumOff val="40000"/>
            </a:schemeClr>
          </a:solidFill>
          <a:ln w="19050" cap="flat">
            <a:solidFill>
              <a:srgbClr val="000000"/>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400" dirty="0"/>
          </a:p>
        </p:txBody>
      </p:sp>
      <p:sp>
        <p:nvSpPr>
          <p:cNvPr id="104" name="任意多边形: 形状 103">
            <a:extLst>
              <a:ext uri="{FF2B5EF4-FFF2-40B4-BE49-F238E27FC236}">
                <a16:creationId xmlns:a16="http://schemas.microsoft.com/office/drawing/2014/main" id="{F4D028A9-8EEA-4839-AFFA-25A6FEE778D9}"/>
              </a:ext>
            </a:extLst>
          </p:cNvPr>
          <p:cNvSpPr/>
          <p:nvPr/>
        </p:nvSpPr>
        <p:spPr>
          <a:xfrm>
            <a:off x="5908773" y="3105535"/>
            <a:ext cx="472898" cy="472898"/>
          </a:xfrm>
          <a:custGeom>
            <a:avLst/>
            <a:gdLst>
              <a:gd name="connsiteX0" fmla="*/ 13384 w 472898"/>
              <a:gd name="connsiteY0" fmla="*/ 13384 h 472898"/>
              <a:gd name="connsiteX1" fmla="*/ 459514 w 472898"/>
              <a:gd name="connsiteY1" fmla="*/ 13384 h 472898"/>
              <a:gd name="connsiteX2" fmla="*/ 459514 w 472898"/>
              <a:gd name="connsiteY2" fmla="*/ 459514 h 472898"/>
              <a:gd name="connsiteX3" fmla="*/ 13384 w 472898"/>
              <a:gd name="connsiteY3" fmla="*/ 459514 h 472898"/>
            </a:gdLst>
            <a:ahLst/>
            <a:cxnLst>
              <a:cxn ang="0">
                <a:pos x="connsiteX0" y="connsiteY0"/>
              </a:cxn>
              <a:cxn ang="0">
                <a:pos x="connsiteX1" y="connsiteY1"/>
              </a:cxn>
              <a:cxn ang="0">
                <a:pos x="connsiteX2" y="connsiteY2"/>
              </a:cxn>
              <a:cxn ang="0">
                <a:pos x="connsiteX3" y="connsiteY3"/>
              </a:cxn>
            </a:cxnLst>
            <a:rect l="l" t="t" r="r" b="b"/>
            <a:pathLst>
              <a:path w="472898" h="472898">
                <a:moveTo>
                  <a:pt x="13384" y="13384"/>
                </a:moveTo>
                <a:lnTo>
                  <a:pt x="459514" y="13384"/>
                </a:lnTo>
                <a:lnTo>
                  <a:pt x="459514" y="459514"/>
                </a:lnTo>
                <a:lnTo>
                  <a:pt x="13384" y="459514"/>
                </a:lnTo>
                <a:close/>
              </a:path>
            </a:pathLst>
          </a:custGeom>
          <a:solidFill>
            <a:schemeClr val="accent1">
              <a:lumMod val="60000"/>
              <a:lumOff val="40000"/>
            </a:schemeClr>
          </a:solidFill>
          <a:ln w="19050" cap="flat">
            <a:solidFill>
              <a:srgbClr val="000000"/>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400" dirty="0"/>
          </a:p>
        </p:txBody>
      </p:sp>
      <p:sp>
        <p:nvSpPr>
          <p:cNvPr id="105" name="任意多边形: 形状 104">
            <a:extLst>
              <a:ext uri="{FF2B5EF4-FFF2-40B4-BE49-F238E27FC236}">
                <a16:creationId xmlns:a16="http://schemas.microsoft.com/office/drawing/2014/main" id="{F4D028A9-8EEA-4839-AFFA-25A6FEE778D9}"/>
              </a:ext>
            </a:extLst>
          </p:cNvPr>
          <p:cNvSpPr/>
          <p:nvPr/>
        </p:nvSpPr>
        <p:spPr>
          <a:xfrm>
            <a:off x="7314332" y="3096917"/>
            <a:ext cx="472898" cy="472898"/>
          </a:xfrm>
          <a:custGeom>
            <a:avLst/>
            <a:gdLst>
              <a:gd name="connsiteX0" fmla="*/ 13384 w 472898"/>
              <a:gd name="connsiteY0" fmla="*/ 13384 h 472898"/>
              <a:gd name="connsiteX1" fmla="*/ 459514 w 472898"/>
              <a:gd name="connsiteY1" fmla="*/ 13384 h 472898"/>
              <a:gd name="connsiteX2" fmla="*/ 459514 w 472898"/>
              <a:gd name="connsiteY2" fmla="*/ 459514 h 472898"/>
              <a:gd name="connsiteX3" fmla="*/ 13384 w 472898"/>
              <a:gd name="connsiteY3" fmla="*/ 459514 h 472898"/>
            </a:gdLst>
            <a:ahLst/>
            <a:cxnLst>
              <a:cxn ang="0">
                <a:pos x="connsiteX0" y="connsiteY0"/>
              </a:cxn>
              <a:cxn ang="0">
                <a:pos x="connsiteX1" y="connsiteY1"/>
              </a:cxn>
              <a:cxn ang="0">
                <a:pos x="connsiteX2" y="connsiteY2"/>
              </a:cxn>
              <a:cxn ang="0">
                <a:pos x="connsiteX3" y="connsiteY3"/>
              </a:cxn>
            </a:cxnLst>
            <a:rect l="l" t="t" r="r" b="b"/>
            <a:pathLst>
              <a:path w="472898" h="472898">
                <a:moveTo>
                  <a:pt x="13384" y="13384"/>
                </a:moveTo>
                <a:lnTo>
                  <a:pt x="459514" y="13384"/>
                </a:lnTo>
                <a:lnTo>
                  <a:pt x="459514" y="459514"/>
                </a:lnTo>
                <a:lnTo>
                  <a:pt x="13384" y="459514"/>
                </a:lnTo>
                <a:close/>
              </a:path>
            </a:pathLst>
          </a:custGeom>
          <a:solidFill>
            <a:schemeClr val="accent1">
              <a:lumMod val="60000"/>
              <a:lumOff val="40000"/>
            </a:schemeClr>
          </a:solidFill>
          <a:ln w="19050" cap="flat">
            <a:solidFill>
              <a:srgbClr val="000000"/>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400" dirty="0"/>
          </a:p>
        </p:txBody>
      </p:sp>
      <p:sp>
        <p:nvSpPr>
          <p:cNvPr id="106" name="等腰三角形 105">
            <a:extLst>
              <a:ext uri="{FF2B5EF4-FFF2-40B4-BE49-F238E27FC236}">
                <a16:creationId xmlns:a16="http://schemas.microsoft.com/office/drawing/2014/main" id="{156C00ED-092D-4569-A34D-96A6D8023A8F}"/>
              </a:ext>
            </a:extLst>
          </p:cNvPr>
          <p:cNvSpPr/>
          <p:nvPr/>
        </p:nvSpPr>
        <p:spPr>
          <a:xfrm>
            <a:off x="3846215" y="2315026"/>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等腰三角形 106">
            <a:extLst>
              <a:ext uri="{FF2B5EF4-FFF2-40B4-BE49-F238E27FC236}">
                <a16:creationId xmlns:a16="http://schemas.microsoft.com/office/drawing/2014/main" id="{948409AB-A50A-4C26-B614-E08AD4D92716}"/>
              </a:ext>
            </a:extLst>
          </p:cNvPr>
          <p:cNvSpPr/>
          <p:nvPr/>
        </p:nvSpPr>
        <p:spPr>
          <a:xfrm>
            <a:off x="6492656" y="2321117"/>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等腰三角形 107">
            <a:extLst>
              <a:ext uri="{FF2B5EF4-FFF2-40B4-BE49-F238E27FC236}">
                <a16:creationId xmlns:a16="http://schemas.microsoft.com/office/drawing/2014/main" id="{F4DB3E24-51CE-44B0-AE86-60CC00614751}"/>
              </a:ext>
            </a:extLst>
          </p:cNvPr>
          <p:cNvSpPr/>
          <p:nvPr/>
        </p:nvSpPr>
        <p:spPr>
          <a:xfrm>
            <a:off x="2636413" y="3891692"/>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等腰三角形 109">
            <a:extLst>
              <a:ext uri="{FF2B5EF4-FFF2-40B4-BE49-F238E27FC236}">
                <a16:creationId xmlns:a16="http://schemas.microsoft.com/office/drawing/2014/main" id="{156C00ED-092D-4569-A34D-96A6D8023A8F}"/>
              </a:ext>
            </a:extLst>
          </p:cNvPr>
          <p:cNvSpPr/>
          <p:nvPr/>
        </p:nvSpPr>
        <p:spPr>
          <a:xfrm>
            <a:off x="4435970" y="3898595"/>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1" name="等腰三角形 110">
            <a:extLst>
              <a:ext uri="{FF2B5EF4-FFF2-40B4-BE49-F238E27FC236}">
                <a16:creationId xmlns:a16="http://schemas.microsoft.com/office/drawing/2014/main" id="{156C00ED-092D-4569-A34D-96A6D8023A8F}"/>
              </a:ext>
            </a:extLst>
          </p:cNvPr>
          <p:cNvSpPr/>
          <p:nvPr/>
        </p:nvSpPr>
        <p:spPr>
          <a:xfrm>
            <a:off x="5377426" y="3898329"/>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2" name="等腰三角形 111">
            <a:extLst>
              <a:ext uri="{FF2B5EF4-FFF2-40B4-BE49-F238E27FC236}">
                <a16:creationId xmlns:a16="http://schemas.microsoft.com/office/drawing/2014/main" id="{156C00ED-092D-4569-A34D-96A6D8023A8F}"/>
              </a:ext>
            </a:extLst>
          </p:cNvPr>
          <p:cNvSpPr/>
          <p:nvPr/>
        </p:nvSpPr>
        <p:spPr>
          <a:xfrm>
            <a:off x="6364948" y="3898329"/>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3" name="等腰三角形 112">
            <a:extLst>
              <a:ext uri="{FF2B5EF4-FFF2-40B4-BE49-F238E27FC236}">
                <a16:creationId xmlns:a16="http://schemas.microsoft.com/office/drawing/2014/main" id="{156C00ED-092D-4569-A34D-96A6D8023A8F}"/>
              </a:ext>
            </a:extLst>
          </p:cNvPr>
          <p:cNvSpPr/>
          <p:nvPr/>
        </p:nvSpPr>
        <p:spPr>
          <a:xfrm>
            <a:off x="7294789" y="3873774"/>
            <a:ext cx="480072" cy="460917"/>
          </a:xfrm>
          <a:prstGeom prst="triangl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4" name="任意多边形: 形状 113">
            <a:extLst>
              <a:ext uri="{FF2B5EF4-FFF2-40B4-BE49-F238E27FC236}">
                <a16:creationId xmlns:a16="http://schemas.microsoft.com/office/drawing/2014/main" id="{E42EA6A9-A780-4652-89B6-9653C8E560C1}"/>
              </a:ext>
            </a:extLst>
          </p:cNvPr>
          <p:cNvSpPr/>
          <p:nvPr/>
        </p:nvSpPr>
        <p:spPr>
          <a:xfrm>
            <a:off x="4431618" y="4716626"/>
            <a:ext cx="472898" cy="472898"/>
          </a:xfrm>
          <a:custGeom>
            <a:avLst/>
            <a:gdLst>
              <a:gd name="connsiteX0" fmla="*/ 459514 w 472898"/>
              <a:gd name="connsiteY0" fmla="*/ 236449 h 472898"/>
              <a:gd name="connsiteX1" fmla="*/ 236449 w 472898"/>
              <a:gd name="connsiteY1" fmla="*/ 459514 h 472898"/>
              <a:gd name="connsiteX2" fmla="*/ 13384 w 472898"/>
              <a:gd name="connsiteY2" fmla="*/ 236449 h 472898"/>
              <a:gd name="connsiteX3" fmla="*/ 236449 w 472898"/>
              <a:gd name="connsiteY3" fmla="*/ 13384 h 472898"/>
              <a:gd name="connsiteX4" fmla="*/ 459514 w 472898"/>
              <a:gd name="connsiteY4" fmla="*/ 236449 h 4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8" h="472898">
                <a:moveTo>
                  <a:pt x="459514" y="236449"/>
                </a:moveTo>
                <a:cubicBezTo>
                  <a:pt x="459514" y="359644"/>
                  <a:pt x="359644" y="459514"/>
                  <a:pt x="236449" y="459514"/>
                </a:cubicBezTo>
                <a:cubicBezTo>
                  <a:pt x="113255" y="459514"/>
                  <a:pt x="13384" y="359644"/>
                  <a:pt x="13384" y="236449"/>
                </a:cubicBezTo>
                <a:cubicBezTo>
                  <a:pt x="13384" y="113255"/>
                  <a:pt x="113255" y="13384"/>
                  <a:pt x="236449" y="13384"/>
                </a:cubicBezTo>
                <a:cubicBezTo>
                  <a:pt x="359644" y="13384"/>
                  <a:pt x="459514" y="113255"/>
                  <a:pt x="459514" y="236449"/>
                </a:cubicBezTo>
                <a:close/>
              </a:path>
            </a:pathLst>
          </a:custGeom>
          <a:solidFill>
            <a:schemeClr val="accent1">
              <a:lumMod val="40000"/>
              <a:lumOff val="60000"/>
            </a:schemeClr>
          </a:solidFill>
          <a:ln w="19050" cap="flat">
            <a:solidFill>
              <a:srgbClr val="000000"/>
            </a:solidFill>
            <a:prstDash val="solid"/>
            <a:miter/>
          </a:ln>
        </p:spPr>
        <p:txBody>
          <a:bodyPr rtlCol="0" anchor="ctr"/>
          <a:lstStyle/>
          <a:p>
            <a:pPr algn="ctr"/>
            <a:r>
              <a:rPr lang="en-US" altLang="zh-CN" dirty="0"/>
              <a:t>5</a:t>
            </a:r>
            <a:endParaRPr lang="zh-CN" altLang="en-US" dirty="0"/>
          </a:p>
        </p:txBody>
      </p:sp>
      <p:sp>
        <p:nvSpPr>
          <p:cNvPr id="116" name="文本框 115">
            <a:extLst>
              <a:ext uri="{FF2B5EF4-FFF2-40B4-BE49-F238E27FC236}">
                <a16:creationId xmlns:a16="http://schemas.microsoft.com/office/drawing/2014/main" id="{DCF3DFB6-4913-4748-B605-DB6BF62BA8C0}"/>
              </a:ext>
            </a:extLst>
          </p:cNvPr>
          <p:cNvSpPr txBox="1"/>
          <p:nvPr/>
        </p:nvSpPr>
        <p:spPr>
          <a:xfrm>
            <a:off x="2636413" y="3967701"/>
            <a:ext cx="522287" cy="400110"/>
          </a:xfrm>
          <a:prstGeom prst="rect">
            <a:avLst/>
          </a:prstGeom>
          <a:noFill/>
        </p:spPr>
        <p:txBody>
          <a:bodyPr wrap="square" rtlCol="0">
            <a:spAutoFit/>
          </a:bodyPr>
          <a:lstStyle/>
          <a:p>
            <a:r>
              <a:rPr lang="en-US" altLang="zh-CN" dirty="0"/>
              <a:t>-</a:t>
            </a:r>
            <a:r>
              <a:rPr lang="en-US" altLang="zh-CN" sz="2000" dirty="0"/>
              <a:t>5</a:t>
            </a:r>
            <a:endParaRPr lang="zh-CN" altLang="en-US" sz="2000" dirty="0"/>
          </a:p>
        </p:txBody>
      </p:sp>
      <p:sp>
        <p:nvSpPr>
          <p:cNvPr id="117" name="等腰三角形 116">
            <a:extLst>
              <a:ext uri="{FF2B5EF4-FFF2-40B4-BE49-F238E27FC236}">
                <a16:creationId xmlns:a16="http://schemas.microsoft.com/office/drawing/2014/main" id="{86E85B8C-4505-4A08-8A57-15216D8324B4}"/>
              </a:ext>
            </a:extLst>
          </p:cNvPr>
          <p:cNvSpPr/>
          <p:nvPr/>
        </p:nvSpPr>
        <p:spPr>
          <a:xfrm>
            <a:off x="3585491" y="3899966"/>
            <a:ext cx="480072" cy="460917"/>
          </a:xfrm>
          <a:prstGeom prst="triangle">
            <a:avLst>
              <a:gd name="adj" fmla="val 58281"/>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8" name="文本框 117">
            <a:extLst>
              <a:ext uri="{FF2B5EF4-FFF2-40B4-BE49-F238E27FC236}">
                <a16:creationId xmlns:a16="http://schemas.microsoft.com/office/drawing/2014/main" id="{1893883E-FEA5-4F37-96D8-A6C2599B8A6F}"/>
              </a:ext>
            </a:extLst>
          </p:cNvPr>
          <p:cNvSpPr txBox="1"/>
          <p:nvPr/>
        </p:nvSpPr>
        <p:spPr>
          <a:xfrm>
            <a:off x="3616557" y="3961139"/>
            <a:ext cx="503480" cy="400110"/>
          </a:xfrm>
          <a:prstGeom prst="rect">
            <a:avLst/>
          </a:prstGeom>
          <a:noFill/>
        </p:spPr>
        <p:txBody>
          <a:bodyPr wrap="square" rtlCol="0">
            <a:spAutoFit/>
          </a:bodyPr>
          <a:lstStyle/>
          <a:p>
            <a:r>
              <a:rPr lang="en-US" altLang="zh-CN" dirty="0"/>
              <a:t> </a:t>
            </a:r>
            <a:r>
              <a:rPr lang="en-US" altLang="zh-CN" sz="2000" dirty="0"/>
              <a:t>3</a:t>
            </a:r>
            <a:endParaRPr lang="zh-CN" altLang="en-US" sz="2000" dirty="0"/>
          </a:p>
        </p:txBody>
      </p:sp>
      <p:sp>
        <p:nvSpPr>
          <p:cNvPr id="119" name="文本框 118">
            <a:extLst>
              <a:ext uri="{FF2B5EF4-FFF2-40B4-BE49-F238E27FC236}">
                <a16:creationId xmlns:a16="http://schemas.microsoft.com/office/drawing/2014/main" id="{7B9C9085-DF3A-44ED-AA67-FC8D3F7447B7}"/>
              </a:ext>
            </a:extLst>
          </p:cNvPr>
          <p:cNvSpPr txBox="1"/>
          <p:nvPr/>
        </p:nvSpPr>
        <p:spPr>
          <a:xfrm>
            <a:off x="4444613" y="3977456"/>
            <a:ext cx="503480" cy="400110"/>
          </a:xfrm>
          <a:prstGeom prst="rect">
            <a:avLst/>
          </a:prstGeom>
          <a:noFill/>
        </p:spPr>
        <p:txBody>
          <a:bodyPr wrap="square" rtlCol="0">
            <a:spAutoFit/>
          </a:bodyPr>
          <a:lstStyle/>
          <a:p>
            <a:r>
              <a:rPr lang="en-US" altLang="zh-CN" dirty="0"/>
              <a:t> </a:t>
            </a:r>
            <a:r>
              <a:rPr lang="en-US" altLang="zh-CN" sz="2000" dirty="0"/>
              <a:t>5</a:t>
            </a:r>
            <a:endParaRPr lang="zh-CN" altLang="en-US" sz="2000" dirty="0"/>
          </a:p>
        </p:txBody>
      </p:sp>
      <p:sp>
        <p:nvSpPr>
          <p:cNvPr id="120" name="文本框 117">
            <a:extLst>
              <a:ext uri="{FF2B5EF4-FFF2-40B4-BE49-F238E27FC236}">
                <a16:creationId xmlns:a16="http://schemas.microsoft.com/office/drawing/2014/main" id="{1893883E-FEA5-4F37-96D8-A6C2599B8A6F}"/>
              </a:ext>
            </a:extLst>
          </p:cNvPr>
          <p:cNvSpPr txBox="1"/>
          <p:nvPr/>
        </p:nvSpPr>
        <p:spPr>
          <a:xfrm>
            <a:off x="6356891" y="3994148"/>
            <a:ext cx="503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7</a:t>
            </a:r>
            <a:endParaRPr lang="zh-CN" altLang="en-US" sz="2000" dirty="0"/>
          </a:p>
        </p:txBody>
      </p:sp>
      <p:sp>
        <p:nvSpPr>
          <p:cNvPr id="121" name="文本框 117">
            <a:extLst>
              <a:ext uri="{FF2B5EF4-FFF2-40B4-BE49-F238E27FC236}">
                <a16:creationId xmlns:a16="http://schemas.microsoft.com/office/drawing/2014/main" id="{1893883E-FEA5-4F37-96D8-A6C2599B8A6F}"/>
              </a:ext>
            </a:extLst>
          </p:cNvPr>
          <p:cNvSpPr txBox="1"/>
          <p:nvPr/>
        </p:nvSpPr>
        <p:spPr>
          <a:xfrm>
            <a:off x="5310333" y="3994148"/>
            <a:ext cx="58524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a:t>
            </a:r>
            <a:r>
              <a:rPr lang="zh-CN" altLang="en-US" sz="2000" dirty="0"/>
              <a:t>∞</a:t>
            </a:r>
          </a:p>
        </p:txBody>
      </p:sp>
      <p:sp>
        <p:nvSpPr>
          <p:cNvPr id="122" name="文本框 117">
            <a:extLst>
              <a:ext uri="{FF2B5EF4-FFF2-40B4-BE49-F238E27FC236}">
                <a16:creationId xmlns:a16="http://schemas.microsoft.com/office/drawing/2014/main" id="{1893883E-FEA5-4F37-96D8-A6C2599B8A6F}"/>
              </a:ext>
            </a:extLst>
          </p:cNvPr>
          <p:cNvSpPr txBox="1"/>
          <p:nvPr/>
        </p:nvSpPr>
        <p:spPr>
          <a:xfrm>
            <a:off x="7207443" y="3975633"/>
            <a:ext cx="65931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-5</a:t>
            </a:r>
            <a:endParaRPr lang="zh-CN" altLang="en-US" sz="2000" dirty="0"/>
          </a:p>
        </p:txBody>
      </p:sp>
      <p:sp>
        <p:nvSpPr>
          <p:cNvPr id="123" name="文本框 117">
            <a:extLst>
              <a:ext uri="{FF2B5EF4-FFF2-40B4-BE49-F238E27FC236}">
                <a16:creationId xmlns:a16="http://schemas.microsoft.com/office/drawing/2014/main" id="{1893883E-FEA5-4F37-96D8-A6C2599B8A6F}"/>
              </a:ext>
            </a:extLst>
          </p:cNvPr>
          <p:cNvSpPr txBox="1"/>
          <p:nvPr/>
        </p:nvSpPr>
        <p:spPr>
          <a:xfrm>
            <a:off x="7228551" y="3141157"/>
            <a:ext cx="59005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-5</a:t>
            </a:r>
            <a:endParaRPr lang="zh-CN" altLang="en-US" sz="2000" dirty="0"/>
          </a:p>
        </p:txBody>
      </p:sp>
      <p:sp>
        <p:nvSpPr>
          <p:cNvPr id="124" name="文本框 117">
            <a:extLst>
              <a:ext uri="{FF2B5EF4-FFF2-40B4-BE49-F238E27FC236}">
                <a16:creationId xmlns:a16="http://schemas.microsoft.com/office/drawing/2014/main" id="{1893883E-FEA5-4F37-96D8-A6C2599B8A6F}"/>
              </a:ext>
            </a:extLst>
          </p:cNvPr>
          <p:cNvSpPr txBox="1"/>
          <p:nvPr/>
        </p:nvSpPr>
        <p:spPr>
          <a:xfrm>
            <a:off x="4420684" y="3100021"/>
            <a:ext cx="503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5</a:t>
            </a:r>
            <a:endParaRPr lang="zh-CN" altLang="en-US" sz="2000" dirty="0"/>
          </a:p>
        </p:txBody>
      </p:sp>
      <p:sp>
        <p:nvSpPr>
          <p:cNvPr id="125" name="文本框 117">
            <a:extLst>
              <a:ext uri="{FF2B5EF4-FFF2-40B4-BE49-F238E27FC236}">
                <a16:creationId xmlns:a16="http://schemas.microsoft.com/office/drawing/2014/main" id="{1893883E-FEA5-4F37-96D8-A6C2599B8A6F}"/>
              </a:ext>
            </a:extLst>
          </p:cNvPr>
          <p:cNvSpPr txBox="1"/>
          <p:nvPr/>
        </p:nvSpPr>
        <p:spPr>
          <a:xfrm>
            <a:off x="3124678" y="3092391"/>
            <a:ext cx="503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3</a:t>
            </a:r>
            <a:endParaRPr lang="zh-CN" altLang="en-US" sz="2000" dirty="0"/>
          </a:p>
        </p:txBody>
      </p:sp>
      <p:sp>
        <p:nvSpPr>
          <p:cNvPr id="126" name="文本框 117">
            <a:extLst>
              <a:ext uri="{FF2B5EF4-FFF2-40B4-BE49-F238E27FC236}">
                <a16:creationId xmlns:a16="http://schemas.microsoft.com/office/drawing/2014/main" id="{1893883E-FEA5-4F37-96D8-A6C2599B8A6F}"/>
              </a:ext>
            </a:extLst>
          </p:cNvPr>
          <p:cNvSpPr txBox="1"/>
          <p:nvPr/>
        </p:nvSpPr>
        <p:spPr>
          <a:xfrm>
            <a:off x="6440062" y="2433289"/>
            <a:ext cx="56554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-5</a:t>
            </a:r>
            <a:endParaRPr lang="zh-CN" altLang="en-US" sz="2000" dirty="0"/>
          </a:p>
        </p:txBody>
      </p:sp>
      <p:sp>
        <p:nvSpPr>
          <p:cNvPr id="127" name="文本框 117">
            <a:extLst>
              <a:ext uri="{FF2B5EF4-FFF2-40B4-BE49-F238E27FC236}">
                <a16:creationId xmlns:a16="http://schemas.microsoft.com/office/drawing/2014/main" id="{1893883E-FEA5-4F37-96D8-A6C2599B8A6F}"/>
              </a:ext>
            </a:extLst>
          </p:cNvPr>
          <p:cNvSpPr txBox="1"/>
          <p:nvPr/>
        </p:nvSpPr>
        <p:spPr>
          <a:xfrm>
            <a:off x="3856858" y="2418931"/>
            <a:ext cx="503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3</a:t>
            </a:r>
            <a:endParaRPr lang="zh-CN" altLang="en-US" sz="2000" dirty="0"/>
          </a:p>
        </p:txBody>
      </p:sp>
      <p:sp>
        <p:nvSpPr>
          <p:cNvPr id="128" name="文本框 117">
            <a:extLst>
              <a:ext uri="{FF2B5EF4-FFF2-40B4-BE49-F238E27FC236}">
                <a16:creationId xmlns:a16="http://schemas.microsoft.com/office/drawing/2014/main" id="{1893883E-FEA5-4F37-96D8-A6C2599B8A6F}"/>
              </a:ext>
            </a:extLst>
          </p:cNvPr>
          <p:cNvSpPr txBox="1"/>
          <p:nvPr/>
        </p:nvSpPr>
        <p:spPr>
          <a:xfrm>
            <a:off x="5128410" y="1612902"/>
            <a:ext cx="4987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3</a:t>
            </a:r>
            <a:endParaRPr lang="zh-CN" altLang="en-US" sz="2000" dirty="0"/>
          </a:p>
        </p:txBody>
      </p:sp>
      <p:sp>
        <p:nvSpPr>
          <p:cNvPr id="129" name="文本框 117">
            <a:extLst>
              <a:ext uri="{FF2B5EF4-FFF2-40B4-BE49-F238E27FC236}">
                <a16:creationId xmlns:a16="http://schemas.microsoft.com/office/drawing/2014/main" id="{1893883E-FEA5-4F37-96D8-A6C2599B8A6F}"/>
              </a:ext>
            </a:extLst>
          </p:cNvPr>
          <p:cNvSpPr txBox="1"/>
          <p:nvPr/>
        </p:nvSpPr>
        <p:spPr>
          <a:xfrm>
            <a:off x="5912054" y="3149945"/>
            <a:ext cx="5034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 </a:t>
            </a:r>
            <a:r>
              <a:rPr lang="en-US" altLang="zh-CN" sz="2000" dirty="0"/>
              <a:t>7</a:t>
            </a:r>
            <a:endParaRPr lang="zh-CN" altLang="en-US" sz="2000" dirty="0"/>
          </a:p>
        </p:txBody>
      </p:sp>
      <p:sp>
        <p:nvSpPr>
          <p:cNvPr id="130" name="任意多边形: 形状 129">
            <a:extLst>
              <a:ext uri="{FF2B5EF4-FFF2-40B4-BE49-F238E27FC236}">
                <a16:creationId xmlns:a16="http://schemas.microsoft.com/office/drawing/2014/main" id="{FF7AF764-3103-44C2-A2A4-A274199B7B08}"/>
              </a:ext>
            </a:extLst>
          </p:cNvPr>
          <p:cNvSpPr/>
          <p:nvPr/>
        </p:nvSpPr>
        <p:spPr>
          <a:xfrm>
            <a:off x="4012150" y="1735086"/>
            <a:ext cx="763454" cy="546066"/>
          </a:xfrm>
          <a:custGeom>
            <a:avLst/>
            <a:gdLst>
              <a:gd name="connsiteX0" fmla="*/ 20076 w 330136"/>
              <a:gd name="connsiteY0" fmla="*/ 392318 h 410440"/>
              <a:gd name="connsiteX1" fmla="*/ 314344 w 330136"/>
              <a:gd name="connsiteY1" fmla="*/ 20076 h 410440"/>
            </a:gdLst>
            <a:ahLst/>
            <a:cxnLst>
              <a:cxn ang="0">
                <a:pos x="connsiteX0" y="connsiteY0"/>
              </a:cxn>
              <a:cxn ang="0">
                <a:pos x="connsiteX1" y="connsiteY1"/>
              </a:cxn>
            </a:cxnLst>
            <a:rect l="l" t="t" r="r" b="b"/>
            <a:pathLst>
              <a:path w="330136" h="410440">
                <a:moveTo>
                  <a:pt x="20076" y="392318"/>
                </a:moveTo>
                <a:cubicBezTo>
                  <a:pt x="22503" y="283659"/>
                  <a:pt x="206594" y="85300"/>
                  <a:pt x="314344" y="20076"/>
                </a:cubicBezTo>
              </a:path>
            </a:pathLst>
          </a:custGeom>
          <a:noFill/>
          <a:ln w="28575" cap="flat">
            <a:solidFill>
              <a:srgbClr val="FF0000"/>
            </a:solidFill>
            <a:prstDash val="solid"/>
            <a:miter/>
          </a:ln>
        </p:spPr>
        <p:txBody>
          <a:bodyPr rtlCol="0" anchor="ctr"/>
          <a:lstStyle/>
          <a:p>
            <a:endParaRPr lang="zh-CN" altLang="en-US" dirty="0"/>
          </a:p>
        </p:txBody>
      </p:sp>
      <p:sp>
        <p:nvSpPr>
          <p:cNvPr id="131" name="任意多边形: 形状 130">
            <a:extLst>
              <a:ext uri="{FF2B5EF4-FFF2-40B4-BE49-F238E27FC236}">
                <a16:creationId xmlns:a16="http://schemas.microsoft.com/office/drawing/2014/main" id="{2488DED7-3E67-42F1-9467-A2463EC75C55}"/>
              </a:ext>
            </a:extLst>
          </p:cNvPr>
          <p:cNvSpPr/>
          <p:nvPr/>
        </p:nvSpPr>
        <p:spPr>
          <a:xfrm flipH="1">
            <a:off x="4719491" y="1653048"/>
            <a:ext cx="117483" cy="187117"/>
          </a:xfrm>
          <a:custGeom>
            <a:avLst/>
            <a:gdLst>
              <a:gd name="connsiteX0" fmla="*/ 74221 w 107071"/>
              <a:gd name="connsiteY0" fmla="*/ 44799 h 115993"/>
              <a:gd name="connsiteX1" fmla="*/ 64014 w 107071"/>
              <a:gd name="connsiteY1" fmla="*/ 65961 h 115993"/>
              <a:gd name="connsiteX2" fmla="*/ 53799 w 107071"/>
              <a:gd name="connsiteY2" fmla="*/ 87127 h 115993"/>
              <a:gd name="connsiteX3" fmla="*/ 40582 w 107071"/>
              <a:gd name="connsiteY3" fmla="*/ 67699 h 115993"/>
              <a:gd name="connsiteX4" fmla="*/ 27356 w 107071"/>
              <a:gd name="connsiteY4" fmla="*/ 48276 h 115993"/>
              <a:gd name="connsiteX5" fmla="*/ 50789 w 107071"/>
              <a:gd name="connsiteY5" fmla="*/ 46538 h 115993"/>
              <a:gd name="connsiteX6" fmla="*/ 74221 w 107071"/>
              <a:gd name="connsiteY6" fmla="*/ 44799 h 11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71" h="115993">
                <a:moveTo>
                  <a:pt x="74221" y="44799"/>
                </a:moveTo>
                <a:lnTo>
                  <a:pt x="64014" y="65961"/>
                </a:lnTo>
                <a:lnTo>
                  <a:pt x="53799" y="87127"/>
                </a:lnTo>
                <a:lnTo>
                  <a:pt x="40582" y="67699"/>
                </a:lnTo>
                <a:lnTo>
                  <a:pt x="27356" y="48276"/>
                </a:lnTo>
                <a:lnTo>
                  <a:pt x="50789" y="46538"/>
                </a:lnTo>
                <a:lnTo>
                  <a:pt x="74221" y="44799"/>
                </a:lnTo>
                <a:close/>
              </a:path>
            </a:pathLst>
          </a:custGeom>
          <a:solidFill>
            <a:srgbClr val="E3E3E3"/>
          </a:solidFill>
          <a:ln w="28575" cap="flat">
            <a:solidFill>
              <a:srgbClr val="FF0000"/>
            </a:solidFill>
            <a:prstDash val="solid"/>
            <a:miter/>
          </a:ln>
        </p:spPr>
        <p:txBody>
          <a:bodyPr rtlCol="0" anchor="ctr"/>
          <a:lstStyle/>
          <a:p>
            <a:endParaRPr lang="zh-CN" altLang="en-US"/>
          </a:p>
        </p:txBody>
      </p:sp>
    </p:spTree>
    <p:extLst>
      <p:ext uri="{BB962C8B-B14F-4D97-AF65-F5344CB8AC3E}">
        <p14:creationId xmlns:p14="http://schemas.microsoft.com/office/powerpoint/2010/main" val="211615593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fade">
                                      <p:cBhvr>
                                        <p:cTn id="54" dur="500"/>
                                        <p:tgtEl>
                                          <p:spTgt spid="1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4"/>
                                        </p:tgtEl>
                                        <p:attrNameLst>
                                          <p:attrName>style.visibility</p:attrName>
                                        </p:attrNameLst>
                                      </p:cBhvr>
                                      <p:to>
                                        <p:strVal val="visible"/>
                                      </p:to>
                                    </p:set>
                                    <p:animEffect transition="in" filter="fade">
                                      <p:cBhvr>
                                        <p:cTn id="67" dur="500"/>
                                        <p:tgtEl>
                                          <p:spTgt spid="1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500"/>
                                        <p:tgtEl>
                                          <p:spTgt spid="1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fade">
                                      <p:cBhvr>
                                        <p:cTn id="88" dur="500"/>
                                        <p:tgtEl>
                                          <p:spTgt spid="6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21"/>
                                        </p:tgtEl>
                                        <p:attrNameLst>
                                          <p:attrName>style.visibility</p:attrName>
                                        </p:attrNameLst>
                                      </p:cBhvr>
                                      <p:to>
                                        <p:strVal val="visible"/>
                                      </p:to>
                                    </p:set>
                                    <p:animEffect transition="in" filter="fade">
                                      <p:cBhvr>
                                        <p:cTn id="93" dur="500"/>
                                        <p:tgtEl>
                                          <p:spTgt spid="12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500"/>
                                        <p:tgtEl>
                                          <p:spTgt spid="12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fade">
                                      <p:cBhvr>
                                        <p:cTn id="117" dur="500"/>
                                        <p:tgtEl>
                                          <p:spTgt spid="1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22"/>
                                        </p:tgtEl>
                                        <p:attrNameLst>
                                          <p:attrName>style.visibility</p:attrName>
                                        </p:attrNameLst>
                                      </p:cBhvr>
                                      <p:to>
                                        <p:strVal val="visible"/>
                                      </p:to>
                                    </p:set>
                                    <p:animEffect transition="in" filter="fade">
                                      <p:cBhvr>
                                        <p:cTn id="130" dur="500"/>
                                        <p:tgtEl>
                                          <p:spTgt spid="1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fade">
                                      <p:cBhvr>
                                        <p:cTn id="133" dur="500"/>
                                        <p:tgtEl>
                                          <p:spTgt spid="6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fade">
                                      <p:cBhvr>
                                        <p:cTn id="136" dur="500"/>
                                        <p:tgtEl>
                                          <p:spTgt spid="63"/>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23"/>
                                        </p:tgtEl>
                                        <p:attrNameLst>
                                          <p:attrName>style.visibility</p:attrName>
                                        </p:attrNameLst>
                                      </p:cBhvr>
                                      <p:to>
                                        <p:strVal val="visible"/>
                                      </p:to>
                                    </p:set>
                                    <p:animEffect transition="in" filter="fade">
                                      <p:cBhvr>
                                        <p:cTn id="141" dur="500"/>
                                        <p:tgtEl>
                                          <p:spTgt spid="12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2"/>
                                        </p:tgtEl>
                                        <p:attrNameLst>
                                          <p:attrName>style.visibility</p:attrName>
                                        </p:attrNameLst>
                                      </p:cBhvr>
                                      <p:to>
                                        <p:strVal val="visible"/>
                                      </p:to>
                                    </p:set>
                                    <p:animEffect transition="in" filter="fade">
                                      <p:cBhvr>
                                        <p:cTn id="146" dur="500"/>
                                        <p:tgtEl>
                                          <p:spTgt spid="7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3"/>
                                        </p:tgtEl>
                                        <p:attrNameLst>
                                          <p:attrName>style.visibility</p:attrName>
                                        </p:attrNameLst>
                                      </p:cBhvr>
                                      <p:to>
                                        <p:strVal val="visible"/>
                                      </p:to>
                                    </p:set>
                                    <p:animEffect transition="in" filter="fade">
                                      <p:cBhvr>
                                        <p:cTn id="149" dur="500"/>
                                        <p:tgtEl>
                                          <p:spTgt spid="7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26"/>
                                        </p:tgtEl>
                                        <p:attrNameLst>
                                          <p:attrName>style.visibility</p:attrName>
                                        </p:attrNameLst>
                                      </p:cBhvr>
                                      <p:to>
                                        <p:strVal val="visible"/>
                                      </p:to>
                                    </p:set>
                                    <p:animEffect transition="in" filter="fade">
                                      <p:cBhvr>
                                        <p:cTn id="154" dur="500"/>
                                        <p:tgtEl>
                                          <p:spTgt spid="126"/>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30"/>
                                        </p:tgtEl>
                                        <p:attrNameLst>
                                          <p:attrName>style.visibility</p:attrName>
                                        </p:attrNameLst>
                                      </p:cBhvr>
                                      <p:to>
                                        <p:strVal val="visible"/>
                                      </p:to>
                                    </p:set>
                                    <p:animEffect transition="in" filter="fade">
                                      <p:cBhvr>
                                        <p:cTn id="159" dur="500"/>
                                        <p:tgtEl>
                                          <p:spTgt spid="13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fade">
                                      <p:cBhvr>
                                        <p:cTn id="162" dur="500"/>
                                        <p:tgtEl>
                                          <p:spTgt spid="13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28"/>
                                        </p:tgtEl>
                                        <p:attrNameLst>
                                          <p:attrName>style.visibility</p:attrName>
                                        </p:attrNameLst>
                                      </p:cBhvr>
                                      <p:to>
                                        <p:strVal val="visible"/>
                                      </p:to>
                                    </p:set>
                                    <p:animEffect transition="in" filter="fade">
                                      <p:cBhvr>
                                        <p:cTn id="16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116"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animBg="1"/>
      <p:bldP spid="1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5"/>
          <p:cNvSpPr txBox="1"/>
          <p:nvPr/>
        </p:nvSpPr>
        <p:spPr>
          <a:xfrm>
            <a:off x="945849" y="413047"/>
            <a:ext cx="4214548" cy="441211"/>
          </a:xfrm>
          <a:prstGeom prst="rect">
            <a:avLst/>
          </a:prstGeom>
          <a:noFill/>
        </p:spPr>
        <p:txBody>
          <a:bodyPr wrap="square" lIns="91440" tIns="45720" rIns="9144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a:ln>
                  <a:noFill/>
                </a:ln>
                <a:solidFill>
                  <a:srgbClr val="1B4367"/>
                </a:solidFill>
                <a:effectLst/>
                <a:uLnTx/>
                <a:uFillTx/>
                <a:latin typeface="微软雅黑"/>
                <a:ea typeface="微软雅黑"/>
                <a:cs typeface="+mn-ea"/>
                <a:sym typeface="+mn-lt"/>
              </a:rPr>
              <a:t>Minimax Code</a:t>
            </a:r>
            <a:endParaRPr kumimoji="0" lang="zh-CN" altLang="en-US" sz="2267" b="1" i="0" u="none" strike="noStrike" kern="1200" cap="none" spc="0" normalizeH="0" baseline="0" noProof="0" dirty="0">
              <a:ln>
                <a:noFill/>
              </a:ln>
              <a:solidFill>
                <a:srgbClr val="1B4367"/>
              </a:solidFill>
              <a:effectLst/>
              <a:uLnTx/>
              <a:uFillTx/>
              <a:latin typeface="微软雅黑"/>
              <a:ea typeface="微软雅黑"/>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9CB425A8-34A8-443C-8735-6027F2A1A7E2}"/>
              </a:ext>
            </a:extLst>
          </p:cNvPr>
          <p:cNvPicPr>
            <a:picLocks noChangeAspect="1"/>
          </p:cNvPicPr>
          <p:nvPr/>
        </p:nvPicPr>
        <p:blipFill>
          <a:blip r:embed="rId3"/>
          <a:stretch>
            <a:fillRect/>
          </a:stretch>
        </p:blipFill>
        <p:spPr>
          <a:xfrm>
            <a:off x="651586" y="1196279"/>
            <a:ext cx="7404481" cy="4965955"/>
          </a:xfrm>
          <a:prstGeom prst="rect">
            <a:avLst/>
          </a:prstGeom>
        </p:spPr>
      </p:pic>
    </p:spTree>
    <p:extLst>
      <p:ext uri="{BB962C8B-B14F-4D97-AF65-F5344CB8AC3E}">
        <p14:creationId xmlns:p14="http://schemas.microsoft.com/office/powerpoint/2010/main" val="358215905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theme/theme1.xml><?xml version="1.0" encoding="utf-8"?>
<a:theme xmlns:a="http://schemas.openxmlformats.org/drawingml/2006/main" name="夏雨家 https://xnwe.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TotalTime>
  <Words>1924</Words>
  <Application>Microsoft Office PowerPoint</Application>
  <PresentationFormat>宽屏</PresentationFormat>
  <Paragraphs>358</Paragraphs>
  <Slides>45</Slides>
  <Notes>45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45</vt:i4>
      </vt:variant>
    </vt:vector>
  </HeadingPairs>
  <TitlesOfParts>
    <vt:vector size="51" baseType="lpstr">
      <vt:lpstr>等线</vt:lpstr>
      <vt:lpstr>微软雅黑</vt:lpstr>
      <vt:lpstr>Arial</vt:lpstr>
      <vt:lpstr>Calibri</vt:lpstr>
      <vt:lpstr>Cambria Math</vt:lpstr>
      <vt:lpstr>夏雨家 https://xnwe.taobao.com/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姚梦雨</dc:creator>
  <cp:lastModifiedBy>姚梦雨</cp:lastModifiedBy>
  <cp:revision>79</cp:revision>
  <dcterms:created xsi:type="dcterms:W3CDTF">2020-03-31T03:45:28Z</dcterms:created>
  <dcterms:modified xsi:type="dcterms:W3CDTF">2020-04-06T15:22:17Z</dcterms:modified>
</cp:coreProperties>
</file>