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5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09" r:id="rId2"/>
    <p:sldId id="310" r:id="rId3"/>
    <p:sldId id="265" r:id="rId4"/>
    <p:sldId id="311" r:id="rId5"/>
    <p:sldId id="312" r:id="rId6"/>
    <p:sldId id="348" r:id="rId7"/>
    <p:sldId id="349" r:id="rId8"/>
    <p:sldId id="355" r:id="rId9"/>
    <p:sldId id="356" r:id="rId10"/>
    <p:sldId id="350" r:id="rId11"/>
    <p:sldId id="353" r:id="rId12"/>
    <p:sldId id="351" r:id="rId13"/>
    <p:sldId id="313" r:id="rId14"/>
    <p:sldId id="314" r:id="rId15"/>
    <p:sldId id="315" r:id="rId16"/>
    <p:sldId id="316" r:id="rId17"/>
    <p:sldId id="342" r:id="rId18"/>
    <p:sldId id="343" r:id="rId19"/>
    <p:sldId id="344" r:id="rId20"/>
    <p:sldId id="320" r:id="rId21"/>
    <p:sldId id="347" r:id="rId22"/>
    <p:sldId id="317" r:id="rId23"/>
    <p:sldId id="318" r:id="rId24"/>
    <p:sldId id="319" r:id="rId25"/>
    <p:sldId id="352" r:id="rId26"/>
    <p:sldId id="321" r:id="rId27"/>
    <p:sldId id="322" r:id="rId28"/>
    <p:sldId id="337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86" autoAdjust="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A3716-A4BD-4C3E-AFAE-718B80A0CB2A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ED6C5-54B7-487D-8DC5-E200D3F55D4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15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503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230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445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22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750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交换时的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）次好像很难改变，所以我们要做</a:t>
            </a:r>
            <a:r>
              <a:rPr lang="en-US" altLang="zh-CN" dirty="0"/>
              <a:t>BIT-REVERSED-INCREAMENT</a:t>
            </a:r>
            <a:r>
              <a:rPr lang="zh-CN" altLang="en-US" dirty="0"/>
              <a:t>来实现，并且希望它是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6230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16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2153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9633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43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你还记得我们是怎么分析的</a:t>
            </a:r>
            <a:r>
              <a:rPr lang="en-US" altLang="zh-CN" dirty="0" err="1"/>
              <a:t>increament</a:t>
            </a:r>
            <a:r>
              <a:rPr lang="zh-CN" altLang="en-US" dirty="0"/>
              <a:t>吗？其中的关键是什么？ 是着眼于置位复位操作的过程，把它们作为单位时间内完成的操作。而这里我们也会这样做，且它们仍然是在单位时间内完成的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6901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7786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正确性如何保证？：位串中有几个</a:t>
            </a:r>
            <a:r>
              <a:rPr lang="en-US" altLang="zh-CN" dirty="0"/>
              <a:t>1</a:t>
            </a:r>
            <a:r>
              <a:rPr lang="zh-CN" altLang="en-US" dirty="0"/>
              <a:t>就代表有多少</a:t>
            </a:r>
            <a:r>
              <a:rPr lang="en-US" altLang="zh-CN" dirty="0"/>
              <a:t>credit,</a:t>
            </a:r>
            <a:r>
              <a:rPr lang="zh-CN" altLang="en-US" dirty="0"/>
              <a:t>而</a:t>
            </a:r>
            <a:r>
              <a:rPr lang="en-US" altLang="zh-CN" dirty="0"/>
              <a:t>1</a:t>
            </a:r>
            <a:r>
              <a:rPr lang="zh-CN" altLang="en-US" dirty="0"/>
              <a:t>的个数总是非负的，</a:t>
            </a:r>
            <a:r>
              <a:rPr lang="en-US" altLang="zh-CN" dirty="0"/>
              <a:t>credit</a:t>
            </a:r>
            <a:r>
              <a:rPr lang="zh-CN" altLang="en-US" dirty="0"/>
              <a:t>也总是非负的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0278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2552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为了区分题目中的</a:t>
            </a:r>
            <a:r>
              <a:rPr lang="en-US" altLang="zh-CN" dirty="0"/>
              <a:t>n,</a:t>
            </a:r>
            <a:r>
              <a:rPr lang="zh-CN" altLang="en-US" dirty="0"/>
              <a:t>这里设操作的次数为</a:t>
            </a:r>
            <a:r>
              <a:rPr lang="en-US" altLang="zh-CN" dirty="0"/>
              <a:t>m</a:t>
            </a:r>
          </a:p>
          <a:p>
            <a:r>
              <a:rPr lang="zh-CN" altLang="en-US" dirty="0"/>
              <a:t>实际上在这里我们可以预见，在运用这个位逆序计数器时，我们需要做位逆序自增至少</a:t>
            </a:r>
            <a:r>
              <a:rPr lang="en-US" altLang="zh-CN" dirty="0"/>
              <a:t>n-2</a:t>
            </a:r>
            <a:r>
              <a:rPr lang="zh-CN" altLang="en-US" dirty="0"/>
              <a:t>次，则</a:t>
            </a:r>
            <a:r>
              <a:rPr lang="en-US" altLang="zh-CN" dirty="0"/>
              <a:t>m=n-2=omega(k)</a:t>
            </a:r>
          </a:p>
          <a:p>
            <a:r>
              <a:rPr lang="zh-CN" altLang="en-US" dirty="0"/>
              <a:t>如果你认为预见位逆序自增的次数这一操作并不严谨，则可以先把下一步的算法写出来，以此得到位逆序自增的次数，获得</a:t>
            </a:r>
            <a:r>
              <a:rPr lang="en-US" altLang="zh-CN" dirty="0"/>
              <a:t>k=O(m)</a:t>
            </a:r>
            <a:r>
              <a:rPr lang="zh-CN" altLang="en-US" dirty="0"/>
              <a:t>的条件，从而得到相同的结论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59990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我们已经设计出了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）的位逆序计数器，而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）的正序计数器可以看作是天然形成的（可以通过一个</a:t>
            </a:r>
            <a:r>
              <a:rPr lang="en-US" altLang="zh-CN" dirty="0"/>
              <a:t>for</a:t>
            </a:r>
            <a:r>
              <a:rPr lang="zh-CN" altLang="en-US" dirty="0"/>
              <a:t>循环来实现正序的计数）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873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6431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  <a:t>28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004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98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761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73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25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E1B693-632D-4080-9CF6-EA28B66DC80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48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2020/9/30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89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2020/9/30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35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48805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21323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591944" y="1628800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464463" y="1628800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346567" y="1625923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48805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721323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591944" y="3465004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464463" y="3465004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9346567" y="3462127"/>
            <a:ext cx="1548607" cy="1548607"/>
          </a:xfrm>
          <a:solidFill>
            <a:schemeClr val="tx1">
              <a:lumMod val="20000"/>
              <a:lumOff val="80000"/>
            </a:schemeClr>
          </a:solidFill>
        </p:spPr>
        <p:txBody>
          <a:bodyPr vert="horz" wrap="square" lIns="50800" tIns="50800" rIns="50800" bIns="50800" numCol="1" anchor="ctr" anchorCtr="0" compatLnSpc="1"/>
          <a:lstStyle/>
          <a:p>
            <a:pPr marL="341630" marR="0" lvl="0" indent="-341630" algn="l" defTabSz="825500" rtl="0" eaLnBrk="0" fontAlgn="base" latinLnBrk="0" hangingPunct="0">
              <a:lnSpc>
                <a:spcPct val="70000"/>
              </a:lnSpc>
              <a:spcBef>
                <a:spcPts val="5200"/>
              </a:spcBef>
              <a:spcAft>
                <a:spcPct val="0"/>
              </a:spcAft>
              <a:buClrTx/>
              <a:buSzPct val="75000"/>
              <a:buFontTx/>
              <a:buChar char="•"/>
              <a:defRPr/>
            </a:pPr>
            <a:endParaRPr kumimoji="0" lang="en-US" sz="2800" b="0" i="0" u="none" strike="noStrike" kern="1200" cap="none" spc="0" normalizeH="0" baseline="43000" noProof="0">
              <a:ln>
                <a:noFill/>
              </a:ln>
              <a:solidFill>
                <a:srgbClr val="818A93"/>
              </a:solidFill>
              <a:effectLst/>
              <a:uLnTx/>
              <a:uFillTx/>
              <a:latin typeface="+mn-lt"/>
              <a:ea typeface="+mn-ea"/>
              <a:cs typeface="+mn-cs"/>
              <a:sym typeface="Open Sans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lvl="0" eaLnBrk="1"/>
            <a:fld id="{9A0DB2DC-4C9A-4742-B13C-FB6460FD3503}" type="slidenum">
              <a:rPr lang="zh-CN" altLang="zh-CN" baseline="0" dirty="0">
                <a:cs typeface="Open Sans Semibold" charset="0"/>
                <a:sym typeface="Open Sans Semibold" charset="0"/>
              </a:rPr>
              <a:t>‹#›</a:t>
            </a:fld>
            <a:endParaRPr lang="zh-CN" altLang="zh-CN" baseline="0" dirty="0">
              <a:latin typeface="Open Sans" charset="0"/>
              <a:cs typeface="Open Sans Semibold" charset="0"/>
              <a:sym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 eaLnBrk="1"/>
            <a:fld id="{9A0DB2DC-4C9A-4742-B13C-FB6460FD3503}" type="slidenum">
              <a:rPr lang="zh-CN" altLang="zh-CN" baseline="0" dirty="0">
                <a:cs typeface="Open Sans Semibold" charset="0"/>
                <a:sym typeface="Open Sans Semibold" charset="0"/>
              </a:rPr>
              <a:t>‹#›</a:t>
            </a:fld>
            <a:endParaRPr lang="zh-CN" altLang="zh-CN" baseline="0" dirty="0">
              <a:latin typeface="Open Sans" charset="0"/>
              <a:cs typeface="Open Sans Semibold" charset="0"/>
              <a:sym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34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2020/9/30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06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0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66850" y="-1100455"/>
            <a:ext cx="9202420" cy="9076690"/>
            <a:chOff x="2358" y="-1786"/>
            <a:chExt cx="14492" cy="14294"/>
          </a:xfrm>
        </p:grpSpPr>
        <p:grpSp>
          <p:nvGrpSpPr>
            <p:cNvPr id="5" name="组合 4"/>
            <p:cNvGrpSpPr/>
            <p:nvPr/>
          </p:nvGrpSpPr>
          <p:grpSpPr>
            <a:xfrm>
              <a:off x="2358" y="-1786"/>
              <a:ext cx="14492" cy="14294"/>
              <a:chOff x="2358" y="-1786"/>
              <a:chExt cx="14492" cy="14294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4994" y="1265"/>
                <a:ext cx="6785" cy="8058"/>
                <a:chOff x="3171029" y="803564"/>
                <a:chExt cx="4308763" cy="5116945"/>
              </a:xfrm>
            </p:grpSpPr>
            <p:sp>
              <p:nvSpPr>
                <p:cNvPr id="16" name="弧形 15"/>
                <p:cNvSpPr/>
                <p:nvPr/>
              </p:nvSpPr>
              <p:spPr>
                <a:xfrm>
                  <a:off x="3171029" y="803564"/>
                  <a:ext cx="4308763" cy="5116945"/>
                </a:xfrm>
                <a:prstGeom prst="arc">
                  <a:avLst>
                    <a:gd name="adj1" fmla="val 7704569"/>
                    <a:gd name="adj2" fmla="val 12029833"/>
                  </a:avLst>
                </a:prstGeom>
                <a:noFill/>
                <a:ln>
                  <a:solidFill>
                    <a:srgbClr val="DDDEE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gency FB"/>
                    <a:ea typeface="Microsoft YaHei"/>
                    <a:cs typeface="+mn-cs"/>
                  </a:endParaRPr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3246130" y="2575920"/>
                  <a:ext cx="45719" cy="45719"/>
                </a:xfrm>
                <a:prstGeom prst="ellipse">
                  <a:avLst/>
                </a:prstGeom>
                <a:solidFill>
                  <a:srgbClr val="DDDEE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gency FB"/>
                    <a:ea typeface="Microsoft YaHei"/>
                    <a:cs typeface="+mn-cs"/>
                  </a:endParaRPr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2358" y="-1786"/>
                <a:ext cx="14492" cy="14294"/>
                <a:chOff x="2358" y="-1786"/>
                <a:chExt cx="14492" cy="14294"/>
              </a:xfrm>
            </p:grpSpPr>
            <p:grpSp>
              <p:nvGrpSpPr>
                <p:cNvPr id="3" name="组合 2"/>
                <p:cNvGrpSpPr/>
                <p:nvPr/>
              </p:nvGrpSpPr>
              <p:grpSpPr>
                <a:xfrm>
                  <a:off x="6233" y="1963"/>
                  <a:ext cx="6785" cy="6911"/>
                  <a:chOff x="3957781" y="1246496"/>
                  <a:chExt cx="4308763" cy="4388393"/>
                </a:xfrm>
              </p:grpSpPr>
              <p:sp>
                <p:nvSpPr>
                  <p:cNvPr id="2" name="弧形 1"/>
                  <p:cNvSpPr/>
                  <p:nvPr/>
                </p:nvSpPr>
                <p:spPr>
                  <a:xfrm>
                    <a:off x="3957781" y="1265383"/>
                    <a:ext cx="4308763" cy="4350326"/>
                  </a:xfrm>
                  <a:prstGeom prst="arc">
                    <a:avLst>
                      <a:gd name="adj1" fmla="val 5368489"/>
                      <a:gd name="adj2" fmla="val 16261056"/>
                    </a:avLst>
                  </a:prstGeom>
                  <a:noFill/>
                  <a:ln>
                    <a:solidFill>
                      <a:srgbClr val="C1C1C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  <p:sp>
                <p:nvSpPr>
                  <p:cNvPr id="35" name="椭圆 34"/>
                  <p:cNvSpPr/>
                  <p:nvPr/>
                </p:nvSpPr>
                <p:spPr>
                  <a:xfrm>
                    <a:off x="6133943" y="1246496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  <p:sp>
                <p:nvSpPr>
                  <p:cNvPr id="40" name="椭圆 39"/>
                  <p:cNvSpPr/>
                  <p:nvPr/>
                </p:nvSpPr>
                <p:spPr>
                  <a:xfrm>
                    <a:off x="6105526" y="5589170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</p:grpSp>
            <p:grpSp>
              <p:nvGrpSpPr>
                <p:cNvPr id="39" name="组合 38"/>
                <p:cNvGrpSpPr/>
                <p:nvPr/>
              </p:nvGrpSpPr>
              <p:grpSpPr>
                <a:xfrm>
                  <a:off x="5518" y="819"/>
                  <a:ext cx="8548" cy="8987"/>
                  <a:chOff x="3503676" y="520104"/>
                  <a:chExt cx="5427888" cy="5706959"/>
                </a:xfrm>
              </p:grpSpPr>
              <p:sp>
                <p:nvSpPr>
                  <p:cNvPr id="7" name="弧形 6"/>
                  <p:cNvSpPr/>
                  <p:nvPr/>
                </p:nvSpPr>
                <p:spPr>
                  <a:xfrm>
                    <a:off x="3503676" y="544944"/>
                    <a:ext cx="5427888" cy="5682119"/>
                  </a:xfrm>
                  <a:prstGeom prst="arc">
                    <a:avLst>
                      <a:gd name="adj1" fmla="val 16148392"/>
                      <a:gd name="adj2" fmla="val 5561021"/>
                    </a:avLst>
                  </a:prstGeom>
                  <a:ln>
                    <a:solidFill>
                      <a:srgbClr val="C1C1C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  <p:sp>
                <p:nvSpPr>
                  <p:cNvPr id="38" name="椭圆 37"/>
                  <p:cNvSpPr/>
                  <p:nvPr/>
                </p:nvSpPr>
                <p:spPr>
                  <a:xfrm>
                    <a:off x="6133943" y="520104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</p:grpSp>
            <p:grpSp>
              <p:nvGrpSpPr>
                <p:cNvPr id="17" name="组合 16"/>
                <p:cNvGrpSpPr/>
                <p:nvPr/>
              </p:nvGrpSpPr>
              <p:grpSpPr>
                <a:xfrm>
                  <a:off x="7085" y="2600"/>
                  <a:ext cx="5322" cy="5435"/>
                  <a:chOff x="4498848" y="1651284"/>
                  <a:chExt cx="3379770" cy="3451068"/>
                </a:xfrm>
              </p:grpSpPr>
              <p:sp>
                <p:nvSpPr>
                  <p:cNvPr id="18" name="弧形 17"/>
                  <p:cNvSpPr/>
                  <p:nvPr/>
                </p:nvSpPr>
                <p:spPr>
                  <a:xfrm>
                    <a:off x="4498848" y="1671782"/>
                    <a:ext cx="3379770" cy="3430570"/>
                  </a:xfrm>
                  <a:prstGeom prst="arc">
                    <a:avLst>
                      <a:gd name="adj1" fmla="val 16135557"/>
                      <a:gd name="adj2" fmla="val 8938577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  <p:sp>
                <p:nvSpPr>
                  <p:cNvPr id="36" name="椭圆 35"/>
                  <p:cNvSpPr/>
                  <p:nvPr/>
                </p:nvSpPr>
                <p:spPr>
                  <a:xfrm>
                    <a:off x="6133943" y="1651284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  <p:sp>
                <p:nvSpPr>
                  <p:cNvPr id="37" name="椭圆 36"/>
                  <p:cNvSpPr/>
                  <p:nvPr/>
                </p:nvSpPr>
                <p:spPr>
                  <a:xfrm>
                    <a:off x="4710885" y="4235931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gency FB"/>
                      <a:ea typeface="Microsoft YaHei"/>
                      <a:cs typeface="+mn-cs"/>
                    </a:endParaRPr>
                  </a:p>
                </p:txBody>
              </p:sp>
            </p:grpSp>
            <p:sp>
              <p:nvSpPr>
                <p:cNvPr id="27" name="椭圆 26"/>
                <p:cNvSpPr/>
                <p:nvPr/>
              </p:nvSpPr>
              <p:spPr>
                <a:xfrm>
                  <a:off x="7442" y="3035"/>
                  <a:ext cx="4572" cy="4572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DDDEE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gency FB"/>
                    <a:ea typeface="Microsoft YaHei"/>
                    <a:cs typeface="+mn-cs"/>
                  </a:endParaRPr>
                </a:p>
              </p:txBody>
            </p:sp>
            <p:sp>
              <p:nvSpPr>
                <p:cNvPr id="31" name="弧形 30"/>
                <p:cNvSpPr/>
                <p:nvPr/>
              </p:nvSpPr>
              <p:spPr>
                <a:xfrm>
                  <a:off x="3921" y="-244"/>
                  <a:ext cx="11365" cy="11210"/>
                </a:xfrm>
                <a:prstGeom prst="arc">
                  <a:avLst>
                    <a:gd name="adj1" fmla="val 5571114"/>
                    <a:gd name="adj2" fmla="val 5561021"/>
                  </a:avLst>
                </a:prstGeom>
                <a:ln>
                  <a:solidFill>
                    <a:srgbClr val="C1C1C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gency FB"/>
                    <a:ea typeface="Microsoft YaHei"/>
                    <a:cs typeface="+mn-cs"/>
                  </a:endParaRPr>
                </a:p>
              </p:txBody>
            </p:sp>
            <p:sp>
              <p:nvSpPr>
                <p:cNvPr id="32" name="弧形 31"/>
                <p:cNvSpPr/>
                <p:nvPr/>
              </p:nvSpPr>
              <p:spPr>
                <a:xfrm>
                  <a:off x="2358" y="-1786"/>
                  <a:ext cx="14492" cy="14294"/>
                </a:xfrm>
                <a:prstGeom prst="arc">
                  <a:avLst>
                    <a:gd name="adj1" fmla="val 5571114"/>
                    <a:gd name="adj2" fmla="val 5561021"/>
                  </a:avLst>
                </a:prstGeom>
                <a:ln>
                  <a:solidFill>
                    <a:srgbClr val="DDDEE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gency FB"/>
                    <a:ea typeface="Microsoft YaHei"/>
                    <a:cs typeface="+mn-cs"/>
                  </a:endParaRPr>
                </a:p>
              </p:txBody>
            </p:sp>
          </p:grpSp>
        </p:grpSp>
        <p:grpSp>
          <p:nvGrpSpPr>
            <p:cNvPr id="58" name="组合 57"/>
            <p:cNvGrpSpPr/>
            <p:nvPr/>
          </p:nvGrpSpPr>
          <p:grpSpPr>
            <a:xfrm>
              <a:off x="7678" y="2633"/>
              <a:ext cx="5341" cy="5687"/>
              <a:chOff x="4875274" y="1671782"/>
              <a:chExt cx="3391269" cy="3611418"/>
            </a:xfrm>
          </p:grpSpPr>
          <p:sp>
            <p:nvSpPr>
              <p:cNvPr id="59" name="弧形 58"/>
              <p:cNvSpPr/>
              <p:nvPr/>
            </p:nvSpPr>
            <p:spPr>
              <a:xfrm>
                <a:off x="4875274" y="1671782"/>
                <a:ext cx="3391269" cy="3611418"/>
              </a:xfrm>
              <a:prstGeom prst="arc">
                <a:avLst>
                  <a:gd name="adj1" fmla="val 20643614"/>
                  <a:gd name="adj2" fmla="val 3170841"/>
                </a:avLst>
              </a:prstGeom>
              <a:ln>
                <a:solidFill>
                  <a:srgbClr val="DDDEE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gency FB"/>
                  <a:ea typeface="Microsoft YaHei"/>
                  <a:cs typeface="+mn-cs"/>
                </a:endParaRPr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7607796" y="4856860"/>
                <a:ext cx="45719" cy="45719"/>
              </a:xfrm>
              <a:prstGeom prst="ellipse">
                <a:avLst/>
              </a:prstGeom>
              <a:solidFill>
                <a:srgbClr val="C1C1C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gency FB"/>
                  <a:ea typeface="Microsoft YaHei"/>
                  <a:cs typeface="+mn-cs"/>
                </a:endParaRPr>
              </a:p>
            </p:txBody>
          </p:sp>
        </p:grpSp>
      </p:grpSp>
      <p:sp>
        <p:nvSpPr>
          <p:cNvPr id="33" name="椭圆 32"/>
          <p:cNvSpPr/>
          <p:nvPr/>
        </p:nvSpPr>
        <p:spPr>
          <a:xfrm>
            <a:off x="6795816" y="4860457"/>
            <a:ext cx="190281" cy="190281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7099202" y="4723377"/>
            <a:ext cx="110490" cy="11049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483701" y="4848470"/>
            <a:ext cx="172166" cy="189030"/>
          </a:xfrm>
          <a:prstGeom prst="rect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6040755" y="6158250"/>
            <a:ext cx="110490" cy="11049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9391954" y="4741626"/>
            <a:ext cx="86962" cy="86962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9466192" y="4332423"/>
            <a:ext cx="190281" cy="1902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9834957" y="5920509"/>
            <a:ext cx="110490" cy="11049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3159168" y="3762831"/>
            <a:ext cx="86962" cy="869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695417" y="3495146"/>
            <a:ext cx="117378" cy="117378"/>
          </a:xfrm>
          <a:prstGeom prst="ellipse">
            <a:avLst/>
          </a:prstGeom>
          <a:solidFill>
            <a:srgbClr val="C1C1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4337907" y="1927006"/>
            <a:ext cx="231101" cy="2311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626418" y="2152912"/>
            <a:ext cx="146703" cy="146703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2375086" y="544944"/>
            <a:ext cx="146703" cy="14670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7609112" y="934456"/>
            <a:ext cx="118994" cy="1189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4713396" y="1717379"/>
            <a:ext cx="93579" cy="93579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894862" y="1145472"/>
            <a:ext cx="119022" cy="116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10368429" y="1824881"/>
            <a:ext cx="79904" cy="7990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1674282" y="4787819"/>
            <a:ext cx="75975" cy="75975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61" name="椭圆 60"/>
          <p:cNvSpPr/>
          <p:nvPr/>
        </p:nvSpPr>
        <p:spPr>
          <a:xfrm>
            <a:off x="4875276" y="2076450"/>
            <a:ext cx="2604516" cy="260451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62" name="椭圆 61"/>
          <p:cNvSpPr/>
          <p:nvPr/>
        </p:nvSpPr>
        <p:spPr>
          <a:xfrm>
            <a:off x="8129664" y="2901014"/>
            <a:ext cx="152027" cy="152027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2328641" y="2909934"/>
            <a:ext cx="807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Bit-reversed binary counter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C103F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456B6A7-72F1-40CE-ADF5-F58D3B29AC11}"/>
              </a:ext>
            </a:extLst>
          </p:cNvPr>
          <p:cNvSpPr txBox="1"/>
          <p:nvPr/>
        </p:nvSpPr>
        <p:spPr>
          <a:xfrm>
            <a:off x="8388626" y="4785107"/>
            <a:ext cx="3391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     姚梦雨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   2019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计算机拔尖班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  <p:sp>
        <p:nvSpPr>
          <p:cNvPr id="3" name="标题 1">
            <a:extLst>
              <a:ext uri="{FF2B5EF4-FFF2-40B4-BE49-F238E27FC236}">
                <a16:creationId xmlns:a16="http://schemas.microsoft.com/office/drawing/2014/main" id="{8155F343-3CCA-4E81-91A5-A6874BAEF62C}"/>
              </a:ext>
            </a:extLst>
          </p:cNvPr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23579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  <p:sp>
        <p:nvSpPr>
          <p:cNvPr id="3" name="标题 1">
            <a:extLst>
              <a:ext uri="{FF2B5EF4-FFF2-40B4-BE49-F238E27FC236}">
                <a16:creationId xmlns:a16="http://schemas.microsoft.com/office/drawing/2014/main" id="{8155F343-3CCA-4E81-91A5-A6874BAEF62C}"/>
              </a:ext>
            </a:extLst>
          </p:cNvPr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384295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7A92840-212D-4606-91F8-101F1EF375D3}"/>
                  </a:ext>
                </a:extLst>
              </p:cNvPr>
              <p:cNvSpPr txBox="1"/>
              <p:nvPr/>
            </p:nvSpPr>
            <p:spPr>
              <a:xfrm>
                <a:off x="4907185" y="1400270"/>
                <a:ext cx="968654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7A92840-212D-4606-91F8-101F1EF37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185" y="1400270"/>
                <a:ext cx="968654" cy="369332"/>
              </a:xfrm>
              <a:prstGeom prst="rect">
                <a:avLst/>
              </a:prstGeom>
              <a:blipFill>
                <a:blip r:embed="rId4"/>
                <a:stretch>
                  <a:fillRect b="-3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1">
            <a:extLst>
              <a:ext uri="{FF2B5EF4-FFF2-40B4-BE49-F238E27FC236}">
                <a16:creationId xmlns:a16="http://schemas.microsoft.com/office/drawing/2014/main" id="{CC7355EA-D170-4C9B-8042-33F99E9D7E48}"/>
              </a:ext>
            </a:extLst>
          </p:cNvPr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137208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473470" cy="575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0AAF3B33-5CF3-4A5E-BBFF-3FDEBA773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78" y="1375381"/>
            <a:ext cx="9810162" cy="90230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BDE660C-78DC-4560-BE40-513D5C9FA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254" y="2834178"/>
            <a:ext cx="7068790" cy="289871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F0E646B7-34BF-4EDF-9BE2-3453019CD4EA}"/>
              </a:ext>
            </a:extLst>
          </p:cNvPr>
          <p:cNvSpPr txBox="1"/>
          <p:nvPr/>
        </p:nvSpPr>
        <p:spPr>
          <a:xfrm>
            <a:off x="8082186" y="2834178"/>
            <a:ext cx="23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只需要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n-2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2BCAB9D-7328-416D-B915-FDBE5831790D}"/>
              </a:ext>
            </a:extLst>
          </p:cNvPr>
          <p:cNvSpPr txBox="1"/>
          <p:nvPr/>
        </p:nvSpPr>
        <p:spPr>
          <a:xfrm>
            <a:off x="7674333" y="3806745"/>
            <a:ext cx="325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为什么不能用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的一半循环？</a:t>
            </a:r>
          </a:p>
        </p:txBody>
      </p:sp>
    </p:spTree>
    <p:extLst>
      <p:ext uri="{BB962C8B-B14F-4D97-AF65-F5344CB8AC3E}">
        <p14:creationId xmlns:p14="http://schemas.microsoft.com/office/powerpoint/2010/main" val="348742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0"/>
            <a:ext cx="2477811" cy="6878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Improvement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CF05631A-374B-4255-8E96-B9C73DB71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219" y="1368807"/>
            <a:ext cx="8033143" cy="225554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52CFF57-8BBE-473B-8511-A44B1D3E1367}"/>
              </a:ext>
            </a:extLst>
          </p:cNvPr>
          <p:cNvSpPr txBox="1"/>
          <p:nvPr/>
        </p:nvSpPr>
        <p:spPr>
          <a:xfrm>
            <a:off x="8086477" y="3889969"/>
            <a:ext cx="4564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在大端模式下做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</a:p>
          <a:p>
            <a:r>
              <a:rPr lang="zh-CN" altLang="en-US" sz="2000" dirty="0"/>
              <a:t>在小端模式下识别数字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F6B87FD-8E2C-4CAE-B9D2-20A9A18BFC4A}"/>
              </a:ext>
            </a:extLst>
          </p:cNvPr>
          <p:cNvSpPr/>
          <p:nvPr/>
        </p:nvSpPr>
        <p:spPr>
          <a:xfrm>
            <a:off x="2286000" y="2310938"/>
            <a:ext cx="1820487" cy="2992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16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365405" cy="6370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9B25D31D-DCD8-41D8-94AE-8EF8BE50A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046" y="1291254"/>
            <a:ext cx="7881761" cy="1860462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B162B91-1C66-4302-AB5B-4677B56BB196}"/>
              </a:ext>
            </a:extLst>
          </p:cNvPr>
          <p:cNvSpPr txBox="1"/>
          <p:nvPr/>
        </p:nvSpPr>
        <p:spPr>
          <a:xfrm>
            <a:off x="7661563" y="3616037"/>
            <a:ext cx="5685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置位复位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E1A62AC-486D-4772-B747-3DF1C388FDD9}"/>
              </a:ext>
            </a:extLst>
          </p:cNvPr>
          <p:cNvGrpSpPr/>
          <p:nvPr/>
        </p:nvGrpSpPr>
        <p:grpSpPr>
          <a:xfrm>
            <a:off x="1596043" y="3275215"/>
            <a:ext cx="5153892" cy="2660072"/>
            <a:chOff x="1596043" y="3275215"/>
            <a:chExt cx="3940233" cy="2139582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id="{4BB8EBDE-642E-4296-B6CF-CB351055CA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0534" y="3667883"/>
              <a:ext cx="3485742" cy="1746914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E07BDA7-70CF-4BB3-8591-2345277B67D3}"/>
                </a:ext>
              </a:extLst>
            </p:cNvPr>
            <p:cNvSpPr txBox="1"/>
            <p:nvPr/>
          </p:nvSpPr>
          <p:spPr>
            <a:xfrm>
              <a:off x="1596043" y="3275215"/>
              <a:ext cx="3100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书上</a:t>
              </a:r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INCREMENT</a:t>
              </a:r>
              <a:r>
                <a:rPr lang="zh-CN" altLang="en-US" dirty="0"/>
                <a:t>的实现：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98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8" y="119271"/>
            <a:ext cx="3952241" cy="68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C683B3A3-0675-49F6-8C5F-551F1A3B0B06}"/>
              </a:ext>
            </a:extLst>
          </p:cNvPr>
          <p:cNvGrpSpPr/>
          <p:nvPr/>
        </p:nvGrpSpPr>
        <p:grpSpPr>
          <a:xfrm>
            <a:off x="7870559" y="2310472"/>
            <a:ext cx="3650563" cy="2237055"/>
            <a:chOff x="8376654" y="2311037"/>
            <a:chExt cx="3121846" cy="1948412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8C362899-FC3D-4AFA-8C5A-A6A9482B7BEB}"/>
                </a:ext>
              </a:extLst>
            </p:cNvPr>
            <p:cNvGrpSpPr/>
            <p:nvPr/>
          </p:nvGrpSpPr>
          <p:grpSpPr>
            <a:xfrm>
              <a:off x="8376654" y="2441387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7359D786-2435-4A81-BA57-ADE7A41C9293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B9B90E4D-06A1-48F1-A608-2C24CEE0218D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CE82F30A-673F-482A-9D10-BBC1C891B2E9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E5DCFFFC-F5F5-4749-8D56-61E4202FAD31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DFD003C2-A7FD-4D28-B4D7-B61684B78E57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D75C738B-8BBA-4FE8-A589-69A9BC03C888}"/>
                </a:ext>
              </a:extLst>
            </p:cNvPr>
            <p:cNvGrpSpPr/>
            <p:nvPr/>
          </p:nvGrpSpPr>
          <p:grpSpPr>
            <a:xfrm>
              <a:off x="8376654" y="3966149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6" name="矩形 25">
                <a:extLst>
                  <a:ext uri="{FF2B5EF4-FFF2-40B4-BE49-F238E27FC236}">
                    <a16:creationId xmlns:a16="http://schemas.microsoft.com/office/drawing/2014/main" id="{7A50CAA0-CB48-4DAB-AD32-B9DD4C869B5F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BDE08A13-0727-4C6A-A0AE-FEC18A100831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矩形 27">
                <a:extLst>
                  <a:ext uri="{FF2B5EF4-FFF2-40B4-BE49-F238E27FC236}">
                    <a16:creationId xmlns:a16="http://schemas.microsoft.com/office/drawing/2014/main" id="{A3952C20-4634-4632-900E-E82CF0289C77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矩形 28">
                <a:extLst>
                  <a:ext uri="{FF2B5EF4-FFF2-40B4-BE49-F238E27FC236}">
                    <a16:creationId xmlns:a16="http://schemas.microsoft.com/office/drawing/2014/main" id="{5620BAFA-CD31-4B02-8AC6-B02EAA9F8004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4F936573-CBC2-4216-BB9E-A9112448077B}"/>
                </a:ext>
              </a:extLst>
            </p:cNvPr>
            <p:cNvSpPr txBox="1"/>
            <p:nvPr/>
          </p:nvSpPr>
          <p:spPr>
            <a:xfrm>
              <a:off x="11066238" y="389011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:a16="http://schemas.microsoft.com/office/drawing/2014/main" id="{BC10E52A-5D8F-4F80-B0D3-91CB1D463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02" y="1860415"/>
            <a:ext cx="6127850" cy="24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3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BC10E52A-5D8F-4F80-B0D3-91CB1D463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03" y="1860415"/>
            <a:ext cx="6133182" cy="2499073"/>
          </a:xfrm>
          <a:prstGeom prst="rect">
            <a:avLst/>
          </a:prstGeom>
        </p:spPr>
      </p:pic>
      <p:grpSp>
        <p:nvGrpSpPr>
          <p:cNvPr id="31" name="组合 30">
            <a:extLst>
              <a:ext uri="{FF2B5EF4-FFF2-40B4-BE49-F238E27FC236}">
                <a16:creationId xmlns:a16="http://schemas.microsoft.com/office/drawing/2014/main" id="{61B2DB41-ACCA-4929-9E6C-CC0B6EEC1C44}"/>
              </a:ext>
            </a:extLst>
          </p:cNvPr>
          <p:cNvGrpSpPr/>
          <p:nvPr/>
        </p:nvGrpSpPr>
        <p:grpSpPr>
          <a:xfrm>
            <a:off x="7870559" y="2310472"/>
            <a:ext cx="3650563" cy="2237055"/>
            <a:chOff x="8376654" y="2311037"/>
            <a:chExt cx="3121846" cy="1948412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1BDF9ADE-160B-4598-80EE-971151C05727}"/>
                </a:ext>
              </a:extLst>
            </p:cNvPr>
            <p:cNvGrpSpPr/>
            <p:nvPr/>
          </p:nvGrpSpPr>
          <p:grpSpPr>
            <a:xfrm>
              <a:off x="8376654" y="2441387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A77836FF-F473-4C92-B1D5-7921649B331E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FA807FE1-2568-4441-A1DD-F75EA800E0E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8CB276B7-1DED-4CA5-9096-377C9EC7CE17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E43F9128-8285-4DA3-88D7-8C3707493927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6263BDCD-72D9-4F4C-A6B7-2D77936F506A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581568C1-62D8-4F9B-989A-64B75C1E19BD}"/>
                </a:ext>
              </a:extLst>
            </p:cNvPr>
            <p:cNvGrpSpPr/>
            <p:nvPr/>
          </p:nvGrpSpPr>
          <p:grpSpPr>
            <a:xfrm>
              <a:off x="8376654" y="3966149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F48022AD-7DAA-4337-8933-369F0DD65CD9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7B959905-C753-4749-A55A-520E1558E504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014EFA17-89D7-4385-9C86-38FB6B099681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978DF737-92AA-4527-9DBD-107887B987AA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A403C78-A0F2-4D42-A00D-D35C7613DEF6}"/>
                </a:ext>
              </a:extLst>
            </p:cNvPr>
            <p:cNvSpPr txBox="1"/>
            <p:nvPr/>
          </p:nvSpPr>
          <p:spPr>
            <a:xfrm>
              <a:off x="11066238" y="389011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2148FF04-1D0F-417A-B638-E3AB843BB84E}"/>
              </a:ext>
            </a:extLst>
          </p:cNvPr>
          <p:cNvSpPr>
            <a:spLocks noGrp="1"/>
          </p:cNvSpPr>
          <p:nvPr/>
        </p:nvSpPr>
        <p:spPr>
          <a:xfrm>
            <a:off x="670558" y="119271"/>
            <a:ext cx="3952241" cy="68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21528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BC10E52A-5D8F-4F80-B0D3-91CB1D463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03" y="1860415"/>
            <a:ext cx="6141970" cy="2502653"/>
          </a:xfrm>
          <a:prstGeom prst="rect">
            <a:avLst/>
          </a:prstGeom>
        </p:spPr>
      </p:pic>
      <p:grpSp>
        <p:nvGrpSpPr>
          <p:cNvPr id="31" name="组合 30">
            <a:extLst>
              <a:ext uri="{FF2B5EF4-FFF2-40B4-BE49-F238E27FC236}">
                <a16:creationId xmlns:a16="http://schemas.microsoft.com/office/drawing/2014/main" id="{88CE4C73-5A31-49EA-98B0-42994D4C30CE}"/>
              </a:ext>
            </a:extLst>
          </p:cNvPr>
          <p:cNvGrpSpPr/>
          <p:nvPr/>
        </p:nvGrpSpPr>
        <p:grpSpPr>
          <a:xfrm>
            <a:off x="7870559" y="2310472"/>
            <a:ext cx="3650563" cy="2237055"/>
            <a:chOff x="8376654" y="2311037"/>
            <a:chExt cx="3121846" cy="1948412"/>
          </a:xfrm>
        </p:grpSpPr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57B73DC3-A82A-4E4F-9A2D-2D44E230A922}"/>
                </a:ext>
              </a:extLst>
            </p:cNvPr>
            <p:cNvGrpSpPr/>
            <p:nvPr/>
          </p:nvGrpSpPr>
          <p:grpSpPr>
            <a:xfrm>
              <a:off x="8376654" y="2441387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40" name="矩形 39">
                <a:extLst>
                  <a:ext uri="{FF2B5EF4-FFF2-40B4-BE49-F238E27FC236}">
                    <a16:creationId xmlns:a16="http://schemas.microsoft.com/office/drawing/2014/main" id="{59A315DD-C5A5-4F07-8BDF-607B4111F7AA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" name="矩形 40">
                <a:extLst>
                  <a:ext uri="{FF2B5EF4-FFF2-40B4-BE49-F238E27FC236}">
                    <a16:creationId xmlns:a16="http://schemas.microsoft.com/office/drawing/2014/main" id="{1D4F9B2A-E4A0-4710-A873-3E351E6D43C1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2" name="矩形 41">
                <a:extLst>
                  <a:ext uri="{FF2B5EF4-FFF2-40B4-BE49-F238E27FC236}">
                    <a16:creationId xmlns:a16="http://schemas.microsoft.com/office/drawing/2014/main" id="{9150ACD2-E759-4781-A36D-3B8C98C77E89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3" name="矩形 42">
                <a:extLst>
                  <a:ext uri="{FF2B5EF4-FFF2-40B4-BE49-F238E27FC236}">
                    <a16:creationId xmlns:a16="http://schemas.microsoft.com/office/drawing/2014/main" id="{033B4066-00AB-4507-8681-4FDE8584260E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2C77197A-4076-4832-9495-E456C8DAA764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D58DE0DC-4DCD-4845-ADAC-65CC9A961260}"/>
                </a:ext>
              </a:extLst>
            </p:cNvPr>
            <p:cNvGrpSpPr/>
            <p:nvPr/>
          </p:nvGrpSpPr>
          <p:grpSpPr>
            <a:xfrm>
              <a:off x="8376654" y="3966149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119D78F4-1565-4C42-8F7D-841699D5D146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6AF6306A-7527-4DB3-B908-BFAAC590A367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68C4B434-FA42-4567-A6FC-9D757F215CB8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矩形 38">
                <a:extLst>
                  <a:ext uri="{FF2B5EF4-FFF2-40B4-BE49-F238E27FC236}">
                    <a16:creationId xmlns:a16="http://schemas.microsoft.com/office/drawing/2014/main" id="{EAA9DFB4-88DD-46A4-8970-FAEFB29A801D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267F41CD-7FB7-420B-A45A-FFC20E3F4C66}"/>
                </a:ext>
              </a:extLst>
            </p:cNvPr>
            <p:cNvSpPr txBox="1"/>
            <p:nvPr/>
          </p:nvSpPr>
          <p:spPr>
            <a:xfrm>
              <a:off x="11066238" y="389011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41274FE9-254A-4F11-9A57-F26ED0EBD3A5}"/>
              </a:ext>
            </a:extLst>
          </p:cNvPr>
          <p:cNvSpPr>
            <a:spLocks noGrp="1"/>
          </p:cNvSpPr>
          <p:nvPr/>
        </p:nvSpPr>
        <p:spPr>
          <a:xfrm>
            <a:off x="670558" y="119271"/>
            <a:ext cx="3952241" cy="68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382351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8C362899-FC3D-4AFA-8C5A-A6A9482B7BEB}"/>
              </a:ext>
            </a:extLst>
          </p:cNvPr>
          <p:cNvGrpSpPr/>
          <p:nvPr/>
        </p:nvGrpSpPr>
        <p:grpSpPr>
          <a:xfrm>
            <a:off x="8376654" y="2441387"/>
            <a:ext cx="2449002" cy="238984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7359D786-2435-4A81-BA57-ADE7A41C9293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B9B90E4D-06A1-48F1-A608-2C24CEE0218D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CE82F30A-673F-482A-9D10-BBC1C891B2E9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E5DCFFFC-F5F5-4749-8D56-61E4202FAD31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8" name="文本框 17">
            <a:extLst>
              <a:ext uri="{FF2B5EF4-FFF2-40B4-BE49-F238E27FC236}">
                <a16:creationId xmlns:a16="http://schemas.microsoft.com/office/drawing/2014/main" id="{DFD003C2-A7FD-4D28-B4D7-B61684B78E57}"/>
              </a:ext>
            </a:extLst>
          </p:cNvPr>
          <p:cNvSpPr txBox="1"/>
          <p:nvPr/>
        </p:nvSpPr>
        <p:spPr>
          <a:xfrm>
            <a:off x="11056198" y="2311037"/>
            <a:ext cx="4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75C738B-8BBA-4FE8-A589-69A9BC03C888}"/>
              </a:ext>
            </a:extLst>
          </p:cNvPr>
          <p:cNvGrpSpPr/>
          <p:nvPr/>
        </p:nvGrpSpPr>
        <p:grpSpPr>
          <a:xfrm>
            <a:off x="8376654" y="3966149"/>
            <a:ext cx="2449002" cy="238984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7A50CAA0-CB48-4DAB-AD32-B9DD4C869B5F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DE08A13-0727-4C6A-A0AE-FEC18A100831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A3952C20-4634-4632-900E-E82CF0289C77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5620BAFA-CD31-4B02-8AC6-B02EAA9F8004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4F936573-CBC2-4216-BB9E-A9112448077B}"/>
              </a:ext>
            </a:extLst>
          </p:cNvPr>
          <p:cNvSpPr txBox="1"/>
          <p:nvPr/>
        </p:nvSpPr>
        <p:spPr>
          <a:xfrm>
            <a:off x="11066238" y="3890117"/>
            <a:ext cx="4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C10E52A-5D8F-4F80-B0D3-91CB1D463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02" y="1852463"/>
            <a:ext cx="6059914" cy="246921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209E8E21-470C-4951-A8EC-C6DF6277AEC8}"/>
              </a:ext>
            </a:extLst>
          </p:cNvPr>
          <p:cNvSpPr txBox="1"/>
          <p:nvPr/>
        </p:nvSpPr>
        <p:spPr>
          <a:xfrm>
            <a:off x="8986086" y="3069203"/>
            <a:ext cx="134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Bit-or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16DDEC39-FD53-46E5-95A3-F39CF9FCA274}"/>
              </a:ext>
            </a:extLst>
          </p:cNvPr>
          <p:cNvGrpSpPr/>
          <p:nvPr/>
        </p:nvGrpSpPr>
        <p:grpSpPr>
          <a:xfrm>
            <a:off x="8376654" y="5625511"/>
            <a:ext cx="2449002" cy="238984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9862EFE-ABCB-4E96-B266-A9C01BAB2818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44F2CCF3-9492-43CB-A780-C372230F0423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049296A4-C708-4D11-B1E0-B7E240337165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58DADF16-4B3A-460F-A3F6-17EF36AAB2E5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" name="箭头: 下 2">
            <a:extLst>
              <a:ext uri="{FF2B5EF4-FFF2-40B4-BE49-F238E27FC236}">
                <a16:creationId xmlns:a16="http://schemas.microsoft.com/office/drawing/2014/main" id="{54037B40-CD25-4C20-8C6E-C6D3E4321971}"/>
              </a:ext>
            </a:extLst>
          </p:cNvPr>
          <p:cNvSpPr/>
          <p:nvPr/>
        </p:nvSpPr>
        <p:spPr>
          <a:xfrm>
            <a:off x="9422296" y="4527123"/>
            <a:ext cx="341906" cy="8269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AC84E474-6718-4EB5-8F34-30694BCCD9D3}"/>
              </a:ext>
            </a:extLst>
          </p:cNvPr>
          <p:cNvSpPr>
            <a:spLocks noGrp="1"/>
          </p:cNvSpPr>
          <p:nvPr/>
        </p:nvSpPr>
        <p:spPr>
          <a:xfrm>
            <a:off x="670558" y="119271"/>
            <a:ext cx="3952241" cy="6877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386198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ircle"/>
          <p:cNvSpPr/>
          <p:nvPr/>
        </p:nvSpPr>
        <p:spPr>
          <a:xfrm>
            <a:off x="-2119630" y="-773430"/>
            <a:ext cx="8406130" cy="8406130"/>
          </a:xfrm>
          <a:prstGeom prst="ellipse">
            <a:avLst/>
          </a:prstGeom>
          <a:noFill/>
          <a:ln w="38100" cap="flat">
            <a:solidFill>
              <a:srgbClr val="D9DDE0">
                <a:alpha val="10242"/>
              </a:srgbClr>
            </a:solidFill>
            <a:prstDash val="solid"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98" name="Circle"/>
          <p:cNvSpPr/>
          <p:nvPr/>
        </p:nvSpPr>
        <p:spPr>
          <a:xfrm>
            <a:off x="-1273176" y="226597"/>
            <a:ext cx="6754595" cy="6559647"/>
          </a:xfrm>
          <a:prstGeom prst="ellipse">
            <a:avLst/>
          </a:prstGeom>
          <a:noFill/>
          <a:ln w="38100" cap="flat">
            <a:solidFill>
              <a:srgbClr val="D9DDE0">
                <a:alpha val="23297"/>
              </a:srgbClr>
            </a:solidFill>
            <a:prstDash val="solid"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99" name="Circle"/>
          <p:cNvSpPr/>
          <p:nvPr/>
        </p:nvSpPr>
        <p:spPr>
          <a:xfrm>
            <a:off x="-572135" y="774065"/>
            <a:ext cx="5310505" cy="5310505"/>
          </a:xfrm>
          <a:prstGeom prst="ellipse">
            <a:avLst/>
          </a:prstGeom>
          <a:noFill/>
          <a:ln w="38100" cap="flat">
            <a:solidFill>
              <a:srgbClr val="D9DDE0">
                <a:alpha val="41969"/>
              </a:srgbClr>
            </a:solidFill>
            <a:prstDash val="solid"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00" name="Circle"/>
          <p:cNvSpPr/>
          <p:nvPr/>
        </p:nvSpPr>
        <p:spPr>
          <a:xfrm>
            <a:off x="40640" y="1386840"/>
            <a:ext cx="4085590" cy="4085590"/>
          </a:xfrm>
          <a:prstGeom prst="ellipse">
            <a:avLst/>
          </a:prstGeom>
          <a:noFill/>
          <a:ln w="38100" cap="flat">
            <a:solidFill>
              <a:srgbClr val="D9DDE0">
                <a:alpha val="55840"/>
              </a:srgbClr>
            </a:solidFill>
            <a:prstDash val="solid"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01" name="Circle"/>
          <p:cNvSpPr/>
          <p:nvPr/>
        </p:nvSpPr>
        <p:spPr>
          <a:xfrm>
            <a:off x="553085" y="1899285"/>
            <a:ext cx="3060700" cy="3060700"/>
          </a:xfrm>
          <a:prstGeom prst="ellipse">
            <a:avLst/>
          </a:prstGeom>
          <a:noFill/>
          <a:ln w="38100" cap="flat">
            <a:solidFill>
              <a:srgbClr val="D9DDE0">
                <a:alpha val="77087"/>
              </a:srgbClr>
            </a:solidFill>
            <a:prstDash val="solid"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07" name="Circle"/>
          <p:cNvSpPr/>
          <p:nvPr/>
        </p:nvSpPr>
        <p:spPr>
          <a:xfrm>
            <a:off x="1134745" y="1495425"/>
            <a:ext cx="179070" cy="179070"/>
          </a:xfrm>
          <a:prstGeom prst="ellipse">
            <a:avLst/>
          </a:prstGeom>
          <a:solidFill>
            <a:srgbClr val="0C103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08" name="Circle"/>
          <p:cNvSpPr/>
          <p:nvPr/>
        </p:nvSpPr>
        <p:spPr>
          <a:xfrm>
            <a:off x="4205605" y="1861185"/>
            <a:ext cx="125095" cy="125095"/>
          </a:xfrm>
          <a:prstGeom prst="ellipse">
            <a:avLst/>
          </a:prstGeom>
          <a:solidFill>
            <a:srgbClr val="0C103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09" name="Circle"/>
          <p:cNvSpPr/>
          <p:nvPr/>
        </p:nvSpPr>
        <p:spPr>
          <a:xfrm>
            <a:off x="4488815" y="5545455"/>
            <a:ext cx="224155" cy="224155"/>
          </a:xfrm>
          <a:prstGeom prst="ellipse">
            <a:avLst/>
          </a:prstGeom>
          <a:solidFill>
            <a:srgbClr val="0C103F"/>
          </a:solidFill>
          <a:ln w="12700" cap="flat">
            <a:noFill/>
            <a:miter lim="400000"/>
          </a:ln>
          <a:effectLst/>
        </p:spPr>
        <p:txBody>
          <a:bodyPr wrap="square" lIns="25400" tIns="25400" rIns="25400" bIns="25400" numCol="1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2" name="Circle"/>
          <p:cNvSpPr/>
          <p:nvPr/>
        </p:nvSpPr>
        <p:spPr>
          <a:xfrm>
            <a:off x="1261245" y="2384504"/>
            <a:ext cx="2088991" cy="208899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3" name="START"/>
          <p:cNvSpPr txBox="1"/>
          <p:nvPr/>
        </p:nvSpPr>
        <p:spPr>
          <a:xfrm>
            <a:off x="890271" y="3127847"/>
            <a:ext cx="2237984" cy="728405"/>
          </a:xfrm>
          <a:prstGeom prst="rect">
            <a:avLst/>
          </a:prstGeom>
          <a:ln w="12700">
            <a:miter lim="400000"/>
          </a:ln>
        </p:spPr>
        <p:txBody>
          <a:bodyPr wrap="square" lIns="25400" tIns="25400" rIns="25400" bIns="25400" anchor="ctr">
            <a:spAutoFit/>
          </a:bodyPr>
          <a:lstStyle>
            <a:lvl1pPr algn="ctr">
              <a:lnSpc>
                <a:spcPct val="100000"/>
              </a:lnSpc>
              <a:defRPr sz="4800" baseline="0">
                <a:solidFill>
                  <a:srgbClr val="475D84"/>
                </a:solidFill>
                <a:latin typeface="+mn-lt"/>
                <a:ea typeface="+mn-ea"/>
                <a:cs typeface="+mn-cs"/>
                <a:sym typeface="Open Sans Light" panose="020B0306030504020204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srgbClr val="0C103F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  <a:sym typeface="Open Sans Light" panose="020B0306030504020204"/>
              </a:rPr>
              <a:t>Problem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0C103F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  <a:sym typeface="Open Sans Light" panose="020B0306030504020204"/>
            </a:endParaRPr>
          </a:p>
        </p:txBody>
      </p:sp>
      <p:sp>
        <p:nvSpPr>
          <p:cNvPr id="5" name="Circle"/>
          <p:cNvSpPr/>
          <p:nvPr/>
        </p:nvSpPr>
        <p:spPr>
          <a:xfrm>
            <a:off x="4846419" y="1786475"/>
            <a:ext cx="635001" cy="635001"/>
          </a:xfrm>
          <a:prstGeom prst="ellipse">
            <a:avLst/>
          </a:prstGeom>
          <a:solidFill>
            <a:srgbClr val="0C103F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7" name="Circle"/>
          <p:cNvSpPr/>
          <p:nvPr/>
        </p:nvSpPr>
        <p:spPr>
          <a:xfrm>
            <a:off x="2005965" y="706120"/>
            <a:ext cx="153035" cy="153035"/>
          </a:xfrm>
          <a:prstGeom prst="ellipse">
            <a:avLst/>
          </a:prstGeom>
          <a:solidFill>
            <a:srgbClr val="0C103F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2" name="Circle"/>
          <p:cNvSpPr/>
          <p:nvPr/>
        </p:nvSpPr>
        <p:spPr>
          <a:xfrm>
            <a:off x="2651760" y="6541770"/>
            <a:ext cx="244475" cy="244475"/>
          </a:xfrm>
          <a:prstGeom prst="ellipse">
            <a:avLst/>
          </a:prstGeom>
          <a:solidFill>
            <a:schemeClr val="accent5">
              <a:lumMod val="50000"/>
              <a:alpha val="65000"/>
            </a:schemeClr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3" name="Circle"/>
          <p:cNvSpPr/>
          <p:nvPr/>
        </p:nvSpPr>
        <p:spPr>
          <a:xfrm>
            <a:off x="3035218" y="5019809"/>
            <a:ext cx="255468" cy="255468"/>
          </a:xfrm>
          <a:prstGeom prst="ellipse">
            <a:avLst/>
          </a:prstGeom>
          <a:solidFill>
            <a:srgbClr val="0C103F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4" name="Circle"/>
          <p:cNvSpPr/>
          <p:nvPr/>
        </p:nvSpPr>
        <p:spPr>
          <a:xfrm>
            <a:off x="219704" y="1264899"/>
            <a:ext cx="255467" cy="255467"/>
          </a:xfrm>
          <a:prstGeom prst="ellipse">
            <a:avLst/>
          </a:prstGeom>
          <a:solidFill>
            <a:srgbClr val="0E1549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5" name="Circle"/>
          <p:cNvSpPr/>
          <p:nvPr/>
        </p:nvSpPr>
        <p:spPr>
          <a:xfrm>
            <a:off x="3212288" y="2467487"/>
            <a:ext cx="255468" cy="255468"/>
          </a:xfrm>
          <a:prstGeom prst="ellipse">
            <a:avLst/>
          </a:prstGeom>
          <a:solidFill>
            <a:srgbClr val="0C103F"/>
          </a:solidFill>
          <a:ln w="12700">
            <a:miter lim="400000"/>
          </a:ln>
          <a:effectLst/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19" name="Circle"/>
          <p:cNvSpPr/>
          <p:nvPr/>
        </p:nvSpPr>
        <p:spPr>
          <a:xfrm>
            <a:off x="5055870" y="4744085"/>
            <a:ext cx="215900" cy="2159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20" name="Circle"/>
          <p:cNvSpPr/>
          <p:nvPr/>
        </p:nvSpPr>
        <p:spPr>
          <a:xfrm>
            <a:off x="3962400" y="520065"/>
            <a:ext cx="368300" cy="368300"/>
          </a:xfrm>
          <a:custGeom>
            <a:avLst/>
            <a:gdLst>
              <a:gd name="connsiteX0" fmla="*/ 0 w 2185261"/>
              <a:gd name="connsiteY0" fmla="*/ 1092631 h 2185261"/>
              <a:gd name="connsiteX1" fmla="*/ 1092631 w 2185261"/>
              <a:gd name="connsiteY1" fmla="*/ 0 h 2185261"/>
              <a:gd name="connsiteX2" fmla="*/ 2185262 w 2185261"/>
              <a:gd name="connsiteY2" fmla="*/ 1092631 h 2185261"/>
              <a:gd name="connsiteX3" fmla="*/ 1092631 w 2185261"/>
              <a:gd name="connsiteY3" fmla="*/ 2185262 h 2185261"/>
              <a:gd name="connsiteX4" fmla="*/ 0 w 2185261"/>
              <a:gd name="connsiteY4" fmla="*/ 1092631 h 2185261"/>
              <a:gd name="connsiteX0-1" fmla="*/ 6843431 w 9028693"/>
              <a:gd name="connsiteY0-2" fmla="*/ 1790047 h 2882678"/>
              <a:gd name="connsiteX1-3" fmla="*/ 0 w 9028693"/>
              <a:gd name="connsiteY1-4" fmla="*/ 0 h 2882678"/>
              <a:gd name="connsiteX2-5" fmla="*/ 7936062 w 9028693"/>
              <a:gd name="connsiteY2-6" fmla="*/ 697416 h 2882678"/>
              <a:gd name="connsiteX3-7" fmla="*/ 9028693 w 9028693"/>
              <a:gd name="connsiteY3-8" fmla="*/ 1790047 h 2882678"/>
              <a:gd name="connsiteX4-9" fmla="*/ 7936062 w 9028693"/>
              <a:gd name="connsiteY4-10" fmla="*/ 2882678 h 2882678"/>
              <a:gd name="connsiteX5" fmla="*/ 6843431 w 9028693"/>
              <a:gd name="connsiteY5" fmla="*/ 1790047 h 2882678"/>
              <a:gd name="connsiteX0-11" fmla="*/ 0 w 2185262"/>
              <a:gd name="connsiteY0-12" fmla="*/ 1092631 h 2185262"/>
              <a:gd name="connsiteX1-13" fmla="*/ 1092631 w 2185262"/>
              <a:gd name="connsiteY1-14" fmla="*/ 0 h 2185262"/>
              <a:gd name="connsiteX2-15" fmla="*/ 2185262 w 2185262"/>
              <a:gd name="connsiteY2-16" fmla="*/ 1092631 h 2185262"/>
              <a:gd name="connsiteX3-17" fmla="*/ 1092631 w 2185262"/>
              <a:gd name="connsiteY3-18" fmla="*/ 2185262 h 2185262"/>
              <a:gd name="connsiteX4-19" fmla="*/ 0 w 2185262"/>
              <a:gd name="connsiteY4-20" fmla="*/ 1092631 h 21852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85262" h="2185262">
                <a:moveTo>
                  <a:pt x="0" y="1092631"/>
                </a:moveTo>
                <a:cubicBezTo>
                  <a:pt x="0" y="489188"/>
                  <a:pt x="489188" y="0"/>
                  <a:pt x="1092631" y="0"/>
                </a:cubicBezTo>
                <a:cubicBezTo>
                  <a:pt x="1696074" y="0"/>
                  <a:pt x="2185262" y="489188"/>
                  <a:pt x="2185262" y="1092631"/>
                </a:cubicBezTo>
                <a:cubicBezTo>
                  <a:pt x="2185262" y="1696074"/>
                  <a:pt x="1696074" y="2185262"/>
                  <a:pt x="1092631" y="2185262"/>
                </a:cubicBezTo>
                <a:cubicBezTo>
                  <a:pt x="489188" y="2185262"/>
                  <a:pt x="0" y="1696074"/>
                  <a:pt x="0" y="1092631"/>
                </a:cubicBezTo>
                <a:close/>
              </a:path>
            </a:pathLst>
          </a:custGeom>
          <a:solidFill>
            <a:srgbClr val="0C103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sp>
        <p:nvSpPr>
          <p:cNvPr id="21" name="Circle"/>
          <p:cNvSpPr/>
          <p:nvPr/>
        </p:nvSpPr>
        <p:spPr>
          <a:xfrm>
            <a:off x="890270" y="5054600"/>
            <a:ext cx="244475" cy="244475"/>
          </a:xfrm>
          <a:prstGeom prst="ellipse">
            <a:avLst/>
          </a:prstGeom>
          <a:solidFill>
            <a:srgbClr val="002060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aseline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sym typeface="Helvetica Ligh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CE9DCA0-EF3D-42F3-BB19-89C2F7408F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97" y="782637"/>
            <a:ext cx="8969869" cy="522126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14358713-0DF7-4E73-A84F-F2F4398670DA}"/>
              </a:ext>
            </a:extLst>
          </p:cNvPr>
          <p:cNvSpPr/>
          <p:nvPr/>
        </p:nvSpPr>
        <p:spPr>
          <a:xfrm>
            <a:off x="3048798" y="3098289"/>
            <a:ext cx="5360678" cy="4440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596625" y="460229"/>
            <a:ext cx="5189908" cy="3689441"/>
            <a:chOff x="2794058" y="532392"/>
            <a:chExt cx="6605212" cy="4695563"/>
          </a:xfrm>
        </p:grpSpPr>
        <p:sp>
          <p:nvSpPr>
            <p:cNvPr id="16" name="文本框 15"/>
            <p:cNvSpPr txBox="1"/>
            <p:nvPr/>
          </p:nvSpPr>
          <p:spPr>
            <a:xfrm>
              <a:off x="4166172" y="2380600"/>
              <a:ext cx="5159120" cy="1175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5400" dirty="0">
                  <a:solidFill>
                    <a:srgbClr val="0E1549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Analysis?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945854" y="904879"/>
              <a:ext cx="4175079" cy="4175079"/>
              <a:chOff x="4489181" y="826398"/>
              <a:chExt cx="4175079" cy="4175079"/>
            </a:xfrm>
          </p:grpSpPr>
          <p:sp>
            <p:nvSpPr>
              <p:cNvPr id="10" name="弧形 9"/>
              <p:cNvSpPr/>
              <p:nvPr/>
            </p:nvSpPr>
            <p:spPr>
              <a:xfrm flipH="1" flipV="1">
                <a:off x="4489183" y="826400"/>
                <a:ext cx="4175077" cy="4175077"/>
              </a:xfrm>
              <a:prstGeom prst="arc">
                <a:avLst>
                  <a:gd name="adj1" fmla="val 15930341"/>
                  <a:gd name="adj2" fmla="val 1238156"/>
                </a:avLst>
              </a:prstGeom>
              <a:ln w="31750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弧形 13"/>
              <p:cNvSpPr/>
              <p:nvPr/>
            </p:nvSpPr>
            <p:spPr>
              <a:xfrm flipH="1" flipV="1">
                <a:off x="4489182" y="826399"/>
                <a:ext cx="4175077" cy="4175077"/>
              </a:xfrm>
              <a:prstGeom prst="arc">
                <a:avLst>
                  <a:gd name="adj1" fmla="val 16442259"/>
                  <a:gd name="adj2" fmla="val 19009666"/>
                </a:avLst>
              </a:prstGeom>
              <a:ln w="73025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17" name="弧形 16"/>
              <p:cNvSpPr/>
              <p:nvPr/>
            </p:nvSpPr>
            <p:spPr>
              <a:xfrm flipH="1" flipV="1">
                <a:off x="4489181" y="826398"/>
                <a:ext cx="4175077" cy="4175077"/>
              </a:xfrm>
              <a:prstGeom prst="arc">
                <a:avLst>
                  <a:gd name="adj1" fmla="val 402751"/>
                  <a:gd name="adj2" fmla="val 973357"/>
                </a:avLst>
              </a:prstGeom>
              <a:ln w="73025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138784" y="1135855"/>
              <a:ext cx="3711600" cy="3711600"/>
              <a:chOff x="4138784" y="1135855"/>
              <a:chExt cx="3711600" cy="3711600"/>
            </a:xfrm>
          </p:grpSpPr>
          <p:sp>
            <p:nvSpPr>
              <p:cNvPr id="5" name="弧形 4"/>
              <p:cNvSpPr/>
              <p:nvPr/>
            </p:nvSpPr>
            <p:spPr>
              <a:xfrm>
                <a:off x="4242425" y="1247669"/>
                <a:ext cx="3520314" cy="3520314"/>
              </a:xfrm>
              <a:prstGeom prst="arc">
                <a:avLst>
                  <a:gd name="adj1" fmla="val 13460398"/>
                  <a:gd name="adj2" fmla="val 16646023"/>
                </a:avLst>
              </a:prstGeom>
              <a:ln w="2063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弧形 6"/>
              <p:cNvSpPr/>
              <p:nvPr/>
            </p:nvSpPr>
            <p:spPr>
              <a:xfrm>
                <a:off x="4242425" y="1247669"/>
                <a:ext cx="3520314" cy="3520314"/>
              </a:xfrm>
              <a:prstGeom prst="arc">
                <a:avLst>
                  <a:gd name="adj1" fmla="val 20724777"/>
                  <a:gd name="adj2" fmla="val 13362831"/>
                </a:avLst>
              </a:prstGeom>
              <a:ln w="190500">
                <a:solidFill>
                  <a:srgbClr val="0C10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弧形 7"/>
              <p:cNvSpPr/>
              <p:nvPr/>
            </p:nvSpPr>
            <p:spPr>
              <a:xfrm>
                <a:off x="4242425" y="1247669"/>
                <a:ext cx="3520314" cy="3520314"/>
              </a:xfrm>
              <a:prstGeom prst="arc">
                <a:avLst>
                  <a:gd name="adj1" fmla="val 16764047"/>
                  <a:gd name="adj2" fmla="val 20602622"/>
                </a:avLst>
              </a:prstGeom>
              <a:ln w="206375">
                <a:solidFill>
                  <a:srgbClr val="0C103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" name="弧形 1"/>
              <p:cNvSpPr/>
              <p:nvPr/>
            </p:nvSpPr>
            <p:spPr>
              <a:xfrm>
                <a:off x="4138784" y="1135855"/>
                <a:ext cx="3711600" cy="3711600"/>
              </a:xfrm>
              <a:prstGeom prst="arc">
                <a:avLst>
                  <a:gd name="adj1" fmla="val 14645243"/>
                  <a:gd name="adj2" fmla="val 11910135"/>
                </a:avLst>
              </a:prstGeom>
              <a:ln w="31750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907046" y="912582"/>
              <a:ext cx="4183074" cy="4182782"/>
              <a:chOff x="3907046" y="912582"/>
              <a:chExt cx="4183074" cy="4182782"/>
            </a:xfrm>
          </p:grpSpPr>
          <p:sp>
            <p:nvSpPr>
              <p:cNvPr id="9" name="弧形 8"/>
              <p:cNvSpPr/>
              <p:nvPr/>
            </p:nvSpPr>
            <p:spPr>
              <a:xfrm>
                <a:off x="3907046" y="920287"/>
                <a:ext cx="4175077" cy="4175077"/>
              </a:xfrm>
              <a:prstGeom prst="arc">
                <a:avLst>
                  <a:gd name="adj1" fmla="val 14951156"/>
                  <a:gd name="adj2" fmla="val 292927"/>
                </a:avLst>
              </a:prstGeom>
              <a:ln w="31750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弧形 17"/>
              <p:cNvSpPr/>
              <p:nvPr/>
            </p:nvSpPr>
            <p:spPr>
              <a:xfrm>
                <a:off x="3915043" y="920287"/>
                <a:ext cx="4175077" cy="4175077"/>
              </a:xfrm>
              <a:prstGeom prst="arc">
                <a:avLst>
                  <a:gd name="adj1" fmla="val 21112459"/>
                  <a:gd name="adj2" fmla="val 48506"/>
                </a:avLst>
              </a:prstGeom>
              <a:ln w="73025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弧形 18"/>
              <p:cNvSpPr/>
              <p:nvPr/>
            </p:nvSpPr>
            <p:spPr>
              <a:xfrm>
                <a:off x="3907046" y="912582"/>
                <a:ext cx="4175077" cy="4175077"/>
              </a:xfrm>
              <a:prstGeom prst="arc">
                <a:avLst>
                  <a:gd name="adj1" fmla="val 15602075"/>
                  <a:gd name="adj2" fmla="val 17221727"/>
                </a:avLst>
              </a:prstGeom>
              <a:ln w="73025">
                <a:solidFill>
                  <a:srgbClr val="0E15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" name="任意多边形: 形状 32"/>
            <p:cNvSpPr/>
            <p:nvPr/>
          </p:nvSpPr>
          <p:spPr>
            <a:xfrm>
              <a:off x="2940706" y="678655"/>
              <a:ext cx="1133475" cy="790575"/>
            </a:xfrm>
            <a:custGeom>
              <a:avLst/>
              <a:gdLst>
                <a:gd name="connsiteX0" fmla="*/ 0 w 1133475"/>
                <a:gd name="connsiteY0" fmla="*/ 0 h 790575"/>
                <a:gd name="connsiteX1" fmla="*/ 1133475 w 1133475"/>
                <a:gd name="connsiteY1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3475" h="790575">
                  <a:moveTo>
                    <a:pt x="0" y="0"/>
                  </a:moveTo>
                  <a:lnTo>
                    <a:pt x="1133475" y="790575"/>
                  </a:lnTo>
                </a:path>
              </a:pathLst>
            </a:custGeom>
            <a:noFill/>
            <a:ln w="317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: 形状 31"/>
            <p:cNvSpPr/>
            <p:nvPr/>
          </p:nvSpPr>
          <p:spPr>
            <a:xfrm>
              <a:off x="8117820" y="4304789"/>
              <a:ext cx="1133475" cy="790575"/>
            </a:xfrm>
            <a:custGeom>
              <a:avLst/>
              <a:gdLst>
                <a:gd name="connsiteX0" fmla="*/ 0 w 1133475"/>
                <a:gd name="connsiteY0" fmla="*/ 0 h 790575"/>
                <a:gd name="connsiteX1" fmla="*/ 1133475 w 1133475"/>
                <a:gd name="connsiteY1" fmla="*/ 790575 h 79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3475" h="790575">
                  <a:moveTo>
                    <a:pt x="0" y="0"/>
                  </a:moveTo>
                  <a:lnTo>
                    <a:pt x="1133475" y="790575"/>
                  </a:lnTo>
                </a:path>
              </a:pathLst>
            </a:custGeom>
            <a:noFill/>
            <a:ln w="31750">
              <a:solidFill>
                <a:srgbClr val="0E15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椭圆 49"/>
            <p:cNvSpPr/>
            <p:nvPr/>
          </p:nvSpPr>
          <p:spPr>
            <a:xfrm>
              <a:off x="4011295" y="2120900"/>
              <a:ext cx="163830" cy="163830"/>
            </a:xfrm>
            <a:prstGeom prst="ellipse">
              <a:avLst/>
            </a:prstGeom>
            <a:solidFill>
              <a:srgbClr val="0E154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2794058" y="532392"/>
              <a:ext cx="146703" cy="146703"/>
            </a:xfrm>
            <a:prstGeom prst="ellipse">
              <a:avLst/>
            </a:prstGeom>
            <a:solidFill>
              <a:srgbClr val="0C103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椭圆 56"/>
            <p:cNvSpPr/>
            <p:nvPr/>
          </p:nvSpPr>
          <p:spPr>
            <a:xfrm>
              <a:off x="9251315" y="5080000"/>
              <a:ext cx="147955" cy="147955"/>
            </a:xfrm>
            <a:prstGeom prst="ellipse">
              <a:avLst/>
            </a:prstGeom>
            <a:solidFill>
              <a:srgbClr val="0C103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7957185" y="3157220"/>
              <a:ext cx="163830" cy="163830"/>
            </a:xfrm>
            <a:prstGeom prst="ellipse">
              <a:avLst/>
            </a:prstGeom>
            <a:solidFill>
              <a:srgbClr val="0E1549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6602455" y="4592658"/>
            <a:ext cx="45427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All the same!!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608963" y="5227774"/>
            <a:ext cx="5065804" cy="718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200000"/>
              </a:lnSpc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We can quickly review it now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35930C0-AA44-41F7-B722-9DA728917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54" y="5327277"/>
            <a:ext cx="992995" cy="992995"/>
          </a:xfrm>
          <a:prstGeom prst="rect">
            <a:avLst/>
          </a:prstGeom>
        </p:spPr>
      </p:pic>
      <p:sp>
        <p:nvSpPr>
          <p:cNvPr id="20" name="对话气泡: 椭圆形 19">
            <a:extLst>
              <a:ext uri="{FF2B5EF4-FFF2-40B4-BE49-F238E27FC236}">
                <a16:creationId xmlns:a16="http://schemas.microsoft.com/office/drawing/2014/main" id="{866DC5FE-6573-4F84-8716-7A07CFE91A68}"/>
              </a:ext>
            </a:extLst>
          </p:cNvPr>
          <p:cNvSpPr/>
          <p:nvPr/>
        </p:nvSpPr>
        <p:spPr>
          <a:xfrm>
            <a:off x="1168852" y="4222539"/>
            <a:ext cx="1920858" cy="100309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56FB763-3697-4A6D-8F1B-1C2B5ED06994}"/>
              </a:ext>
            </a:extLst>
          </p:cNvPr>
          <p:cNvSpPr txBox="1"/>
          <p:nvPr/>
        </p:nvSpPr>
        <p:spPr>
          <a:xfrm>
            <a:off x="1168851" y="4545906"/>
            <a:ext cx="230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O(k)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的？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184F9A7-FEEB-4D65-84DF-940CCBA600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561" y="1568168"/>
            <a:ext cx="5601756" cy="22825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6" grpId="1"/>
      <p:bldP spid="20" grpId="0" animBg="1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4776084" cy="6878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 Amortized Analysis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id="{BC10E52A-5D8F-4F80-B0D3-91CB1D463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06" y="2273035"/>
            <a:ext cx="5684327" cy="2316178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0B0FC2A1-EC0F-4D06-A15C-E60E3CEC5BF6}"/>
              </a:ext>
            </a:extLst>
          </p:cNvPr>
          <p:cNvSpPr txBox="1"/>
          <p:nvPr/>
        </p:nvSpPr>
        <p:spPr>
          <a:xfrm>
            <a:off x="2657357" y="5657353"/>
            <a:ext cx="627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每一位的置位与复位在这里仍然是单位时间内完成的</a:t>
            </a:r>
            <a:endParaRPr lang="en-US" altLang="zh-CN" sz="2000" dirty="0"/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This is one of the core of the analysis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30FF6FC-C48A-47CC-B294-A3E0C75696B3}"/>
              </a:ext>
            </a:extLst>
          </p:cNvPr>
          <p:cNvSpPr txBox="1"/>
          <p:nvPr/>
        </p:nvSpPr>
        <p:spPr>
          <a:xfrm>
            <a:off x="925543" y="1200647"/>
            <a:ext cx="6103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为什么它们的分析是相同的？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F10052A-DB1D-44EB-9E98-83006B9759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137" y="2163496"/>
            <a:ext cx="4834901" cy="2307567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C071DC30-E83F-428D-AF7B-49783AE58C55}"/>
              </a:ext>
            </a:extLst>
          </p:cNvPr>
          <p:cNvSpPr/>
          <p:nvPr/>
        </p:nvSpPr>
        <p:spPr>
          <a:xfrm>
            <a:off x="6805061" y="2820202"/>
            <a:ext cx="2483318" cy="875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60BC24B-D09D-4ABA-9EA6-8DDAB0F08C3B}"/>
              </a:ext>
            </a:extLst>
          </p:cNvPr>
          <p:cNvSpPr/>
          <p:nvPr/>
        </p:nvSpPr>
        <p:spPr>
          <a:xfrm>
            <a:off x="6805061" y="3975235"/>
            <a:ext cx="1809550" cy="26803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941714A-FAF5-4965-AB98-7D32CB19229C}"/>
              </a:ext>
            </a:extLst>
          </p:cNvPr>
          <p:cNvSpPr txBox="1"/>
          <p:nvPr/>
        </p:nvSpPr>
        <p:spPr>
          <a:xfrm>
            <a:off x="2271562" y="5034013"/>
            <a:ext cx="7016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/>
              <a:t>对二进制数进行操作的操作序列</a:t>
            </a:r>
          </a:p>
        </p:txBody>
      </p:sp>
    </p:spTree>
    <p:extLst>
      <p:ext uri="{BB962C8B-B14F-4D97-AF65-F5344CB8AC3E}">
        <p14:creationId xmlns:p14="http://schemas.microsoft.com/office/powerpoint/2010/main" val="21579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8" y="119270"/>
            <a:ext cx="5070283" cy="740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 Amortized Analysis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D8511C04-1743-4714-A0FC-67D03FCA30CD}"/>
              </a:ext>
            </a:extLst>
          </p:cNvPr>
          <p:cNvSpPr txBox="1"/>
          <p:nvPr/>
        </p:nvSpPr>
        <p:spPr>
          <a:xfrm>
            <a:off x="739471" y="1399430"/>
            <a:ext cx="103923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1: Aggregate Analysis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44F437C-B417-4B90-A949-C85C9BA66925}"/>
              </a:ext>
            </a:extLst>
          </p:cNvPr>
          <p:cNvSpPr txBox="1"/>
          <p:nvPr/>
        </p:nvSpPr>
        <p:spPr>
          <a:xfrm>
            <a:off x="723774" y="2045761"/>
            <a:ext cx="30373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0 0 0 0 0 0 0 0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1 0 0 0 0 0 0 0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0 1 0 0 0 0 0 0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1 1 0 0 0 0 0 0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0 0 1 0 0 0 0 0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1 0 1 0 0 0 0 0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0 1 1 0 0 0 0 0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1 1 1 0 0 0 0 0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0 0 0 1 0 0 0 0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1 0 0 1 0 0 0 0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0 1 0 1 0 0 0 0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1 1 0 1 0 0 0 0</a:t>
            </a:r>
          </a:p>
          <a:p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</a:rPr>
              <a:t>0 0 1 1 0 0 0 0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E09A1C3-656B-4C77-8357-28F74523D1D6}"/>
              </a:ext>
            </a:extLst>
          </p:cNvPr>
          <p:cNvSpPr/>
          <p:nvPr/>
        </p:nvSpPr>
        <p:spPr>
          <a:xfrm>
            <a:off x="740296" y="3368537"/>
            <a:ext cx="269683" cy="214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75B486E-87B9-49D2-A7A4-43C65D15F8F6}"/>
              </a:ext>
            </a:extLst>
          </p:cNvPr>
          <p:cNvSpPr/>
          <p:nvPr/>
        </p:nvSpPr>
        <p:spPr>
          <a:xfrm>
            <a:off x="723896" y="2444133"/>
            <a:ext cx="572167" cy="227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A4A9618-1907-4A95-BE36-123290C3F34F}"/>
              </a:ext>
            </a:extLst>
          </p:cNvPr>
          <p:cNvSpPr/>
          <p:nvPr/>
        </p:nvSpPr>
        <p:spPr>
          <a:xfrm>
            <a:off x="739470" y="2705799"/>
            <a:ext cx="303815" cy="297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5305173-4B11-4741-992A-9C56C68B312A}"/>
              </a:ext>
            </a:extLst>
          </p:cNvPr>
          <p:cNvSpPr/>
          <p:nvPr/>
        </p:nvSpPr>
        <p:spPr>
          <a:xfrm>
            <a:off x="747493" y="3080837"/>
            <a:ext cx="757304" cy="237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077A8DB-E41A-46B5-A2BB-C4FF8B83AD02}"/>
              </a:ext>
            </a:extLst>
          </p:cNvPr>
          <p:cNvSpPr/>
          <p:nvPr/>
        </p:nvSpPr>
        <p:spPr>
          <a:xfrm>
            <a:off x="739471" y="2146852"/>
            <a:ext cx="278296" cy="214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90806677-E29E-48E4-8F99-823DB19A9C3C}"/>
              </a:ext>
            </a:extLst>
          </p:cNvPr>
          <p:cNvSpPr/>
          <p:nvPr/>
        </p:nvSpPr>
        <p:spPr>
          <a:xfrm>
            <a:off x="748085" y="3655798"/>
            <a:ext cx="484366" cy="2382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A6B648D-9970-4DA1-A6D9-D179FBAFC3F9}"/>
              </a:ext>
            </a:extLst>
          </p:cNvPr>
          <p:cNvSpPr/>
          <p:nvPr/>
        </p:nvSpPr>
        <p:spPr>
          <a:xfrm>
            <a:off x="739471" y="3987713"/>
            <a:ext cx="278296" cy="214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80BECC4E-5947-41E5-873F-A6EA00E39D49}"/>
              </a:ext>
            </a:extLst>
          </p:cNvPr>
          <p:cNvSpPr/>
          <p:nvPr/>
        </p:nvSpPr>
        <p:spPr>
          <a:xfrm>
            <a:off x="747493" y="4279656"/>
            <a:ext cx="993843" cy="2432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522EB1B-138F-4071-BBB3-55F042BC39AE}"/>
              </a:ext>
            </a:extLst>
          </p:cNvPr>
          <p:cNvSpPr/>
          <p:nvPr/>
        </p:nvSpPr>
        <p:spPr>
          <a:xfrm>
            <a:off x="747493" y="4582274"/>
            <a:ext cx="286912" cy="214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4B7E269B-8CA5-4992-B5A8-DC427B18D2C9}"/>
              </a:ext>
            </a:extLst>
          </p:cNvPr>
          <p:cNvSpPr/>
          <p:nvPr/>
        </p:nvSpPr>
        <p:spPr>
          <a:xfrm>
            <a:off x="739471" y="4895747"/>
            <a:ext cx="492980" cy="2432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F75B0923-37B0-4916-A6E2-ADA1FC26C635}"/>
              </a:ext>
            </a:extLst>
          </p:cNvPr>
          <p:cNvSpPr/>
          <p:nvPr/>
        </p:nvSpPr>
        <p:spPr>
          <a:xfrm>
            <a:off x="755741" y="5207427"/>
            <a:ext cx="278297" cy="228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B9055A9-2AAE-4F6C-905A-C819AA784D31}"/>
              </a:ext>
            </a:extLst>
          </p:cNvPr>
          <p:cNvSpPr/>
          <p:nvPr/>
        </p:nvSpPr>
        <p:spPr>
          <a:xfrm>
            <a:off x="765654" y="5498866"/>
            <a:ext cx="739143" cy="2503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6D659357-3463-4959-A208-3335CCCBA3DA}"/>
              </a:ext>
            </a:extLst>
          </p:cNvPr>
          <p:cNvSpPr/>
          <p:nvPr/>
        </p:nvSpPr>
        <p:spPr>
          <a:xfrm>
            <a:off x="773603" y="5813310"/>
            <a:ext cx="269683" cy="218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803DB1D-0D78-411A-BDA0-A0A6C04B0EEE}"/>
                  </a:ext>
                </a:extLst>
              </p:cNvPr>
              <p:cNvSpPr txBox="1"/>
              <p:nvPr/>
            </p:nvSpPr>
            <p:spPr>
              <a:xfrm>
                <a:off x="4552749" y="2230050"/>
                <a:ext cx="5403922" cy="3230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 代表从左往右数的第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dirty="0"/>
                  <a:t>位（下标从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dirty="0"/>
                  <a:t>开始）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在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/>
                  <a:t>个连续的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BIT-REVERSED-INCREAMENT</a:t>
                </a:r>
                <a:r>
                  <a:rPr lang="zh-CN" altLang="en-US" dirty="0"/>
                  <a:t>操作中，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位翻转了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altLang="zh-CN" dirty="0"/>
                  <a:t> </a:t>
                </a:r>
                <a:r>
                  <a:rPr lang="zh-CN" altLang="en-US" dirty="0"/>
                  <a:t>次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因此总的翻转次数为：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&lt;2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CN" dirty="0"/>
              </a:p>
              <a:p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b="0" i="1" dirty="0">
                          <a:latin typeface="Cambria Math" panose="02040503050406030204" pitchFamily="18" charset="0"/>
                        </a:rPr>
                        <m:t>从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zh-CN" altLang="en-US" i="1" dirty="0">
                          <a:latin typeface="Cambria Math" panose="02040503050406030204" pitchFamily="18" charset="0"/>
                        </a:rPr>
                        <m:t>开始递增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的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个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begChr m:val="（"/>
                          <m:endChr m:val="）"/>
                          <m:ctrlP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一个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803DB1D-0D78-411A-BDA0-A0A6C04B0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749" y="2230050"/>
                <a:ext cx="5403922" cy="3230436"/>
              </a:xfrm>
              <a:prstGeom prst="rect">
                <a:avLst/>
              </a:prstGeom>
              <a:blipFill>
                <a:blip r:embed="rId3"/>
                <a:stretch>
                  <a:fillRect l="-1016" t="-1132" r="-5192" b="-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E403C590-EAB8-4F58-AC3B-F6EBED5323E3}"/>
              </a:ext>
            </a:extLst>
          </p:cNvPr>
          <p:cNvSpPr txBox="1"/>
          <p:nvPr/>
        </p:nvSpPr>
        <p:spPr>
          <a:xfrm>
            <a:off x="4466122" y="1203158"/>
            <a:ext cx="5688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   </a:t>
            </a:r>
            <a:r>
              <a:rPr lang="zh-CN" altLang="en-US" sz="2400" dirty="0"/>
              <a:t>操作序列的规律？</a:t>
            </a:r>
          </a:p>
        </p:txBody>
      </p:sp>
    </p:spTree>
    <p:extLst>
      <p:ext uri="{BB962C8B-B14F-4D97-AF65-F5344CB8AC3E}">
        <p14:creationId xmlns:p14="http://schemas.microsoft.com/office/powerpoint/2010/main" val="121721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8" y="119270"/>
            <a:ext cx="5070283" cy="740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 Amortized Analysis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D8511C04-1743-4714-A0FC-67D03FCA30CD}"/>
              </a:ext>
            </a:extLst>
          </p:cNvPr>
          <p:cNvSpPr txBox="1"/>
          <p:nvPr/>
        </p:nvSpPr>
        <p:spPr>
          <a:xfrm>
            <a:off x="739471" y="1399430"/>
            <a:ext cx="103923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2: The counting method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6C371E2A-07CD-4D92-82B8-162860B74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71" y="2234468"/>
            <a:ext cx="6124348" cy="2495473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D75F020E-75FE-42D1-AF08-B753B2786BED}"/>
              </a:ext>
            </a:extLst>
          </p:cNvPr>
          <p:cNvSpPr txBox="1"/>
          <p:nvPr/>
        </p:nvSpPr>
        <p:spPr>
          <a:xfrm>
            <a:off x="7065818" y="1604437"/>
            <a:ext cx="47050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置位（置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/>
              <a:t>）时花费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dollars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dollar</a:t>
            </a:r>
            <a:r>
              <a:rPr lang="en-US" altLang="zh-CN" dirty="0"/>
              <a:t> </a:t>
            </a:r>
            <a:r>
              <a:rPr lang="zh-CN" altLang="en-US" dirty="0"/>
              <a:t>用来“支付”置位的过程，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dollar</a:t>
            </a:r>
            <a:r>
              <a:rPr lang="zh-CN" altLang="en-US" dirty="0"/>
              <a:t>预留给后面的复位过程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由此，复位（置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dirty="0"/>
              <a:t>）时即不需要再“花费”，直接从预留的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zh-CN" altLang="en-US" dirty="0"/>
              <a:t>里取</a:t>
            </a:r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D191424-3420-41D3-9881-882C05335FC4}"/>
                  </a:ext>
                </a:extLst>
              </p:cNvPr>
              <p:cNvSpPr txBox="1"/>
              <p:nvPr/>
            </p:nvSpPr>
            <p:spPr>
              <a:xfrm>
                <a:off x="6863819" y="4089862"/>
                <a:ext cx="4965192" cy="2031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在一次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BIT-REVERSED-INCREAMENT</a:t>
                </a:r>
                <a:r>
                  <a:rPr lang="zh-CN" altLang="en-US" dirty="0"/>
                  <a:t>中，我们实际只可能在第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zh-CN" altLang="en-US" dirty="0"/>
                  <a:t>行进行置位</a:t>
                </a:r>
                <a:endParaRPr lang="en-US" altLang="zh-CN" dirty="0"/>
              </a:p>
              <a:p>
                <a:endParaRPr lang="en-US" altLang="zh-CN" dirty="0"/>
              </a:p>
              <a:p>
                <a:r>
                  <a:rPr lang="zh-CN" altLang="en-US" dirty="0"/>
                  <a:t>因此一次至多花费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CN" altLang="en-US" dirty="0"/>
                  <a:t>个单位时间</a:t>
                </a:r>
                <a:endParaRPr lang="en-US" altLang="zh-CN" dirty="0"/>
              </a:p>
              <a:p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个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begChr m:val="（"/>
                          <m:endChr m:val="）"/>
                          <m:ctrlP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一个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9D191424-3420-41D3-9881-882C05335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819" y="4089862"/>
                <a:ext cx="4965192" cy="2031390"/>
              </a:xfrm>
              <a:prstGeom prst="rect">
                <a:avLst/>
              </a:prstGeom>
              <a:blipFill>
                <a:blip r:embed="rId4"/>
                <a:stretch>
                  <a:fillRect l="-1106" t="-1802" r="-9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0A2606-7EF0-4258-A25B-471A5DC62C74}"/>
                  </a:ext>
                </a:extLst>
              </p:cNvPr>
              <p:cNvSpPr txBox="1"/>
              <p:nvPr/>
            </p:nvSpPr>
            <p:spPr>
              <a:xfrm>
                <a:off x="576578" y="4957011"/>
                <a:ext cx="5641342" cy="1125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核算依据？</a:t>
                </a:r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acc>
                            <m:accPr>
                              <m:chr m:val="̂"/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nary>
                            <m:naryPr>
                              <m:chr m:val="∑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30A2606-7EF0-4258-A25B-471A5DC62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8" y="4957011"/>
                <a:ext cx="5641342" cy="1125565"/>
              </a:xfrm>
              <a:prstGeom prst="rect">
                <a:avLst/>
              </a:prstGeom>
              <a:blipFill>
                <a:blip r:embed="rId5"/>
                <a:stretch>
                  <a:fillRect l="-973" t="-27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13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8" y="119270"/>
            <a:ext cx="5070283" cy="740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 Amortized Analysis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D8511C04-1743-4714-A0FC-67D03FCA30CD}"/>
              </a:ext>
            </a:extLst>
          </p:cNvPr>
          <p:cNvSpPr txBox="1"/>
          <p:nvPr/>
        </p:nvSpPr>
        <p:spPr>
          <a:xfrm>
            <a:off x="739471" y="1399430"/>
            <a:ext cx="103923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3: The potential method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E87141-5462-4177-960F-E2E515FE03BF}"/>
                  </a:ext>
                </a:extLst>
              </p:cNvPr>
              <p:cNvSpPr txBox="1"/>
              <p:nvPr/>
            </p:nvSpPr>
            <p:spPr>
              <a:xfrm>
                <a:off x="546816" y="2167467"/>
                <a:ext cx="746265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Potential after the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operation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/>
                  <a:t>   在第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000" dirty="0"/>
                  <a:t>次操作后位串中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CN" altLang="en-US" sz="2000" dirty="0"/>
                  <a:t>的数量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zh-CN" altLang="en-US" sz="2000" i="1"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zh-CN" altLang="en-US" sz="2000" dirty="0"/>
                  <a:t>表示第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000" dirty="0"/>
                  <a:t>次复位（置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000" dirty="0"/>
                  <a:t>）的个数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CE87141-5462-4177-960F-E2E515FE0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16" y="2167467"/>
                <a:ext cx="7462651" cy="707886"/>
              </a:xfrm>
              <a:prstGeom prst="rect">
                <a:avLst/>
              </a:prstGeom>
              <a:blipFill>
                <a:blip r:embed="rId3"/>
                <a:stretch>
                  <a:fillRect l="-899" t="-5172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5F56252-CF64-4EE0-8261-C5D79D48F919}"/>
                  </a:ext>
                </a:extLst>
              </p:cNvPr>
              <p:cNvSpPr txBox="1"/>
              <p:nvPr/>
            </p:nvSpPr>
            <p:spPr>
              <a:xfrm>
                <a:off x="739471" y="3161691"/>
                <a:ext cx="3934129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arenBoth"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05F56252-CF64-4EE0-8261-C5D79D48F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71" y="3161691"/>
                <a:ext cx="3934129" cy="984885"/>
              </a:xfrm>
              <a:prstGeom prst="rect">
                <a:avLst/>
              </a:prstGeom>
              <a:blipFill>
                <a:blip r:embed="rId4"/>
                <a:stretch>
                  <a:fillRect l="-1548" t="-37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箭头: 右 5">
            <a:extLst>
              <a:ext uri="{FF2B5EF4-FFF2-40B4-BE49-F238E27FC236}">
                <a16:creationId xmlns:a16="http://schemas.microsoft.com/office/drawing/2014/main" id="{6C19492D-D1CD-4284-93B6-F962B5A9A611}"/>
              </a:ext>
            </a:extLst>
          </p:cNvPr>
          <p:cNvSpPr/>
          <p:nvPr/>
        </p:nvSpPr>
        <p:spPr>
          <a:xfrm>
            <a:off x="5477933" y="3327382"/>
            <a:ext cx="1083734" cy="313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491AF73-F63C-4196-91D7-277E56662D0C}"/>
                  </a:ext>
                </a:extLst>
              </p:cNvPr>
              <p:cNvSpPr txBox="1"/>
              <p:nvPr/>
            </p:nvSpPr>
            <p:spPr>
              <a:xfrm>
                <a:off x="7620000" y="3271335"/>
                <a:ext cx="30056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B491AF73-F63C-4196-91D7-277E56662D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3271335"/>
                <a:ext cx="3005666" cy="400110"/>
              </a:xfrm>
              <a:prstGeom prst="rect">
                <a:avLst/>
              </a:prstGeom>
              <a:blipFill>
                <a:blip r:embed="rId5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C634820-B23A-4566-8454-2CCC60AC6CC2}"/>
                  </a:ext>
                </a:extLst>
              </p:cNvPr>
              <p:cNvSpPr txBox="1"/>
              <p:nvPr/>
            </p:nvSpPr>
            <p:spPr>
              <a:xfrm>
                <a:off x="1060174" y="4457651"/>
                <a:ext cx="5501493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The potential  difference: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2C634820-B23A-4566-8454-2CCC60AC6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174" y="4457651"/>
                <a:ext cx="5501493" cy="677108"/>
              </a:xfrm>
              <a:prstGeom prst="rect">
                <a:avLst/>
              </a:prstGeom>
              <a:blipFill>
                <a:blip r:embed="rId6"/>
                <a:stretch>
                  <a:fillRect l="-1220" t="-4505" b="-90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A046708-909F-4ABE-8789-51E29C28AD25}"/>
                  </a:ext>
                </a:extLst>
              </p:cNvPr>
              <p:cNvSpPr txBox="1"/>
              <p:nvPr/>
            </p:nvSpPr>
            <p:spPr>
              <a:xfrm>
                <a:off x="670558" y="5112401"/>
                <a:ext cx="6068909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The amortized  cost: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acc>
                        <m:accPr>
                          <m:chr m:val="̂"/>
                          <m:ctrlPr>
                            <a:rPr lang="zh-CN" alt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A046708-909F-4ABE-8789-51E29C28A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58" y="5112401"/>
                <a:ext cx="6068909" cy="984885"/>
              </a:xfrm>
              <a:prstGeom prst="rect">
                <a:avLst/>
              </a:prstGeom>
              <a:blipFill>
                <a:blip r:embed="rId7"/>
                <a:stretch>
                  <a:fillRect b="-1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600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8" y="119270"/>
            <a:ext cx="5070283" cy="7409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  Amortized Analysis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D8511C04-1743-4714-A0FC-67D03FCA30CD}"/>
              </a:ext>
            </a:extLst>
          </p:cNvPr>
          <p:cNvSpPr txBox="1"/>
          <p:nvPr/>
        </p:nvSpPr>
        <p:spPr>
          <a:xfrm>
            <a:off x="739471" y="1399430"/>
            <a:ext cx="1039235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3: The potential method</a:t>
            </a: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50AC876-AECD-47A9-B127-7DE19E9D5960}"/>
                  </a:ext>
                </a:extLst>
              </p:cNvPr>
              <p:cNvSpPr txBox="1"/>
              <p:nvPr/>
            </p:nvSpPr>
            <p:spPr>
              <a:xfrm>
                <a:off x="863600" y="2008405"/>
                <a:ext cx="6846236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amortized  cost: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acc>
                        <m:accPr>
                          <m:chr m:val="̂"/>
                          <m:ctrlPr>
                            <a:rPr lang="zh-CN" alt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950AC876-AECD-47A9-B127-7DE19E9D5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00" y="2008405"/>
                <a:ext cx="6846236" cy="707886"/>
              </a:xfrm>
              <a:prstGeom prst="rect">
                <a:avLst/>
              </a:prstGeom>
              <a:blipFill>
                <a:blip r:embed="rId3"/>
                <a:stretch>
                  <a:fillRect l="-980" t="-4274" b="-17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8A464B1-4F0E-4775-9201-2D0FF5DD6CC7}"/>
                  </a:ext>
                </a:extLst>
              </p:cNvPr>
              <p:cNvSpPr txBox="1"/>
              <p:nvPr/>
            </p:nvSpPr>
            <p:spPr>
              <a:xfrm>
                <a:off x="739471" y="2983697"/>
                <a:ext cx="7326500" cy="3156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dirty="0"/>
                  <a:t>从有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CN" altLang="en-US" sz="2000" i="1">
                        <a:latin typeface="Cambria Math" panose="02040503050406030204" pitchFamily="18" charset="0"/>
                      </a:rPr>
                      <m:t>个</m:t>
                    </m:r>
                  </m:oMath>
                </a14:m>
                <a:r>
                  <a:rPr lang="en-US" altLang="zh-CN" sz="2000" dirty="0">
                    <a:latin typeface="+mn-ea"/>
                  </a:rPr>
                  <a:t>1</a:t>
                </a:r>
                <a:r>
                  <a:rPr lang="zh-CN" altLang="en-US" sz="2000" dirty="0"/>
                  <a:t>开始进行计数，经过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zh-CN" altLang="en-US" sz="2000" i="1">
                        <a:latin typeface="Cambria Math" panose="02040503050406030204" pitchFamily="18" charset="0"/>
                      </a:rPr>
                      <m:t>次</m:t>
                    </m:r>
                  </m:oMath>
                </a14:m>
                <a:r>
                  <a:rPr lang="zh-CN" altLang="en-US" sz="2000" dirty="0"/>
                  <a:t>操作后位串中有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个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CN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CN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altLang="zh-CN" sz="2000" dirty="0"/>
              </a:p>
              <a:p>
                <a:r>
                  <a:rPr lang="zh-CN" altLang="en-US" sz="2000" dirty="0"/>
                  <a:t>实际产生的总代价：</a:t>
                </a:r>
                <a:endParaRPr lang="en-US" altLang="zh-CN" sz="2000" dirty="0"/>
              </a:p>
              <a:p>
                <a:r>
                  <a:rPr lang="en-US" altLang="zh-CN" dirty="0"/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acc>
                            <m:accPr>
                              <m:chr m:val="̂"/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l-GR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 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8A464B1-4F0E-4775-9201-2D0FF5DD6C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71" y="2983697"/>
                <a:ext cx="7326500" cy="3156890"/>
              </a:xfrm>
              <a:prstGeom prst="rect">
                <a:avLst/>
              </a:prstGeom>
              <a:blipFill>
                <a:blip r:embed="rId4"/>
                <a:stretch>
                  <a:fillRect l="-832" t="-9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B3BB2E4-9D7F-4658-A2E2-2FD7F0CCE2E7}"/>
                  </a:ext>
                </a:extLst>
              </p:cNvPr>
              <p:cNvSpPr txBox="1"/>
              <p:nvPr/>
            </p:nvSpPr>
            <p:spPr>
              <a:xfrm>
                <a:off x="-588148" y="4752587"/>
                <a:ext cx="9999134" cy="1679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altLang="zh-CN" dirty="0"/>
                  <a:t>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3B3BB2E4-9D7F-4658-A2E2-2FD7F0CCE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8148" y="4752587"/>
                <a:ext cx="9999134" cy="16795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BD9CCBD1-C4E6-4942-80E5-52CC8141FD68}"/>
                  </a:ext>
                </a:extLst>
              </p:cNvPr>
              <p:cNvSpPr txBox="1"/>
              <p:nvPr/>
            </p:nvSpPr>
            <p:spPr>
              <a:xfrm>
                <a:off x="7122695" y="4416974"/>
                <a:ext cx="5505556" cy="16312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dirty="0"/>
                  <a:t>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</m:t>
                      </m:r>
                    </m:oMath>
                  </m:oMathPara>
                </a14:m>
                <a:endParaRPr lang="en-US" altLang="zh-CN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CN" sz="2000" b="0" dirty="0">
                    <a:ea typeface="Cambria Math" panose="02040503050406030204" pitchFamily="18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zh-CN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时</m:t>
                    </m:r>
                  </m:oMath>
                </a14:m>
                <a:r>
                  <a:rPr lang="zh-CN" altLang="en-US" sz="2000" dirty="0"/>
                  <a:t>，</a:t>
                </a:r>
                <a:endParaRPr lang="en-US" altLang="zh-CN" sz="2000" dirty="0"/>
              </a:p>
              <a:p>
                <a:r>
                  <a:rPr lang="en-US" altLang="zh-CN" sz="2000" dirty="0"/>
                  <a:t>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zh-CN" altLang="en-US" sz="2000" i="1">
                          <a:latin typeface="Cambria Math" panose="02040503050406030204" pitchFamily="18" charset="0"/>
                        </a:rPr>
                        <m:t>个</m:t>
                      </m:r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sz="2000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begChr m:val="（"/>
                          <m:endChr m:val="）"/>
                          <m:ctrlPr>
                            <a:rPr lang="zh-CN" alt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zh-CN" altLang="en-US" sz="2000" i="1">
                          <a:latin typeface="Cambria Math" panose="02040503050406030204" pitchFamily="18" charset="0"/>
                        </a:rPr>
                        <m:t>一个</m:t>
                      </m:r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操作</m:t>
                      </m:r>
                      <m:r>
                        <a:rPr lang="zh-CN" altLang="en-US" sz="2000" i="1">
                          <a:latin typeface="Cambria Math" panose="02040503050406030204" pitchFamily="18" charset="0"/>
                        </a:rPr>
                        <m:t>：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US" altLang="zh-CN" sz="2000" dirty="0"/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BD9CCBD1-C4E6-4942-80E5-52CC8141F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695" y="4416974"/>
                <a:ext cx="5505556" cy="1631280"/>
              </a:xfrm>
              <a:prstGeom prst="rect">
                <a:avLst/>
              </a:prstGeom>
              <a:blipFill>
                <a:blip r:embed="rId6"/>
                <a:stretch>
                  <a:fillRect b="-37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998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8AB8A67D-7F9F-455F-AE71-9A5FD29AD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4611" y="2866661"/>
            <a:ext cx="5936511" cy="2889379"/>
          </a:xfrm>
          <a:prstGeom prst="rect">
            <a:avLst/>
          </a:prstGeom>
        </p:spPr>
      </p:pic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390693" cy="6313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Problem(b)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6748F1A2-48E4-4516-A11A-65F07DEFB3E7}"/>
              </a:ext>
            </a:extLst>
          </p:cNvPr>
          <p:cNvSpPr txBox="1"/>
          <p:nvPr/>
        </p:nvSpPr>
        <p:spPr>
          <a:xfrm>
            <a:off x="691602" y="1318041"/>
            <a:ext cx="1094115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perform the bit-reversed permutation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rabicParenBoth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normal binary counter and a bit reversed counter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Both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swap the values of the two counters and increment. Do not swap however if those pairs of elements have already been swapped, which can be kept track of in a auxillary array.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0723674-4F49-4F27-9182-62E661BD288F}"/>
              </a:ext>
            </a:extLst>
          </p:cNvPr>
          <p:cNvSpPr/>
          <p:nvPr/>
        </p:nvSpPr>
        <p:spPr>
          <a:xfrm>
            <a:off x="6440557" y="3929688"/>
            <a:ext cx="4110823" cy="276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D268F96-2A6C-41F5-B0B2-F6C2351C4F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577" y="3212691"/>
            <a:ext cx="5033703" cy="2051071"/>
          </a:xfrm>
          <a:prstGeom prst="rect">
            <a:avLst/>
          </a:prstGeom>
        </p:spPr>
      </p:pic>
      <p:sp>
        <p:nvSpPr>
          <p:cNvPr id="39" name="矩形 38">
            <a:extLst>
              <a:ext uri="{FF2B5EF4-FFF2-40B4-BE49-F238E27FC236}">
                <a16:creationId xmlns:a16="http://schemas.microsoft.com/office/drawing/2014/main" id="{56F42006-65CB-48A3-807A-343DD659B364}"/>
              </a:ext>
            </a:extLst>
          </p:cNvPr>
          <p:cNvSpPr/>
          <p:nvPr/>
        </p:nvSpPr>
        <p:spPr>
          <a:xfrm>
            <a:off x="7895646" y="4504863"/>
            <a:ext cx="71562" cy="1625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7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B52BAD38-237B-4BAC-92C9-2A93A00BA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90" y="3038994"/>
            <a:ext cx="6179233" cy="2517837"/>
          </a:xfrm>
          <a:prstGeom prst="rect">
            <a:avLst/>
          </a:prstGeom>
        </p:spPr>
      </p:pic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390693" cy="6313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Problem(c)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B4724074-40C7-49E4-83CB-4ED1079292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59" y="1212056"/>
            <a:ext cx="9363987" cy="809233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:a16="http://schemas.microsoft.com/office/drawing/2014/main" id="{28282409-7DF0-4758-8E2F-7E4E5355B2B0}"/>
              </a:ext>
            </a:extLst>
          </p:cNvPr>
          <p:cNvGrpSpPr/>
          <p:nvPr/>
        </p:nvGrpSpPr>
        <p:grpSpPr>
          <a:xfrm>
            <a:off x="1483966" y="3230632"/>
            <a:ext cx="7895644" cy="392692"/>
            <a:chOff x="1120800" y="2844179"/>
            <a:chExt cx="7736953" cy="40011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0B8DDBE7-2EE8-4286-B785-C65DEB2E09A5}"/>
                </a:ext>
              </a:extLst>
            </p:cNvPr>
            <p:cNvSpPr/>
            <p:nvPr/>
          </p:nvSpPr>
          <p:spPr>
            <a:xfrm>
              <a:off x="1120800" y="2934031"/>
              <a:ext cx="2027918" cy="27947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C52B6435-1824-4223-8013-C6396FC337E3}"/>
                </a:ext>
              </a:extLst>
            </p:cNvPr>
            <p:cNvCxnSpPr/>
            <p:nvPr/>
          </p:nvCxnSpPr>
          <p:spPr>
            <a:xfrm>
              <a:off x="3148717" y="3057276"/>
              <a:ext cx="318847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45ABAFE0-F779-4D4A-A397-C5CECA55EAE7}"/>
                </a:ext>
              </a:extLst>
            </p:cNvPr>
            <p:cNvSpPr txBox="1"/>
            <p:nvPr/>
          </p:nvSpPr>
          <p:spPr>
            <a:xfrm>
              <a:off x="6520070" y="2844179"/>
              <a:ext cx="23376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t=n&gt;&gt;1</a:t>
              </a:r>
              <a:endPara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:a16="http://schemas.microsoft.com/office/drawing/2014/main" id="{CA410738-5340-4F49-A19C-4FE70329C936}"/>
              </a:ext>
            </a:extLst>
          </p:cNvPr>
          <p:cNvSpPr txBox="1"/>
          <p:nvPr/>
        </p:nvSpPr>
        <p:spPr>
          <a:xfrm>
            <a:off x="1272210" y="2021289"/>
            <a:ext cx="6918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重新查看一下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zh-CN" altLang="en-US" sz="2000" dirty="0"/>
              <a:t>题的伪代码，哪里做的不够优？</a:t>
            </a:r>
          </a:p>
        </p:txBody>
      </p:sp>
    </p:spTree>
    <p:extLst>
      <p:ext uri="{BB962C8B-B14F-4D97-AF65-F5344CB8AC3E}">
        <p14:creationId xmlns:p14="http://schemas.microsoft.com/office/powerpoint/2010/main" val="280132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466850" y="-1100455"/>
            <a:ext cx="9202420" cy="9076690"/>
            <a:chOff x="2358" y="-1786"/>
            <a:chExt cx="14492" cy="14294"/>
          </a:xfrm>
        </p:grpSpPr>
        <p:grpSp>
          <p:nvGrpSpPr>
            <p:cNvPr id="5" name="组合 4"/>
            <p:cNvGrpSpPr/>
            <p:nvPr/>
          </p:nvGrpSpPr>
          <p:grpSpPr>
            <a:xfrm>
              <a:off x="2358" y="-1786"/>
              <a:ext cx="14492" cy="14294"/>
              <a:chOff x="2358" y="-1786"/>
              <a:chExt cx="14492" cy="14294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4994" y="1265"/>
                <a:ext cx="6785" cy="8058"/>
                <a:chOff x="3171029" y="803564"/>
                <a:chExt cx="4308763" cy="5116945"/>
              </a:xfrm>
            </p:grpSpPr>
            <p:sp>
              <p:nvSpPr>
                <p:cNvPr id="16" name="弧形 15"/>
                <p:cNvSpPr/>
                <p:nvPr/>
              </p:nvSpPr>
              <p:spPr>
                <a:xfrm>
                  <a:off x="3171029" y="803564"/>
                  <a:ext cx="4308763" cy="5116945"/>
                </a:xfrm>
                <a:prstGeom prst="arc">
                  <a:avLst>
                    <a:gd name="adj1" fmla="val 7704569"/>
                    <a:gd name="adj2" fmla="val 12029833"/>
                  </a:avLst>
                </a:prstGeom>
                <a:noFill/>
                <a:ln>
                  <a:solidFill>
                    <a:srgbClr val="DDDEE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" name="椭圆 40"/>
                <p:cNvSpPr/>
                <p:nvPr/>
              </p:nvSpPr>
              <p:spPr>
                <a:xfrm>
                  <a:off x="3246130" y="2575920"/>
                  <a:ext cx="45719" cy="45719"/>
                </a:xfrm>
                <a:prstGeom prst="ellipse">
                  <a:avLst/>
                </a:prstGeom>
                <a:solidFill>
                  <a:srgbClr val="DDDEE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" name="组合 3"/>
              <p:cNvGrpSpPr/>
              <p:nvPr/>
            </p:nvGrpSpPr>
            <p:grpSpPr>
              <a:xfrm>
                <a:off x="2358" y="-1786"/>
                <a:ext cx="14492" cy="14294"/>
                <a:chOff x="2358" y="-1786"/>
                <a:chExt cx="14492" cy="14294"/>
              </a:xfrm>
            </p:grpSpPr>
            <p:grpSp>
              <p:nvGrpSpPr>
                <p:cNvPr id="3" name="组合 2"/>
                <p:cNvGrpSpPr/>
                <p:nvPr/>
              </p:nvGrpSpPr>
              <p:grpSpPr>
                <a:xfrm>
                  <a:off x="6233" y="1963"/>
                  <a:ext cx="6785" cy="6911"/>
                  <a:chOff x="3957781" y="1246496"/>
                  <a:chExt cx="4308763" cy="4388393"/>
                </a:xfrm>
              </p:grpSpPr>
              <p:sp>
                <p:nvSpPr>
                  <p:cNvPr id="2" name="弧形 1"/>
                  <p:cNvSpPr/>
                  <p:nvPr/>
                </p:nvSpPr>
                <p:spPr>
                  <a:xfrm>
                    <a:off x="3957781" y="1265383"/>
                    <a:ext cx="4308763" cy="4350326"/>
                  </a:xfrm>
                  <a:prstGeom prst="arc">
                    <a:avLst>
                      <a:gd name="adj1" fmla="val 5368489"/>
                      <a:gd name="adj2" fmla="val 16261056"/>
                    </a:avLst>
                  </a:prstGeom>
                  <a:noFill/>
                  <a:ln>
                    <a:solidFill>
                      <a:srgbClr val="C1C1C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5" name="椭圆 34"/>
                  <p:cNvSpPr/>
                  <p:nvPr/>
                </p:nvSpPr>
                <p:spPr>
                  <a:xfrm>
                    <a:off x="6133943" y="1246496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40" name="椭圆 39"/>
                  <p:cNvSpPr/>
                  <p:nvPr/>
                </p:nvSpPr>
                <p:spPr>
                  <a:xfrm>
                    <a:off x="6105526" y="5589170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39" name="组合 38"/>
                <p:cNvGrpSpPr/>
                <p:nvPr/>
              </p:nvGrpSpPr>
              <p:grpSpPr>
                <a:xfrm>
                  <a:off x="5518" y="819"/>
                  <a:ext cx="8548" cy="8987"/>
                  <a:chOff x="3503676" y="520104"/>
                  <a:chExt cx="5427888" cy="5706959"/>
                </a:xfrm>
              </p:grpSpPr>
              <p:sp>
                <p:nvSpPr>
                  <p:cNvPr id="7" name="弧形 6"/>
                  <p:cNvSpPr/>
                  <p:nvPr/>
                </p:nvSpPr>
                <p:spPr>
                  <a:xfrm>
                    <a:off x="3503676" y="544944"/>
                    <a:ext cx="5427888" cy="5682119"/>
                  </a:xfrm>
                  <a:prstGeom prst="arc">
                    <a:avLst>
                      <a:gd name="adj1" fmla="val 16148392"/>
                      <a:gd name="adj2" fmla="val 5561021"/>
                    </a:avLst>
                  </a:prstGeom>
                  <a:ln>
                    <a:solidFill>
                      <a:srgbClr val="C1C1C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8" name="椭圆 37"/>
                  <p:cNvSpPr/>
                  <p:nvPr/>
                </p:nvSpPr>
                <p:spPr>
                  <a:xfrm>
                    <a:off x="6133943" y="520104"/>
                    <a:ext cx="45719" cy="45719"/>
                  </a:xfrm>
                  <a:prstGeom prst="ellipse">
                    <a:avLst/>
                  </a:prstGeom>
                  <a:solidFill>
                    <a:srgbClr val="C1C1C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7" name="组合 16"/>
                <p:cNvGrpSpPr/>
                <p:nvPr/>
              </p:nvGrpSpPr>
              <p:grpSpPr>
                <a:xfrm>
                  <a:off x="7085" y="2600"/>
                  <a:ext cx="5322" cy="5435"/>
                  <a:chOff x="4498848" y="1651284"/>
                  <a:chExt cx="3379770" cy="3451068"/>
                </a:xfrm>
              </p:grpSpPr>
              <p:sp>
                <p:nvSpPr>
                  <p:cNvPr id="18" name="弧形 17"/>
                  <p:cNvSpPr/>
                  <p:nvPr/>
                </p:nvSpPr>
                <p:spPr>
                  <a:xfrm>
                    <a:off x="4498848" y="1671782"/>
                    <a:ext cx="3379770" cy="3430570"/>
                  </a:xfrm>
                  <a:prstGeom prst="arc">
                    <a:avLst>
                      <a:gd name="adj1" fmla="val 16135557"/>
                      <a:gd name="adj2" fmla="val 8938577"/>
                    </a:avLst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6" name="椭圆 35"/>
                  <p:cNvSpPr/>
                  <p:nvPr/>
                </p:nvSpPr>
                <p:spPr>
                  <a:xfrm>
                    <a:off x="6133943" y="1651284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37" name="椭圆 36"/>
                  <p:cNvSpPr/>
                  <p:nvPr/>
                </p:nvSpPr>
                <p:spPr>
                  <a:xfrm>
                    <a:off x="4710885" y="4235931"/>
                    <a:ext cx="45719" cy="457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27" name="椭圆 26"/>
                <p:cNvSpPr/>
                <p:nvPr/>
              </p:nvSpPr>
              <p:spPr>
                <a:xfrm>
                  <a:off x="7442" y="3035"/>
                  <a:ext cx="4572" cy="4572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DDDEE1"/>
                  </a:solidFill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1" name="弧形 30"/>
                <p:cNvSpPr/>
                <p:nvPr/>
              </p:nvSpPr>
              <p:spPr>
                <a:xfrm>
                  <a:off x="3921" y="-244"/>
                  <a:ext cx="11365" cy="11210"/>
                </a:xfrm>
                <a:prstGeom prst="arc">
                  <a:avLst>
                    <a:gd name="adj1" fmla="val 5571114"/>
                    <a:gd name="adj2" fmla="val 5561021"/>
                  </a:avLst>
                </a:prstGeom>
                <a:ln>
                  <a:solidFill>
                    <a:srgbClr val="C1C1C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" name="弧形 31"/>
                <p:cNvSpPr/>
                <p:nvPr/>
              </p:nvSpPr>
              <p:spPr>
                <a:xfrm>
                  <a:off x="2358" y="-1786"/>
                  <a:ext cx="14492" cy="14294"/>
                </a:xfrm>
                <a:prstGeom prst="arc">
                  <a:avLst>
                    <a:gd name="adj1" fmla="val 5571114"/>
                    <a:gd name="adj2" fmla="val 5561021"/>
                  </a:avLst>
                </a:prstGeom>
                <a:ln>
                  <a:solidFill>
                    <a:srgbClr val="DDDEE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58" name="组合 57"/>
            <p:cNvGrpSpPr/>
            <p:nvPr/>
          </p:nvGrpSpPr>
          <p:grpSpPr>
            <a:xfrm>
              <a:off x="7678" y="2633"/>
              <a:ext cx="5341" cy="5687"/>
              <a:chOff x="4875274" y="1671782"/>
              <a:chExt cx="3391269" cy="3611418"/>
            </a:xfrm>
          </p:grpSpPr>
          <p:sp>
            <p:nvSpPr>
              <p:cNvPr id="59" name="弧形 58"/>
              <p:cNvSpPr/>
              <p:nvPr/>
            </p:nvSpPr>
            <p:spPr>
              <a:xfrm>
                <a:off x="4875274" y="1671782"/>
                <a:ext cx="3391269" cy="3611418"/>
              </a:xfrm>
              <a:prstGeom prst="arc">
                <a:avLst>
                  <a:gd name="adj1" fmla="val 20643614"/>
                  <a:gd name="adj2" fmla="val 3170841"/>
                </a:avLst>
              </a:prstGeom>
              <a:ln>
                <a:solidFill>
                  <a:srgbClr val="DDDEE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/>
              <p:cNvSpPr/>
              <p:nvPr/>
            </p:nvSpPr>
            <p:spPr>
              <a:xfrm>
                <a:off x="7607796" y="4856860"/>
                <a:ext cx="45719" cy="45719"/>
              </a:xfrm>
              <a:prstGeom prst="ellipse">
                <a:avLst/>
              </a:prstGeom>
              <a:solidFill>
                <a:srgbClr val="C1C1C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3" name="椭圆 32"/>
          <p:cNvSpPr/>
          <p:nvPr/>
        </p:nvSpPr>
        <p:spPr>
          <a:xfrm>
            <a:off x="6795816" y="4860457"/>
            <a:ext cx="190281" cy="190281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7099202" y="4723377"/>
            <a:ext cx="110490" cy="11049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483701" y="4848470"/>
            <a:ext cx="172166" cy="189030"/>
          </a:xfrm>
          <a:prstGeom prst="rect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/>
          <p:cNvSpPr/>
          <p:nvPr/>
        </p:nvSpPr>
        <p:spPr>
          <a:xfrm>
            <a:off x="6040755" y="6158250"/>
            <a:ext cx="110490" cy="110490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椭圆 44"/>
          <p:cNvSpPr/>
          <p:nvPr/>
        </p:nvSpPr>
        <p:spPr>
          <a:xfrm>
            <a:off x="9391954" y="4741626"/>
            <a:ext cx="86962" cy="86962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/>
          <p:cNvSpPr/>
          <p:nvPr/>
        </p:nvSpPr>
        <p:spPr>
          <a:xfrm>
            <a:off x="9466192" y="4332423"/>
            <a:ext cx="190281" cy="19028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椭圆 46"/>
          <p:cNvSpPr/>
          <p:nvPr/>
        </p:nvSpPr>
        <p:spPr>
          <a:xfrm>
            <a:off x="9834957" y="5920509"/>
            <a:ext cx="110490" cy="11049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/>
          <p:cNvSpPr/>
          <p:nvPr/>
        </p:nvSpPr>
        <p:spPr>
          <a:xfrm>
            <a:off x="3159168" y="3762831"/>
            <a:ext cx="86962" cy="869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4695417" y="3495146"/>
            <a:ext cx="117378" cy="117378"/>
          </a:xfrm>
          <a:prstGeom prst="ellipse">
            <a:avLst/>
          </a:prstGeom>
          <a:solidFill>
            <a:srgbClr val="C1C1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4337907" y="1927006"/>
            <a:ext cx="231101" cy="231101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2626418" y="2152912"/>
            <a:ext cx="146703" cy="146703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2375086" y="544944"/>
            <a:ext cx="146703" cy="14670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7609112" y="934456"/>
            <a:ext cx="118994" cy="1189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4713396" y="1717379"/>
            <a:ext cx="93579" cy="93579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894862" y="1145472"/>
            <a:ext cx="119022" cy="1160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10368429" y="1824881"/>
            <a:ext cx="79904" cy="7990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1674282" y="4787819"/>
            <a:ext cx="75975" cy="75975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椭圆 60"/>
          <p:cNvSpPr/>
          <p:nvPr/>
        </p:nvSpPr>
        <p:spPr>
          <a:xfrm>
            <a:off x="4875276" y="2076450"/>
            <a:ext cx="2604516" cy="260451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>
            <a:off x="8129664" y="2901014"/>
            <a:ext cx="152027" cy="152027"/>
          </a:xfrm>
          <a:prstGeom prst="ellipse">
            <a:avLst/>
          </a:prstGeom>
          <a:solidFill>
            <a:srgbClr val="0C103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文本框 74"/>
          <p:cNvSpPr txBox="1"/>
          <p:nvPr/>
        </p:nvSpPr>
        <p:spPr>
          <a:xfrm>
            <a:off x="4144386" y="3043649"/>
            <a:ext cx="4137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0C10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Thanks</a:t>
            </a:r>
            <a:endParaRPr lang="zh-CN" altLang="en-US" sz="4800" dirty="0">
              <a:solidFill>
                <a:srgbClr val="0C10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弧形 15"/>
          <p:cNvSpPr/>
          <p:nvPr/>
        </p:nvSpPr>
        <p:spPr>
          <a:xfrm>
            <a:off x="6519545" y="1196340"/>
            <a:ext cx="5235575" cy="5979160"/>
          </a:xfrm>
          <a:prstGeom prst="arc">
            <a:avLst>
              <a:gd name="adj1" fmla="val 7148139"/>
              <a:gd name="adj2" fmla="val 14393255"/>
            </a:avLst>
          </a:prstGeom>
          <a:ln>
            <a:solidFill>
              <a:srgbClr val="C1C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654161" y="6616715"/>
            <a:ext cx="56371" cy="56371"/>
          </a:xfrm>
          <a:prstGeom prst="ellipse">
            <a:avLst/>
          </a:prstGeom>
          <a:solidFill>
            <a:srgbClr val="C1C1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143474" y="6124975"/>
            <a:ext cx="106714" cy="10671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675005" y="169544"/>
            <a:ext cx="2632738" cy="5279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Explanation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C3BB5FB9-B43C-4B01-9A0C-9E9A3E7BF1AD}"/>
              </a:ext>
            </a:extLst>
          </p:cNvPr>
          <p:cNvSpPr txBox="1"/>
          <p:nvPr/>
        </p:nvSpPr>
        <p:spPr>
          <a:xfrm>
            <a:off x="1159357" y="2647781"/>
            <a:ext cx="5942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可以看作大端模式与小端模式的转变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40CCC17E-FBEC-45ED-89D8-220ADAC3D3F5}"/>
              </a:ext>
            </a:extLst>
          </p:cNvPr>
          <p:cNvGrpSpPr/>
          <p:nvPr/>
        </p:nvGrpSpPr>
        <p:grpSpPr>
          <a:xfrm>
            <a:off x="7315200" y="2480804"/>
            <a:ext cx="3227182" cy="333958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CAB9B416-7C84-4288-A3EB-B0FED3736BEE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2A9FFDF7-5AC6-40D8-BC84-DBE5EBC5AF12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2AD414ED-0391-4128-9365-1CE697330BBC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9B2A9D0-4363-43C5-BD8D-0B16D264C85D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A4A52E5D-5D73-4470-8EB5-67DEB6B1FED8}"/>
              </a:ext>
            </a:extLst>
          </p:cNvPr>
          <p:cNvGrpSpPr/>
          <p:nvPr/>
        </p:nvGrpSpPr>
        <p:grpSpPr>
          <a:xfrm>
            <a:off x="7322627" y="4828149"/>
            <a:ext cx="3227182" cy="333958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79241F26-BF2D-477F-A36F-5620C985345E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053E2449-0240-4DB9-8DD3-7CC2EDBFF462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D4EFA256-F175-4AB6-9629-BC33AD89D474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5E585633-067C-4556-9C9D-4791A5502D7F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lang="zh-CN" altLang="en-US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9" name="箭头: 下 38">
            <a:extLst>
              <a:ext uri="{FF2B5EF4-FFF2-40B4-BE49-F238E27FC236}">
                <a16:creationId xmlns:a16="http://schemas.microsoft.com/office/drawing/2014/main" id="{201E3A2F-A520-4FB2-B6FA-FDC82E16EE83}"/>
              </a:ext>
            </a:extLst>
          </p:cNvPr>
          <p:cNvSpPr/>
          <p:nvPr/>
        </p:nvSpPr>
        <p:spPr>
          <a:xfrm>
            <a:off x="8666922" y="3429000"/>
            <a:ext cx="381662" cy="93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" name="图片 40">
            <a:extLst>
              <a:ext uri="{FF2B5EF4-FFF2-40B4-BE49-F238E27FC236}">
                <a16:creationId xmlns:a16="http://schemas.microsoft.com/office/drawing/2014/main" id="{CF9B25ED-6E06-4E8C-A433-4F610849B9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28" y="1925703"/>
            <a:ext cx="6256517" cy="390269"/>
          </a:xfrm>
          <a:prstGeom prst="rect">
            <a:avLst/>
          </a:prstGeom>
        </p:spPr>
      </p:pic>
      <p:sp>
        <p:nvSpPr>
          <p:cNvPr id="43" name="文本框 42">
            <a:extLst>
              <a:ext uri="{FF2B5EF4-FFF2-40B4-BE49-F238E27FC236}">
                <a16:creationId xmlns:a16="http://schemas.microsoft.com/office/drawing/2014/main" id="{7D3B0591-850C-49CA-8F54-BB51019E59D1}"/>
              </a:ext>
            </a:extLst>
          </p:cNvPr>
          <p:cNvSpPr txBox="1"/>
          <p:nvPr/>
        </p:nvSpPr>
        <p:spPr>
          <a:xfrm>
            <a:off x="10906236" y="2445427"/>
            <a:ext cx="48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ea"/>
              </a:rPr>
              <a:t>3</a:t>
            </a:r>
            <a:endParaRPr lang="zh-CN" altLang="en-US" dirty="0">
              <a:latin typeface="+mn-ea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6D1A98D7-8AB7-4F91-AE09-0B7862C3C684}"/>
              </a:ext>
            </a:extLst>
          </p:cNvPr>
          <p:cNvSpPr txBox="1"/>
          <p:nvPr/>
        </p:nvSpPr>
        <p:spPr>
          <a:xfrm>
            <a:off x="10891355" y="4832528"/>
            <a:ext cx="485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+mn-ea"/>
              </a:rPr>
              <a:t>12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弧形 15"/>
          <p:cNvSpPr/>
          <p:nvPr/>
        </p:nvSpPr>
        <p:spPr>
          <a:xfrm>
            <a:off x="8407181" y="688464"/>
            <a:ext cx="5235575" cy="5318424"/>
          </a:xfrm>
          <a:prstGeom prst="arc">
            <a:avLst>
              <a:gd name="adj1" fmla="val 7148139"/>
              <a:gd name="adj2" fmla="val 14393255"/>
            </a:avLst>
          </a:prstGeom>
          <a:ln>
            <a:solidFill>
              <a:srgbClr val="C1C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8982029" y="5050307"/>
            <a:ext cx="56371" cy="56371"/>
          </a:xfrm>
          <a:prstGeom prst="ellipse">
            <a:avLst/>
          </a:prstGeom>
          <a:solidFill>
            <a:srgbClr val="C1C1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8557157" y="4303643"/>
            <a:ext cx="106714" cy="10671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573573" cy="622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>
            <a:extLst>
              <a:ext uri="{FF2B5EF4-FFF2-40B4-BE49-F238E27FC236}">
                <a16:creationId xmlns:a16="http://schemas.microsoft.com/office/drawing/2014/main" id="{F3B61953-F922-4DAB-BA44-32A136BF543F}"/>
              </a:ext>
            </a:extLst>
          </p:cNvPr>
          <p:cNvGrpSpPr/>
          <p:nvPr/>
        </p:nvGrpSpPr>
        <p:grpSpPr>
          <a:xfrm>
            <a:off x="9414345" y="2554355"/>
            <a:ext cx="2449002" cy="1749290"/>
            <a:chOff x="8444285" y="2393340"/>
            <a:chExt cx="3227182" cy="2444468"/>
          </a:xfrm>
        </p:grpSpPr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40CCC17E-FBEC-45ED-89D8-220ADAC3D3F5}"/>
                </a:ext>
              </a:extLst>
            </p:cNvPr>
            <p:cNvGrpSpPr/>
            <p:nvPr/>
          </p:nvGrpSpPr>
          <p:grpSpPr>
            <a:xfrm>
              <a:off x="8444285" y="2393340"/>
              <a:ext cx="3227182" cy="333958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CAB9B416-7C84-4288-A3EB-B0FED3736BEE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2A9FFDF7-5AC6-40D8-BC84-DBE5EBC5AF12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2AD414ED-0391-4128-9365-1CE697330BB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9B2A9D0-4363-43C5-BD8D-0B16D264C85D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A4A52E5D-5D73-4470-8EB5-67DEB6B1FED8}"/>
                </a:ext>
              </a:extLst>
            </p:cNvPr>
            <p:cNvGrpSpPr/>
            <p:nvPr/>
          </p:nvGrpSpPr>
          <p:grpSpPr>
            <a:xfrm>
              <a:off x="8444285" y="4503850"/>
              <a:ext cx="3227182" cy="333958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35" name="矩形 34">
                <a:extLst>
                  <a:ext uri="{FF2B5EF4-FFF2-40B4-BE49-F238E27FC236}">
                    <a16:creationId xmlns:a16="http://schemas.microsoft.com/office/drawing/2014/main" id="{79241F26-BF2D-477F-A36F-5620C985345E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6" name="矩形 35">
                <a:extLst>
                  <a:ext uri="{FF2B5EF4-FFF2-40B4-BE49-F238E27FC236}">
                    <a16:creationId xmlns:a16="http://schemas.microsoft.com/office/drawing/2014/main" id="{053E2449-0240-4DB9-8DD3-7CC2EDBFF462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7" name="矩形 36">
                <a:extLst>
                  <a:ext uri="{FF2B5EF4-FFF2-40B4-BE49-F238E27FC236}">
                    <a16:creationId xmlns:a16="http://schemas.microsoft.com/office/drawing/2014/main" id="{D4EFA256-F175-4AB6-9629-BC33AD89D474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id="{5E585633-067C-4556-9C9D-4791A5502D7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9" name="箭头: 下 38">
              <a:extLst>
                <a:ext uri="{FF2B5EF4-FFF2-40B4-BE49-F238E27FC236}">
                  <a16:creationId xmlns:a16="http://schemas.microsoft.com/office/drawing/2014/main" id="{201E3A2F-A520-4FB2-B6FA-FDC82E16EE83}"/>
                </a:ext>
              </a:extLst>
            </p:cNvPr>
            <p:cNvSpPr/>
            <p:nvPr/>
          </p:nvSpPr>
          <p:spPr>
            <a:xfrm>
              <a:off x="9874472" y="3116549"/>
              <a:ext cx="381662" cy="93314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0AAF3B33-5CF3-4A5E-BBFF-3FDEBA773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002" y="1422625"/>
            <a:ext cx="8565628" cy="787837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40A9F0E-5BF9-4C06-BFB2-20B5EF8F6D85}"/>
              </a:ext>
            </a:extLst>
          </p:cNvPr>
          <p:cNvSpPr txBox="1"/>
          <p:nvPr/>
        </p:nvSpPr>
        <p:spPr>
          <a:xfrm>
            <a:off x="659397" y="2443013"/>
            <a:ext cx="70801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Solution(1): 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Step1: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转换为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进制数存储到某种数据结构中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Step2: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遍历数据结构中的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序列并反向存储到相同的数据结构中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Step3: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从数据结构中翻译出相应的数字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6075F0C5-F990-4F75-95AD-DAE13B8F9B00}"/>
              </a:ext>
            </a:extLst>
          </p:cNvPr>
          <p:cNvGrpSpPr/>
          <p:nvPr/>
        </p:nvGrpSpPr>
        <p:grpSpPr>
          <a:xfrm>
            <a:off x="340334" y="4244662"/>
            <a:ext cx="5216053" cy="410319"/>
            <a:chOff x="381665" y="3999505"/>
            <a:chExt cx="5216053" cy="410319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150AB2B2-2412-4477-9BC4-395ED565AB20}"/>
                </a:ext>
              </a:extLst>
            </p:cNvPr>
            <p:cNvSpPr txBox="1"/>
            <p:nvPr/>
          </p:nvSpPr>
          <p:spPr>
            <a:xfrm>
              <a:off x="381665" y="3999505"/>
              <a:ext cx="821298" cy="402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数字</a:t>
              </a:r>
            </a:p>
          </p:txBody>
        </p:sp>
        <p:sp>
          <p:nvSpPr>
            <p:cNvPr id="12" name="箭头: 右 11">
              <a:extLst>
                <a:ext uri="{FF2B5EF4-FFF2-40B4-BE49-F238E27FC236}">
                  <a16:creationId xmlns:a16="http://schemas.microsoft.com/office/drawing/2014/main" id="{48320A67-5D45-4340-B07D-B1A7E206C626}"/>
                </a:ext>
              </a:extLst>
            </p:cNvPr>
            <p:cNvSpPr/>
            <p:nvPr/>
          </p:nvSpPr>
          <p:spPr>
            <a:xfrm>
              <a:off x="1208599" y="4109044"/>
              <a:ext cx="492980" cy="19459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ECCB8AC-F47E-4D19-977A-8CD465918EB6}"/>
                </a:ext>
              </a:extLst>
            </p:cNvPr>
            <p:cNvSpPr txBox="1"/>
            <p:nvPr/>
          </p:nvSpPr>
          <p:spPr>
            <a:xfrm>
              <a:off x="1825159" y="4009714"/>
              <a:ext cx="2030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数据结构（数组）</a:t>
              </a:r>
            </a:p>
          </p:txBody>
        </p:sp>
        <p:sp>
          <p:nvSpPr>
            <p:cNvPr id="14" name="箭头: 右 13">
              <a:extLst>
                <a:ext uri="{FF2B5EF4-FFF2-40B4-BE49-F238E27FC236}">
                  <a16:creationId xmlns:a16="http://schemas.microsoft.com/office/drawing/2014/main" id="{DD62167D-AEB0-4E41-96EC-5E2F4D5F10DA}"/>
                </a:ext>
              </a:extLst>
            </p:cNvPr>
            <p:cNvSpPr/>
            <p:nvPr/>
          </p:nvSpPr>
          <p:spPr>
            <a:xfrm>
              <a:off x="3824324" y="4109044"/>
              <a:ext cx="492980" cy="19459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45FA27B0-DF1D-4389-BD2A-D54FB06995C8}"/>
                </a:ext>
              </a:extLst>
            </p:cNvPr>
            <p:cNvSpPr txBox="1"/>
            <p:nvPr/>
          </p:nvSpPr>
          <p:spPr>
            <a:xfrm>
              <a:off x="4476584" y="4009714"/>
              <a:ext cx="11211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/>
                <a:t>数字</a:t>
              </a:r>
            </a:p>
          </p:txBody>
        </p:sp>
      </p:grpSp>
      <p:sp>
        <p:nvSpPr>
          <p:cNvPr id="27" name="文本框 26">
            <a:extLst>
              <a:ext uri="{FF2B5EF4-FFF2-40B4-BE49-F238E27FC236}">
                <a16:creationId xmlns:a16="http://schemas.microsoft.com/office/drawing/2014/main" id="{1D35901F-9654-425F-944F-EE129FE7980C}"/>
              </a:ext>
            </a:extLst>
          </p:cNvPr>
          <p:cNvSpPr txBox="1"/>
          <p:nvPr/>
        </p:nvSpPr>
        <p:spPr>
          <a:xfrm>
            <a:off x="911545" y="5255812"/>
            <a:ext cx="5429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直接模拟了二进制数在计算机中的处理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do it but it is not necessary!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10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弧形 15"/>
          <p:cNvSpPr/>
          <p:nvPr/>
        </p:nvSpPr>
        <p:spPr>
          <a:xfrm>
            <a:off x="7268933" y="1375382"/>
            <a:ext cx="5235575" cy="5318424"/>
          </a:xfrm>
          <a:prstGeom prst="arc">
            <a:avLst>
              <a:gd name="adj1" fmla="val 7148139"/>
              <a:gd name="adj2" fmla="val 14393255"/>
            </a:avLst>
          </a:prstGeom>
          <a:ln>
            <a:solidFill>
              <a:srgbClr val="C1C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657479" y="5454432"/>
            <a:ext cx="56371" cy="56371"/>
          </a:xfrm>
          <a:prstGeom prst="ellipse">
            <a:avLst/>
          </a:prstGeom>
          <a:solidFill>
            <a:srgbClr val="C1C1C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7268933" y="4490138"/>
            <a:ext cx="106714" cy="106714"/>
          </a:xfrm>
          <a:prstGeom prst="ellipse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gency FB"/>
              <a:ea typeface="Microsoft YaHei"/>
              <a:cs typeface="+mn-cs"/>
            </a:endParaRPr>
          </a:p>
        </p:txBody>
      </p:sp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2515034" cy="6314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0AAF3B33-5CF3-4A5E-BBFF-3FDEBA773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578" y="1375382"/>
            <a:ext cx="7289705" cy="670482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A40A9F0E-5BF9-4C06-BFB2-20B5EF8F6D85}"/>
              </a:ext>
            </a:extLst>
          </p:cNvPr>
          <p:cNvSpPr txBox="1"/>
          <p:nvPr/>
        </p:nvSpPr>
        <p:spPr>
          <a:xfrm>
            <a:off x="633721" y="2135237"/>
            <a:ext cx="7080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Solution(2):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Step1: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通过位运算得到原数的当前最低位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Step2: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存储到新数的当前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待确定的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最高位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Step3: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循环此过程直至得到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k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位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/>
              <a:cs typeface="Times New Roman" panose="0202060305040502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B524953-F377-476D-96CA-F424C16961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62" y="3428999"/>
            <a:ext cx="4452059" cy="3272819"/>
          </a:xfrm>
          <a:prstGeom prst="rect">
            <a:avLst/>
          </a:prstGeom>
        </p:spPr>
      </p:pic>
      <p:grpSp>
        <p:nvGrpSpPr>
          <p:cNvPr id="42" name="组合 41">
            <a:extLst>
              <a:ext uri="{FF2B5EF4-FFF2-40B4-BE49-F238E27FC236}">
                <a16:creationId xmlns:a16="http://schemas.microsoft.com/office/drawing/2014/main" id="{ADF1B689-8AD9-4D89-9581-4CBA9575959E}"/>
              </a:ext>
            </a:extLst>
          </p:cNvPr>
          <p:cNvGrpSpPr/>
          <p:nvPr/>
        </p:nvGrpSpPr>
        <p:grpSpPr>
          <a:xfrm>
            <a:off x="1078135" y="3953155"/>
            <a:ext cx="6201104" cy="369332"/>
            <a:chOff x="958568" y="3879996"/>
            <a:chExt cx="6201104" cy="369332"/>
          </a:xfrm>
        </p:grpSpPr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8A04A003-5E9B-4392-86D4-54638474DE8A}"/>
                </a:ext>
              </a:extLst>
            </p:cNvPr>
            <p:cNvSpPr/>
            <p:nvPr/>
          </p:nvSpPr>
          <p:spPr>
            <a:xfrm>
              <a:off x="958568" y="3905698"/>
              <a:ext cx="1701323" cy="29096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C0230F8A-4669-48D2-B3AE-54EFBE2ABA63}"/>
                </a:ext>
              </a:extLst>
            </p:cNvPr>
            <p:cNvSpPr txBox="1"/>
            <p:nvPr/>
          </p:nvSpPr>
          <p:spPr>
            <a:xfrm>
              <a:off x="4933306" y="3879996"/>
              <a:ext cx="2226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当前待确定最高位</a:t>
              </a:r>
            </a:p>
          </p:txBody>
        </p:sp>
        <p:cxnSp>
          <p:nvCxnSpPr>
            <p:cNvPr id="41" name="直接箭头连接符 40">
              <a:extLst>
                <a:ext uri="{FF2B5EF4-FFF2-40B4-BE49-F238E27FC236}">
                  <a16:creationId xmlns:a16="http://schemas.microsoft.com/office/drawing/2014/main" id="{350450E5-3464-4DA6-931E-9313B63B88ED}"/>
                </a:ext>
              </a:extLst>
            </p:cNvPr>
            <p:cNvCxnSpPr/>
            <p:nvPr/>
          </p:nvCxnSpPr>
          <p:spPr>
            <a:xfrm>
              <a:off x="2703443" y="4064661"/>
              <a:ext cx="222636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id="{6DB141CF-7BDC-4112-B8CE-271F972E81E2}"/>
              </a:ext>
            </a:extLst>
          </p:cNvPr>
          <p:cNvGrpSpPr/>
          <p:nvPr/>
        </p:nvGrpSpPr>
        <p:grpSpPr>
          <a:xfrm>
            <a:off x="8376653" y="2441388"/>
            <a:ext cx="2449005" cy="238985"/>
            <a:chOff x="7315197" y="2480802"/>
            <a:chExt cx="3227185" cy="333959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1" name="矩形 50">
              <a:extLst>
                <a:ext uri="{FF2B5EF4-FFF2-40B4-BE49-F238E27FC236}">
                  <a16:creationId xmlns:a16="http://schemas.microsoft.com/office/drawing/2014/main" id="{9FE4342E-1E91-4A97-9257-F3C8D3F00CE8}"/>
                </a:ext>
              </a:extLst>
            </p:cNvPr>
            <p:cNvSpPr/>
            <p:nvPr/>
          </p:nvSpPr>
          <p:spPr>
            <a:xfrm>
              <a:off x="7315197" y="2480806"/>
              <a:ext cx="803081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矩形 51">
              <a:extLst>
                <a:ext uri="{FF2B5EF4-FFF2-40B4-BE49-F238E27FC236}">
                  <a16:creationId xmlns:a16="http://schemas.microsoft.com/office/drawing/2014/main" id="{ECAE880A-2D3C-438C-866B-7428A98F525B}"/>
                </a:ext>
              </a:extLst>
            </p:cNvPr>
            <p:cNvSpPr/>
            <p:nvPr/>
          </p:nvSpPr>
          <p:spPr>
            <a:xfrm>
              <a:off x="8125708" y="2480805"/>
              <a:ext cx="803081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EC8245C9-16EB-449E-A8F0-6588F6CAE666}"/>
                </a:ext>
              </a:extLst>
            </p:cNvPr>
            <p:cNvSpPr/>
            <p:nvPr/>
          </p:nvSpPr>
          <p:spPr>
            <a:xfrm>
              <a:off x="8936213" y="2480802"/>
              <a:ext cx="803081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DF030CB-1EBC-435C-8A33-2D471A57E9E2}"/>
                </a:ext>
              </a:extLst>
            </p:cNvPr>
            <p:cNvSpPr/>
            <p:nvPr/>
          </p:nvSpPr>
          <p:spPr>
            <a:xfrm>
              <a:off x="9739301" y="2480805"/>
              <a:ext cx="803081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5" name="文本框 54">
            <a:extLst>
              <a:ext uri="{FF2B5EF4-FFF2-40B4-BE49-F238E27FC236}">
                <a16:creationId xmlns:a16="http://schemas.microsoft.com/office/drawing/2014/main" id="{BE1FD6F6-46B2-4755-9306-0D3F601CE06F}"/>
              </a:ext>
            </a:extLst>
          </p:cNvPr>
          <p:cNvSpPr txBox="1"/>
          <p:nvPr/>
        </p:nvSpPr>
        <p:spPr>
          <a:xfrm>
            <a:off x="11056198" y="2311037"/>
            <a:ext cx="4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03CEDFBF-4956-4018-B16E-329500CD876F}"/>
              </a:ext>
            </a:extLst>
          </p:cNvPr>
          <p:cNvGrpSpPr/>
          <p:nvPr/>
        </p:nvGrpSpPr>
        <p:grpSpPr>
          <a:xfrm>
            <a:off x="8409045" y="5305342"/>
            <a:ext cx="2449004" cy="238984"/>
            <a:chOff x="7315198" y="2480804"/>
            <a:chExt cx="3227184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05E82537-5FEB-496C-A367-70307E28162D}"/>
                </a:ext>
              </a:extLst>
            </p:cNvPr>
            <p:cNvSpPr/>
            <p:nvPr/>
          </p:nvSpPr>
          <p:spPr>
            <a:xfrm>
              <a:off x="7315198" y="2480807"/>
              <a:ext cx="803081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8" name="矩形 57">
              <a:extLst>
                <a:ext uri="{FF2B5EF4-FFF2-40B4-BE49-F238E27FC236}">
                  <a16:creationId xmlns:a16="http://schemas.microsoft.com/office/drawing/2014/main" id="{C996D402-5C88-4CB1-BF27-5FE1FF75B1A9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矩形 58">
              <a:extLst>
                <a:ext uri="{FF2B5EF4-FFF2-40B4-BE49-F238E27FC236}">
                  <a16:creationId xmlns:a16="http://schemas.microsoft.com/office/drawing/2014/main" id="{4097B299-2CB9-44A1-A63F-FDE0351CC92C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1DFE3088-EDCC-481F-B15C-29C5283B931C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2" name="文本框 61">
            <a:extLst>
              <a:ext uri="{FF2B5EF4-FFF2-40B4-BE49-F238E27FC236}">
                <a16:creationId xmlns:a16="http://schemas.microsoft.com/office/drawing/2014/main" id="{D3904D3E-B0A3-44FF-A64B-D67D5782F3F6}"/>
              </a:ext>
            </a:extLst>
          </p:cNvPr>
          <p:cNvSpPr txBox="1"/>
          <p:nvPr/>
        </p:nvSpPr>
        <p:spPr>
          <a:xfrm>
            <a:off x="11088860" y="5240167"/>
            <a:ext cx="4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组合 62">
            <a:extLst>
              <a:ext uri="{FF2B5EF4-FFF2-40B4-BE49-F238E27FC236}">
                <a16:creationId xmlns:a16="http://schemas.microsoft.com/office/drawing/2014/main" id="{F07C457C-9889-467F-99E5-A4A2C56FCF2A}"/>
              </a:ext>
            </a:extLst>
          </p:cNvPr>
          <p:cNvGrpSpPr/>
          <p:nvPr/>
        </p:nvGrpSpPr>
        <p:grpSpPr>
          <a:xfrm>
            <a:off x="8409045" y="3873365"/>
            <a:ext cx="2449002" cy="238984"/>
            <a:chOff x="7315200" y="2480804"/>
            <a:chExt cx="3227182" cy="333958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64" name="矩形 63">
              <a:extLst>
                <a:ext uri="{FF2B5EF4-FFF2-40B4-BE49-F238E27FC236}">
                  <a16:creationId xmlns:a16="http://schemas.microsoft.com/office/drawing/2014/main" id="{CD022F27-BBF2-4DA7-9CF7-06ADD6834411}"/>
                </a:ext>
              </a:extLst>
            </p:cNvPr>
            <p:cNvSpPr/>
            <p:nvPr/>
          </p:nvSpPr>
          <p:spPr>
            <a:xfrm>
              <a:off x="7315200" y="2480807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590264B6-AC4C-4ED5-BE1B-311BDFEF793B}"/>
                </a:ext>
              </a:extLst>
            </p:cNvPr>
            <p:cNvSpPr/>
            <p:nvPr/>
          </p:nvSpPr>
          <p:spPr>
            <a:xfrm>
              <a:off x="8125709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54C3D4CB-806F-4E11-A675-04CF0010C46A}"/>
                </a:ext>
              </a:extLst>
            </p:cNvPr>
            <p:cNvSpPr/>
            <p:nvPr/>
          </p:nvSpPr>
          <p:spPr>
            <a:xfrm>
              <a:off x="8936218" y="2480804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FEA0F6A7-16FC-4205-97C9-C87563FE7F9F}"/>
                </a:ext>
              </a:extLst>
            </p:cNvPr>
            <p:cNvSpPr/>
            <p:nvPr/>
          </p:nvSpPr>
          <p:spPr>
            <a:xfrm>
              <a:off x="9739300" y="2480805"/>
              <a:ext cx="803082" cy="33395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0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68" name="文本框 67">
            <a:extLst>
              <a:ext uri="{FF2B5EF4-FFF2-40B4-BE49-F238E27FC236}">
                <a16:creationId xmlns:a16="http://schemas.microsoft.com/office/drawing/2014/main" id="{FCB277D5-A581-4621-BE07-E136362F71C5}"/>
              </a:ext>
            </a:extLst>
          </p:cNvPr>
          <p:cNvSpPr txBox="1"/>
          <p:nvPr/>
        </p:nvSpPr>
        <p:spPr>
          <a:xfrm>
            <a:off x="11088860" y="3808190"/>
            <a:ext cx="432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6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55" grpId="0"/>
      <p:bldP spid="62" grpId="0"/>
      <p:bldP spid="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6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  <p:sp>
        <p:nvSpPr>
          <p:cNvPr id="3" name="标题 1">
            <a:extLst>
              <a:ext uri="{FF2B5EF4-FFF2-40B4-BE49-F238E27FC236}">
                <a16:creationId xmlns:a16="http://schemas.microsoft.com/office/drawing/2014/main" id="{73845B4A-95F5-461E-B6CB-D131EAAB7A88}"/>
              </a:ext>
            </a:extLst>
          </p:cNvPr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</p:spTree>
    <p:extLst>
      <p:ext uri="{BB962C8B-B14F-4D97-AF65-F5344CB8AC3E}">
        <p14:creationId xmlns:p14="http://schemas.microsoft.com/office/powerpoint/2010/main" val="32093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9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/>
        </p:nvSpPr>
        <p:spPr>
          <a:xfrm>
            <a:off x="670559" y="119271"/>
            <a:ext cx="3935308" cy="6877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Problem(a)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/>
                <a:cs typeface="Times New Roman" panose="02020603050405020304" pitchFamily="18" charset="0"/>
              </a:rPr>
              <a:t>模拟代码过程</a:t>
            </a:r>
          </a:p>
        </p:txBody>
      </p:sp>
      <p:grpSp>
        <p:nvGrpSpPr>
          <p:cNvPr id="21" name="组合 20"/>
          <p:cNvGrpSpPr/>
          <p:nvPr userDrawn="1"/>
        </p:nvGrpSpPr>
        <p:grpSpPr>
          <a:xfrm>
            <a:off x="576578" y="807085"/>
            <a:ext cx="10810876" cy="109538"/>
            <a:chOff x="628642" y="0"/>
            <a:chExt cx="27229910" cy="6858000"/>
          </a:xfrm>
        </p:grpSpPr>
        <p:sp>
          <p:nvSpPr>
            <p:cNvPr id="22" name="平行四边形 21"/>
            <p:cNvSpPr/>
            <p:nvPr/>
          </p:nvSpPr>
          <p:spPr>
            <a:xfrm flipH="1">
              <a:off x="628642" y="0"/>
              <a:ext cx="27229910" cy="6858000"/>
            </a:xfrm>
            <a:prstGeom prst="parallelogram">
              <a:avLst>
                <a:gd name="adj" fmla="val 4237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3" name="平行四边形 22"/>
            <p:cNvSpPr/>
            <p:nvPr/>
          </p:nvSpPr>
          <p:spPr>
            <a:xfrm flipH="1">
              <a:off x="876300" y="0"/>
              <a:ext cx="7183962" cy="6858000"/>
            </a:xfrm>
            <a:prstGeom prst="parallelogram">
              <a:avLst>
                <a:gd name="adj" fmla="val 38760"/>
              </a:avLst>
            </a:pr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24" name="平行四边形 13"/>
            <p:cNvSpPr/>
            <p:nvPr/>
          </p:nvSpPr>
          <p:spPr>
            <a:xfrm flipH="1">
              <a:off x="1507597" y="0"/>
              <a:ext cx="6240991" cy="6858000"/>
            </a:xfrm>
            <a:custGeom>
              <a:avLst/>
              <a:gdLst>
                <a:gd name="connsiteX0" fmla="*/ 0 w 6783916"/>
                <a:gd name="connsiteY0" fmla="*/ 6858000 h 6858000"/>
                <a:gd name="connsiteX1" fmla="*/ 2886624 w 6783916"/>
                <a:gd name="connsiteY1" fmla="*/ 0 h 6858000"/>
                <a:gd name="connsiteX2" fmla="*/ 6783916 w 6783916"/>
                <a:gd name="connsiteY2" fmla="*/ 0 h 6858000"/>
                <a:gd name="connsiteX3" fmla="*/ 3897292 w 6783916"/>
                <a:gd name="connsiteY3" fmla="*/ 6858000 h 6858000"/>
                <a:gd name="connsiteX4" fmla="*/ 0 w 6783916"/>
                <a:gd name="connsiteY4" fmla="*/ 6858000 h 6858000"/>
                <a:gd name="connsiteX0-1" fmla="*/ 0 w 6240991"/>
                <a:gd name="connsiteY0-2" fmla="*/ 6858000 h 6858000"/>
                <a:gd name="connsiteX1-3" fmla="*/ 2886624 w 6240991"/>
                <a:gd name="connsiteY1-4" fmla="*/ 0 h 6858000"/>
                <a:gd name="connsiteX2-5" fmla="*/ 6240991 w 6240991"/>
                <a:gd name="connsiteY2-6" fmla="*/ 9525 h 6858000"/>
                <a:gd name="connsiteX3-7" fmla="*/ 3897292 w 6240991"/>
                <a:gd name="connsiteY3-8" fmla="*/ 6858000 h 6858000"/>
                <a:gd name="connsiteX4-9" fmla="*/ 0 w 6240991"/>
                <a:gd name="connsiteY4-10" fmla="*/ 6858000 h 68580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240991" h="6858000">
                  <a:moveTo>
                    <a:pt x="0" y="6858000"/>
                  </a:moveTo>
                  <a:lnTo>
                    <a:pt x="2886624" y="0"/>
                  </a:lnTo>
                  <a:lnTo>
                    <a:pt x="6240991" y="9525"/>
                  </a:lnTo>
                  <a:lnTo>
                    <a:pt x="389729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C10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</p:grpSp>
      <p:cxnSp>
        <p:nvCxnSpPr>
          <p:cNvPr id="25" name="直接连接符 24"/>
          <p:cNvCxnSpPr/>
          <p:nvPr userDrawn="1"/>
        </p:nvCxnSpPr>
        <p:spPr>
          <a:xfrm>
            <a:off x="670559" y="807085"/>
            <a:ext cx="10850563" cy="0"/>
          </a:xfrm>
          <a:prstGeom prst="line">
            <a:avLst/>
          </a:prstGeom>
          <a:ln w="3175">
            <a:solidFill>
              <a:srgbClr val="0C10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>
            <a:extLst>
              <a:ext uri="{FF2B5EF4-FFF2-40B4-BE49-F238E27FC236}">
                <a16:creationId xmlns:a16="http://schemas.microsoft.com/office/drawing/2014/main" id="{AC2C3375-1224-47D8-A020-187D3E985002}"/>
              </a:ext>
            </a:extLst>
          </p:cNvPr>
          <p:cNvGrpSpPr/>
          <p:nvPr/>
        </p:nvGrpSpPr>
        <p:grpSpPr>
          <a:xfrm>
            <a:off x="5922271" y="1087374"/>
            <a:ext cx="6181059" cy="5629309"/>
            <a:chOff x="7268933" y="1453135"/>
            <a:chExt cx="5260359" cy="5318424"/>
          </a:xfrm>
        </p:grpSpPr>
        <p:sp>
          <p:nvSpPr>
            <p:cNvPr id="16" name="弧形 15"/>
            <p:cNvSpPr/>
            <p:nvPr/>
          </p:nvSpPr>
          <p:spPr>
            <a:xfrm>
              <a:off x="7293717" y="1453135"/>
              <a:ext cx="5235575" cy="5318424"/>
            </a:xfrm>
            <a:prstGeom prst="arc">
              <a:avLst>
                <a:gd name="adj1" fmla="val 7148139"/>
                <a:gd name="adj2" fmla="val 14393255"/>
              </a:avLst>
            </a:prstGeom>
            <a:ln>
              <a:solidFill>
                <a:srgbClr val="C1C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7657479" y="5454432"/>
              <a:ext cx="56371" cy="56371"/>
            </a:xfrm>
            <a:prstGeom prst="ellipse">
              <a:avLst/>
            </a:prstGeom>
            <a:solidFill>
              <a:srgbClr val="C1C1C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268933" y="4490138"/>
              <a:ext cx="106714" cy="10671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gency FB"/>
                <a:ea typeface="Microsoft YaHei"/>
                <a:cs typeface="+mn-cs"/>
              </a:endParaRPr>
            </a:p>
          </p:txBody>
        </p:sp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6DB141CF-7BDC-4112-B8CE-271F972E81E2}"/>
                </a:ext>
              </a:extLst>
            </p:cNvPr>
            <p:cNvGrpSpPr/>
            <p:nvPr/>
          </p:nvGrpSpPr>
          <p:grpSpPr>
            <a:xfrm>
              <a:off x="8376653" y="2441388"/>
              <a:ext cx="2449005" cy="238985"/>
              <a:chOff x="7315197" y="2480802"/>
              <a:chExt cx="3227185" cy="333959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9FE4342E-1E91-4A97-9257-F3C8D3F00CE8}"/>
                  </a:ext>
                </a:extLst>
              </p:cNvPr>
              <p:cNvSpPr/>
              <p:nvPr/>
            </p:nvSpPr>
            <p:spPr>
              <a:xfrm>
                <a:off x="7315197" y="2480806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CAE880A-2D3C-438C-866B-7428A98F525B}"/>
                  </a:ext>
                </a:extLst>
              </p:cNvPr>
              <p:cNvSpPr/>
              <p:nvPr/>
            </p:nvSpPr>
            <p:spPr>
              <a:xfrm>
                <a:off x="8125708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3" name="矩形 52">
                <a:extLst>
                  <a:ext uri="{FF2B5EF4-FFF2-40B4-BE49-F238E27FC236}">
                    <a16:creationId xmlns:a16="http://schemas.microsoft.com/office/drawing/2014/main" id="{EC8245C9-16EB-449E-A8F0-6588F6CAE666}"/>
                  </a:ext>
                </a:extLst>
              </p:cNvPr>
              <p:cNvSpPr/>
              <p:nvPr/>
            </p:nvSpPr>
            <p:spPr>
              <a:xfrm>
                <a:off x="8936213" y="2480802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4" name="矩形 53">
                <a:extLst>
                  <a:ext uri="{FF2B5EF4-FFF2-40B4-BE49-F238E27FC236}">
                    <a16:creationId xmlns:a16="http://schemas.microsoft.com/office/drawing/2014/main" id="{4DF030CB-1EBC-435C-8A33-2D471A57E9E2}"/>
                  </a:ext>
                </a:extLst>
              </p:cNvPr>
              <p:cNvSpPr/>
              <p:nvPr/>
            </p:nvSpPr>
            <p:spPr>
              <a:xfrm>
                <a:off x="9739301" y="2480805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BE1FD6F6-46B2-4755-9306-0D3F601CE06F}"/>
                </a:ext>
              </a:extLst>
            </p:cNvPr>
            <p:cNvSpPr txBox="1"/>
            <p:nvPr/>
          </p:nvSpPr>
          <p:spPr>
            <a:xfrm>
              <a:off x="11056198" y="231103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03CEDFBF-4956-4018-B16E-329500CD876F}"/>
                </a:ext>
              </a:extLst>
            </p:cNvPr>
            <p:cNvGrpSpPr/>
            <p:nvPr/>
          </p:nvGrpSpPr>
          <p:grpSpPr>
            <a:xfrm>
              <a:off x="8409045" y="5305342"/>
              <a:ext cx="2449004" cy="238984"/>
              <a:chOff x="7315198" y="2480804"/>
              <a:chExt cx="3227184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05E82537-5FEB-496C-A367-70307E28162D}"/>
                  </a:ext>
                </a:extLst>
              </p:cNvPr>
              <p:cNvSpPr/>
              <p:nvPr/>
            </p:nvSpPr>
            <p:spPr>
              <a:xfrm>
                <a:off x="7315198" y="2480807"/>
                <a:ext cx="803081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8" name="矩形 57">
                <a:extLst>
                  <a:ext uri="{FF2B5EF4-FFF2-40B4-BE49-F238E27FC236}">
                    <a16:creationId xmlns:a16="http://schemas.microsoft.com/office/drawing/2014/main" id="{C996D402-5C88-4CB1-BF27-5FE1FF75B1A9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4097B299-2CB9-44A1-A63F-FDE0351CC92C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1DFE3088-EDCC-481F-B15C-29C5283B931C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D3904D3E-B0A3-44FF-A64B-D67D5782F3F6}"/>
                </a:ext>
              </a:extLst>
            </p:cNvPr>
            <p:cNvSpPr txBox="1"/>
            <p:nvPr/>
          </p:nvSpPr>
          <p:spPr>
            <a:xfrm>
              <a:off x="11088860" y="5240167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F07C457C-9889-467F-99E5-A4A2C56FCF2A}"/>
                </a:ext>
              </a:extLst>
            </p:cNvPr>
            <p:cNvGrpSpPr/>
            <p:nvPr/>
          </p:nvGrpSpPr>
          <p:grpSpPr>
            <a:xfrm>
              <a:off x="8409045" y="3873365"/>
              <a:ext cx="2449002" cy="238984"/>
              <a:chOff x="7315200" y="2480804"/>
              <a:chExt cx="3227182" cy="333958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CD022F27-BBF2-4DA7-9CF7-06ADD6834411}"/>
                  </a:ext>
                </a:extLst>
              </p:cNvPr>
              <p:cNvSpPr/>
              <p:nvPr/>
            </p:nvSpPr>
            <p:spPr>
              <a:xfrm>
                <a:off x="7315200" y="2480807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宋体" panose="02010600030101010101" pitchFamily="2" charset="-122"/>
                    <a:ea typeface="宋体" panose="02010600030101010101" pitchFamily="2" charset="-122"/>
                    <a:cs typeface="+mn-cs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5" name="矩形 64">
                <a:extLst>
                  <a:ext uri="{FF2B5EF4-FFF2-40B4-BE49-F238E27FC236}">
                    <a16:creationId xmlns:a16="http://schemas.microsoft.com/office/drawing/2014/main" id="{590264B6-AC4C-4ED5-BE1B-311BDFEF793B}"/>
                  </a:ext>
                </a:extLst>
              </p:cNvPr>
              <p:cNvSpPr/>
              <p:nvPr/>
            </p:nvSpPr>
            <p:spPr>
              <a:xfrm>
                <a:off x="8125709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1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6" name="矩形 65">
                <a:extLst>
                  <a:ext uri="{FF2B5EF4-FFF2-40B4-BE49-F238E27FC236}">
                    <a16:creationId xmlns:a16="http://schemas.microsoft.com/office/drawing/2014/main" id="{54C3D4CB-806F-4E11-A675-04CF0010C46A}"/>
                  </a:ext>
                </a:extLst>
              </p:cNvPr>
              <p:cNvSpPr/>
              <p:nvPr/>
            </p:nvSpPr>
            <p:spPr>
              <a:xfrm>
                <a:off x="8936218" y="2480804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FEA0F6A7-16FC-4205-97C9-C87563FE7F9F}"/>
                  </a:ext>
                </a:extLst>
              </p:cNvPr>
              <p:cNvSpPr/>
              <p:nvPr/>
            </p:nvSpPr>
            <p:spPr>
              <a:xfrm>
                <a:off x="9739300" y="2480805"/>
                <a:ext cx="803082" cy="333955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0</a:t>
                </a: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FCB277D5-A581-4621-BE07-E136362F71C5}"/>
                </a:ext>
              </a:extLst>
            </p:cNvPr>
            <p:cNvSpPr txBox="1"/>
            <p:nvPr/>
          </p:nvSpPr>
          <p:spPr>
            <a:xfrm>
              <a:off x="11088860" y="3808190"/>
              <a:ext cx="432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7" name="图片 36">
            <a:extLst>
              <a:ext uri="{FF2B5EF4-FFF2-40B4-BE49-F238E27FC236}">
                <a16:creationId xmlns:a16="http://schemas.microsoft.com/office/drawing/2014/main" id="{66708311-5461-4D80-8E4C-21B8A9796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93" y="1983022"/>
            <a:ext cx="4878019" cy="35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7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0"/>
  <p:tag name="KSO_WM_TEMPLATE_JOB_ID" val="6"/>
  <p:tag name="KSO_WM_TEMPLATE_SCENE_ID" val="1"/>
  <p:tag name="KSO_WM_TEMPLATE_OUTLINE_ID" val="6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0"/>
  <p:tag name="KSO_WM_TEMPLATE_JOB_ID" val="6"/>
  <p:tag name="KSO_WM_TEMPLATE_SCENE_ID" val="1"/>
  <p:tag name="KSO_WM_TEMPLATE_OUTLINE_ID" val="6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6E4E4"/>
      </a:lt2>
      <a:accent1>
        <a:srgbClr val="0C103F"/>
      </a:accent1>
      <a:accent2>
        <a:srgbClr val="393F77"/>
      </a:accent2>
      <a:accent3>
        <a:srgbClr val="54A5C3"/>
      </a:accent3>
      <a:accent4>
        <a:srgbClr val="0C103F"/>
      </a:accent4>
      <a:accent5>
        <a:srgbClr val="4472C4"/>
      </a:accent5>
      <a:accent6>
        <a:srgbClr val="6DAC44"/>
      </a:accent6>
      <a:hlink>
        <a:srgbClr val="0563C1"/>
      </a:hlink>
      <a:folHlink>
        <a:srgbClr val="954D72"/>
      </a:folHlink>
    </a:clrScheme>
    <a:fontScheme name="wef253rl">
      <a:majorFont>
        <a:latin typeface="Agency FB"/>
        <a:ea typeface="Microsoft YaHei"/>
        <a:cs typeface=""/>
      </a:majorFont>
      <a:minorFont>
        <a:latin typeface="Agency FB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C103F"/>
    </a:accent1>
    <a:accent2>
      <a:srgbClr val="393F77"/>
    </a:accent2>
    <a:accent3>
      <a:srgbClr val="54A5C3"/>
    </a:accent3>
    <a:accent4>
      <a:srgbClr val="0C103F"/>
    </a:accent4>
    <a:accent5>
      <a:srgbClr val="4472C4"/>
    </a:accent5>
    <a:accent6>
      <a:srgbClr val="6DAC44"/>
    </a:accent6>
    <a:hlink>
      <a:srgbClr val="0563C1"/>
    </a:hlink>
    <a:folHlink>
      <a:srgbClr val="954D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C103F"/>
    </a:accent1>
    <a:accent2>
      <a:srgbClr val="393F77"/>
    </a:accent2>
    <a:accent3>
      <a:srgbClr val="54A5C3"/>
    </a:accent3>
    <a:accent4>
      <a:srgbClr val="0C103F"/>
    </a:accent4>
    <a:accent5>
      <a:srgbClr val="4472C4"/>
    </a:accent5>
    <a:accent6>
      <a:srgbClr val="6DAC44"/>
    </a:accent6>
    <a:hlink>
      <a:srgbClr val="0563C1"/>
    </a:hlink>
    <a:folHlink>
      <a:srgbClr val="954D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C103F"/>
    </a:accent1>
    <a:accent2>
      <a:srgbClr val="393F77"/>
    </a:accent2>
    <a:accent3>
      <a:srgbClr val="54A5C3"/>
    </a:accent3>
    <a:accent4>
      <a:srgbClr val="0C103F"/>
    </a:accent4>
    <a:accent5>
      <a:srgbClr val="4472C4"/>
    </a:accent5>
    <a:accent6>
      <a:srgbClr val="6DAC44"/>
    </a:accent6>
    <a:hlink>
      <a:srgbClr val="0563C1"/>
    </a:hlink>
    <a:folHlink>
      <a:srgbClr val="954D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C103F"/>
    </a:accent1>
    <a:accent2>
      <a:srgbClr val="393F77"/>
    </a:accent2>
    <a:accent3>
      <a:srgbClr val="54A5C3"/>
    </a:accent3>
    <a:accent4>
      <a:srgbClr val="0C103F"/>
    </a:accent4>
    <a:accent5>
      <a:srgbClr val="4472C4"/>
    </a:accent5>
    <a:accent6>
      <a:srgbClr val="6DAC44"/>
    </a:accent6>
    <a:hlink>
      <a:srgbClr val="0563C1"/>
    </a:hlink>
    <a:folHlink>
      <a:srgbClr val="954D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6E4E4"/>
    </a:lt2>
    <a:accent1>
      <a:srgbClr val="0C103F"/>
    </a:accent1>
    <a:accent2>
      <a:srgbClr val="393F77"/>
    </a:accent2>
    <a:accent3>
      <a:srgbClr val="54A5C3"/>
    </a:accent3>
    <a:accent4>
      <a:srgbClr val="0C103F"/>
    </a:accent4>
    <a:accent5>
      <a:srgbClr val="4472C4"/>
    </a:accent5>
    <a:accent6>
      <a:srgbClr val="6DAC4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1388</Words>
  <Application>Microsoft Office PowerPoint</Application>
  <PresentationFormat>宽屏</PresentationFormat>
  <Paragraphs>350</Paragraphs>
  <Slides>28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Helvetica Light</vt:lpstr>
      <vt:lpstr>Open Sans</vt:lpstr>
      <vt:lpstr>等线</vt:lpstr>
      <vt:lpstr>黑体</vt:lpstr>
      <vt:lpstr>宋体</vt:lpstr>
      <vt:lpstr>Microsoft YaHei</vt:lpstr>
      <vt:lpstr>Agency FB</vt:lpstr>
      <vt:lpstr>Arial</vt:lpstr>
      <vt:lpstr>Calibri</vt:lpstr>
      <vt:lpstr>Cambria Math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姚梦雨</dc:creator>
  <cp:lastModifiedBy>姚梦雨</cp:lastModifiedBy>
  <cp:revision>69</cp:revision>
  <dcterms:created xsi:type="dcterms:W3CDTF">2020-09-23T09:01:36Z</dcterms:created>
  <dcterms:modified xsi:type="dcterms:W3CDTF">2020-09-30T00:45:28Z</dcterms:modified>
</cp:coreProperties>
</file>