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1" r:id="rId6"/>
    <p:sldId id="266" r:id="rId7"/>
    <p:sldId id="262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8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86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5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89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08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02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58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4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98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21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1519-0546-410F-9A24-B8DD5E06C4D8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D5AAC-991B-4E32-8183-51244F3C7A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69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  <a:r>
              <a:rPr lang="en-US" altLang="zh-CN" dirty="0"/>
              <a:t>1-4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332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1800" dirty="0"/>
              <a:t>2.2. Consider the </a:t>
            </a:r>
            <a:r>
              <a:rPr lang="en-US" altLang="zh-CN" sz="1800" dirty="0" err="1"/>
              <a:t>bubblesort</a:t>
            </a:r>
            <a:r>
              <a:rPr lang="en-US" altLang="zh-CN" sz="1800" dirty="0"/>
              <a:t> algorithm presented in the text.</a:t>
            </a:r>
            <a:br>
              <a:rPr lang="en-US" altLang="zh-CN" sz="1800" dirty="0"/>
            </a:br>
            <a:r>
              <a:rPr lang="en-US" altLang="zh-CN" sz="1800" dirty="0"/>
              <a:t>(a) Explain why the outer loop is performed only </a:t>
            </a:r>
            <a:r>
              <a:rPr lang="en-US" altLang="zh-CN" sz="1800" i="1" dirty="0"/>
              <a:t>N </a:t>
            </a:r>
            <a:r>
              <a:rPr lang="en-US" altLang="zh-CN" sz="1800" dirty="0"/>
              <a:t>− 1 times.</a:t>
            </a:r>
            <a:br>
              <a:rPr lang="en-US" altLang="zh-CN" sz="1800" dirty="0"/>
            </a:br>
            <a:r>
              <a:rPr lang="en-US" altLang="zh-CN" sz="1800" dirty="0"/>
              <a:t>(b) Improve the algorithm so that on every repeated execution of the outer loop, the inner loop checks one element less.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0642" y="1825625"/>
            <a:ext cx="3834708" cy="299081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(a)</a:t>
            </a:r>
            <a:r>
              <a:rPr lang="zh-CN" altLang="en-US" dirty="0"/>
              <a:t>每次确定一个数位置，当</a:t>
            </a:r>
            <a:r>
              <a:rPr lang="en-US" altLang="zh-CN" dirty="0"/>
              <a:t>N-1</a:t>
            </a:r>
            <a:r>
              <a:rPr lang="zh-CN" altLang="en-US" dirty="0"/>
              <a:t>个数的位置确定，第</a:t>
            </a:r>
            <a:r>
              <a:rPr lang="en-US" altLang="zh-CN" dirty="0"/>
              <a:t>N</a:t>
            </a:r>
            <a:r>
              <a:rPr lang="zh-CN" altLang="en-US" dirty="0"/>
              <a:t>个必然也确定了。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(b)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39" y="1810692"/>
            <a:ext cx="4039259" cy="26401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93" y="4815029"/>
            <a:ext cx="5715000" cy="1428750"/>
          </a:xfrm>
          <a:prstGeom prst="rect">
            <a:avLst/>
          </a:prstGeom>
        </p:spPr>
      </p:pic>
      <p:sp>
        <p:nvSpPr>
          <p:cNvPr id="8" name="圆角矩形标注 7"/>
          <p:cNvSpPr/>
          <p:nvPr/>
        </p:nvSpPr>
        <p:spPr>
          <a:xfrm>
            <a:off x="3657599" y="4635374"/>
            <a:ext cx="1104523" cy="253497"/>
          </a:xfrm>
          <a:prstGeom prst="wedgeRoundRectCallout">
            <a:avLst>
              <a:gd name="adj1" fmla="val -115761"/>
              <a:gd name="adj2" fmla="val 303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/>
              <a:t>i</a:t>
            </a:r>
            <a:r>
              <a:rPr lang="en-US" altLang="zh-CN" sz="1600" dirty="0"/>
              <a:t>=0;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2625505" y="5278169"/>
            <a:ext cx="452673" cy="199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N-</a:t>
            </a:r>
            <a:r>
              <a:rPr lang="en-US" altLang="zh-CN" sz="1600" dirty="0" err="1"/>
              <a:t>i</a:t>
            </a:r>
            <a:endParaRPr lang="zh-CN" altLang="en-US" sz="1600" dirty="0"/>
          </a:p>
        </p:txBody>
      </p:sp>
      <p:sp>
        <p:nvSpPr>
          <p:cNvPr id="10" name="圆角矩形标注 9"/>
          <p:cNvSpPr/>
          <p:nvPr/>
        </p:nvSpPr>
        <p:spPr>
          <a:xfrm>
            <a:off x="3665146" y="5023164"/>
            <a:ext cx="1104523" cy="253497"/>
          </a:xfrm>
          <a:prstGeom prst="wedgeRoundRectCallout">
            <a:avLst>
              <a:gd name="adj1" fmla="val -115761"/>
              <a:gd name="adj2" fmla="val 303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/>
              <a:t>i</a:t>
            </a:r>
            <a:r>
              <a:rPr lang="en-US" altLang="zh-CN" sz="1600" dirty="0"/>
              <a:t>=i+1;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81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000" b="1" dirty="0"/>
              <a:t>2.5 Show how to perform the following simulations of some control constructs by others. The sequencing construct “and-then” is implicitly available for all the simulations. You may introduce and use new variables and labels if necessary.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864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altLang="zh-CN" sz="2400" dirty="0"/>
              <a:t>Simulate a “for-do” loop by a “while-do” loop.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indent="-457200">
              <a:buAutoNum type="alphaLcParenR"/>
            </a:pPr>
            <a:r>
              <a:rPr lang="en-US" altLang="zh-CN" sz="2400" dirty="0"/>
              <a:t>Simulate the “if-then” and “if-then-else” statements by “while-do” loops.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if A then B 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=&gt; 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while </a:t>
            </a:r>
            <a:r>
              <a:rPr lang="en-US" altLang="zh-CN" b="1" dirty="0">
                <a:solidFill>
                  <a:srgbClr val="C00000"/>
                </a:solidFill>
                <a:latin typeface="Consolas" panose="020B0609020204030204" pitchFamily="49" charset="0"/>
              </a:rPr>
              <a:t>A</a:t>
            </a:r>
            <a:r>
              <a:rPr lang="en-US" altLang="zh-CN" dirty="0">
                <a:latin typeface="Consolas" panose="020B0609020204030204" pitchFamily="49" charset="0"/>
              </a:rPr>
              <a:t> do {B; 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zh-CN" dirty="0">
                <a:latin typeface="Consolas" panose="020B0609020204030204" pitchFamily="49" charset="0"/>
              </a:rPr>
              <a:t>;}</a:t>
            </a:r>
          </a:p>
          <a:p>
            <a:pPr marL="457200" lvl="1" indent="0">
              <a:buNone/>
            </a:pPr>
            <a:endParaRPr lang="en-US" altLang="zh-CN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if A then B else C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=&gt;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while </a:t>
            </a:r>
            <a:r>
              <a:rPr lang="en-US" altLang="zh-CN" b="1" dirty="0">
                <a:solidFill>
                  <a:srgbClr val="C00000"/>
                </a:solidFill>
                <a:latin typeface="Consolas" panose="020B0609020204030204" pitchFamily="49" charset="0"/>
              </a:rPr>
              <a:t>A</a:t>
            </a:r>
            <a:r>
              <a:rPr lang="en-US" altLang="zh-CN" dirty="0">
                <a:latin typeface="Consolas" panose="020B0609020204030204" pitchFamily="49" charset="0"/>
              </a:rPr>
              <a:t> do {B; 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zh-CN" dirty="0">
                <a:latin typeface="Consolas" panose="020B0609020204030204" pitchFamily="49" charset="0"/>
              </a:rPr>
              <a:t>;} 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</a:rPr>
              <a:t>while !</a:t>
            </a:r>
            <a:r>
              <a:rPr lang="en-US" altLang="zh-CN" b="1" dirty="0">
                <a:solidFill>
                  <a:srgbClr val="C00000"/>
                </a:solidFill>
                <a:latin typeface="Consolas" panose="020B0609020204030204" pitchFamily="49" charset="0"/>
              </a:rPr>
              <a:t>A</a:t>
            </a:r>
            <a:r>
              <a:rPr lang="en-US" altLang="zh-CN" dirty="0">
                <a:latin typeface="Consolas" panose="020B0609020204030204" pitchFamily="49" charset="0"/>
              </a:rPr>
              <a:t> do {C; 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zh-CN" dirty="0">
                <a:latin typeface="Consolas" panose="020B0609020204030204" pitchFamily="49" charset="0"/>
              </a:rPr>
              <a:t>;}	</a:t>
            </a:r>
          </a:p>
          <a:p>
            <a:pPr marL="457200" indent="-457200">
              <a:buAutoNum type="alphaLcParenR"/>
            </a:pPr>
            <a:endParaRPr lang="en-US" altLang="zh-CN" sz="2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AA37E67-508E-451F-98A9-1EC11923182F}"/>
              </a:ext>
            </a:extLst>
          </p:cNvPr>
          <p:cNvSpPr/>
          <p:nvPr/>
        </p:nvSpPr>
        <p:spPr>
          <a:xfrm>
            <a:off x="5244851" y="4696381"/>
            <a:ext cx="84006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6600" b="1" cap="none" spc="0" dirty="0">
                <a:ln/>
                <a:solidFill>
                  <a:schemeClr val="accent4"/>
                </a:solidFill>
                <a:effectLst/>
              </a:rPr>
              <a:t>?</a:t>
            </a:r>
            <a:endParaRPr lang="zh-CN" altLang="en-US" sz="6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1D8B94-F2D5-4ED1-A52C-5A10D8C60E8A}"/>
              </a:ext>
            </a:extLst>
          </p:cNvPr>
          <p:cNvSpPr/>
          <p:nvPr/>
        </p:nvSpPr>
        <p:spPr>
          <a:xfrm>
            <a:off x="3746408" y="2410401"/>
            <a:ext cx="3993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</a:rPr>
              <a:t>=&gt;    </a:t>
            </a:r>
            <a:r>
              <a:rPr lang="en-US" altLang="zh-CN" sz="2000" dirty="0">
                <a:latin typeface="Consolas" panose="020B0609020204030204" pitchFamily="49" charset="0"/>
                <a:ea typeface="Cambria Math" panose="02040503050406030204" pitchFamily="18" charset="0"/>
              </a:rPr>
              <a:t>A; while(B) do {D;C;}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8D64F02-8FE7-4207-90E6-A9EE93EFD51A}"/>
              </a:ext>
            </a:extLst>
          </p:cNvPr>
          <p:cNvSpPr/>
          <p:nvPr/>
        </p:nvSpPr>
        <p:spPr>
          <a:xfrm>
            <a:off x="1247733" y="2410401"/>
            <a:ext cx="24416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  <a:ea typeface="Cambria Math" panose="02040503050406030204" pitchFamily="18" charset="0"/>
              </a:rPr>
              <a:t>for (A;B;C) do D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3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000" b="1" dirty="0"/>
              <a:t>2.5 Show how to perform the following simulations of some control constructs by others. The sequencing construct “and-then” is implicitly available for all the simulations. You may introduce and use new variables and labels if necessary.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864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altLang="zh-CN" sz="2400" dirty="0"/>
              <a:t>Simulate a “for-do” loop by a “while-do” loop.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for (A;B;C) do D   =&gt;    A; while(B) do {D;C;}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indent="-457200">
              <a:buAutoNum type="alphaLcParenR"/>
            </a:pPr>
            <a:r>
              <a:rPr lang="en-US" altLang="zh-CN" sz="2400" dirty="0"/>
              <a:t>Simulate the “if-then” and “if-then-else” statements by “while-do” loops.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if A then B </a:t>
            </a:r>
            <a:r>
              <a:rPr lang="en-US" altLang="zh-CN" b="1" dirty="0">
                <a:latin typeface="Consolas" panose="020B0609020204030204" pitchFamily="49" charset="0"/>
                <a:ea typeface="Cambria Math" panose="02040503050406030204" pitchFamily="18" charset="0"/>
              </a:rPr>
              <a:t>=&gt;</a:t>
            </a: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t=true;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while (A&amp;&amp;t) do {B;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t=false</a:t>
            </a: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;}</a:t>
            </a:r>
          </a:p>
          <a:p>
            <a:pPr marL="457200" lvl="1" indent="0">
              <a:buNone/>
            </a:pPr>
            <a:endParaRPr lang="en-US" altLang="zh-CN" dirty="0">
              <a:latin typeface="Consolas" panose="020B0609020204030204" pitchFamily="49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if A then B else C=&gt;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t1=true;t2=true;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while (A&amp;&amp;t1) do {B;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t1=false;</a:t>
            </a: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} </a:t>
            </a:r>
          </a:p>
          <a:p>
            <a:pPr marL="457200" lvl="1" indent="0">
              <a:buNone/>
            </a:pP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while (t1&amp;&amp;t2) do {C;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t2=false</a:t>
            </a:r>
            <a:r>
              <a:rPr lang="en-US" altLang="zh-CN" dirty="0">
                <a:latin typeface="Consolas" panose="020B0609020204030204" pitchFamily="49" charset="0"/>
                <a:ea typeface="Cambria Math" panose="02040503050406030204" pitchFamily="18" charset="0"/>
              </a:rPr>
              <a:t>;}</a:t>
            </a:r>
            <a:r>
              <a:rPr lang="en-US" altLang="zh-CN" dirty="0">
                <a:latin typeface="Monaco"/>
                <a:ea typeface="Cambria Math" panose="02040503050406030204" pitchFamily="18" charset="0"/>
              </a:rPr>
              <a:t>	</a:t>
            </a:r>
          </a:p>
          <a:p>
            <a:pPr marL="457200" indent="-457200">
              <a:buAutoNum type="alphaLcParenR"/>
            </a:pPr>
            <a:endParaRPr lang="en-US" altLang="zh-CN" sz="2400" dirty="0">
              <a:latin typeface="Monaco"/>
              <a:ea typeface="Cambria Math" panose="02040503050406030204" pitchFamily="18" charset="0"/>
            </a:endParaRPr>
          </a:p>
          <a:p>
            <a:pPr marL="457200" indent="-457200">
              <a:buAutoNum type="alphaLcParenR"/>
            </a:pPr>
            <a:endParaRPr lang="en-US" altLang="zh-CN" sz="24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66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000" dirty="0"/>
              <a:t>2.5 Show how to perform the following simulations of some control constructs by others. The sequencing construct “and-then” is implicitly available for all the simulations. You may introduce and use new variables and labels if necessary.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864" y="1825625"/>
            <a:ext cx="78867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 startAt="3"/>
            </a:pPr>
            <a:r>
              <a:rPr lang="en-US" altLang="zh-CN" sz="2400" dirty="0"/>
              <a:t>Simulate a “while-do” loop by “if-then” and “</a:t>
            </a:r>
            <a:r>
              <a:rPr lang="en-US" altLang="zh-CN" sz="2400" dirty="0" err="1"/>
              <a:t>goto</a:t>
            </a:r>
            <a:r>
              <a:rPr lang="en-US" altLang="zh-CN" sz="2400" dirty="0"/>
              <a:t>” statements.</a:t>
            </a:r>
          </a:p>
          <a:p>
            <a:pPr marL="914400" lvl="1" indent="-457200">
              <a:buAutoNum type="alphaLcParenBoth"/>
            </a:pPr>
            <a:endParaRPr lang="en-US" altLang="zh-CN" sz="2000" dirty="0"/>
          </a:p>
          <a:p>
            <a:pPr marL="457200" lvl="1" indent="0">
              <a:buNone/>
            </a:pPr>
            <a:endParaRPr lang="en-US" altLang="zh-CN" sz="1400" dirty="0"/>
          </a:p>
          <a:p>
            <a:pPr marL="457200" lvl="1" indent="0">
              <a:buNone/>
            </a:pPr>
            <a:endParaRPr lang="en-US" altLang="zh-CN" sz="1400" dirty="0"/>
          </a:p>
          <a:p>
            <a:pPr marL="457200" lvl="1" indent="0">
              <a:buNone/>
            </a:pPr>
            <a:endParaRPr lang="en-US" altLang="zh-CN" sz="1400" dirty="0"/>
          </a:p>
          <a:p>
            <a:pPr marL="457200" indent="-457200">
              <a:buAutoNum type="alphaLcParenR" startAt="3"/>
            </a:pPr>
            <a:r>
              <a:rPr lang="en-US" altLang="zh-CN" sz="2400" dirty="0"/>
              <a:t>Simulate a “while-do” loop by a “repeat-until” loop and “if-then” statements.</a:t>
            </a:r>
            <a:br>
              <a:rPr lang="en-US" altLang="zh-CN" sz="2400" dirty="0"/>
            </a:br>
            <a:endParaRPr lang="en-US" altLang="zh-CN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4457016" y="2469613"/>
            <a:ext cx="2411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onsolas" panose="020B0609020204030204" pitchFamily="49" charset="0"/>
              </a:rPr>
              <a:t>F:if A then begin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B;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</a:t>
            </a:r>
            <a:r>
              <a:rPr lang="en-US" altLang="zh-CN" dirty="0" err="1">
                <a:latin typeface="Consolas" panose="020B0609020204030204" pitchFamily="49" charset="0"/>
              </a:rPr>
              <a:t>goto</a:t>
            </a:r>
            <a:r>
              <a:rPr lang="en-US" altLang="zh-CN" dirty="0">
                <a:latin typeface="Consolas" panose="020B0609020204030204" pitchFamily="49" charset="0"/>
              </a:rPr>
              <a:t> F;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end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B6CC42F-1BAE-457A-AB1B-2683E7959900}"/>
              </a:ext>
            </a:extLst>
          </p:cNvPr>
          <p:cNvSpPr/>
          <p:nvPr/>
        </p:nvSpPr>
        <p:spPr>
          <a:xfrm>
            <a:off x="3775211" y="5065060"/>
            <a:ext cx="3993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</a:rPr>
              <a:t>if </a:t>
            </a:r>
            <a:r>
              <a:rPr lang="en-US" altLang="zh-CN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A</a:t>
            </a:r>
            <a:r>
              <a:rPr lang="en-US" altLang="zh-CN" sz="2000" dirty="0">
                <a:latin typeface="Consolas" panose="020B0609020204030204" pitchFamily="49" charset="0"/>
              </a:rPr>
              <a:t> then repeat B until !A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78842EE-A70B-40A9-891A-31CF8C48A054}"/>
              </a:ext>
            </a:extLst>
          </p:cNvPr>
          <p:cNvSpPr/>
          <p:nvPr/>
        </p:nvSpPr>
        <p:spPr>
          <a:xfrm>
            <a:off x="3160519" y="508044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=&gt;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C2FB416-3B56-40A4-8A1D-003ACB3C5441}"/>
              </a:ext>
            </a:extLst>
          </p:cNvPr>
          <p:cNvSpPr/>
          <p:nvPr/>
        </p:nvSpPr>
        <p:spPr>
          <a:xfrm>
            <a:off x="3654677" y="289134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=&gt;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8F84FF2-E648-489F-8F37-BC1505A8806B}"/>
              </a:ext>
            </a:extLst>
          </p:cNvPr>
          <p:cNvSpPr/>
          <p:nvPr/>
        </p:nvSpPr>
        <p:spPr>
          <a:xfrm>
            <a:off x="1202440" y="2869723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</a:rPr>
              <a:t>while A do B</a:t>
            </a:r>
            <a:endParaRPr lang="en-US" altLang="zh-CN" sz="20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A5C3056-12F8-44D7-83FE-F14DB0F79FA7}"/>
              </a:ext>
            </a:extLst>
          </p:cNvPr>
          <p:cNvSpPr/>
          <p:nvPr/>
        </p:nvSpPr>
        <p:spPr>
          <a:xfrm>
            <a:off x="1083888" y="5065060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</a:rPr>
              <a:t>while A do B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747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32C5D-9C38-47D0-891A-7F09C294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2.7. Write algorithms that compute N!, given a non-negative integer N. (a) Using iteration statements. (b) Using recursion.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20B08BCD-2BB2-4EAA-B383-356E746DE6D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Factorial(n)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res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altLang="zh-CN" sz="2000" dirty="0">
                    <a:latin typeface="Consolas" panose="020B0609020204030204" pitchFamily="49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for i:=1~n do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  res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zh-CN" altLang="en-US" sz="2000" dirty="0">
                    <a:latin typeface="Consolas" panose="020B0609020204030204" pitchFamily="49" charset="0"/>
                  </a:rPr>
                  <a:t> </a:t>
                </a:r>
                <a:r>
                  <a:rPr lang="en-US" altLang="zh-CN" sz="2000" dirty="0">
                    <a:latin typeface="Consolas" panose="020B0609020204030204" pitchFamily="49" charset="0"/>
                  </a:rPr>
                  <a:t>res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000" dirty="0">
                    <a:latin typeface="Consolas" panose="020B0609020204030204" pitchFamily="49" charset="0"/>
                  </a:rPr>
                  <a:t>I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return res</a:t>
                </a:r>
                <a:endParaRPr lang="zh-CN" altLang="en-US" sz="2000" dirty="0">
                  <a:latin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20B08BCD-2BB2-4EAA-B383-356E746DE6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67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2A5597E8-00C4-4EA8-9FD7-84FDD23C646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Factorial(n)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if </a:t>
                </a:r>
                <a:r>
                  <a:rPr lang="en-US" altLang="zh-CN" sz="2000">
                    <a:latin typeface="Consolas" panose="020B0609020204030204" pitchFamily="49" charset="0"/>
                  </a:rPr>
                  <a:t>n=0 or n=1</a:t>
                </a:r>
                <a:endParaRPr lang="en-US" altLang="zh-CN" sz="20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  return 1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Consolas" panose="020B0609020204030204" pitchFamily="49" charset="0"/>
                  </a:rPr>
                  <a:t>  return n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000" dirty="0">
                    <a:latin typeface="Consolas" panose="020B0609020204030204" pitchFamily="49" charset="0"/>
                  </a:rPr>
                  <a:t>Factorial(n-1)</a:t>
                </a:r>
              </a:p>
              <a:p>
                <a:pPr marL="0" indent="0">
                  <a:buNone/>
                </a:pPr>
                <a:endParaRPr lang="en-US" altLang="zh-CN" sz="20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zh-CN" altLang="en-US" sz="2000" dirty="0"/>
              </a:p>
            </p:txBody>
          </p:sp>
        </mc:Choice>
        <mc:Fallback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2A5597E8-00C4-4EA8-9FD7-84FDD23C64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67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85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400" dirty="0"/>
              <a:t>2.8 Show how to simulate a “while-do” loop by conditional statements and a recursive procedure.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3997" y="2435295"/>
            <a:ext cx="2202333" cy="2465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F(){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  if A then{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    B;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    F();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4CE1395-B6F8-47E7-8264-D78FC7618FC2}"/>
              </a:ext>
            </a:extLst>
          </p:cNvPr>
          <p:cNvSpPr txBox="1"/>
          <p:nvPr/>
        </p:nvSpPr>
        <p:spPr>
          <a:xfrm>
            <a:off x="1109916" y="3547019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nsolas" panose="020B0609020204030204" pitchFamily="49" charset="0"/>
              </a:rPr>
              <a:t>while A do B;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E8EF50D8-E094-4918-863D-945F21251EDB}"/>
              </a:ext>
            </a:extLst>
          </p:cNvPr>
          <p:cNvSpPr/>
          <p:nvPr/>
        </p:nvSpPr>
        <p:spPr>
          <a:xfrm rot="16200000">
            <a:off x="4355869" y="3509325"/>
            <a:ext cx="432262" cy="443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85F0F45-8289-4135-8B06-1204B8868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9" y="441902"/>
            <a:ext cx="7794842" cy="915843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15F93F-DC61-49E4-A94F-8FB27164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zh-CN" altLang="en-US" dirty="0"/>
              <a:t>有</a:t>
            </a:r>
            <a:r>
              <a:rPr lang="en-US" altLang="zh-CN" dirty="0"/>
              <a:t>Bound</a:t>
            </a:r>
            <a:r>
              <a:rPr lang="zh-CN" altLang="en-US" dirty="0"/>
              <a:t>，但</a:t>
            </a:r>
            <a:r>
              <a:rPr lang="en-US" altLang="zh-CN" dirty="0"/>
              <a:t>Bound</a:t>
            </a:r>
            <a:r>
              <a:rPr lang="zh-CN" altLang="en-US" dirty="0"/>
              <a:t>不可预知</a:t>
            </a:r>
            <a:endParaRPr lang="en-US" altLang="zh-CN" dirty="0"/>
          </a:p>
          <a:p>
            <a:pPr lvl="1"/>
            <a:r>
              <a:rPr lang="zh-CN" altLang="en-US" dirty="0"/>
              <a:t>例：输入规模没有预先告知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zh-CN" altLang="en-US" dirty="0"/>
              <a:t>无</a:t>
            </a:r>
            <a:r>
              <a:rPr lang="en-US" altLang="zh-CN" dirty="0"/>
              <a:t>Bound</a:t>
            </a:r>
            <a:r>
              <a:rPr lang="zh-CN" altLang="en-US" dirty="0"/>
              <a:t>（应用自身需求）</a:t>
            </a:r>
            <a:endParaRPr lang="en-US" altLang="zh-CN" dirty="0"/>
          </a:p>
          <a:p>
            <a:pPr lvl="1"/>
            <a:r>
              <a:rPr lang="zh-CN" altLang="en-US" dirty="0"/>
              <a:t>例：</a:t>
            </a:r>
            <a:r>
              <a:rPr lang="en-US" altLang="zh-CN" dirty="0"/>
              <a:t>web</a:t>
            </a:r>
            <a:r>
              <a:rPr lang="zh-CN" altLang="en-US" dirty="0"/>
              <a:t>服务器， </a:t>
            </a:r>
            <a:r>
              <a:rPr lang="en-US" altLang="zh-CN" dirty="0"/>
              <a:t>shell</a:t>
            </a:r>
            <a:r>
              <a:rPr lang="zh-CN" altLang="en-US" dirty="0"/>
              <a:t>命令执行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2FA4ED3-D78E-4F10-BF51-65E1B3094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395" y="4301705"/>
            <a:ext cx="3908955" cy="16382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BA4C800-F2DC-48A5-B295-929565EEFE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72" y="4143148"/>
            <a:ext cx="3454400" cy="195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639</Words>
  <Application>Microsoft Office PowerPoint</Application>
  <PresentationFormat>全屏显示(4:3)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Monaco</vt:lpstr>
      <vt:lpstr>宋体</vt:lpstr>
      <vt:lpstr>Arial</vt:lpstr>
      <vt:lpstr>Calibri</vt:lpstr>
      <vt:lpstr>Calibri Light</vt:lpstr>
      <vt:lpstr>Cambria Math</vt:lpstr>
      <vt:lpstr>Consolas</vt:lpstr>
      <vt:lpstr>Office 主题</vt:lpstr>
      <vt:lpstr>作业1-4</vt:lpstr>
      <vt:lpstr>2.2. Consider the bubblesort algorithm presented in the text. (a) Explain why the outer loop is performed only N − 1 times. (b) Improve the algorithm so that on every repeated execution of the outer loop, the inner loop checks one element less.</vt:lpstr>
      <vt:lpstr>2.5 Show how to perform the following simulations of some control constructs by others. The sequencing construct “and-then” is implicitly available for all the simulations. You may introduce and use new variables and labels if necessary.</vt:lpstr>
      <vt:lpstr>2.5 Show how to perform the following simulations of some control constructs by others. The sequencing construct “and-then” is implicitly available for all the simulations. You may introduce and use new variables and labels if necessary.</vt:lpstr>
      <vt:lpstr>2.5 Show how to perform the following simulations of some control constructs by others. The sequencing construct “and-then” is implicitly available for all the simulations. You may introduce and use new variables and labels if necessary.</vt:lpstr>
      <vt:lpstr>2.7. Write algorithms that compute N!, given a non-negative integer N. (a) Using iteration statements. (b) Using recursion.</vt:lpstr>
      <vt:lpstr>2.8 Show how to simulate a “while-do” loop by conditional statements and a recursive procedure.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作业1-4</dc:title>
  <dc:creator>jun ma</dc:creator>
  <cp:lastModifiedBy>lenovo</cp:lastModifiedBy>
  <cp:revision>42</cp:revision>
  <dcterms:created xsi:type="dcterms:W3CDTF">2015-10-29T06:50:28Z</dcterms:created>
  <dcterms:modified xsi:type="dcterms:W3CDTF">2021-10-31T02:03:53Z</dcterms:modified>
</cp:coreProperties>
</file>