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68" r:id="rId4"/>
    <p:sldId id="313" r:id="rId5"/>
    <p:sldId id="309" r:id="rId6"/>
    <p:sldId id="316" r:id="rId7"/>
    <p:sldId id="305" r:id="rId8"/>
    <p:sldId id="306" r:id="rId9"/>
    <p:sldId id="394" r:id="rId10"/>
    <p:sldId id="260" r:id="rId11"/>
    <p:sldId id="265" r:id="rId12"/>
    <p:sldId id="263" r:id="rId13"/>
    <p:sldId id="261" r:id="rId14"/>
    <p:sldId id="315" r:id="rId15"/>
    <p:sldId id="314" r:id="rId16"/>
    <p:sldId id="295" r:id="rId17"/>
    <p:sldId id="262" r:id="rId18"/>
    <p:sldId id="303" r:id="rId19"/>
    <p:sldId id="267" r:id="rId20"/>
    <p:sldId id="297" r:id="rId21"/>
    <p:sldId id="266" r:id="rId22"/>
    <p:sldId id="322" r:id="rId23"/>
    <p:sldId id="264" r:id="rId24"/>
    <p:sldId id="302" r:id="rId25"/>
    <p:sldId id="395" r:id="rId26"/>
    <p:sldId id="304" r:id="rId27"/>
    <p:sldId id="310" r:id="rId28"/>
    <p:sldId id="312" r:id="rId29"/>
    <p:sldId id="311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孙伟杰" initials="孙伟杰" lastIdx="1" clrIdx="0">
    <p:extLst>
      <p:ext uri="{19B8F6BF-5375-455C-9EA6-DF929625EA0E}">
        <p15:presenceInfo xmlns:p15="http://schemas.microsoft.com/office/powerpoint/2012/main" userId="孙伟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07" autoAdjust="0"/>
    <p:restoredTop sz="94660"/>
  </p:normalViewPr>
  <p:slideViewPr>
    <p:cSldViewPr snapToGrid="0">
      <p:cViewPr varScale="1">
        <p:scale>
          <a:sx n="62" d="100"/>
          <a:sy n="62" d="100"/>
        </p:scale>
        <p:origin x="8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0F1F91-B912-4311-9F5C-289DDF2D11C5}" type="datetimeFigureOut">
              <a:rPr lang="zh-CN" altLang="en-US" smtClean="0"/>
              <a:t>2019/12/5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7B1F97-7F59-43F1-B247-EFDED1B1C7E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3788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7B1F97-7F59-43F1-B247-EFDED1B1C7E1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6522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AF50D7-A8C8-4FA4-A6D0-BE73B799CCC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itchFamily="34" charset="-122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itchFamily="34" charset="-122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46420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计算机</a:t>
            </a:r>
            <a:r>
              <a:rPr lang="en-US" altLang="zh-CN" dirty="0"/>
              <a:t>?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7B1F97-7F59-43F1-B247-EFDED1B1C7E1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25758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这个东西有什么用？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7B1F97-7F59-43F1-B247-EFDED1B1C7E1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44771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可比性</a:t>
            </a:r>
            <a:endParaRPr lang="en-US" altLang="zh-CN" dirty="0"/>
          </a:p>
          <a:p>
            <a:r>
              <a:rPr lang="zh-CN" altLang="en-US" dirty="0"/>
              <a:t>（</a:t>
            </a:r>
            <a:r>
              <a:rPr lang="en-US" altLang="zh-CN" dirty="0"/>
              <a:t>a, b</a:t>
            </a:r>
            <a:r>
              <a:rPr lang="zh-CN" altLang="en-US" dirty="0"/>
              <a:t>）或（</a:t>
            </a:r>
            <a:r>
              <a:rPr lang="en-US" altLang="zh-CN" dirty="0"/>
              <a:t>b, a</a:t>
            </a:r>
            <a:r>
              <a:rPr lang="zh-CN" altLang="en-US" dirty="0"/>
              <a:t>）满足</a:t>
            </a:r>
            <a:r>
              <a:rPr lang="en-US" altLang="zh-CN" dirty="0"/>
              <a:t>A</a:t>
            </a:r>
            <a:r>
              <a:rPr lang="zh-CN" altLang="en-US" dirty="0"/>
              <a:t>上的这个偏序关系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AF50D7-A8C8-4FA4-A6D0-BE73B799CCC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itchFamily="34" charset="-122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itchFamily="34" charset="-122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82015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假如它是</a:t>
            </a:r>
            <a:r>
              <a:rPr lang="en-US" altLang="zh-CN" dirty="0"/>
              <a:t>symmetric</a:t>
            </a:r>
            <a:r>
              <a:rPr lang="zh-CN" altLang="en-US" dirty="0"/>
              <a:t>的</a:t>
            </a:r>
            <a:r>
              <a:rPr lang="en-US" altLang="zh-CN" dirty="0"/>
              <a:t>,</a:t>
            </a:r>
            <a:r>
              <a:rPr lang="zh-CN" altLang="en-US" dirty="0"/>
              <a:t>那么满足自反性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7B1F97-7F59-43F1-B247-EFDED1B1C7E1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39824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7B1F97-7F59-43F1-B247-EFDED1B1C7E1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89780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s-ES" dirty="0"/>
              <a:t>大于：</a:t>
            </a:r>
            <a:r>
              <a:rPr lang="es-ES" altLang="zh-CN" dirty="0"/>
              <a:t>x &gt; y    &lt;=&gt;   y &lt; x</a:t>
            </a:r>
          </a:p>
          <a:p>
            <a:r>
              <a:rPr lang="zh-CN" altLang="es-ES" dirty="0"/>
              <a:t>大于等于：</a:t>
            </a:r>
            <a:r>
              <a:rPr lang="es-ES" altLang="zh-CN" dirty="0"/>
              <a:t>x &gt;= y  &lt;=&gt;  !(x &lt; y)</a:t>
            </a:r>
          </a:p>
          <a:p>
            <a:r>
              <a:rPr lang="zh-CN" altLang="es-ES" dirty="0"/>
              <a:t>小于等于：</a:t>
            </a:r>
            <a:r>
              <a:rPr lang="es-ES" altLang="zh-CN" dirty="0"/>
              <a:t>x &lt;= y  &lt;=&gt;  !(y &lt; x)</a:t>
            </a:r>
          </a:p>
          <a:p>
            <a:r>
              <a:rPr lang="zh-CN" altLang="es-ES" dirty="0"/>
              <a:t>等于：</a:t>
            </a:r>
            <a:r>
              <a:rPr lang="es-ES" altLang="zh-CN" dirty="0"/>
              <a:t>!(x&lt;y) &amp;&amp; !(y&lt;x)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7B1F97-7F59-43F1-B247-EFDED1B1C7E1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33520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7B1F97-7F59-43F1-B247-EFDED1B1C7E1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8642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hyperlink" Target="https://en.wikipedia.org/wiki/Binary_relation" TargetMode="External"/><Relationship Id="rId7" Type="http://schemas.openxmlformats.org/officeDocument/2006/relationships/hyperlink" Target="https://en.wikipedia.org/wiki/Transitive_relation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Asymmetric_relation" TargetMode="External"/><Relationship Id="rId5" Type="http://schemas.openxmlformats.org/officeDocument/2006/relationships/hyperlink" Target="https://en.wikipedia.org/wiki/Irreflexive_relation" TargetMode="External"/><Relationship Id="rId4" Type="http://schemas.openxmlformats.org/officeDocument/2006/relationships/hyperlink" Target="https://en.wikipedia.org/wiki/Strict_partial_order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635FC11-5934-408C-B795-D8934B628F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Binary relations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C1091BD4-CA93-4573-95CB-4F42FD29D8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/>
              <a:t>1-9 Open topic  </a:t>
            </a:r>
            <a:r>
              <a:rPr lang="zh-CN" altLang="en-US" sz="4000" dirty="0"/>
              <a:t>孙伟杰</a:t>
            </a:r>
          </a:p>
        </p:txBody>
      </p:sp>
    </p:spTree>
    <p:extLst>
      <p:ext uri="{BB962C8B-B14F-4D97-AF65-F5344CB8AC3E}">
        <p14:creationId xmlns:p14="http://schemas.microsoft.com/office/powerpoint/2010/main" val="2335603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18114" y="185154"/>
            <a:ext cx="10178322" cy="1492132"/>
          </a:xfrm>
        </p:spPr>
        <p:txBody>
          <a:bodyPr/>
          <a:lstStyle/>
          <a:p>
            <a:r>
              <a:rPr lang="en-US" altLang="zh-CN" dirty="0"/>
              <a:t>Partial Order    </a:t>
            </a:r>
            <a:r>
              <a:rPr lang="zh-CN" altLang="en-US" dirty="0"/>
              <a:t>偏序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745033" y="1677286"/>
            <a:ext cx="76374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Let </a:t>
            </a:r>
            <a:r>
              <a:rPr lang="zh-CN" altLang="en-US" sz="2400" dirty="0"/>
              <a:t>≼</a:t>
            </a:r>
            <a:r>
              <a:rPr lang="en-US" altLang="zh-CN" sz="2400" dirty="0"/>
              <a:t> denote a relation on a nonempty set S. The relation </a:t>
            </a:r>
            <a:r>
              <a:rPr lang="zh-CN" altLang="en-US" sz="2400" dirty="0"/>
              <a:t>≼</a:t>
            </a:r>
            <a:r>
              <a:rPr lang="en-US" altLang="zh-CN" sz="2400" dirty="0"/>
              <a:t> is called a partial order if the following three conditions are satisfied.</a:t>
            </a:r>
          </a:p>
          <a:p>
            <a:r>
              <a:rPr lang="en-US" altLang="zh-CN" sz="2400" dirty="0"/>
              <a:t>(</a:t>
            </a:r>
            <a:r>
              <a:rPr lang="en-US" altLang="zh-CN" sz="2400" dirty="0" err="1"/>
              <a:t>i</a:t>
            </a:r>
            <a:r>
              <a:rPr lang="en-US" altLang="zh-CN" sz="2400" dirty="0"/>
              <a:t>) (Reflexive property) For all x ∈ S, we have x </a:t>
            </a:r>
            <a:r>
              <a:rPr lang="zh-CN" altLang="en-US" sz="2400" dirty="0"/>
              <a:t>≼</a:t>
            </a:r>
            <a:r>
              <a:rPr lang="en-US" altLang="zh-CN" sz="2400" dirty="0"/>
              <a:t> x.</a:t>
            </a:r>
          </a:p>
          <a:p>
            <a:r>
              <a:rPr lang="en-US" altLang="zh-CN" sz="2400" dirty="0"/>
              <a:t>(ii) (Transitive property) For all </a:t>
            </a:r>
            <a:r>
              <a:rPr lang="en-US" altLang="zh-CN" sz="2400" dirty="0" err="1"/>
              <a:t>x,y,z</a:t>
            </a:r>
            <a:r>
              <a:rPr lang="en-US" altLang="zh-CN" sz="2400" dirty="0"/>
              <a:t> ∈ S, if x </a:t>
            </a:r>
            <a:r>
              <a:rPr lang="zh-CN" altLang="en-US" sz="2400" dirty="0"/>
              <a:t>≼</a:t>
            </a:r>
            <a:r>
              <a:rPr lang="en-US" altLang="zh-CN" sz="2400" dirty="0"/>
              <a:t> y and y </a:t>
            </a:r>
            <a:r>
              <a:rPr lang="zh-CN" altLang="en-US" sz="2400" dirty="0"/>
              <a:t>≼ </a:t>
            </a:r>
            <a:r>
              <a:rPr lang="en-US" altLang="zh-CN" sz="2400" dirty="0"/>
              <a:t>z, then x </a:t>
            </a:r>
            <a:r>
              <a:rPr lang="zh-CN" altLang="en-US" sz="2400" dirty="0"/>
              <a:t>≼</a:t>
            </a:r>
            <a:r>
              <a:rPr lang="en-US" altLang="zh-CN" sz="2400" dirty="0"/>
              <a:t> z.</a:t>
            </a:r>
          </a:p>
          <a:p>
            <a:r>
              <a:rPr lang="en-US" altLang="zh-CN" sz="2400" dirty="0"/>
              <a:t>(iii) (Antisymmetric property) For all </a:t>
            </a:r>
            <a:r>
              <a:rPr lang="en-US" altLang="zh-CN" sz="2400" dirty="0" err="1"/>
              <a:t>x,y</a:t>
            </a:r>
            <a:r>
              <a:rPr lang="en-US" altLang="zh-CN" sz="2400" dirty="0"/>
              <a:t> ∈ S, if x </a:t>
            </a:r>
            <a:r>
              <a:rPr lang="zh-CN" altLang="en-US" sz="2400" dirty="0"/>
              <a:t>≼</a:t>
            </a:r>
            <a:r>
              <a:rPr lang="en-US" altLang="zh-CN" sz="2400" dirty="0"/>
              <a:t> y and y </a:t>
            </a:r>
            <a:r>
              <a:rPr lang="zh-CN" altLang="en-US" sz="2400" dirty="0"/>
              <a:t>≼</a:t>
            </a:r>
            <a:r>
              <a:rPr lang="en-US" altLang="zh-CN" sz="2400" dirty="0"/>
              <a:t> x, then x = y.</a:t>
            </a:r>
          </a:p>
        </p:txBody>
      </p: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CE32DBA5-DC17-489D-8A87-304723BCB574}"/>
              </a:ext>
            </a:extLst>
          </p:cNvPr>
          <p:cNvGrpSpPr/>
          <p:nvPr/>
        </p:nvGrpSpPr>
        <p:grpSpPr>
          <a:xfrm>
            <a:off x="4223059" y="4011403"/>
            <a:ext cx="5400600" cy="2125163"/>
            <a:chOff x="4300061" y="2087761"/>
            <a:chExt cx="5400600" cy="2507549"/>
          </a:xfrm>
        </p:grpSpPr>
        <p:grpSp>
          <p:nvGrpSpPr>
            <p:cNvPr id="7" name="组合 6"/>
            <p:cNvGrpSpPr/>
            <p:nvPr/>
          </p:nvGrpSpPr>
          <p:grpSpPr>
            <a:xfrm>
              <a:off x="7891199" y="2087761"/>
              <a:ext cx="432048" cy="1290920"/>
              <a:chOff x="6300192" y="2564904"/>
              <a:chExt cx="432048" cy="1290920"/>
            </a:xfrm>
          </p:grpSpPr>
          <p:sp>
            <p:nvSpPr>
              <p:cNvPr id="3" name="椭圆 2"/>
              <p:cNvSpPr/>
              <p:nvPr/>
            </p:nvSpPr>
            <p:spPr>
              <a:xfrm>
                <a:off x="6444208" y="2564904"/>
                <a:ext cx="288032" cy="288032"/>
              </a:xfrm>
              <a:prstGeom prst="ellipse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prstClr val="white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cxnSp>
            <p:nvCxnSpPr>
              <p:cNvPr id="6" name="直接箭头连接符 5"/>
              <p:cNvCxnSpPr/>
              <p:nvPr/>
            </p:nvCxnSpPr>
            <p:spPr>
              <a:xfrm flipH="1">
                <a:off x="6300192" y="2852936"/>
                <a:ext cx="288032" cy="100288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圆角矩形 8"/>
            <p:cNvSpPr/>
            <p:nvPr/>
          </p:nvSpPr>
          <p:spPr>
            <a:xfrm>
              <a:off x="4300061" y="2789886"/>
              <a:ext cx="5400600" cy="1805424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4598967" y="3051393"/>
              <a:ext cx="486054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/>
                <a:t>注意这里的≼不必是指一般意义上的“小于或等于”。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11906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>
            <a:extLst>
              <a:ext uri="{FF2B5EF4-FFF2-40B4-BE49-F238E27FC236}">
                <a16:creationId xmlns:a16="http://schemas.microsoft.com/office/drawing/2014/main" id="{5D43A5A7-095D-4885-82B2-0A5BFB342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4676" y="410905"/>
            <a:ext cx="10178322" cy="1492132"/>
          </a:xfrm>
        </p:spPr>
        <p:txBody>
          <a:bodyPr/>
          <a:lstStyle/>
          <a:p>
            <a:r>
              <a:rPr lang="en-US" altLang="zh-CN" dirty="0"/>
              <a:t>Partial Order    </a:t>
            </a:r>
            <a:r>
              <a:rPr lang="zh-CN" altLang="en-US" dirty="0"/>
              <a:t>偏序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DE293AE2-31BF-461E-B8A4-4763E870A4A3}"/>
              </a:ext>
            </a:extLst>
          </p:cNvPr>
          <p:cNvSpPr/>
          <p:nvPr/>
        </p:nvSpPr>
        <p:spPr>
          <a:xfrm>
            <a:off x="2281187" y="1903037"/>
            <a:ext cx="6862813" cy="3051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50000"/>
              </a:lnSpc>
              <a:spcAft>
                <a:spcPts val="600"/>
              </a:spcAft>
            </a:pPr>
            <a:r>
              <a:rPr lang="en-US" altLang="zh-CN" sz="2400" b="1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Poset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偏序集</a:t>
            </a:r>
            <a:endParaRPr lang="en-US" altLang="zh-CN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The set A together with the partial order R (on A) is called a partially ordered set, or simply a 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poset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, and we will denote this 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poset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by (A, R).</a:t>
            </a:r>
          </a:p>
        </p:txBody>
      </p:sp>
    </p:spTree>
    <p:extLst>
      <p:ext uri="{BB962C8B-B14F-4D97-AF65-F5344CB8AC3E}">
        <p14:creationId xmlns:p14="http://schemas.microsoft.com/office/powerpoint/2010/main" val="1393568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id="{05E8C473-76F9-47B3-8782-C6BE31B3F477}"/>
              </a:ext>
            </a:extLst>
          </p:cNvPr>
          <p:cNvSpPr/>
          <p:nvPr/>
        </p:nvSpPr>
        <p:spPr>
          <a:xfrm>
            <a:off x="346510" y="243385"/>
            <a:ext cx="1169811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altLang="zh-CN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Talk is cheap, show me the example</a:t>
            </a:r>
            <a:endParaRPr lang="zh-CN" altLang="en-US" sz="5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E4F59D25-EAB9-4F9A-A9D3-70ED76CEEB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7837" y="3897094"/>
            <a:ext cx="10376784" cy="1342726"/>
          </a:xfrm>
          <a:prstGeom prst="rect">
            <a:avLst/>
          </a:prstGeom>
        </p:spPr>
      </p:pic>
      <p:sp>
        <p:nvSpPr>
          <p:cNvPr id="3" name="文本框 2">
            <a:extLst>
              <a:ext uri="{FF2B5EF4-FFF2-40B4-BE49-F238E27FC236}">
                <a16:creationId xmlns:a16="http://schemas.microsoft.com/office/drawing/2014/main" id="{4C15FE18-1192-4645-BDEE-6366B00E52D0}"/>
              </a:ext>
            </a:extLst>
          </p:cNvPr>
          <p:cNvSpPr txBox="1"/>
          <p:nvPr/>
        </p:nvSpPr>
        <p:spPr>
          <a:xfrm>
            <a:off x="885382" y="1170844"/>
            <a:ext cx="1017465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50000"/>
              </a:lnSpc>
            </a:pPr>
            <a:r>
              <a:rPr lang="en-US" altLang="zh-CN" sz="2400" dirty="0"/>
              <a:t>“≤” is a partial order on Z+.</a:t>
            </a:r>
          </a:p>
          <a:p>
            <a:pPr algn="ctr">
              <a:lnSpc>
                <a:spcPct val="250000"/>
              </a:lnSpc>
            </a:pPr>
            <a:r>
              <a:rPr lang="en-US" altLang="zh-CN" sz="2400" dirty="0"/>
              <a:t>“≥” is a partial order on Z+.</a:t>
            </a:r>
          </a:p>
          <a:p>
            <a:endParaRPr lang="zh-CN" altLang="en-US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0560669C-D546-4E8A-AD3D-251C4C02B80D}"/>
              </a:ext>
            </a:extLst>
          </p:cNvPr>
          <p:cNvSpPr/>
          <p:nvPr/>
        </p:nvSpPr>
        <p:spPr>
          <a:xfrm>
            <a:off x="3917601" y="3019930"/>
            <a:ext cx="45559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/>
              <a:t>Divisibility is a partial order on Z+.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20C06E7A-F450-4378-86DE-F86DB3BE989E}"/>
              </a:ext>
            </a:extLst>
          </p:cNvPr>
          <p:cNvSpPr txBox="1"/>
          <p:nvPr/>
        </p:nvSpPr>
        <p:spPr>
          <a:xfrm>
            <a:off x="2178121" y="5239820"/>
            <a:ext cx="82809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dirty="0"/>
              <a:t>无内鬼</a:t>
            </a:r>
            <a:r>
              <a:rPr lang="en-US" altLang="zh-CN" sz="3600" dirty="0"/>
              <a:t>,</a:t>
            </a:r>
            <a:r>
              <a:rPr lang="zh-CN" altLang="en-US" sz="3600" dirty="0"/>
              <a:t>来点实际应用</a:t>
            </a:r>
          </a:p>
        </p:txBody>
      </p:sp>
    </p:spTree>
    <p:extLst>
      <p:ext uri="{BB962C8B-B14F-4D97-AF65-F5344CB8AC3E}">
        <p14:creationId xmlns:p14="http://schemas.microsoft.com/office/powerpoint/2010/main" val="3385650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id="{05E8C473-76F9-47B3-8782-C6BE31B3F477}"/>
              </a:ext>
            </a:extLst>
          </p:cNvPr>
          <p:cNvSpPr/>
          <p:nvPr/>
        </p:nvSpPr>
        <p:spPr>
          <a:xfrm>
            <a:off x="346510" y="243385"/>
            <a:ext cx="1169811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altLang="zh-CN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Talk is cheap, show me the example</a:t>
            </a:r>
            <a:endParaRPr lang="zh-CN" altLang="en-US" sz="5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ADD9DD95-679D-4075-AE47-E3FDC22F1F38}"/>
              </a:ext>
            </a:extLst>
          </p:cNvPr>
          <p:cNvSpPr/>
          <p:nvPr/>
        </p:nvSpPr>
        <p:spPr>
          <a:xfrm>
            <a:off x="1289910" y="2090300"/>
            <a:ext cx="844535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/>
              <a:t>       一个较大的工程往往被划分成许多子工程，我们把这些子工程称作活动</a:t>
            </a:r>
            <a:r>
              <a:rPr lang="en-US" altLang="zh-CN" sz="2400" dirty="0"/>
              <a:t>(activity)</a:t>
            </a:r>
            <a:r>
              <a:rPr lang="zh-CN" altLang="en-US" sz="2400" dirty="0"/>
              <a:t>。在整个工程中，有些子工程</a:t>
            </a:r>
            <a:r>
              <a:rPr lang="en-US" altLang="zh-CN" sz="2400" dirty="0"/>
              <a:t>(</a:t>
            </a:r>
            <a:r>
              <a:rPr lang="zh-CN" altLang="en-US" sz="2400" dirty="0"/>
              <a:t>活动</a:t>
            </a:r>
            <a:r>
              <a:rPr lang="en-US" altLang="zh-CN" sz="2400" dirty="0"/>
              <a:t>)</a:t>
            </a:r>
            <a:r>
              <a:rPr lang="zh-CN" altLang="en-US" sz="2400" dirty="0"/>
              <a:t>必须在其它有关子工程完成之后才能开始，也就是说，一个子工程的开始是以它的所有前序子工程的结束为先决条件的，这样的关系就叫做是偏序关系。</a:t>
            </a:r>
            <a:endParaRPr lang="en-US" altLang="zh-CN" sz="2400" dirty="0"/>
          </a:p>
          <a:p>
            <a:r>
              <a:rPr lang="zh-CN" altLang="en-US" sz="2400" dirty="0"/>
              <a:t>      为了形象地反映出整个工程中各个子工程</a:t>
            </a:r>
            <a:r>
              <a:rPr lang="en-US" altLang="zh-CN" sz="2400" dirty="0"/>
              <a:t>(</a:t>
            </a:r>
            <a:r>
              <a:rPr lang="zh-CN" altLang="en-US" sz="2400" dirty="0"/>
              <a:t>活动</a:t>
            </a:r>
            <a:r>
              <a:rPr lang="en-US" altLang="zh-CN" sz="2400" dirty="0"/>
              <a:t>)</a:t>
            </a:r>
            <a:r>
              <a:rPr lang="zh-CN" altLang="en-US" sz="2400" dirty="0"/>
              <a:t>之间的先后关系，可用一个有向图来表示，图中的顶点代表活动</a:t>
            </a:r>
            <a:r>
              <a:rPr lang="en-US" altLang="zh-CN" sz="2400" dirty="0"/>
              <a:t>(</a:t>
            </a:r>
            <a:r>
              <a:rPr lang="zh-CN" altLang="en-US" sz="2400" dirty="0"/>
              <a:t>子工程</a:t>
            </a:r>
            <a:r>
              <a:rPr lang="en-US" altLang="zh-CN" sz="2400" dirty="0"/>
              <a:t>)</a:t>
            </a:r>
            <a:r>
              <a:rPr lang="zh-CN" altLang="en-US" sz="2400" dirty="0"/>
              <a:t>，图中的有向边代表活动的先后关系。通常，我们把这种顶点表示活动、边表示活动间先后关系的有向图称做</a:t>
            </a:r>
            <a:r>
              <a:rPr lang="zh-CN" altLang="en-US" sz="2400" b="1" dirty="0"/>
              <a:t>顶点活动网</a:t>
            </a:r>
            <a:r>
              <a:rPr lang="en-US" altLang="zh-CN" sz="2400" dirty="0"/>
              <a:t>(Activity On Vertex network)</a:t>
            </a:r>
            <a:r>
              <a:rPr lang="zh-CN" altLang="en-US" sz="2400" dirty="0"/>
              <a:t>，简称</a:t>
            </a:r>
            <a:r>
              <a:rPr lang="en-US" altLang="zh-CN" sz="2400" b="1" dirty="0"/>
              <a:t>AOV</a:t>
            </a:r>
            <a:r>
              <a:rPr lang="zh-CN" altLang="en-US" sz="2400" dirty="0"/>
              <a:t>网。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BE662DBE-C3B6-4BC2-BC10-F36A03865305}"/>
              </a:ext>
            </a:extLst>
          </p:cNvPr>
          <p:cNvSpPr txBox="1"/>
          <p:nvPr/>
        </p:nvSpPr>
        <p:spPr>
          <a:xfrm>
            <a:off x="2476072" y="1027416"/>
            <a:ext cx="60103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dirty="0"/>
              <a:t>拓扑排序</a:t>
            </a:r>
          </a:p>
        </p:txBody>
      </p:sp>
    </p:spTree>
    <p:extLst>
      <p:ext uri="{BB962C8B-B14F-4D97-AF65-F5344CB8AC3E}">
        <p14:creationId xmlns:p14="http://schemas.microsoft.com/office/powerpoint/2010/main" val="3678209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30A592A9-DAD8-46AC-B8AF-F06F0CBC9F2E}"/>
              </a:ext>
            </a:extLst>
          </p:cNvPr>
          <p:cNvSpPr/>
          <p:nvPr/>
        </p:nvSpPr>
        <p:spPr>
          <a:xfrm>
            <a:off x="1428108" y="421240"/>
            <a:ext cx="771589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/>
              <a:t>      一个</a:t>
            </a:r>
            <a:r>
              <a:rPr lang="en-US" altLang="zh-CN" sz="2400" dirty="0"/>
              <a:t>AOV</a:t>
            </a:r>
            <a:r>
              <a:rPr lang="zh-CN" altLang="en-US" sz="2400" dirty="0"/>
              <a:t>网应该是一个有向无环图，即不应该带有回路，因为若带有回路，则回路上的所有活动都无法进行。如图是一个具有三个顶点的回路，由</a:t>
            </a:r>
            <a:r>
              <a:rPr lang="en-US" altLang="zh-CN" sz="2400" dirty="0"/>
              <a:t>&lt;A,B&gt;</a:t>
            </a:r>
            <a:r>
              <a:rPr lang="zh-CN" altLang="en-US" sz="2400" dirty="0"/>
              <a:t>边可得</a:t>
            </a:r>
            <a:r>
              <a:rPr lang="en-US" altLang="zh-CN" sz="2400" dirty="0"/>
              <a:t>B</a:t>
            </a:r>
            <a:r>
              <a:rPr lang="zh-CN" altLang="en-US" sz="2400" dirty="0"/>
              <a:t>活动必须在</a:t>
            </a:r>
            <a:r>
              <a:rPr lang="en-US" altLang="zh-CN" sz="2400" dirty="0"/>
              <a:t>A</a:t>
            </a:r>
            <a:r>
              <a:rPr lang="zh-CN" altLang="en-US" sz="2400" dirty="0"/>
              <a:t>活动之后，由</a:t>
            </a:r>
            <a:r>
              <a:rPr lang="en-US" altLang="zh-CN" sz="2400" dirty="0"/>
              <a:t>&lt;B,C&gt;</a:t>
            </a:r>
            <a:r>
              <a:rPr lang="zh-CN" altLang="en-US" sz="2400" dirty="0"/>
              <a:t>边可得</a:t>
            </a:r>
            <a:r>
              <a:rPr lang="en-US" altLang="zh-CN" sz="2400" dirty="0"/>
              <a:t>C</a:t>
            </a:r>
            <a:r>
              <a:rPr lang="zh-CN" altLang="en-US" sz="2400" dirty="0"/>
              <a:t>活动必须在</a:t>
            </a:r>
            <a:r>
              <a:rPr lang="en-US" altLang="zh-CN" sz="2400" dirty="0"/>
              <a:t>B</a:t>
            </a:r>
            <a:r>
              <a:rPr lang="zh-CN" altLang="en-US" sz="2400" dirty="0"/>
              <a:t>活动之后，所以推出</a:t>
            </a:r>
            <a:r>
              <a:rPr lang="en-US" altLang="zh-CN" sz="2400" dirty="0"/>
              <a:t>C</a:t>
            </a:r>
            <a:r>
              <a:rPr lang="zh-CN" altLang="en-US" sz="2400" dirty="0"/>
              <a:t>活动必然在</a:t>
            </a:r>
            <a:r>
              <a:rPr lang="en-US" altLang="zh-CN" sz="2400" dirty="0"/>
              <a:t>A</a:t>
            </a:r>
            <a:r>
              <a:rPr lang="zh-CN" altLang="en-US" sz="2400" dirty="0"/>
              <a:t>活动之后，但由</a:t>
            </a:r>
            <a:r>
              <a:rPr lang="en-US" altLang="zh-CN" sz="2400" dirty="0"/>
              <a:t>&lt;C,A&gt;</a:t>
            </a:r>
            <a:r>
              <a:rPr lang="zh-CN" altLang="en-US" sz="2400" dirty="0"/>
              <a:t>边可得</a:t>
            </a:r>
            <a:r>
              <a:rPr lang="en-US" altLang="zh-CN" sz="2400" dirty="0"/>
              <a:t>C</a:t>
            </a:r>
            <a:r>
              <a:rPr lang="zh-CN" altLang="en-US" sz="2400" dirty="0"/>
              <a:t>活动必须在</a:t>
            </a:r>
            <a:r>
              <a:rPr lang="en-US" altLang="zh-CN" sz="2400" dirty="0"/>
              <a:t>A</a:t>
            </a:r>
            <a:r>
              <a:rPr lang="zh-CN" altLang="en-US" sz="2400" dirty="0"/>
              <a:t>活动之前，从而出现矛盾，使每一项活动都无法进行。这种情况若在程序中出现，则称为死锁或死循环，是应该必须避免的。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BAEDA638-DD67-4B97-957A-F0917D7918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8018" y="3835804"/>
            <a:ext cx="2047982" cy="2083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510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92321DCB-EBC5-4C9A-B150-CE0FE6B2C4C7}"/>
              </a:ext>
            </a:extLst>
          </p:cNvPr>
          <p:cNvSpPr txBox="1"/>
          <p:nvPr/>
        </p:nvSpPr>
        <p:spPr>
          <a:xfrm>
            <a:off x="1146072" y="5087882"/>
            <a:ext cx="819706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当然</a:t>
            </a:r>
            <a:r>
              <a:rPr lang="en-US" altLang="zh-CN" sz="2800" dirty="0"/>
              <a:t>,</a:t>
            </a:r>
            <a:r>
              <a:rPr lang="zh-CN" altLang="en-US" sz="2800" dirty="0"/>
              <a:t>这里得到的排序并不是唯一的！就好像你大一学数学可以先学线性代数也可以先学微积分析，但你一定要先学问题求解</a:t>
            </a:r>
            <a:r>
              <a:rPr lang="en-US" altLang="zh-CN" sz="2800" dirty="0"/>
              <a:t>!(</a:t>
            </a:r>
            <a:r>
              <a:rPr lang="en-US" altLang="zh-CN" sz="2800" dirty="0" err="1"/>
              <a:t>bushi</a:t>
            </a:r>
            <a:r>
              <a:rPr lang="en-US" altLang="zh-CN" sz="2800" dirty="0"/>
              <a:t>)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94A6A6C1-ECF3-4801-A68A-6C14287032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43284" y="587295"/>
            <a:ext cx="3383622" cy="4330530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CCC306FE-DC73-4EE0-925B-7E7C1CD151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40841" y="1503071"/>
            <a:ext cx="3988507" cy="3414754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78028FBE-66FB-4ACC-A30B-489BADF482B6}"/>
              </a:ext>
            </a:extLst>
          </p:cNvPr>
          <p:cNvSpPr/>
          <p:nvPr/>
        </p:nvSpPr>
        <p:spPr>
          <a:xfrm>
            <a:off x="1146072" y="1216210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sz="2400" dirty="0"/>
              <a:t>在</a:t>
            </a:r>
            <a:r>
              <a:rPr lang="en-US" altLang="zh-CN" sz="2400" dirty="0"/>
              <a:t>AOV</a:t>
            </a:r>
            <a:r>
              <a:rPr lang="zh-CN" altLang="en-US" sz="2400" dirty="0"/>
              <a:t>网中，若不存在回路，则所有活动可排列成一个线性序列，使得每个活动的所有前驱活动都排在该活动的前面，我们把此序列叫做拓扑序列</a:t>
            </a:r>
            <a:r>
              <a:rPr lang="en-US" altLang="zh-CN" sz="2400" dirty="0"/>
              <a:t>(Topological order)</a:t>
            </a:r>
            <a:r>
              <a:rPr lang="zh-CN" altLang="en-US" sz="2400" dirty="0"/>
              <a:t>，由</a:t>
            </a:r>
            <a:r>
              <a:rPr lang="en-US" altLang="zh-CN" sz="2400" dirty="0"/>
              <a:t>AOV</a:t>
            </a:r>
            <a:r>
              <a:rPr lang="zh-CN" altLang="en-US" sz="2400" dirty="0"/>
              <a:t>网构造拓扑序列的过程叫做拓扑排序</a:t>
            </a:r>
            <a:r>
              <a:rPr lang="en-US" altLang="zh-CN" sz="2400" dirty="0"/>
              <a:t>(Topological sort)</a:t>
            </a:r>
            <a:r>
              <a:rPr lang="zh-CN" altLang="en-US" sz="2400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104214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Comparability</a:t>
            </a:r>
            <a:endParaRPr lang="zh-CN" altLang="en-US" b="1" dirty="0"/>
          </a:p>
        </p:txBody>
      </p:sp>
      <p:sp>
        <p:nvSpPr>
          <p:cNvPr id="4" name="文本框 3"/>
          <p:cNvSpPr txBox="1"/>
          <p:nvPr/>
        </p:nvSpPr>
        <p:spPr>
          <a:xfrm>
            <a:off x="2346960" y="1916833"/>
            <a:ext cx="7637472" cy="2904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prstClr val="black"/>
                </a:solidFill>
                <a:latin typeface="Calibri" pitchFamily="34" charset="0"/>
                <a:ea typeface="宋体" panose="02010600030101010101" pitchFamily="2" charset="-122"/>
                <a:cs typeface="Arial" pitchFamily="34" charset="0"/>
              </a:rPr>
              <a:t>If (A, </a:t>
            </a:r>
            <a:r>
              <a:rPr lang="en-US" altLang="zh-CN" sz="3200" b="1" dirty="0">
                <a:solidFill>
                  <a:prstClr val="black"/>
                </a:solidFill>
                <a:latin typeface="Calibri" pitchFamily="34" charset="0"/>
                <a:ea typeface="宋体" panose="02010600030101010101" pitchFamily="2" charset="-122"/>
                <a:cs typeface="Arial" pitchFamily="34" charset="0"/>
                <a:sym typeface="Symbol" panose="05050102010706020507" pitchFamily="18" charset="2"/>
              </a:rPr>
              <a:t></a:t>
            </a:r>
            <a:r>
              <a:rPr lang="en-US" altLang="zh-CN" sz="3200" b="1" dirty="0">
                <a:solidFill>
                  <a:prstClr val="black"/>
                </a:solidFill>
                <a:latin typeface="Calibri" pitchFamily="34" charset="0"/>
                <a:ea typeface="宋体" panose="02010600030101010101" pitchFamily="2" charset="-122"/>
                <a:cs typeface="Arial" pitchFamily="34" charset="0"/>
              </a:rPr>
              <a:t> ) is a poset, the elements a and b are said to be comparable if </a:t>
            </a:r>
            <a:endParaRPr lang="zh-CN" altLang="zh-CN" sz="3200" b="1" dirty="0">
              <a:solidFill>
                <a:prstClr val="black"/>
              </a:solidFill>
              <a:latin typeface="Calibri" pitchFamily="34" charset="0"/>
              <a:ea typeface="宋体" panose="02010600030101010101" pitchFamily="2" charset="-122"/>
              <a:cs typeface="Arial" pitchFamily="34" charset="0"/>
            </a:endParaRPr>
          </a:p>
          <a:p>
            <a:pPr algn="ctr" defTabSz="91440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prstClr val="black"/>
                </a:solidFill>
                <a:latin typeface="Calibri" pitchFamily="34" charset="0"/>
                <a:ea typeface="宋体" panose="02010600030101010101" pitchFamily="2" charset="-122"/>
                <a:cs typeface="Arial" pitchFamily="34" charset="0"/>
              </a:rPr>
              <a:t>a </a:t>
            </a:r>
            <a:r>
              <a:rPr lang="en-US" altLang="zh-CN" sz="3200" b="1" dirty="0">
                <a:solidFill>
                  <a:prstClr val="black"/>
                </a:solidFill>
                <a:latin typeface="Calibri" pitchFamily="34" charset="0"/>
                <a:ea typeface="宋体" panose="02010600030101010101" pitchFamily="2" charset="-122"/>
                <a:cs typeface="Arial" pitchFamily="34" charset="0"/>
                <a:sym typeface="Symbol" panose="05050102010706020507" pitchFamily="18" charset="2"/>
              </a:rPr>
              <a:t></a:t>
            </a:r>
            <a:r>
              <a:rPr lang="en-US" altLang="zh-CN" sz="3200" b="1" dirty="0">
                <a:solidFill>
                  <a:prstClr val="black"/>
                </a:solidFill>
                <a:latin typeface="Calibri" pitchFamily="34" charset="0"/>
                <a:ea typeface="宋体" panose="02010600030101010101" pitchFamily="2" charset="-122"/>
                <a:cs typeface="Arial" pitchFamily="34" charset="0"/>
              </a:rPr>
              <a:t> b or b </a:t>
            </a:r>
            <a:r>
              <a:rPr lang="en-US" altLang="zh-CN" sz="3200" b="1" dirty="0">
                <a:solidFill>
                  <a:prstClr val="black"/>
                </a:solidFill>
                <a:latin typeface="Calibri" pitchFamily="34" charset="0"/>
                <a:ea typeface="宋体" panose="02010600030101010101" pitchFamily="2" charset="-122"/>
                <a:cs typeface="Arial" pitchFamily="34" charset="0"/>
                <a:sym typeface="Symbol" panose="05050102010706020507" pitchFamily="18" charset="2"/>
              </a:rPr>
              <a:t></a:t>
            </a:r>
            <a:r>
              <a:rPr lang="en-US" altLang="zh-CN" sz="3200" b="1" dirty="0">
                <a:solidFill>
                  <a:prstClr val="black"/>
                </a:solidFill>
                <a:latin typeface="Calibri" pitchFamily="34" charset="0"/>
                <a:ea typeface="宋体" panose="02010600030101010101" pitchFamily="2" charset="-122"/>
                <a:cs typeface="Arial" pitchFamily="34" charset="0"/>
              </a:rPr>
              <a:t> a</a:t>
            </a:r>
            <a:endParaRPr lang="zh-CN" altLang="zh-CN" sz="3200" b="1" dirty="0">
              <a:solidFill>
                <a:prstClr val="black"/>
              </a:solidFill>
              <a:latin typeface="Calibri" pitchFamily="34" charset="0"/>
              <a:ea typeface="宋体" panose="02010600030101010101" pitchFamily="2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0583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A81C909-737B-4830-B849-BFE5AE056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TOTAL ORDER     </a:t>
            </a:r>
            <a:r>
              <a:rPr lang="zh-CN" altLang="en-US" dirty="0"/>
              <a:t>全序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E8C5E80-BDB6-4FFB-B260-35CA4D835A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22859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3600" b="1" dirty="0"/>
              <a:t>The relation</a:t>
            </a:r>
            <a:r>
              <a:rPr lang="zh-CN" altLang="en-US" sz="3600" b="1" dirty="0"/>
              <a:t> ≼ </a:t>
            </a:r>
            <a:r>
              <a:rPr lang="en-US" altLang="zh-CN" sz="3600" b="1" dirty="0"/>
              <a:t>is a total order on the nonempty set S if, in addition, (iv) below is satisfied.</a:t>
            </a:r>
          </a:p>
          <a:p>
            <a:pPr marL="0" indent="0">
              <a:buNone/>
            </a:pPr>
            <a:endParaRPr lang="en-US" altLang="zh-CN" sz="3600" b="1" dirty="0"/>
          </a:p>
          <a:p>
            <a:pPr marL="0" indent="0">
              <a:buNone/>
            </a:pPr>
            <a:r>
              <a:rPr lang="en-US" altLang="zh-CN" sz="3600" b="1" dirty="0"/>
              <a:t>(iv) For all </a:t>
            </a:r>
            <a:r>
              <a:rPr lang="en-US" altLang="zh-CN" sz="3600" b="1" dirty="0" err="1"/>
              <a:t>x,y</a:t>
            </a:r>
            <a:r>
              <a:rPr lang="en-US" altLang="zh-CN" sz="3600" b="1" dirty="0"/>
              <a:t> ∈ S, we have x</a:t>
            </a:r>
            <a:r>
              <a:rPr lang="zh-CN" altLang="en-US" sz="3600" b="1" dirty="0"/>
              <a:t> ≼</a:t>
            </a:r>
            <a:r>
              <a:rPr lang="en-US" altLang="zh-CN" sz="3600" b="1" dirty="0"/>
              <a:t> y or y </a:t>
            </a:r>
            <a:r>
              <a:rPr lang="zh-CN" altLang="en-US" sz="3600" b="1" dirty="0"/>
              <a:t>≼ </a:t>
            </a:r>
            <a:r>
              <a:rPr lang="en-US" altLang="zh-CN" sz="3600" b="1" dirty="0"/>
              <a:t>x.</a:t>
            </a:r>
          </a:p>
        </p:txBody>
      </p:sp>
    </p:spTree>
    <p:extLst>
      <p:ext uri="{BB962C8B-B14F-4D97-AF65-F5344CB8AC3E}">
        <p14:creationId xmlns:p14="http://schemas.microsoft.com/office/powerpoint/2010/main" val="7430285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id="{05E8C473-76F9-47B3-8782-C6BE31B3F477}"/>
              </a:ext>
            </a:extLst>
          </p:cNvPr>
          <p:cNvSpPr/>
          <p:nvPr/>
        </p:nvSpPr>
        <p:spPr>
          <a:xfrm>
            <a:off x="346510" y="243385"/>
            <a:ext cx="1169811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altLang="zh-CN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Talk is cheap, show me the example</a:t>
            </a:r>
            <a:endParaRPr lang="zh-CN" altLang="en-US" sz="5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59B2FF53-4DCA-4414-9A63-56CCD7C7A881}"/>
              </a:ext>
            </a:extLst>
          </p:cNvPr>
          <p:cNvSpPr/>
          <p:nvPr/>
        </p:nvSpPr>
        <p:spPr>
          <a:xfrm>
            <a:off x="1478871" y="2767280"/>
            <a:ext cx="1033751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dirty="0"/>
              <a:t>字母表的字母按标准字典次序排序，比如 </a:t>
            </a:r>
            <a:r>
              <a:rPr lang="en-US" altLang="zh-CN" sz="4000" dirty="0"/>
              <a:t>A &lt; B &lt; C </a:t>
            </a:r>
            <a:r>
              <a:rPr lang="zh-CN" altLang="en-US" sz="4000" dirty="0"/>
              <a:t>等等。</a:t>
            </a:r>
          </a:p>
        </p:txBody>
      </p:sp>
    </p:spTree>
    <p:extLst>
      <p:ext uri="{BB962C8B-B14F-4D97-AF65-F5344CB8AC3E}">
        <p14:creationId xmlns:p14="http://schemas.microsoft.com/office/powerpoint/2010/main" val="569126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0546993-9A77-47C7-84BD-BBAA9B8DC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Strict Partial Order  </a:t>
            </a:r>
            <a:r>
              <a:rPr lang="zh-CN" altLang="en-US" dirty="0"/>
              <a:t>严格偏序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170406A8-AEB9-48E4-8C8F-B8644B2B1BC2}"/>
              </a:ext>
            </a:extLst>
          </p:cNvPr>
          <p:cNvSpPr txBox="1"/>
          <p:nvPr/>
        </p:nvSpPr>
        <p:spPr>
          <a:xfrm>
            <a:off x="1607417" y="1457000"/>
            <a:ext cx="79600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>
                <a:latin typeface="+mn-ea"/>
              </a:rPr>
              <a:t>由构词法</a:t>
            </a:r>
            <a:r>
              <a:rPr lang="en-US" altLang="zh-CN" sz="3200" b="1" dirty="0">
                <a:latin typeface="+mn-ea"/>
              </a:rPr>
              <a:t>,</a:t>
            </a:r>
            <a:r>
              <a:rPr lang="zh-CN" altLang="en-US" sz="3200" b="1" dirty="0">
                <a:latin typeface="+mn-ea"/>
              </a:rPr>
              <a:t>它显然是更</a:t>
            </a:r>
            <a:r>
              <a:rPr lang="en-US" altLang="zh-CN" sz="3200" b="1" dirty="0">
                <a:latin typeface="+mn-ea"/>
              </a:rPr>
              <a:t>strict</a:t>
            </a:r>
            <a:r>
              <a:rPr lang="zh-CN" altLang="en-US" sz="3200" b="1" dirty="0">
                <a:latin typeface="+mn-ea"/>
              </a:rPr>
              <a:t>的</a:t>
            </a:r>
            <a:r>
              <a:rPr lang="en-US" altLang="zh-CN" sz="3200" b="1" dirty="0">
                <a:latin typeface="+mn-ea"/>
              </a:rPr>
              <a:t>partial order</a:t>
            </a:r>
          </a:p>
          <a:p>
            <a:pPr algn="ctr"/>
            <a:r>
              <a:rPr lang="zh-CN" altLang="en-US" sz="3200" b="1" dirty="0">
                <a:latin typeface="+mn-ea"/>
              </a:rPr>
              <a:t>那它</a:t>
            </a:r>
            <a:r>
              <a:rPr lang="en-US" altLang="zh-CN" sz="3200" b="1" dirty="0">
                <a:latin typeface="+mn-ea"/>
              </a:rPr>
              <a:t>strict</a:t>
            </a:r>
            <a:r>
              <a:rPr lang="zh-CN" altLang="en-US" sz="3200" b="1" dirty="0">
                <a:latin typeface="+mn-ea"/>
              </a:rPr>
              <a:t>在哪呢</a:t>
            </a:r>
            <a:r>
              <a:rPr lang="en-US" altLang="zh-CN" sz="3200" b="1" dirty="0">
                <a:latin typeface="+mn-ea"/>
              </a:rPr>
              <a:t>?</a:t>
            </a:r>
            <a:endParaRPr lang="zh-CN" altLang="en-US" b="1" dirty="0">
              <a:latin typeface="+mn-ea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53E18FC9-A74B-4337-9198-A54162D102BF}"/>
              </a:ext>
            </a:extLst>
          </p:cNvPr>
          <p:cNvSpPr txBox="1"/>
          <p:nvPr/>
        </p:nvSpPr>
        <p:spPr>
          <a:xfrm>
            <a:off x="1780674" y="2723949"/>
            <a:ext cx="866273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A strict (or irreflexive) partial order "&lt;" is a binary relation that is irreflexive, transitive and asymmetric, i.e. which satisfies for all a, b, and c in P: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/>
              <a:t>    Not a &lt; a (</a:t>
            </a:r>
            <a:r>
              <a:rPr lang="en-US" altLang="zh-CN" sz="2400" dirty="0" err="1"/>
              <a:t>irreflexivity</a:t>
            </a:r>
            <a:r>
              <a:rPr lang="en-US" altLang="zh-CN" sz="2400" dirty="0"/>
              <a:t>),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/>
              <a:t>    If a &lt; b and b &lt; c then a &lt; c (transitivity)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/>
              <a:t>    If a &lt; b then not b &lt; a (asymmetry)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061812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AAF7B53-426D-4E51-81EB-C5F5A940A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033721"/>
          </a:xfrm>
        </p:spPr>
        <p:txBody>
          <a:bodyPr/>
          <a:lstStyle/>
          <a:p>
            <a:pPr algn="ctr"/>
            <a:r>
              <a:rPr lang="zh-CN" altLang="en-US" dirty="0"/>
              <a:t>什么是二元关系</a:t>
            </a:r>
            <a:r>
              <a:rPr lang="en-US" altLang="zh-CN" dirty="0"/>
              <a:t>?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C282B26-6C3D-432F-8531-12F0B0825C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8680" y="2135818"/>
            <a:ext cx="10178322" cy="14606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2800" dirty="0"/>
              <a:t>A binary relation R on X and Y is a subset of X × Y; that is, it is a set of ordered pairs (x, y) consisting of elements x ∈ X and y ∈ Y.  </a:t>
            </a:r>
            <a:endParaRPr lang="zh-CN" altLang="en-US" sz="2800" dirty="0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EC7B7505-3212-42CB-9739-E105C375053E}"/>
              </a:ext>
            </a:extLst>
          </p:cNvPr>
          <p:cNvSpPr txBox="1"/>
          <p:nvPr/>
        </p:nvSpPr>
        <p:spPr>
          <a:xfrm>
            <a:off x="2094488" y="3871740"/>
            <a:ext cx="80030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具体点</a:t>
            </a:r>
            <a:r>
              <a:rPr lang="en-US" altLang="zh-CN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!</a:t>
            </a:r>
            <a:endParaRPr lang="zh-CN" alt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DA38E79C-C02F-4FE3-8F08-11BF69263A99}"/>
              </a:ext>
            </a:extLst>
          </p:cNvPr>
          <p:cNvSpPr txBox="1"/>
          <p:nvPr/>
        </p:nvSpPr>
        <p:spPr>
          <a:xfrm>
            <a:off x="1528812" y="4722182"/>
            <a:ext cx="91343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/>
              <a:t>两个事物之间的联系</a:t>
            </a:r>
            <a:endParaRPr lang="en-US" altLang="zh-CN" sz="2400" dirty="0"/>
          </a:p>
          <a:p>
            <a:pPr algn="ctr"/>
            <a:r>
              <a:rPr lang="en-US" altLang="zh-CN" sz="2400" dirty="0"/>
              <a:t>1</a:t>
            </a:r>
            <a:r>
              <a:rPr lang="en-US" altLang="zh-CN" sz="2400" dirty="0">
                <a:solidFill>
                  <a:srgbClr val="FF0000"/>
                </a:solidFill>
              </a:rPr>
              <a:t>&lt;</a:t>
            </a:r>
            <a:r>
              <a:rPr lang="en-US" altLang="zh-CN" sz="2400" dirty="0"/>
              <a:t>2,</a:t>
            </a:r>
            <a:r>
              <a:rPr lang="zh-CN" altLang="en-US" sz="2400" dirty="0"/>
              <a:t>我</a:t>
            </a:r>
            <a:r>
              <a:rPr lang="zh-CN" altLang="en-US" sz="2400" dirty="0">
                <a:solidFill>
                  <a:srgbClr val="FF0000"/>
                </a:solidFill>
              </a:rPr>
              <a:t>爱</a:t>
            </a:r>
            <a:r>
              <a:rPr lang="zh-CN" altLang="en-US" sz="2400" dirty="0"/>
              <a:t>问求</a:t>
            </a:r>
            <a:r>
              <a:rPr lang="en-US" altLang="zh-CN" sz="2400" dirty="0"/>
              <a:t>,</a:t>
            </a:r>
            <a:r>
              <a:rPr lang="zh-CN" altLang="en-US" sz="2400" dirty="0"/>
              <a:t>婆媳关系</a:t>
            </a:r>
            <a:r>
              <a:rPr lang="en-US" altLang="zh-CN" sz="2400" dirty="0"/>
              <a:t>……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896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id="{05E8C473-76F9-47B3-8782-C6BE31B3F477}"/>
              </a:ext>
            </a:extLst>
          </p:cNvPr>
          <p:cNvSpPr/>
          <p:nvPr/>
        </p:nvSpPr>
        <p:spPr>
          <a:xfrm>
            <a:off x="346510" y="243385"/>
            <a:ext cx="1169811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altLang="zh-CN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Talk is cheap, show me the example</a:t>
            </a:r>
            <a:endParaRPr lang="zh-CN" altLang="en-US" sz="5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742957DD-C0A1-4284-80E2-1C9BDC378857}"/>
              </a:ext>
            </a:extLst>
          </p:cNvPr>
          <p:cNvSpPr/>
          <p:nvPr/>
        </p:nvSpPr>
        <p:spPr>
          <a:xfrm>
            <a:off x="2678131" y="2674320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sz="3600" dirty="0"/>
              <a:t>The relation “less than” is a strict partial order on Z+.</a:t>
            </a:r>
          </a:p>
          <a:p>
            <a:r>
              <a:rPr lang="en-US" altLang="zh-CN" sz="3600" dirty="0"/>
              <a:t>The relation “more than” is a strict partial order on Z+.</a:t>
            </a:r>
          </a:p>
        </p:txBody>
      </p:sp>
    </p:spTree>
    <p:extLst>
      <p:ext uri="{BB962C8B-B14F-4D97-AF65-F5344CB8AC3E}">
        <p14:creationId xmlns:p14="http://schemas.microsoft.com/office/powerpoint/2010/main" val="26462862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>
            <a:extLst>
              <a:ext uri="{FF2B5EF4-FFF2-40B4-BE49-F238E27FC236}">
                <a16:creationId xmlns:a16="http://schemas.microsoft.com/office/drawing/2014/main" id="{D0E7A776-9250-481C-8C6F-879750AD4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/>
              <a:t>Strict weak orderings   </a:t>
            </a:r>
            <a:r>
              <a:rPr lang="zh-CN" altLang="en-US" sz="4400" b="1" dirty="0"/>
              <a:t>严格弱排序</a:t>
            </a:r>
            <a:endParaRPr lang="zh-CN" altLang="en-US" sz="4400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209AA400-44B4-42BB-B2AD-F4B4C45F4072}"/>
              </a:ext>
            </a:extLst>
          </p:cNvPr>
          <p:cNvSpPr/>
          <p:nvPr/>
        </p:nvSpPr>
        <p:spPr>
          <a:xfrm>
            <a:off x="1524000" y="1350970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/>
              <a:t>A strict weak ordering is a </a:t>
            </a:r>
            <a:r>
              <a:rPr lang="en-US" altLang="zh-CN" sz="2400" dirty="0">
                <a:hlinkClick r:id="rId3" tooltip="Binary rela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binary relation</a:t>
            </a:r>
            <a:r>
              <a:rPr lang="en-US" altLang="zh-CN" sz="2400" dirty="0"/>
              <a:t> &lt; on a set S that is a </a:t>
            </a:r>
            <a:r>
              <a:rPr lang="en-US" altLang="zh-CN" sz="2400" dirty="0">
                <a:hlinkClick r:id="rId4" tooltip="Strict partial order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strict partial </a:t>
            </a:r>
            <a:r>
              <a:rPr lang="en-US" altLang="zh-CN" sz="2400" dirty="0"/>
              <a:t>in which the relation </a:t>
            </a:r>
            <a:r>
              <a:rPr lang="en-US" altLang="zh-CN" sz="2400" dirty="0">
                <a:solidFill>
                  <a:srgbClr val="FF0000"/>
                </a:solidFill>
              </a:rPr>
              <a:t>"neither a &lt; b nor b &lt; a" is transitive.</a:t>
            </a:r>
            <a:endParaRPr lang="en-US" altLang="zh-CN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400" dirty="0"/>
              <a:t>For all x in S, it is not the case that x &lt; x (</a:t>
            </a:r>
            <a:r>
              <a:rPr lang="en-US" altLang="zh-CN" sz="2400" dirty="0" err="1">
                <a:hlinkClick r:id="rId5" tooltip="Irreflexive rela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irreflexivity</a:t>
            </a:r>
            <a:r>
              <a:rPr lang="en-US" altLang="zh-CN" sz="2400" dirty="0"/>
              <a:t>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400" dirty="0"/>
              <a:t>For all x, y in S, if x &lt; y then it is not the case that y &lt; x (</a:t>
            </a:r>
            <a:r>
              <a:rPr lang="en-US" altLang="zh-CN" sz="2400" dirty="0">
                <a:hlinkClick r:id="rId6" tooltip="Asymmetric rela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asymmetry</a:t>
            </a:r>
            <a:r>
              <a:rPr lang="en-US" altLang="zh-CN" sz="2400" dirty="0"/>
              <a:t>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400" dirty="0"/>
              <a:t>For all x, y, z in S, if x &lt; y and y &lt; z then x &lt; z (</a:t>
            </a:r>
            <a:r>
              <a:rPr lang="en-US" altLang="zh-CN" sz="2400" dirty="0">
                <a:hlinkClick r:id="rId7" tooltip="Transitive rela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transitivity</a:t>
            </a:r>
            <a:r>
              <a:rPr lang="en-US" altLang="zh-CN" sz="2400" dirty="0"/>
              <a:t>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400" dirty="0"/>
              <a:t>For all x, y, z in S, if x is incomparable with y (neither x &lt; y nor y &lt; x hold), and y is incomparable with z, then x is incomparable with z (transitivity of incomparability).</a:t>
            </a: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9B48FF7C-AFC9-4DF5-BC06-0665333495F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591050" y="4531391"/>
            <a:ext cx="3176213" cy="1951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6496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FFEFFCEC-57CE-46C6-B5D8-5C004A6F353A}"/>
              </a:ext>
            </a:extLst>
          </p:cNvPr>
          <p:cNvSpPr/>
          <p:nvPr/>
        </p:nvSpPr>
        <p:spPr>
          <a:xfrm>
            <a:off x="346510" y="243385"/>
            <a:ext cx="1169811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altLang="zh-CN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Talk is cheap, show me the example</a:t>
            </a:r>
            <a:endParaRPr lang="zh-CN" altLang="en-US" sz="5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4A8BD3A6-D220-4AEA-9D58-EC0BB34DDAAC}"/>
              </a:ext>
            </a:extLst>
          </p:cNvPr>
          <p:cNvSpPr/>
          <p:nvPr/>
        </p:nvSpPr>
        <p:spPr>
          <a:xfrm>
            <a:off x="1681538" y="2512031"/>
            <a:ext cx="835631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/>
              <a:t>Sort</a:t>
            </a:r>
            <a:r>
              <a:rPr lang="zh-CN" altLang="en-US" sz="2800" dirty="0"/>
              <a:t>函数有三个参数：（第三个参数可不写）</a:t>
            </a:r>
          </a:p>
          <a:p>
            <a:r>
              <a:rPr lang="zh-CN" altLang="en-US" sz="2800" dirty="0"/>
              <a:t>（</a:t>
            </a:r>
            <a:r>
              <a:rPr lang="en-US" altLang="zh-CN" sz="2800" dirty="0"/>
              <a:t>1</a:t>
            </a:r>
            <a:r>
              <a:rPr lang="zh-CN" altLang="en-US" sz="2800" dirty="0"/>
              <a:t>）第一个是要排序的数组的起始地址。</a:t>
            </a:r>
          </a:p>
          <a:p>
            <a:r>
              <a:rPr lang="zh-CN" altLang="en-US" sz="2800" dirty="0"/>
              <a:t>（</a:t>
            </a:r>
            <a:r>
              <a:rPr lang="en-US" altLang="zh-CN" sz="2800" dirty="0"/>
              <a:t>2</a:t>
            </a:r>
            <a:r>
              <a:rPr lang="zh-CN" altLang="en-US" sz="2800" dirty="0"/>
              <a:t>）第二个是结束的地址（最后一位要排序的地址）</a:t>
            </a:r>
          </a:p>
          <a:p>
            <a:r>
              <a:rPr lang="zh-CN" altLang="en-US" sz="2800" dirty="0"/>
              <a:t>（</a:t>
            </a:r>
            <a:r>
              <a:rPr lang="en-US" altLang="zh-CN" sz="2800" dirty="0"/>
              <a:t>3</a:t>
            </a:r>
            <a:r>
              <a:rPr lang="zh-CN" altLang="en-US" sz="2800" dirty="0"/>
              <a:t>）第三个参数是排序的方法，可以是「降序」也可是「升序」，</a:t>
            </a:r>
          </a:p>
          <a:p>
            <a:r>
              <a:rPr lang="zh-CN" altLang="en-US" sz="2800" dirty="0"/>
              <a:t>第三个参数可省略，此时默认的排序方法是「升序」排序。默认的运算符是</a:t>
            </a:r>
            <a:r>
              <a:rPr lang="en-US" altLang="zh-CN" sz="2800" dirty="0"/>
              <a:t>&lt;</a:t>
            </a:r>
            <a:endParaRPr lang="zh-CN" altLang="en-US" sz="2800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DC2A8BBA-F966-4CB2-A45E-8651C79A3C7F}"/>
              </a:ext>
            </a:extLst>
          </p:cNvPr>
          <p:cNvSpPr txBox="1"/>
          <p:nvPr/>
        </p:nvSpPr>
        <p:spPr>
          <a:xfrm>
            <a:off x="2044556" y="1654139"/>
            <a:ext cx="69247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/>
              <a:t>如何用</a:t>
            </a:r>
            <a:r>
              <a:rPr lang="en-US" altLang="zh-CN" sz="4400" dirty="0"/>
              <a:t>sort</a:t>
            </a:r>
            <a:r>
              <a:rPr lang="zh-CN" altLang="en-US" sz="4400" dirty="0"/>
              <a:t>实现一个降序</a:t>
            </a:r>
            <a:r>
              <a:rPr lang="en-US" altLang="zh-CN" sz="4400" dirty="0"/>
              <a:t>?</a:t>
            </a:r>
            <a:endParaRPr lang="zh-CN" altLang="en-US" sz="4400" dirty="0"/>
          </a:p>
        </p:txBody>
      </p:sp>
    </p:spTree>
    <p:extLst>
      <p:ext uri="{BB962C8B-B14F-4D97-AF65-F5344CB8AC3E}">
        <p14:creationId xmlns:p14="http://schemas.microsoft.com/office/powerpoint/2010/main" val="2833651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id="{05E8C473-76F9-47B3-8782-C6BE31B3F477}"/>
              </a:ext>
            </a:extLst>
          </p:cNvPr>
          <p:cNvSpPr/>
          <p:nvPr/>
        </p:nvSpPr>
        <p:spPr>
          <a:xfrm>
            <a:off x="346510" y="243385"/>
            <a:ext cx="1169811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altLang="zh-CN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Talk is cheap, show me the example</a:t>
            </a:r>
            <a:endParaRPr lang="zh-CN" altLang="en-US" sz="5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0FCC05DB-B3BB-48CD-91C8-CF215555E4DA}"/>
              </a:ext>
            </a:extLst>
          </p:cNvPr>
          <p:cNvSpPr/>
          <p:nvPr/>
        </p:nvSpPr>
        <p:spPr>
          <a:xfrm>
            <a:off x="1458931" y="4159578"/>
            <a:ext cx="91770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/>
              <a:t>sort</a:t>
            </a:r>
            <a:r>
              <a:rPr lang="zh-CN" altLang="en-US" sz="3200" dirty="0"/>
              <a:t>容器对“相同”的定义是等价</a:t>
            </a:r>
            <a:r>
              <a:rPr lang="en-US" altLang="zh-CN" sz="3200" dirty="0"/>
              <a:t>(equivalence)</a:t>
            </a:r>
          </a:p>
          <a:p>
            <a:endParaRPr lang="en-US" altLang="zh-CN" sz="3200" dirty="0"/>
          </a:p>
          <a:p>
            <a:r>
              <a:rPr lang="zh-CN" altLang="en-US" sz="3200" dirty="0"/>
              <a:t>它的判断方式是 </a:t>
            </a:r>
            <a:r>
              <a:rPr lang="en-US" altLang="zh-CN" sz="3200" dirty="0"/>
              <a:t>!(a </a:t>
            </a:r>
            <a:r>
              <a:rPr lang="zh-CN" altLang="en-US" sz="3200" dirty="0"/>
              <a:t>比较函数 </a:t>
            </a:r>
            <a:r>
              <a:rPr lang="en-US" altLang="zh-CN" sz="3200" dirty="0"/>
              <a:t>b) &amp;&amp; !( b </a:t>
            </a:r>
            <a:r>
              <a:rPr lang="zh-CN" altLang="en-US" sz="3200" dirty="0"/>
              <a:t>比较函数 </a:t>
            </a:r>
            <a:r>
              <a:rPr lang="en-US" altLang="zh-CN" sz="3200" dirty="0"/>
              <a:t>a)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5DEEFCA9-0EDE-4E65-8631-CC6C0BC78230}"/>
                  </a:ext>
                </a:extLst>
              </p:cNvPr>
              <p:cNvSpPr/>
              <p:nvPr/>
            </p:nvSpPr>
            <p:spPr>
              <a:xfrm>
                <a:off x="2000035" y="1857516"/>
                <a:ext cx="7236432" cy="17543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CN" sz="3600" dirty="0"/>
                  <a:t>bool compare(int </a:t>
                </a:r>
                <a:r>
                  <a:rPr lang="en-US" altLang="zh-CN" sz="3600" dirty="0" err="1"/>
                  <a:t>a,int</a:t>
                </a:r>
                <a:r>
                  <a:rPr lang="en-US" altLang="zh-CN" sz="3600" dirty="0"/>
                  <a:t> b){</a:t>
                </a:r>
              </a:p>
              <a:p>
                <a:r>
                  <a:rPr lang="en-US" altLang="zh-CN" sz="3600" dirty="0"/>
                  <a:t>  return a </a:t>
                </a:r>
                <a14:m>
                  <m:oMath xmlns:m="http://schemas.openxmlformats.org/officeDocument/2006/math">
                    <m:r>
                      <a:rPr lang="en-US" altLang="zh-CN" sz="36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altLang="zh-CN" sz="3600" dirty="0"/>
                  <a:t> b; </a:t>
                </a:r>
              </a:p>
              <a:p>
                <a:r>
                  <a:rPr lang="en-US" altLang="zh-CN" sz="3600" dirty="0"/>
                  <a:t>}</a:t>
                </a:r>
                <a:endParaRPr lang="zh-CN" altLang="en-US" sz="3600" dirty="0"/>
              </a:p>
            </p:txBody>
          </p:sp>
        </mc:Choice>
        <mc:Fallback xmlns="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5DEEFCA9-0EDE-4E65-8631-CC6C0BC7823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0035" y="1857516"/>
                <a:ext cx="7236432" cy="1754326"/>
              </a:xfrm>
              <a:prstGeom prst="rect">
                <a:avLst/>
              </a:prstGeom>
              <a:blipFill>
                <a:blip r:embed="rId3"/>
                <a:stretch>
                  <a:fillRect l="-2527" t="-5575" b="-1254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0386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id="{05E8C473-76F9-47B3-8782-C6BE31B3F477}"/>
              </a:ext>
            </a:extLst>
          </p:cNvPr>
          <p:cNvSpPr/>
          <p:nvPr/>
        </p:nvSpPr>
        <p:spPr>
          <a:xfrm>
            <a:off x="346510" y="243385"/>
            <a:ext cx="1169811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altLang="zh-CN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Talk is cheap, show me the example</a:t>
            </a:r>
            <a:endParaRPr lang="zh-CN" altLang="en-US" sz="5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6D4F234A-0B86-4750-A39E-9B7243EF818B}"/>
              </a:ext>
            </a:extLst>
          </p:cNvPr>
          <p:cNvSpPr/>
          <p:nvPr/>
        </p:nvSpPr>
        <p:spPr>
          <a:xfrm>
            <a:off x="1938389" y="1166715"/>
            <a:ext cx="704122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/>
              <a:t>bool Compare1(int a, int b)</a:t>
            </a:r>
          </a:p>
          <a:p>
            <a:r>
              <a:rPr lang="en-US" altLang="zh-CN" dirty="0"/>
              <a:t>{</a:t>
            </a:r>
          </a:p>
          <a:p>
            <a:r>
              <a:rPr lang="en-US" altLang="zh-CN" dirty="0"/>
              <a:t>    return a &lt; b;</a:t>
            </a:r>
          </a:p>
          <a:p>
            <a:r>
              <a:rPr lang="en-US" altLang="zh-CN" dirty="0"/>
              <a:t>}</a:t>
            </a:r>
          </a:p>
          <a:p>
            <a:r>
              <a:rPr lang="en-US" altLang="zh-CN" dirty="0"/>
              <a:t>bool Compare2(int a, int b)</a:t>
            </a:r>
          </a:p>
          <a:p>
            <a:r>
              <a:rPr lang="en-US" altLang="zh-CN" dirty="0"/>
              <a:t>{</a:t>
            </a:r>
          </a:p>
          <a:p>
            <a:r>
              <a:rPr lang="en-US" altLang="zh-CN" dirty="0"/>
              <a:t>    return a&lt;= b;</a:t>
            </a:r>
          </a:p>
          <a:p>
            <a:r>
              <a:rPr lang="en-US" altLang="zh-CN" dirty="0"/>
              <a:t>}</a:t>
            </a:r>
            <a:endParaRPr lang="zh-CN" altLang="en-US" dirty="0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7A768680-191A-478D-9E88-0D7D097AD6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3056" y="3462992"/>
            <a:ext cx="6489570" cy="3395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85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71C1644D-A2AC-45E4-A0DB-BCFFED5C5FA2}"/>
              </a:ext>
            </a:extLst>
          </p:cNvPr>
          <p:cNvSpPr/>
          <p:nvPr/>
        </p:nvSpPr>
        <p:spPr>
          <a:xfrm>
            <a:off x="1438382" y="400692"/>
            <a:ext cx="8866598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/>
              <a:t>下面哪个函数不能作为</a:t>
            </a:r>
            <a:r>
              <a:rPr lang="en-US" altLang="zh-CN" sz="2800" dirty="0"/>
              <a:t>C++ std</a:t>
            </a:r>
            <a:r>
              <a:rPr lang="zh-CN" altLang="en-US" sz="2800" dirty="0"/>
              <a:t>：：</a:t>
            </a:r>
            <a:r>
              <a:rPr lang="en-US" altLang="zh-CN" sz="2800" dirty="0"/>
              <a:t>sort</a:t>
            </a:r>
            <a:r>
              <a:rPr lang="zh-CN" altLang="en-US" sz="2800" dirty="0"/>
              <a:t>的比较函数。</a:t>
            </a:r>
          </a:p>
          <a:p>
            <a:endParaRPr lang="zh-CN" altLang="en-US" dirty="0"/>
          </a:p>
          <a:p>
            <a:r>
              <a:rPr lang="zh-CN" altLang="en-US" sz="2400" dirty="0"/>
              <a:t>选项：</a:t>
            </a:r>
          </a:p>
          <a:p>
            <a:endParaRPr lang="zh-CN" altLang="en-US" sz="2400" dirty="0"/>
          </a:p>
          <a:p>
            <a:r>
              <a:rPr lang="en-US" altLang="zh-CN" sz="2400" dirty="0"/>
              <a:t>A</a:t>
            </a:r>
            <a:r>
              <a:rPr lang="zh-CN" altLang="en-US" sz="2400" dirty="0"/>
              <a:t>、</a:t>
            </a:r>
            <a:r>
              <a:rPr lang="en-US" altLang="zh-CN" sz="2400" dirty="0"/>
              <a:t>bool f(int a, int b){return a &lt; b;}</a:t>
            </a:r>
          </a:p>
          <a:p>
            <a:endParaRPr lang="en-US" altLang="zh-CN" sz="2400" dirty="0"/>
          </a:p>
          <a:p>
            <a:r>
              <a:rPr lang="en-US" altLang="zh-CN" sz="2400" dirty="0"/>
              <a:t>B</a:t>
            </a:r>
            <a:r>
              <a:rPr lang="zh-CN" altLang="en-US" sz="2400" dirty="0"/>
              <a:t>、</a:t>
            </a:r>
            <a:r>
              <a:rPr lang="en-US" altLang="zh-CN" sz="2400" dirty="0"/>
              <a:t>bool f(int a, int b){return false;}</a:t>
            </a:r>
          </a:p>
          <a:p>
            <a:endParaRPr lang="en-US" altLang="zh-CN" sz="2400" dirty="0"/>
          </a:p>
          <a:p>
            <a:r>
              <a:rPr lang="en-US" altLang="zh-CN" sz="2400" dirty="0"/>
              <a:t>C</a:t>
            </a:r>
            <a:r>
              <a:rPr lang="zh-CN" altLang="en-US" sz="2400" dirty="0"/>
              <a:t>、</a:t>
            </a:r>
            <a:r>
              <a:rPr lang="en-US" altLang="zh-CN" sz="2400" dirty="0"/>
              <a:t>bool f(int a, int b){return a &gt; b;}</a:t>
            </a:r>
          </a:p>
          <a:p>
            <a:endParaRPr lang="en-US" altLang="zh-CN" sz="2400" dirty="0"/>
          </a:p>
          <a:p>
            <a:r>
              <a:rPr lang="en-US" altLang="zh-CN" sz="2400" dirty="0"/>
              <a:t>D</a:t>
            </a:r>
            <a:r>
              <a:rPr lang="zh-CN" altLang="en-US" sz="2400" dirty="0"/>
              <a:t>、</a:t>
            </a:r>
            <a:r>
              <a:rPr lang="en-US" altLang="zh-CN" sz="2400" dirty="0"/>
              <a:t>bool f(int a, int b){return a &lt;= b;}</a:t>
            </a:r>
          </a:p>
          <a:p>
            <a:endParaRPr lang="en-US" altLang="zh-CN" sz="2400" dirty="0"/>
          </a:p>
          <a:p>
            <a:r>
              <a:rPr lang="en-US" altLang="zh-CN" sz="2400" dirty="0"/>
              <a:t>E</a:t>
            </a:r>
            <a:r>
              <a:rPr lang="zh-CN" altLang="en-US" sz="2400" dirty="0"/>
              <a:t>、</a:t>
            </a:r>
            <a:r>
              <a:rPr lang="en-US" altLang="zh-CN" sz="2400" dirty="0"/>
              <a:t>bool f(int a, int b){return a - b &lt; -1;}</a:t>
            </a:r>
          </a:p>
          <a:p>
            <a:endParaRPr lang="en-US" altLang="zh-CN" sz="2400" dirty="0"/>
          </a:p>
          <a:p>
            <a:r>
              <a:rPr lang="en-US" altLang="zh-CN" sz="2400" dirty="0"/>
              <a:t>F</a:t>
            </a:r>
            <a:r>
              <a:rPr lang="zh-CN" altLang="en-US" sz="2400" dirty="0"/>
              <a:t>、</a:t>
            </a:r>
            <a:r>
              <a:rPr lang="en-US" altLang="zh-CN" sz="2400" dirty="0"/>
              <a:t>bool f(int a, int b){return a - b &gt; 1;}</a:t>
            </a:r>
          </a:p>
        </p:txBody>
      </p:sp>
    </p:spTree>
    <p:extLst>
      <p:ext uri="{BB962C8B-B14F-4D97-AF65-F5344CB8AC3E}">
        <p14:creationId xmlns:p14="http://schemas.microsoft.com/office/powerpoint/2010/main" val="23797608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id="{05E8C473-76F9-47B3-8782-C6BE31B3F477}"/>
              </a:ext>
            </a:extLst>
          </p:cNvPr>
          <p:cNvSpPr/>
          <p:nvPr/>
        </p:nvSpPr>
        <p:spPr>
          <a:xfrm>
            <a:off x="346510" y="243385"/>
            <a:ext cx="1169811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altLang="zh-CN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Talk is cheap, show me the example</a:t>
            </a:r>
            <a:endParaRPr lang="zh-CN" altLang="en-US" sz="5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4DD53A0D-265A-482D-88EB-02B03705C5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6245" y="1451441"/>
            <a:ext cx="5988290" cy="5072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2070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AB889C88-1890-41E6-92E1-4E4D4C3FB2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9809" y="202188"/>
            <a:ext cx="9952381" cy="63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724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B8F85DF-2D5C-4ADB-B412-E3C02AD3A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839" y="426773"/>
            <a:ext cx="10178322" cy="1492132"/>
          </a:xfrm>
        </p:spPr>
        <p:txBody>
          <a:bodyPr>
            <a:normAutofit/>
          </a:bodyPr>
          <a:lstStyle/>
          <a:p>
            <a:r>
              <a:rPr lang="zh-CN" altLang="en-US" dirty="0"/>
              <a:t>鸣谢</a:t>
            </a:r>
            <a:r>
              <a:rPr lang="en-US" altLang="zh-CN" dirty="0"/>
              <a:t>:</a:t>
            </a:r>
            <a:br>
              <a:rPr lang="en-US" altLang="zh-CN" dirty="0"/>
            </a:b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169174D-C4F6-4221-972C-92C49D1B7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6839" y="2010793"/>
            <a:ext cx="10178322" cy="3593591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3600" strike="sngStrike" dirty="0"/>
              <a:t>蚂蚁百科</a:t>
            </a:r>
            <a:r>
              <a:rPr lang="zh-CN" altLang="en-US" sz="3600" dirty="0"/>
              <a:t>魏恒峰老师</a:t>
            </a:r>
            <a:endParaRPr lang="en-US" altLang="zh-CN" sz="3600" dirty="0"/>
          </a:p>
          <a:p>
            <a:pPr marL="0" indent="0">
              <a:buNone/>
            </a:pPr>
            <a:r>
              <a:rPr lang="zh-CN" altLang="en-US" sz="3600" dirty="0"/>
              <a:t>维基百科</a:t>
            </a:r>
            <a:br>
              <a:rPr lang="en-US" altLang="zh-CN" sz="3600" dirty="0"/>
            </a:br>
            <a:r>
              <a:rPr lang="zh-CN" altLang="en-US" sz="3600" dirty="0"/>
              <a:t>百度百科</a:t>
            </a:r>
            <a:br>
              <a:rPr lang="en-US" altLang="zh-CN" sz="3600" dirty="0"/>
            </a:br>
            <a:r>
              <a:rPr lang="zh-CN" altLang="en-US" sz="3600" dirty="0"/>
              <a:t>万能的</a:t>
            </a:r>
            <a:r>
              <a:rPr lang="en-US" altLang="zh-CN" sz="3600" dirty="0"/>
              <a:t>CSDN</a:t>
            </a:r>
          </a:p>
          <a:p>
            <a:pPr marL="0" indent="0">
              <a:buNone/>
            </a:pPr>
            <a:r>
              <a:rPr lang="en-US" altLang="zh-CN" sz="3600" dirty="0"/>
              <a:t>228</a:t>
            </a:r>
            <a:r>
              <a:rPr lang="zh-CN" altLang="en-US" sz="3600" dirty="0"/>
              <a:t>的陈驰同学</a:t>
            </a:r>
            <a:endParaRPr lang="en-US" altLang="zh-CN" sz="3600" dirty="0"/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321920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B9BFEF8C-7934-494D-9CDE-8227710A2E42}"/>
              </a:ext>
            </a:extLst>
          </p:cNvPr>
          <p:cNvSpPr txBox="1"/>
          <p:nvPr/>
        </p:nvSpPr>
        <p:spPr>
          <a:xfrm>
            <a:off x="2003461" y="2116477"/>
            <a:ext cx="802411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3800" dirty="0"/>
              <a:t>谢谢大家</a:t>
            </a:r>
            <a:r>
              <a:rPr lang="en-US" altLang="zh-CN" sz="13800" dirty="0"/>
              <a:t>!</a:t>
            </a:r>
            <a:endParaRPr lang="zh-CN" altLang="en-US" sz="13800" dirty="0"/>
          </a:p>
        </p:txBody>
      </p:sp>
    </p:spTree>
    <p:extLst>
      <p:ext uri="{BB962C8B-B14F-4D97-AF65-F5344CB8AC3E}">
        <p14:creationId xmlns:p14="http://schemas.microsoft.com/office/powerpoint/2010/main" val="3034872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4294967295"/>
          </p:nvPr>
        </p:nvSpPr>
        <p:spPr>
          <a:xfrm>
            <a:off x="997053" y="985114"/>
            <a:ext cx="11897013" cy="5872886"/>
          </a:xfrm>
        </p:spPr>
        <p:txBody>
          <a:bodyPr>
            <a:normAutofit lnSpcReduction="10000"/>
          </a:bodyPr>
          <a:lstStyle/>
          <a:p>
            <a:r>
              <a:rPr lang="zh-CN" altLang="en-US" sz="3900" b="1" dirty="0">
                <a:solidFill>
                  <a:schemeClr val="tx1"/>
                </a:solidFill>
                <a:sym typeface="+mn-ea"/>
              </a:rPr>
              <a:t>reflexivity</a:t>
            </a:r>
            <a:endParaRPr lang="zh-CN" altLang="en-US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zh-CN" altLang="en-US" b="1" dirty="0">
                <a:solidFill>
                  <a:schemeClr val="tx1"/>
                </a:solidFill>
              </a:rPr>
              <a:t>   </a:t>
            </a:r>
            <a:r>
              <a:rPr lang="zh-CN" altLang="en-US" sz="3900" b="1" dirty="0">
                <a:solidFill>
                  <a:schemeClr val="tx1"/>
                </a:solidFill>
              </a:rPr>
              <a:t>（自反性）</a:t>
            </a:r>
          </a:p>
          <a:p>
            <a:r>
              <a:rPr lang="en-US" altLang="zh-CN" sz="3900" b="1" dirty="0" err="1">
                <a:solidFill>
                  <a:schemeClr val="tx1"/>
                </a:solidFill>
              </a:rPr>
              <a:t>irreflexivity</a:t>
            </a:r>
            <a:endParaRPr lang="en-US" altLang="zh-CN" sz="39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zh-CN" sz="3900" b="1" dirty="0">
                <a:solidFill>
                  <a:schemeClr val="tx1"/>
                </a:solidFill>
              </a:rPr>
              <a:t> </a:t>
            </a:r>
            <a:r>
              <a:rPr lang="zh-CN" altLang="en-US" sz="3900" b="1" dirty="0">
                <a:solidFill>
                  <a:schemeClr val="tx1"/>
                </a:solidFill>
              </a:rPr>
              <a:t>（反自反性）</a:t>
            </a:r>
            <a:endParaRPr lang="en-US" altLang="zh-CN" sz="3900" b="1" dirty="0">
              <a:solidFill>
                <a:schemeClr val="tx1"/>
              </a:solidFill>
            </a:endParaRPr>
          </a:p>
          <a:p>
            <a:r>
              <a:rPr lang="en-US" altLang="zh-CN" sz="3900" b="1" dirty="0" err="1">
                <a:solidFill>
                  <a:schemeClr val="tx1"/>
                </a:solidFill>
              </a:rPr>
              <a:t>connex</a:t>
            </a:r>
            <a:r>
              <a:rPr lang="en-US" altLang="zh-CN" sz="3900" b="1" dirty="0">
                <a:solidFill>
                  <a:schemeClr val="tx1"/>
                </a:solidFill>
              </a:rPr>
              <a:t>            ∀x, </a:t>
            </a:r>
            <a:r>
              <a:rPr lang="en-US" altLang="zh-CN" sz="3900" b="1" dirty="0" err="1">
                <a:solidFill>
                  <a:schemeClr val="tx1"/>
                </a:solidFill>
              </a:rPr>
              <a:t>y∈A:xRy∨yRx</a:t>
            </a:r>
            <a:endParaRPr lang="en-US" altLang="zh-CN" sz="39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zh-CN" sz="3900" b="1" dirty="0">
                <a:solidFill>
                  <a:schemeClr val="tx1"/>
                </a:solidFill>
              </a:rPr>
              <a:t>    (</a:t>
            </a:r>
            <a:r>
              <a:rPr lang="zh-CN" altLang="en-US" sz="3900" b="1" dirty="0">
                <a:solidFill>
                  <a:schemeClr val="tx1"/>
                </a:solidFill>
              </a:rPr>
              <a:t>连通性）</a:t>
            </a:r>
            <a:endParaRPr lang="en-US" altLang="zh-CN" sz="3900" b="1" dirty="0">
              <a:solidFill>
                <a:schemeClr val="tx1"/>
              </a:solidFill>
            </a:endParaRPr>
          </a:p>
          <a:p>
            <a:r>
              <a:rPr lang="en-US" altLang="zh-CN" sz="3900" b="1" dirty="0">
                <a:solidFill>
                  <a:schemeClr val="tx1"/>
                </a:solidFill>
              </a:rPr>
              <a:t>Trichotomous  </a:t>
            </a:r>
            <a:r>
              <a:rPr lang="en-US" altLang="zh-CN" sz="3200" b="1" dirty="0">
                <a:solidFill>
                  <a:schemeClr val="tx1"/>
                </a:solidFill>
              </a:rPr>
              <a:t>Exactly one of </a:t>
            </a:r>
            <a:r>
              <a:rPr lang="en-US" altLang="zh-CN" sz="3200" b="1" dirty="0" err="1">
                <a:solidFill>
                  <a:schemeClr val="tx1"/>
                </a:solidFill>
              </a:rPr>
              <a:t>xRy</a:t>
            </a:r>
            <a:r>
              <a:rPr lang="en-US" altLang="zh-CN" sz="3200" b="1" dirty="0">
                <a:solidFill>
                  <a:schemeClr val="tx1"/>
                </a:solidFill>
              </a:rPr>
              <a:t>,  </a:t>
            </a:r>
            <a:r>
              <a:rPr lang="en-US" altLang="zh-CN" sz="3200" b="1" dirty="0" err="1">
                <a:solidFill>
                  <a:schemeClr val="tx1"/>
                </a:solidFill>
              </a:rPr>
              <a:t>yRx</a:t>
            </a:r>
            <a:r>
              <a:rPr lang="en-US" altLang="zh-CN" sz="3200" b="1" dirty="0">
                <a:solidFill>
                  <a:schemeClr val="tx1"/>
                </a:solidFill>
              </a:rPr>
              <a:t>, or a=b holds</a:t>
            </a:r>
          </a:p>
          <a:p>
            <a:pPr marL="0" indent="0">
              <a:buNone/>
            </a:pPr>
            <a:r>
              <a:rPr lang="zh-CN" altLang="en-US" sz="3900" b="1" dirty="0">
                <a:solidFill>
                  <a:schemeClr val="tx1"/>
                </a:solidFill>
              </a:rPr>
              <a:t> （三分性）</a:t>
            </a:r>
          </a:p>
        </p:txBody>
      </p:sp>
      <p:pic>
        <p:nvPicPr>
          <p:cNvPr id="4" name="图片 3" descr="IMG_844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86782" y="1177939"/>
            <a:ext cx="4289310" cy="621734"/>
          </a:xfrm>
          <a:prstGeom prst="rect">
            <a:avLst/>
          </a:prstGeom>
        </p:spPr>
      </p:pic>
      <p:pic>
        <p:nvPicPr>
          <p:cNvPr id="5" name="图片 4" descr="IMG_844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86782" y="2387354"/>
            <a:ext cx="4289310" cy="638292"/>
          </a:xfrm>
          <a:prstGeom prst="rect">
            <a:avLst/>
          </a:prstGeom>
        </p:spPr>
      </p:pic>
      <p:sp>
        <p:nvSpPr>
          <p:cNvPr id="11" name="矩形 10">
            <a:extLst>
              <a:ext uri="{FF2B5EF4-FFF2-40B4-BE49-F238E27FC236}">
                <a16:creationId xmlns:a16="http://schemas.microsoft.com/office/drawing/2014/main" id="{27E4144A-ED61-4F65-8ACA-CEF88A80308C}"/>
              </a:ext>
            </a:extLst>
          </p:cNvPr>
          <p:cNvSpPr/>
          <p:nvPr/>
        </p:nvSpPr>
        <p:spPr>
          <a:xfrm>
            <a:off x="4267925" y="191302"/>
            <a:ext cx="1569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性质</a:t>
            </a: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IMG_8446">
            <a:extLst>
              <a:ext uri="{FF2B5EF4-FFF2-40B4-BE49-F238E27FC236}">
                <a16:creationId xmlns:a16="http://schemas.microsoft.com/office/drawing/2014/main" id="{34221D8B-E2EF-419D-8872-7DC28B7BE8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9148" y="5541801"/>
            <a:ext cx="7322852" cy="396662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BA2712ED-8926-4CAD-975F-86B30F0B113D}"/>
              </a:ext>
            </a:extLst>
          </p:cNvPr>
          <p:cNvSpPr/>
          <p:nvPr/>
        </p:nvSpPr>
        <p:spPr>
          <a:xfrm>
            <a:off x="705493" y="825787"/>
            <a:ext cx="6096000" cy="597330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lvl="0" indent="-228600" defTabSz="91440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  <a:buFont typeface="Arial" panose="020B0604020202020204" pitchFamily="34" charset="0"/>
              <a:buChar char="•"/>
            </a:pPr>
            <a:r>
              <a:rPr lang="en-US" altLang="zh-CN" sz="3900" b="1" dirty="0">
                <a:solidFill>
                  <a:prstClr val="black"/>
                </a:solidFill>
              </a:rPr>
              <a:t>symmetry</a:t>
            </a:r>
            <a:endParaRPr lang="zh-CN" altLang="en-US" sz="3900" b="1" dirty="0">
              <a:solidFill>
                <a:prstClr val="black"/>
              </a:solidFill>
            </a:endParaRPr>
          </a:p>
          <a:p>
            <a:pPr lvl="0" defTabSz="91440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</a:pPr>
            <a:r>
              <a:rPr lang="zh-CN" altLang="en-US" sz="3900" b="1" dirty="0">
                <a:solidFill>
                  <a:prstClr val="black"/>
                </a:solidFill>
              </a:rPr>
              <a:t>  </a:t>
            </a:r>
            <a:r>
              <a:rPr lang="en-US" altLang="zh-CN" sz="3900" b="1" dirty="0">
                <a:solidFill>
                  <a:prstClr val="black"/>
                </a:solidFill>
              </a:rPr>
              <a:t>(</a:t>
            </a:r>
            <a:r>
              <a:rPr lang="zh-CN" altLang="en-US" sz="3900" b="1" dirty="0">
                <a:solidFill>
                  <a:prstClr val="black"/>
                </a:solidFill>
              </a:rPr>
              <a:t>对称性）</a:t>
            </a:r>
          </a:p>
          <a:p>
            <a:pPr marL="228600" lvl="0" indent="-228600" defTabSz="91440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  <a:buFont typeface="Arial" panose="020B0604020202020204" pitchFamily="34" charset="0"/>
              <a:buChar char="•"/>
            </a:pPr>
            <a:r>
              <a:rPr lang="en-US" altLang="zh-CN" sz="3900" b="1" dirty="0" err="1">
                <a:solidFill>
                  <a:prstClr val="black"/>
                </a:solidFill>
              </a:rPr>
              <a:t>antisymmetry</a:t>
            </a:r>
            <a:endParaRPr lang="zh-CN" altLang="en-US" sz="3900" b="1" dirty="0">
              <a:solidFill>
                <a:prstClr val="black"/>
              </a:solidFill>
            </a:endParaRPr>
          </a:p>
          <a:p>
            <a:pPr lvl="0" defTabSz="91440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</a:pPr>
            <a:r>
              <a:rPr lang="zh-CN" altLang="en-US" sz="3900" b="1" dirty="0">
                <a:solidFill>
                  <a:prstClr val="black"/>
                </a:solidFill>
              </a:rPr>
              <a:t> </a:t>
            </a:r>
            <a:r>
              <a:rPr lang="en-US" altLang="zh-CN" sz="3900" b="1" dirty="0">
                <a:solidFill>
                  <a:prstClr val="black"/>
                </a:solidFill>
              </a:rPr>
              <a:t>  (</a:t>
            </a:r>
            <a:r>
              <a:rPr lang="zh-CN" altLang="en-US" sz="3900" b="1" dirty="0">
                <a:solidFill>
                  <a:prstClr val="black"/>
                </a:solidFill>
              </a:rPr>
              <a:t>反对称性</a:t>
            </a:r>
            <a:r>
              <a:rPr lang="en-US" altLang="zh-CN" sz="3900" b="1" dirty="0">
                <a:solidFill>
                  <a:prstClr val="black"/>
                </a:solidFill>
              </a:rPr>
              <a:t>)</a:t>
            </a:r>
            <a:endParaRPr lang="zh-CN" altLang="en-US" sz="3900" b="1" dirty="0">
              <a:solidFill>
                <a:prstClr val="black"/>
              </a:solidFill>
            </a:endParaRPr>
          </a:p>
          <a:p>
            <a:pPr marL="228600" lvl="0" indent="-228600" defTabSz="91440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  <a:buFont typeface="Arial" panose="020B0604020202020204" pitchFamily="34" charset="0"/>
              <a:buChar char="•"/>
            </a:pPr>
            <a:r>
              <a:rPr lang="en-US" altLang="zh-CN" sz="3900" b="1" dirty="0">
                <a:solidFill>
                  <a:prstClr val="black"/>
                </a:solidFill>
              </a:rPr>
              <a:t>asymmetry</a:t>
            </a:r>
            <a:endParaRPr lang="zh-CN" altLang="en-US" sz="3900" b="1" dirty="0">
              <a:solidFill>
                <a:prstClr val="black"/>
              </a:solidFill>
            </a:endParaRPr>
          </a:p>
          <a:p>
            <a:pPr lvl="0" defTabSz="91440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</a:pPr>
            <a:r>
              <a:rPr lang="zh-CN" altLang="en-US" sz="3900" b="1" dirty="0">
                <a:solidFill>
                  <a:prstClr val="black"/>
                </a:solidFill>
              </a:rPr>
              <a:t>   </a:t>
            </a:r>
            <a:r>
              <a:rPr lang="en-US" altLang="zh-CN" sz="3900" b="1" dirty="0">
                <a:solidFill>
                  <a:prstClr val="black"/>
                </a:solidFill>
              </a:rPr>
              <a:t>(</a:t>
            </a:r>
            <a:r>
              <a:rPr lang="zh-CN" altLang="en-US" sz="4000" b="1" dirty="0">
                <a:solidFill>
                  <a:prstClr val="black"/>
                </a:solidFill>
              </a:rPr>
              <a:t>非</a:t>
            </a:r>
            <a:r>
              <a:rPr lang="zh-CN" altLang="en-US" sz="4000" dirty="0"/>
              <a:t>对称性）</a:t>
            </a:r>
            <a:endParaRPr lang="zh-CN" altLang="en-US" sz="3900" b="1" dirty="0">
              <a:solidFill>
                <a:prstClr val="black"/>
              </a:solidFill>
            </a:endParaRPr>
          </a:p>
          <a:p>
            <a:pPr marL="228600" lvl="0" indent="-228600" defTabSz="91440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  <a:buFont typeface="Arial" panose="020B0604020202020204" pitchFamily="34" charset="0"/>
              <a:buChar char="•"/>
            </a:pPr>
            <a:r>
              <a:rPr lang="en-US" altLang="zh-CN" sz="3900" b="1" dirty="0">
                <a:solidFill>
                  <a:prstClr val="black"/>
                </a:solidFill>
              </a:rPr>
              <a:t>Transitivity</a:t>
            </a:r>
          </a:p>
          <a:p>
            <a:pPr lvl="0" defTabSz="91440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</a:pPr>
            <a:r>
              <a:rPr lang="zh-CN" altLang="en-US" sz="3900" b="1" dirty="0">
                <a:solidFill>
                  <a:prstClr val="black"/>
                </a:solidFill>
              </a:rPr>
              <a:t> （传递性）</a:t>
            </a:r>
            <a:endParaRPr lang="en-US" altLang="zh-CN" sz="3900" b="1" dirty="0">
              <a:solidFill>
                <a:prstClr val="black"/>
              </a:solidFill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FD733056-F222-40B0-88A6-767E545726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9148" y="1036403"/>
            <a:ext cx="6137096" cy="490598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53E101A7-D1EF-453F-918C-90DEF1976C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90379" y="2514971"/>
            <a:ext cx="7209837" cy="448966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883E69CF-F558-4A58-AE32-E2866E1ED6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01290" y="4005810"/>
            <a:ext cx="5988014" cy="494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62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8833A8A-1136-4E23-B243-4E65872F9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zh-CN" sz="4400" b="1" dirty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sym typeface="Calibri" pitchFamily="34" charset="0"/>
              </a:rPr>
              <a:t>Partial Equivalence Relation</a:t>
            </a:r>
            <a:br>
              <a:rPr lang="zh-CN" altLang="en-US" sz="5400" b="1" dirty="0">
                <a:solidFill>
                  <a:srgbClr val="7F7F7F"/>
                </a:solidFill>
                <a:latin typeface="Microsoft YaHei" pitchFamily="34" charset="-122"/>
                <a:ea typeface="Microsoft YaHei" pitchFamily="34" charset="-122"/>
                <a:sym typeface="Calibri" pitchFamily="34" charset="0"/>
              </a:rPr>
            </a:br>
            <a:r>
              <a:rPr lang="zh-CN" altLang="en-US" sz="4000" b="1" dirty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sym typeface="Calibri" pitchFamily="34" charset="0"/>
              </a:rPr>
              <a:t>部分等价关系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60CD042A-5B38-4DE1-B017-81707488F227}"/>
              </a:ext>
            </a:extLst>
          </p:cNvPr>
          <p:cNvSpPr txBox="1"/>
          <p:nvPr/>
        </p:nvSpPr>
        <p:spPr>
          <a:xfrm>
            <a:off x="2051378" y="1763983"/>
            <a:ext cx="872276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Symmetric  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对称的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Transitive  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可传递的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396D9750-794E-4057-9F8C-8903EC40BAF6}"/>
              </a:ext>
            </a:extLst>
          </p:cNvPr>
          <p:cNvSpPr txBox="1"/>
          <p:nvPr/>
        </p:nvSpPr>
        <p:spPr>
          <a:xfrm>
            <a:off x="1489781" y="3459254"/>
            <a:ext cx="103889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en-US" altLang="zh-CN" sz="4000" b="1" cap="all" spc="200" dirty="0">
                <a:latin typeface="Microsoft YaHei" pitchFamily="34" charset="-122"/>
                <a:ea typeface="Microsoft YaHei" pitchFamily="34" charset="-122"/>
                <a:cs typeface="+mj-cs"/>
                <a:sym typeface="Calibri" pitchFamily="34" charset="0"/>
              </a:rPr>
              <a:t>Equivalence Relation</a:t>
            </a:r>
          </a:p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zh-CN" altLang="en-US" sz="4000" b="1" cap="all" spc="200" dirty="0">
                <a:latin typeface="Microsoft YaHei" pitchFamily="34" charset="-122"/>
                <a:ea typeface="Microsoft YaHei" pitchFamily="34" charset="-122"/>
                <a:cs typeface="+mj-cs"/>
                <a:sym typeface="Calibri" pitchFamily="34" charset="0"/>
              </a:rPr>
              <a:t>等价关系</a:t>
            </a:r>
            <a:endParaRPr lang="zh-CN" altLang="en-US" sz="4000" b="1" cap="all" spc="200" dirty="0">
              <a:latin typeface="Microsoft YaHei" pitchFamily="34" charset="-122"/>
              <a:ea typeface="Microsoft YaHei" pitchFamily="34" charset="-122"/>
              <a:cs typeface="+mj-cs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48CD453C-CC57-4093-97AC-04C59466D450}"/>
              </a:ext>
            </a:extLst>
          </p:cNvPr>
          <p:cNvSpPr txBox="1"/>
          <p:nvPr/>
        </p:nvSpPr>
        <p:spPr>
          <a:xfrm>
            <a:off x="2133572" y="4642009"/>
            <a:ext cx="872276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Symmetric  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对称的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Transitive  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可传递的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Reflexive   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自反的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39606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3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FFEFFCEC-57CE-46C6-B5D8-5C004A6F353A}"/>
              </a:ext>
            </a:extLst>
          </p:cNvPr>
          <p:cNvSpPr/>
          <p:nvPr/>
        </p:nvSpPr>
        <p:spPr>
          <a:xfrm>
            <a:off x="346510" y="243385"/>
            <a:ext cx="1169811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altLang="zh-CN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Talk is cheap, show me the example</a:t>
            </a:r>
            <a:endParaRPr lang="zh-CN" altLang="en-US" sz="5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604BF7DC-2544-4D20-B099-10744BB2770D}"/>
              </a:ext>
            </a:extLst>
          </p:cNvPr>
          <p:cNvSpPr/>
          <p:nvPr/>
        </p:nvSpPr>
        <p:spPr>
          <a:xfrm>
            <a:off x="1921268" y="2481210"/>
            <a:ext cx="800356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dirty="0"/>
              <a:t>同班同学关系、同乡关系是等价关系。</a:t>
            </a:r>
          </a:p>
          <a:p>
            <a:r>
              <a:rPr lang="zh-CN" altLang="en-US" sz="3200" dirty="0"/>
              <a:t>平面几何中三角形间的相似关系、全等关系都是等价关系。</a:t>
            </a:r>
          </a:p>
          <a:p>
            <a:r>
              <a:rPr lang="zh-CN" altLang="en-US" sz="3200" dirty="0"/>
              <a:t>平面几何中直线间的平行关系是等价关系。</a:t>
            </a:r>
          </a:p>
        </p:txBody>
      </p:sp>
    </p:spTree>
    <p:extLst>
      <p:ext uri="{BB962C8B-B14F-4D97-AF65-F5344CB8AC3E}">
        <p14:creationId xmlns:p14="http://schemas.microsoft.com/office/powerpoint/2010/main" val="1717684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30AA0D9-DB2A-4F95-8EFB-1A50A25B4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2501" y="361837"/>
            <a:ext cx="10178322" cy="1492132"/>
          </a:xfrm>
        </p:spPr>
        <p:txBody>
          <a:bodyPr/>
          <a:lstStyle/>
          <a:p>
            <a:r>
              <a:rPr lang="en-US" altLang="zh-CN" dirty="0"/>
              <a:t>PREORDER    </a:t>
            </a:r>
            <a:r>
              <a:rPr lang="zh-CN" altLang="en-US" dirty="0"/>
              <a:t>先序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57868DDE-3B2C-4ABD-8BE8-E42D6C5F2900}"/>
              </a:ext>
            </a:extLst>
          </p:cNvPr>
          <p:cNvSpPr/>
          <p:nvPr/>
        </p:nvSpPr>
        <p:spPr>
          <a:xfrm>
            <a:off x="1552353" y="1401864"/>
            <a:ext cx="935714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/>
              <a:t>Consider some set P and a binary relation ≲ on P. Then </a:t>
            </a:r>
            <a:r>
              <a:rPr lang="zh-CN" altLang="en-US" sz="2800" dirty="0"/>
              <a:t>≲ </a:t>
            </a:r>
            <a:r>
              <a:rPr lang="en-US" altLang="zh-CN" sz="2800" dirty="0"/>
              <a:t>is a preorder, if it is reflexive and transitive; i.e., for all a, b and c in P, we have that:</a:t>
            </a:r>
          </a:p>
          <a:p>
            <a:endParaRPr lang="en-US" altLang="zh-CN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2800" dirty="0"/>
              <a:t>a ≲ a (</a:t>
            </a:r>
            <a:r>
              <a:rPr lang="zh-CN" altLang="en-US" sz="2800" dirty="0"/>
              <a:t>自反性</a:t>
            </a:r>
            <a:r>
              <a:rPr lang="en-US" altLang="zh-CN" sz="2800" dirty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2800" dirty="0"/>
              <a:t>if a ≲ b and b ≲ c then a ≲ c (</a:t>
            </a:r>
            <a:r>
              <a:rPr lang="zh-CN" altLang="en-US" sz="2800" dirty="0"/>
              <a:t>传递性</a:t>
            </a:r>
            <a:r>
              <a:rPr lang="en-US" altLang="zh-CN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17171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id="{05E8C473-76F9-47B3-8782-C6BE31B3F477}"/>
              </a:ext>
            </a:extLst>
          </p:cNvPr>
          <p:cNvSpPr/>
          <p:nvPr/>
        </p:nvSpPr>
        <p:spPr>
          <a:xfrm>
            <a:off x="346510" y="243385"/>
            <a:ext cx="1169811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altLang="zh-CN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Talk is cheap, show me the example</a:t>
            </a:r>
            <a:endParaRPr lang="zh-CN" altLang="en-US" sz="5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EEF17359-6279-4F09-8402-C1CDD89CBFC5}"/>
              </a:ext>
            </a:extLst>
          </p:cNvPr>
          <p:cNvSpPr/>
          <p:nvPr/>
        </p:nvSpPr>
        <p:spPr>
          <a:xfrm>
            <a:off x="1931543" y="1549985"/>
            <a:ext cx="941112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/>
              <a:t>有向图（可以包括圈）上的可到达关系给出了一个预序≤，对于有向图中的任意两点</a:t>
            </a:r>
            <a:r>
              <a:rPr lang="en-US" altLang="zh-CN" sz="2800" dirty="0"/>
              <a:t>x, y</a:t>
            </a:r>
            <a:r>
              <a:rPr lang="zh-CN" altLang="en-US" sz="2800" dirty="0"/>
              <a:t>，</a:t>
            </a:r>
            <a:r>
              <a:rPr lang="en-US" altLang="zh-CN" sz="2800" dirty="0" err="1"/>
              <a:t>x≤y</a:t>
            </a:r>
            <a:r>
              <a:rPr lang="zh-CN" altLang="en-US" sz="2800" dirty="0"/>
              <a:t>当且仅当存在一条由</a:t>
            </a:r>
            <a:r>
              <a:rPr lang="en-US" altLang="zh-CN" sz="2800" dirty="0"/>
              <a:t>x</a:t>
            </a:r>
            <a:r>
              <a:rPr lang="zh-CN" altLang="en-US" sz="2800" dirty="0"/>
              <a:t>到</a:t>
            </a:r>
            <a:r>
              <a:rPr lang="en-US" altLang="zh-CN" sz="2800" dirty="0"/>
              <a:t>y</a:t>
            </a:r>
            <a:r>
              <a:rPr lang="zh-CN" altLang="en-US" sz="2800" dirty="0"/>
              <a:t>的路径。反过来说，每个预序都可理解为一个有向图上的可到达关系。（比如，如果</a:t>
            </a:r>
            <a:r>
              <a:rPr lang="en-US" altLang="zh-CN" sz="2800" dirty="0" err="1"/>
              <a:t>x≤y</a:t>
            </a:r>
            <a:r>
              <a:rPr lang="zh-CN" altLang="en-US" sz="2800" dirty="0"/>
              <a:t>的话，就规定这个图包含由</a:t>
            </a:r>
            <a:r>
              <a:rPr lang="en-US" altLang="zh-CN" sz="2800" dirty="0"/>
              <a:t>x</a:t>
            </a:r>
            <a:r>
              <a:rPr lang="zh-CN" altLang="en-US" sz="2800" dirty="0"/>
              <a:t>到</a:t>
            </a:r>
            <a:r>
              <a:rPr lang="en-US" altLang="zh-CN" sz="2800" dirty="0"/>
              <a:t>y</a:t>
            </a:r>
            <a:r>
              <a:rPr lang="zh-CN" altLang="en-US" sz="2800" dirty="0"/>
              <a:t>的有向边。）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7EA1712E-61DB-416C-9D58-A79DDF68AF0E}"/>
              </a:ext>
            </a:extLst>
          </p:cNvPr>
          <p:cNvSpPr txBox="1"/>
          <p:nvPr/>
        </p:nvSpPr>
        <p:spPr>
          <a:xfrm>
            <a:off x="2533758" y="5169497"/>
            <a:ext cx="45309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/>
              <a:t>好像有点熟悉</a:t>
            </a:r>
            <a:r>
              <a:rPr lang="en-US" altLang="zh-CN" sz="4000" dirty="0"/>
              <a:t>?</a:t>
            </a:r>
            <a:endParaRPr lang="zh-CN" altLang="en-US" sz="4000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7F07F1D9-6D0E-46E3-862D-59974BFA2D8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4696" t="23766"/>
          <a:stretch/>
        </p:blipFill>
        <p:spPr>
          <a:xfrm>
            <a:off x="6746158" y="3206631"/>
            <a:ext cx="2377828" cy="3538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564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Box 28"/>
          <p:cNvSpPr txBox="1"/>
          <p:nvPr/>
        </p:nvSpPr>
        <p:spPr>
          <a:xfrm>
            <a:off x="4834786" y="3121659"/>
            <a:ext cx="229489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Partial order</a:t>
            </a:r>
          </a:p>
        </p:txBody>
      </p:sp>
      <p:grpSp>
        <p:nvGrpSpPr>
          <p:cNvPr id="130" name="组合 129"/>
          <p:cNvGrpSpPr/>
          <p:nvPr/>
        </p:nvGrpSpPr>
        <p:grpSpPr>
          <a:xfrm>
            <a:off x="10508341" y="1568618"/>
            <a:ext cx="1187451" cy="1174749"/>
            <a:chOff x="4305571" y="3574858"/>
            <a:chExt cx="890588" cy="881062"/>
          </a:xfrm>
          <a:solidFill>
            <a:srgbClr val="FFFFFF">
              <a:alpha val="20000"/>
            </a:srgbClr>
          </a:solidFill>
        </p:grpSpPr>
        <p:sp>
          <p:nvSpPr>
            <p:cNvPr id="131" name="Freeform 15"/>
            <p:cNvSpPr>
              <a:spLocks noEditPoints="1"/>
            </p:cNvSpPr>
            <p:nvPr/>
          </p:nvSpPr>
          <p:spPr bwMode="auto">
            <a:xfrm>
              <a:off x="4305571" y="3574858"/>
              <a:ext cx="890588" cy="881062"/>
            </a:xfrm>
            <a:custGeom>
              <a:avLst/>
              <a:gdLst>
                <a:gd name="T0" fmla="*/ 54 w 95"/>
                <a:gd name="T1" fmla="*/ 94 h 94"/>
                <a:gd name="T2" fmla="*/ 56 w 95"/>
                <a:gd name="T3" fmla="*/ 81 h 94"/>
                <a:gd name="T4" fmla="*/ 66 w 95"/>
                <a:gd name="T5" fmla="*/ 78 h 94"/>
                <a:gd name="T6" fmla="*/ 76 w 95"/>
                <a:gd name="T7" fmla="*/ 85 h 94"/>
                <a:gd name="T8" fmla="*/ 86 w 95"/>
                <a:gd name="T9" fmla="*/ 75 h 94"/>
                <a:gd name="T10" fmla="*/ 78 w 95"/>
                <a:gd name="T11" fmla="*/ 65 h 94"/>
                <a:gd name="T12" fmla="*/ 82 w 95"/>
                <a:gd name="T13" fmla="*/ 56 h 94"/>
                <a:gd name="T14" fmla="*/ 95 w 95"/>
                <a:gd name="T15" fmla="*/ 54 h 94"/>
                <a:gd name="T16" fmla="*/ 95 w 95"/>
                <a:gd name="T17" fmla="*/ 40 h 94"/>
                <a:gd name="T18" fmla="*/ 82 w 95"/>
                <a:gd name="T19" fmla="*/ 38 h 94"/>
                <a:gd name="T20" fmla="*/ 82 w 95"/>
                <a:gd name="T21" fmla="*/ 37 h 94"/>
                <a:gd name="T22" fmla="*/ 82 w 95"/>
                <a:gd name="T23" fmla="*/ 37 h 94"/>
                <a:gd name="T24" fmla="*/ 80 w 95"/>
                <a:gd name="T25" fmla="*/ 33 h 94"/>
                <a:gd name="T26" fmla="*/ 80 w 95"/>
                <a:gd name="T27" fmla="*/ 31 h 94"/>
                <a:gd name="T28" fmla="*/ 80 w 95"/>
                <a:gd name="T29" fmla="*/ 31 h 94"/>
                <a:gd name="T30" fmla="*/ 78 w 95"/>
                <a:gd name="T31" fmla="*/ 29 h 94"/>
                <a:gd name="T32" fmla="*/ 86 w 95"/>
                <a:gd name="T33" fmla="*/ 18 h 94"/>
                <a:gd name="T34" fmla="*/ 76 w 95"/>
                <a:gd name="T35" fmla="*/ 9 h 94"/>
                <a:gd name="T36" fmla="*/ 66 w 95"/>
                <a:gd name="T37" fmla="*/ 16 h 94"/>
                <a:gd name="T38" fmla="*/ 56 w 95"/>
                <a:gd name="T39" fmla="*/ 12 h 94"/>
                <a:gd name="T40" fmla="*/ 54 w 95"/>
                <a:gd name="T41" fmla="*/ 0 h 94"/>
                <a:gd name="T42" fmla="*/ 41 w 95"/>
                <a:gd name="T43" fmla="*/ 0 h 94"/>
                <a:gd name="T44" fmla="*/ 38 w 95"/>
                <a:gd name="T45" fmla="*/ 12 h 94"/>
                <a:gd name="T46" fmla="*/ 29 w 95"/>
                <a:gd name="T47" fmla="*/ 16 h 94"/>
                <a:gd name="T48" fmla="*/ 19 w 95"/>
                <a:gd name="T49" fmla="*/ 9 h 94"/>
                <a:gd name="T50" fmla="*/ 9 w 95"/>
                <a:gd name="T51" fmla="*/ 18 h 94"/>
                <a:gd name="T52" fmla="*/ 17 w 95"/>
                <a:gd name="T53" fmla="*/ 29 h 94"/>
                <a:gd name="T54" fmla="*/ 13 w 95"/>
                <a:gd name="T55" fmla="*/ 38 h 94"/>
                <a:gd name="T56" fmla="*/ 0 w 95"/>
                <a:gd name="T57" fmla="*/ 40 h 94"/>
                <a:gd name="T58" fmla="*/ 0 w 95"/>
                <a:gd name="T59" fmla="*/ 54 h 94"/>
                <a:gd name="T60" fmla="*/ 13 w 95"/>
                <a:gd name="T61" fmla="*/ 56 h 94"/>
                <a:gd name="T62" fmla="*/ 16 w 95"/>
                <a:gd name="T63" fmla="*/ 65 h 94"/>
                <a:gd name="T64" fmla="*/ 9 w 95"/>
                <a:gd name="T65" fmla="*/ 75 h 94"/>
                <a:gd name="T66" fmla="*/ 19 w 95"/>
                <a:gd name="T67" fmla="*/ 85 h 94"/>
                <a:gd name="T68" fmla="*/ 29 w 95"/>
                <a:gd name="T69" fmla="*/ 78 h 94"/>
                <a:gd name="T70" fmla="*/ 38 w 95"/>
                <a:gd name="T71" fmla="*/ 82 h 94"/>
                <a:gd name="T72" fmla="*/ 41 w 95"/>
                <a:gd name="T73" fmla="*/ 94 h 94"/>
                <a:gd name="T74" fmla="*/ 54 w 95"/>
                <a:gd name="T75" fmla="*/ 94 h 94"/>
                <a:gd name="T76" fmla="*/ 72 w 95"/>
                <a:gd name="T77" fmla="*/ 43 h 94"/>
                <a:gd name="T78" fmla="*/ 51 w 95"/>
                <a:gd name="T79" fmla="*/ 72 h 94"/>
                <a:gd name="T80" fmla="*/ 22 w 95"/>
                <a:gd name="T81" fmla="*/ 50 h 94"/>
                <a:gd name="T82" fmla="*/ 44 w 95"/>
                <a:gd name="T83" fmla="*/ 22 h 94"/>
                <a:gd name="T84" fmla="*/ 56 w 95"/>
                <a:gd name="T85" fmla="*/ 23 h 94"/>
                <a:gd name="T86" fmla="*/ 56 w 95"/>
                <a:gd name="T87" fmla="*/ 23 h 94"/>
                <a:gd name="T88" fmla="*/ 65 w 95"/>
                <a:gd name="T89" fmla="*/ 29 h 94"/>
                <a:gd name="T90" fmla="*/ 69 w 95"/>
                <a:gd name="T91" fmla="*/ 34 h 94"/>
                <a:gd name="T92" fmla="*/ 72 w 95"/>
                <a:gd name="T93" fmla="*/ 43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95" h="94">
                  <a:moveTo>
                    <a:pt x="54" y="94"/>
                  </a:moveTo>
                  <a:cubicBezTo>
                    <a:pt x="56" y="81"/>
                    <a:pt x="56" y="81"/>
                    <a:pt x="56" y="81"/>
                  </a:cubicBezTo>
                  <a:cubicBezTo>
                    <a:pt x="66" y="78"/>
                    <a:pt x="66" y="78"/>
                    <a:pt x="66" y="78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86" y="75"/>
                    <a:pt x="86" y="75"/>
                    <a:pt x="86" y="75"/>
                  </a:cubicBezTo>
                  <a:cubicBezTo>
                    <a:pt x="78" y="65"/>
                    <a:pt x="78" y="65"/>
                    <a:pt x="78" y="65"/>
                  </a:cubicBezTo>
                  <a:cubicBezTo>
                    <a:pt x="82" y="56"/>
                    <a:pt x="82" y="56"/>
                    <a:pt x="82" y="56"/>
                  </a:cubicBezTo>
                  <a:cubicBezTo>
                    <a:pt x="95" y="54"/>
                    <a:pt x="95" y="54"/>
                    <a:pt x="95" y="54"/>
                  </a:cubicBezTo>
                  <a:cubicBezTo>
                    <a:pt x="95" y="40"/>
                    <a:pt x="95" y="40"/>
                    <a:pt x="95" y="40"/>
                  </a:cubicBezTo>
                  <a:cubicBezTo>
                    <a:pt x="82" y="38"/>
                    <a:pt x="82" y="38"/>
                    <a:pt x="82" y="38"/>
                  </a:cubicBezTo>
                  <a:cubicBezTo>
                    <a:pt x="82" y="37"/>
                    <a:pt x="82" y="37"/>
                    <a:pt x="82" y="37"/>
                  </a:cubicBezTo>
                  <a:cubicBezTo>
                    <a:pt x="82" y="37"/>
                    <a:pt x="82" y="37"/>
                    <a:pt x="82" y="37"/>
                  </a:cubicBezTo>
                  <a:cubicBezTo>
                    <a:pt x="80" y="33"/>
                    <a:pt x="80" y="33"/>
                    <a:pt x="80" y="33"/>
                  </a:cubicBezTo>
                  <a:cubicBezTo>
                    <a:pt x="80" y="31"/>
                    <a:pt x="80" y="31"/>
                    <a:pt x="80" y="31"/>
                  </a:cubicBezTo>
                  <a:cubicBezTo>
                    <a:pt x="80" y="31"/>
                    <a:pt x="80" y="31"/>
                    <a:pt x="80" y="31"/>
                  </a:cubicBezTo>
                  <a:cubicBezTo>
                    <a:pt x="78" y="29"/>
                    <a:pt x="78" y="29"/>
                    <a:pt x="78" y="29"/>
                  </a:cubicBezTo>
                  <a:cubicBezTo>
                    <a:pt x="86" y="18"/>
                    <a:pt x="86" y="18"/>
                    <a:pt x="86" y="18"/>
                  </a:cubicBezTo>
                  <a:cubicBezTo>
                    <a:pt x="76" y="9"/>
                    <a:pt x="76" y="9"/>
                    <a:pt x="76" y="9"/>
                  </a:cubicBezTo>
                  <a:cubicBezTo>
                    <a:pt x="66" y="16"/>
                    <a:pt x="66" y="16"/>
                    <a:pt x="66" y="16"/>
                  </a:cubicBezTo>
                  <a:cubicBezTo>
                    <a:pt x="56" y="12"/>
                    <a:pt x="56" y="12"/>
                    <a:pt x="56" y="1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13" y="56"/>
                    <a:pt x="13" y="56"/>
                    <a:pt x="13" y="56"/>
                  </a:cubicBezTo>
                  <a:cubicBezTo>
                    <a:pt x="16" y="65"/>
                    <a:pt x="16" y="65"/>
                    <a:pt x="16" y="65"/>
                  </a:cubicBezTo>
                  <a:cubicBezTo>
                    <a:pt x="9" y="75"/>
                    <a:pt x="9" y="75"/>
                    <a:pt x="9" y="75"/>
                  </a:cubicBezTo>
                  <a:cubicBezTo>
                    <a:pt x="19" y="85"/>
                    <a:pt x="19" y="85"/>
                    <a:pt x="19" y="85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38" y="82"/>
                    <a:pt x="38" y="82"/>
                    <a:pt x="38" y="82"/>
                  </a:cubicBezTo>
                  <a:cubicBezTo>
                    <a:pt x="41" y="94"/>
                    <a:pt x="41" y="94"/>
                    <a:pt x="41" y="94"/>
                  </a:cubicBezTo>
                  <a:cubicBezTo>
                    <a:pt x="54" y="94"/>
                    <a:pt x="54" y="94"/>
                    <a:pt x="54" y="94"/>
                  </a:cubicBezTo>
                  <a:close/>
                  <a:moveTo>
                    <a:pt x="72" y="43"/>
                  </a:moveTo>
                  <a:cubicBezTo>
                    <a:pt x="74" y="57"/>
                    <a:pt x="65" y="70"/>
                    <a:pt x="51" y="72"/>
                  </a:cubicBezTo>
                  <a:cubicBezTo>
                    <a:pt x="37" y="74"/>
                    <a:pt x="24" y="64"/>
                    <a:pt x="22" y="50"/>
                  </a:cubicBezTo>
                  <a:cubicBezTo>
                    <a:pt x="21" y="36"/>
                    <a:pt x="30" y="24"/>
                    <a:pt x="44" y="22"/>
                  </a:cubicBezTo>
                  <a:cubicBezTo>
                    <a:pt x="48" y="21"/>
                    <a:pt x="52" y="22"/>
                    <a:pt x="56" y="23"/>
                  </a:cubicBezTo>
                  <a:cubicBezTo>
                    <a:pt x="56" y="23"/>
                    <a:pt x="56" y="23"/>
                    <a:pt x="56" y="23"/>
                  </a:cubicBezTo>
                  <a:cubicBezTo>
                    <a:pt x="59" y="24"/>
                    <a:pt x="63" y="26"/>
                    <a:pt x="65" y="29"/>
                  </a:cubicBezTo>
                  <a:cubicBezTo>
                    <a:pt x="67" y="30"/>
                    <a:pt x="68" y="32"/>
                    <a:pt x="69" y="34"/>
                  </a:cubicBezTo>
                  <a:cubicBezTo>
                    <a:pt x="71" y="37"/>
                    <a:pt x="72" y="40"/>
                    <a:pt x="72" y="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32" name="Freeform 16"/>
            <p:cNvSpPr>
              <a:spLocks noEditPoints="1"/>
            </p:cNvSpPr>
            <p:nvPr/>
          </p:nvSpPr>
          <p:spPr bwMode="auto">
            <a:xfrm>
              <a:off x="4605608" y="3836795"/>
              <a:ext cx="290513" cy="328612"/>
            </a:xfrm>
            <a:custGeom>
              <a:avLst/>
              <a:gdLst>
                <a:gd name="T0" fmla="*/ 15 w 31"/>
                <a:gd name="T1" fmla="*/ 0 h 35"/>
                <a:gd name="T2" fmla="*/ 24 w 31"/>
                <a:gd name="T3" fmla="*/ 8 h 35"/>
                <a:gd name="T4" fmla="*/ 15 w 31"/>
                <a:gd name="T5" fmla="*/ 17 h 35"/>
                <a:gd name="T6" fmla="*/ 7 w 31"/>
                <a:gd name="T7" fmla="*/ 8 h 35"/>
                <a:gd name="T8" fmla="*/ 15 w 31"/>
                <a:gd name="T9" fmla="*/ 0 h 35"/>
                <a:gd name="T10" fmla="*/ 6 w 31"/>
                <a:gd name="T11" fmla="*/ 19 h 35"/>
                <a:gd name="T12" fmla="*/ 10 w 31"/>
                <a:gd name="T13" fmla="*/ 19 h 35"/>
                <a:gd name="T14" fmla="*/ 14 w 31"/>
                <a:gd name="T15" fmla="*/ 24 h 35"/>
                <a:gd name="T16" fmla="*/ 17 w 31"/>
                <a:gd name="T17" fmla="*/ 24 h 35"/>
                <a:gd name="T18" fmla="*/ 21 w 31"/>
                <a:gd name="T19" fmla="*/ 19 h 35"/>
                <a:gd name="T20" fmla="*/ 24 w 31"/>
                <a:gd name="T21" fmla="*/ 19 h 35"/>
                <a:gd name="T22" fmla="*/ 31 w 31"/>
                <a:gd name="T23" fmla="*/ 25 h 35"/>
                <a:gd name="T24" fmla="*/ 31 w 31"/>
                <a:gd name="T25" fmla="*/ 35 h 35"/>
                <a:gd name="T26" fmla="*/ 0 w 31"/>
                <a:gd name="T27" fmla="*/ 35 h 35"/>
                <a:gd name="T28" fmla="*/ 0 w 31"/>
                <a:gd name="T29" fmla="*/ 25 h 35"/>
                <a:gd name="T30" fmla="*/ 6 w 31"/>
                <a:gd name="T31" fmla="*/ 19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" h="35">
                  <a:moveTo>
                    <a:pt x="15" y="0"/>
                  </a:moveTo>
                  <a:cubicBezTo>
                    <a:pt x="20" y="0"/>
                    <a:pt x="24" y="4"/>
                    <a:pt x="24" y="8"/>
                  </a:cubicBezTo>
                  <a:cubicBezTo>
                    <a:pt x="24" y="13"/>
                    <a:pt x="20" y="17"/>
                    <a:pt x="15" y="17"/>
                  </a:cubicBezTo>
                  <a:cubicBezTo>
                    <a:pt x="11" y="17"/>
                    <a:pt x="7" y="13"/>
                    <a:pt x="7" y="8"/>
                  </a:cubicBezTo>
                  <a:cubicBezTo>
                    <a:pt x="7" y="4"/>
                    <a:pt x="11" y="0"/>
                    <a:pt x="15" y="0"/>
                  </a:cubicBezTo>
                  <a:close/>
                  <a:moveTo>
                    <a:pt x="6" y="19"/>
                  </a:moveTo>
                  <a:cubicBezTo>
                    <a:pt x="10" y="19"/>
                    <a:pt x="10" y="19"/>
                    <a:pt x="10" y="19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5" y="26"/>
                    <a:pt x="16" y="26"/>
                    <a:pt x="17" y="24"/>
                  </a:cubicBezTo>
                  <a:cubicBezTo>
                    <a:pt x="21" y="19"/>
                    <a:pt x="21" y="19"/>
                    <a:pt x="21" y="19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8" y="19"/>
                    <a:pt x="31" y="21"/>
                    <a:pt x="31" y="25"/>
                  </a:cubicBezTo>
                  <a:cubicBezTo>
                    <a:pt x="31" y="35"/>
                    <a:pt x="31" y="35"/>
                    <a:pt x="31" y="35"/>
                  </a:cubicBezTo>
                  <a:cubicBezTo>
                    <a:pt x="26" y="35"/>
                    <a:pt x="5" y="35"/>
                    <a:pt x="0" y="3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21"/>
                    <a:pt x="3" y="19"/>
                    <a:pt x="6" y="1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133" name="组合 132"/>
          <p:cNvGrpSpPr/>
          <p:nvPr/>
        </p:nvGrpSpPr>
        <p:grpSpPr>
          <a:xfrm>
            <a:off x="10208622" y="533779"/>
            <a:ext cx="1174751" cy="1189567"/>
            <a:chOff x="4305571" y="1566670"/>
            <a:chExt cx="881063" cy="892175"/>
          </a:xfrm>
          <a:solidFill>
            <a:srgbClr val="FFFFFF">
              <a:alpha val="20000"/>
            </a:srgbClr>
          </a:solidFill>
        </p:grpSpPr>
        <p:sp>
          <p:nvSpPr>
            <p:cNvPr id="134" name="Freeform 17"/>
            <p:cNvSpPr>
              <a:spLocks noEditPoints="1"/>
            </p:cNvSpPr>
            <p:nvPr/>
          </p:nvSpPr>
          <p:spPr bwMode="auto">
            <a:xfrm>
              <a:off x="4305571" y="1566670"/>
              <a:ext cx="881063" cy="892175"/>
            </a:xfrm>
            <a:custGeom>
              <a:avLst/>
              <a:gdLst>
                <a:gd name="T0" fmla="*/ 54 w 94"/>
                <a:gd name="T1" fmla="*/ 95 h 95"/>
                <a:gd name="T2" fmla="*/ 56 w 94"/>
                <a:gd name="T3" fmla="*/ 82 h 95"/>
                <a:gd name="T4" fmla="*/ 65 w 94"/>
                <a:gd name="T5" fmla="*/ 78 h 95"/>
                <a:gd name="T6" fmla="*/ 75 w 94"/>
                <a:gd name="T7" fmla="*/ 86 h 95"/>
                <a:gd name="T8" fmla="*/ 85 w 94"/>
                <a:gd name="T9" fmla="*/ 76 h 95"/>
                <a:gd name="T10" fmla="*/ 78 w 94"/>
                <a:gd name="T11" fmla="*/ 66 h 95"/>
                <a:gd name="T12" fmla="*/ 82 w 94"/>
                <a:gd name="T13" fmla="*/ 56 h 95"/>
                <a:gd name="T14" fmla="*/ 94 w 94"/>
                <a:gd name="T15" fmla="*/ 54 h 95"/>
                <a:gd name="T16" fmla="*/ 94 w 94"/>
                <a:gd name="T17" fmla="*/ 41 h 95"/>
                <a:gd name="T18" fmla="*/ 82 w 94"/>
                <a:gd name="T19" fmla="*/ 38 h 95"/>
                <a:gd name="T20" fmla="*/ 81 w 94"/>
                <a:gd name="T21" fmla="*/ 37 h 95"/>
                <a:gd name="T22" fmla="*/ 81 w 94"/>
                <a:gd name="T23" fmla="*/ 37 h 95"/>
                <a:gd name="T24" fmla="*/ 80 w 94"/>
                <a:gd name="T25" fmla="*/ 34 h 95"/>
                <a:gd name="T26" fmla="*/ 79 w 94"/>
                <a:gd name="T27" fmla="*/ 32 h 95"/>
                <a:gd name="T28" fmla="*/ 79 w 94"/>
                <a:gd name="T29" fmla="*/ 32 h 95"/>
                <a:gd name="T30" fmla="*/ 78 w 94"/>
                <a:gd name="T31" fmla="*/ 29 h 95"/>
                <a:gd name="T32" fmla="*/ 85 w 94"/>
                <a:gd name="T33" fmla="*/ 19 h 95"/>
                <a:gd name="T34" fmla="*/ 75 w 94"/>
                <a:gd name="T35" fmla="*/ 9 h 95"/>
                <a:gd name="T36" fmla="*/ 65 w 94"/>
                <a:gd name="T37" fmla="*/ 16 h 95"/>
                <a:gd name="T38" fmla="*/ 56 w 94"/>
                <a:gd name="T39" fmla="*/ 13 h 95"/>
                <a:gd name="T40" fmla="*/ 54 w 94"/>
                <a:gd name="T41" fmla="*/ 0 h 95"/>
                <a:gd name="T42" fmla="*/ 40 w 94"/>
                <a:gd name="T43" fmla="*/ 0 h 95"/>
                <a:gd name="T44" fmla="*/ 38 w 94"/>
                <a:gd name="T45" fmla="*/ 13 h 95"/>
                <a:gd name="T46" fmla="*/ 29 w 94"/>
                <a:gd name="T47" fmla="*/ 16 h 95"/>
                <a:gd name="T48" fmla="*/ 18 w 94"/>
                <a:gd name="T49" fmla="*/ 9 h 95"/>
                <a:gd name="T50" fmla="*/ 9 w 94"/>
                <a:gd name="T51" fmla="*/ 19 h 95"/>
                <a:gd name="T52" fmla="*/ 16 w 94"/>
                <a:gd name="T53" fmla="*/ 29 h 95"/>
                <a:gd name="T54" fmla="*/ 12 w 94"/>
                <a:gd name="T55" fmla="*/ 38 h 95"/>
                <a:gd name="T56" fmla="*/ 0 w 94"/>
                <a:gd name="T57" fmla="*/ 41 h 95"/>
                <a:gd name="T58" fmla="*/ 0 w 94"/>
                <a:gd name="T59" fmla="*/ 54 h 95"/>
                <a:gd name="T60" fmla="*/ 12 w 94"/>
                <a:gd name="T61" fmla="*/ 56 h 95"/>
                <a:gd name="T62" fmla="*/ 16 w 94"/>
                <a:gd name="T63" fmla="*/ 66 h 95"/>
                <a:gd name="T64" fmla="*/ 9 w 94"/>
                <a:gd name="T65" fmla="*/ 76 h 95"/>
                <a:gd name="T66" fmla="*/ 18 w 94"/>
                <a:gd name="T67" fmla="*/ 86 h 95"/>
                <a:gd name="T68" fmla="*/ 29 w 94"/>
                <a:gd name="T69" fmla="*/ 78 h 95"/>
                <a:gd name="T70" fmla="*/ 38 w 94"/>
                <a:gd name="T71" fmla="*/ 82 h 95"/>
                <a:gd name="T72" fmla="*/ 40 w 94"/>
                <a:gd name="T73" fmla="*/ 95 h 95"/>
                <a:gd name="T74" fmla="*/ 54 w 94"/>
                <a:gd name="T75" fmla="*/ 95 h 95"/>
                <a:gd name="T76" fmla="*/ 72 w 94"/>
                <a:gd name="T77" fmla="*/ 44 h 95"/>
                <a:gd name="T78" fmla="*/ 50 w 94"/>
                <a:gd name="T79" fmla="*/ 72 h 95"/>
                <a:gd name="T80" fmla="*/ 22 w 94"/>
                <a:gd name="T81" fmla="*/ 51 h 95"/>
                <a:gd name="T82" fmla="*/ 44 w 94"/>
                <a:gd name="T83" fmla="*/ 22 h 95"/>
                <a:gd name="T84" fmla="*/ 55 w 94"/>
                <a:gd name="T85" fmla="*/ 24 h 95"/>
                <a:gd name="T86" fmla="*/ 55 w 94"/>
                <a:gd name="T87" fmla="*/ 24 h 95"/>
                <a:gd name="T88" fmla="*/ 65 w 94"/>
                <a:gd name="T89" fmla="*/ 30 h 95"/>
                <a:gd name="T90" fmla="*/ 69 w 94"/>
                <a:gd name="T91" fmla="*/ 35 h 95"/>
                <a:gd name="T92" fmla="*/ 72 w 94"/>
                <a:gd name="T93" fmla="*/ 44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94" h="95">
                  <a:moveTo>
                    <a:pt x="54" y="95"/>
                  </a:moveTo>
                  <a:cubicBezTo>
                    <a:pt x="56" y="82"/>
                    <a:pt x="56" y="82"/>
                    <a:pt x="56" y="82"/>
                  </a:cubicBezTo>
                  <a:cubicBezTo>
                    <a:pt x="65" y="78"/>
                    <a:pt x="65" y="78"/>
                    <a:pt x="65" y="78"/>
                  </a:cubicBezTo>
                  <a:cubicBezTo>
                    <a:pt x="75" y="86"/>
                    <a:pt x="75" y="86"/>
                    <a:pt x="75" y="86"/>
                  </a:cubicBezTo>
                  <a:cubicBezTo>
                    <a:pt x="85" y="76"/>
                    <a:pt x="85" y="76"/>
                    <a:pt x="85" y="7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82" y="56"/>
                    <a:pt x="82" y="56"/>
                    <a:pt x="82" y="56"/>
                  </a:cubicBezTo>
                  <a:cubicBezTo>
                    <a:pt x="94" y="54"/>
                    <a:pt x="94" y="54"/>
                    <a:pt x="94" y="54"/>
                  </a:cubicBezTo>
                  <a:cubicBezTo>
                    <a:pt x="94" y="41"/>
                    <a:pt x="94" y="41"/>
                    <a:pt x="94" y="41"/>
                  </a:cubicBezTo>
                  <a:cubicBezTo>
                    <a:pt x="82" y="38"/>
                    <a:pt x="82" y="38"/>
                    <a:pt x="82" y="38"/>
                  </a:cubicBezTo>
                  <a:cubicBezTo>
                    <a:pt x="81" y="37"/>
                    <a:pt x="81" y="37"/>
                    <a:pt x="81" y="37"/>
                  </a:cubicBezTo>
                  <a:cubicBezTo>
                    <a:pt x="81" y="37"/>
                    <a:pt x="81" y="37"/>
                    <a:pt x="81" y="37"/>
                  </a:cubicBezTo>
                  <a:cubicBezTo>
                    <a:pt x="80" y="34"/>
                    <a:pt x="80" y="34"/>
                    <a:pt x="80" y="34"/>
                  </a:cubicBezTo>
                  <a:cubicBezTo>
                    <a:pt x="79" y="32"/>
                    <a:pt x="79" y="32"/>
                    <a:pt x="79" y="32"/>
                  </a:cubicBezTo>
                  <a:cubicBezTo>
                    <a:pt x="79" y="32"/>
                    <a:pt x="79" y="32"/>
                    <a:pt x="79" y="32"/>
                  </a:cubicBezTo>
                  <a:cubicBezTo>
                    <a:pt x="78" y="29"/>
                    <a:pt x="78" y="29"/>
                    <a:pt x="78" y="29"/>
                  </a:cubicBezTo>
                  <a:cubicBezTo>
                    <a:pt x="85" y="19"/>
                    <a:pt x="85" y="19"/>
                    <a:pt x="85" y="19"/>
                  </a:cubicBezTo>
                  <a:cubicBezTo>
                    <a:pt x="75" y="9"/>
                    <a:pt x="75" y="9"/>
                    <a:pt x="75" y="9"/>
                  </a:cubicBezTo>
                  <a:cubicBezTo>
                    <a:pt x="65" y="16"/>
                    <a:pt x="65" y="16"/>
                    <a:pt x="65" y="16"/>
                  </a:cubicBezTo>
                  <a:cubicBezTo>
                    <a:pt x="56" y="13"/>
                    <a:pt x="56" y="13"/>
                    <a:pt x="56" y="13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16" y="29"/>
                    <a:pt x="16" y="29"/>
                    <a:pt x="16" y="29"/>
                  </a:cubicBezTo>
                  <a:cubicBezTo>
                    <a:pt x="12" y="38"/>
                    <a:pt x="12" y="38"/>
                    <a:pt x="12" y="38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12" y="56"/>
                    <a:pt x="12" y="56"/>
                    <a:pt x="12" y="56"/>
                  </a:cubicBezTo>
                  <a:cubicBezTo>
                    <a:pt x="16" y="66"/>
                    <a:pt x="16" y="66"/>
                    <a:pt x="16" y="66"/>
                  </a:cubicBezTo>
                  <a:cubicBezTo>
                    <a:pt x="9" y="76"/>
                    <a:pt x="9" y="76"/>
                    <a:pt x="9" y="76"/>
                  </a:cubicBezTo>
                  <a:cubicBezTo>
                    <a:pt x="18" y="86"/>
                    <a:pt x="18" y="86"/>
                    <a:pt x="18" y="86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38" y="82"/>
                    <a:pt x="38" y="82"/>
                    <a:pt x="38" y="82"/>
                  </a:cubicBezTo>
                  <a:cubicBezTo>
                    <a:pt x="40" y="95"/>
                    <a:pt x="40" y="95"/>
                    <a:pt x="40" y="95"/>
                  </a:cubicBezTo>
                  <a:cubicBezTo>
                    <a:pt x="54" y="95"/>
                    <a:pt x="54" y="95"/>
                    <a:pt x="54" y="95"/>
                  </a:cubicBezTo>
                  <a:close/>
                  <a:moveTo>
                    <a:pt x="72" y="44"/>
                  </a:moveTo>
                  <a:cubicBezTo>
                    <a:pt x="74" y="58"/>
                    <a:pt x="64" y="71"/>
                    <a:pt x="50" y="72"/>
                  </a:cubicBezTo>
                  <a:cubicBezTo>
                    <a:pt x="37" y="74"/>
                    <a:pt x="24" y="65"/>
                    <a:pt x="22" y="51"/>
                  </a:cubicBezTo>
                  <a:cubicBezTo>
                    <a:pt x="20" y="37"/>
                    <a:pt x="30" y="24"/>
                    <a:pt x="44" y="22"/>
                  </a:cubicBezTo>
                  <a:cubicBezTo>
                    <a:pt x="48" y="22"/>
                    <a:pt x="52" y="22"/>
                    <a:pt x="55" y="24"/>
                  </a:cubicBezTo>
                  <a:cubicBezTo>
                    <a:pt x="55" y="24"/>
                    <a:pt x="55" y="24"/>
                    <a:pt x="55" y="24"/>
                  </a:cubicBezTo>
                  <a:cubicBezTo>
                    <a:pt x="59" y="25"/>
                    <a:pt x="62" y="27"/>
                    <a:pt x="65" y="30"/>
                  </a:cubicBezTo>
                  <a:cubicBezTo>
                    <a:pt x="66" y="31"/>
                    <a:pt x="68" y="33"/>
                    <a:pt x="69" y="35"/>
                  </a:cubicBezTo>
                  <a:cubicBezTo>
                    <a:pt x="70" y="38"/>
                    <a:pt x="72" y="41"/>
                    <a:pt x="72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35" name="Freeform 18"/>
            <p:cNvSpPr>
              <a:spLocks noEditPoints="1"/>
            </p:cNvSpPr>
            <p:nvPr/>
          </p:nvSpPr>
          <p:spPr bwMode="auto">
            <a:xfrm>
              <a:off x="4605608" y="1839720"/>
              <a:ext cx="280988" cy="327025"/>
            </a:xfrm>
            <a:custGeom>
              <a:avLst/>
              <a:gdLst>
                <a:gd name="T0" fmla="*/ 15 w 30"/>
                <a:gd name="T1" fmla="*/ 0 h 35"/>
                <a:gd name="T2" fmla="*/ 23 w 30"/>
                <a:gd name="T3" fmla="*/ 8 h 35"/>
                <a:gd name="T4" fmla="*/ 15 w 30"/>
                <a:gd name="T5" fmla="*/ 16 h 35"/>
                <a:gd name="T6" fmla="*/ 7 w 30"/>
                <a:gd name="T7" fmla="*/ 8 h 35"/>
                <a:gd name="T8" fmla="*/ 15 w 30"/>
                <a:gd name="T9" fmla="*/ 0 h 35"/>
                <a:gd name="T10" fmla="*/ 6 w 30"/>
                <a:gd name="T11" fmla="*/ 18 h 35"/>
                <a:gd name="T12" fmla="*/ 10 w 30"/>
                <a:gd name="T13" fmla="*/ 18 h 35"/>
                <a:gd name="T14" fmla="*/ 13 w 30"/>
                <a:gd name="T15" fmla="*/ 24 h 35"/>
                <a:gd name="T16" fmla="*/ 17 w 30"/>
                <a:gd name="T17" fmla="*/ 24 h 35"/>
                <a:gd name="T18" fmla="*/ 20 w 30"/>
                <a:gd name="T19" fmla="*/ 18 h 35"/>
                <a:gd name="T20" fmla="*/ 24 w 30"/>
                <a:gd name="T21" fmla="*/ 18 h 35"/>
                <a:gd name="T22" fmla="*/ 30 w 30"/>
                <a:gd name="T23" fmla="*/ 25 h 35"/>
                <a:gd name="T24" fmla="*/ 30 w 30"/>
                <a:gd name="T25" fmla="*/ 35 h 35"/>
                <a:gd name="T26" fmla="*/ 0 w 30"/>
                <a:gd name="T27" fmla="*/ 35 h 35"/>
                <a:gd name="T28" fmla="*/ 0 w 30"/>
                <a:gd name="T29" fmla="*/ 25 h 35"/>
                <a:gd name="T30" fmla="*/ 6 w 30"/>
                <a:gd name="T31" fmla="*/ 18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0" h="35">
                  <a:moveTo>
                    <a:pt x="15" y="0"/>
                  </a:moveTo>
                  <a:cubicBezTo>
                    <a:pt x="20" y="0"/>
                    <a:pt x="23" y="3"/>
                    <a:pt x="23" y="8"/>
                  </a:cubicBezTo>
                  <a:cubicBezTo>
                    <a:pt x="23" y="13"/>
                    <a:pt x="20" y="16"/>
                    <a:pt x="15" y="16"/>
                  </a:cubicBezTo>
                  <a:cubicBezTo>
                    <a:pt x="10" y="16"/>
                    <a:pt x="7" y="13"/>
                    <a:pt x="7" y="8"/>
                  </a:cubicBezTo>
                  <a:cubicBezTo>
                    <a:pt x="7" y="3"/>
                    <a:pt x="10" y="0"/>
                    <a:pt x="15" y="0"/>
                  </a:cubicBezTo>
                  <a:close/>
                  <a:moveTo>
                    <a:pt x="6" y="18"/>
                  </a:moveTo>
                  <a:cubicBezTo>
                    <a:pt x="10" y="18"/>
                    <a:pt x="10" y="18"/>
                    <a:pt x="10" y="18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4" y="26"/>
                    <a:pt x="16" y="26"/>
                    <a:pt x="17" y="24"/>
                  </a:cubicBezTo>
                  <a:cubicBezTo>
                    <a:pt x="20" y="18"/>
                    <a:pt x="20" y="18"/>
                    <a:pt x="20" y="18"/>
                  </a:cubicBezTo>
                  <a:cubicBezTo>
                    <a:pt x="24" y="18"/>
                    <a:pt x="24" y="18"/>
                    <a:pt x="24" y="18"/>
                  </a:cubicBezTo>
                  <a:cubicBezTo>
                    <a:pt x="27" y="18"/>
                    <a:pt x="30" y="21"/>
                    <a:pt x="30" y="25"/>
                  </a:cubicBezTo>
                  <a:cubicBezTo>
                    <a:pt x="30" y="35"/>
                    <a:pt x="30" y="35"/>
                    <a:pt x="30" y="35"/>
                  </a:cubicBezTo>
                  <a:cubicBezTo>
                    <a:pt x="25" y="35"/>
                    <a:pt x="5" y="35"/>
                    <a:pt x="0" y="3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21"/>
                    <a:pt x="3" y="18"/>
                    <a:pt x="6" y="1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sp>
        <p:nvSpPr>
          <p:cNvPr id="143" name="TextBox 54"/>
          <p:cNvSpPr txBox="1"/>
          <p:nvPr/>
        </p:nvSpPr>
        <p:spPr>
          <a:xfrm>
            <a:off x="913130" y="5359400"/>
            <a:ext cx="423354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equivalence relation</a:t>
            </a:r>
          </a:p>
        </p:txBody>
      </p:sp>
      <p:sp>
        <p:nvSpPr>
          <p:cNvPr id="145" name="TextBox 54"/>
          <p:cNvSpPr txBox="1"/>
          <p:nvPr/>
        </p:nvSpPr>
        <p:spPr>
          <a:xfrm>
            <a:off x="2004309" y="1281544"/>
            <a:ext cx="26105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Total preorder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353217" y="423659"/>
            <a:ext cx="72366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预序可以引出很多更复杂的序列</a:t>
            </a:r>
          </a:p>
        </p:txBody>
      </p:sp>
      <p:sp>
        <p:nvSpPr>
          <p:cNvPr id="2" name="椭圆 1"/>
          <p:cNvSpPr/>
          <p:nvPr/>
        </p:nvSpPr>
        <p:spPr>
          <a:xfrm>
            <a:off x="502285" y="2785745"/>
            <a:ext cx="1359535" cy="134937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67690" y="3230245"/>
            <a:ext cx="152273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preorder</a:t>
            </a:r>
          </a:p>
        </p:txBody>
      </p:sp>
      <p:cxnSp>
        <p:nvCxnSpPr>
          <p:cNvPr id="5" name="直接箭头连接符 4"/>
          <p:cNvCxnSpPr>
            <a:stCxn id="2" idx="0"/>
          </p:cNvCxnSpPr>
          <p:nvPr/>
        </p:nvCxnSpPr>
        <p:spPr>
          <a:xfrm flipV="1">
            <a:off x="1182370" y="1864995"/>
            <a:ext cx="1997710" cy="920750"/>
          </a:xfrm>
          <a:prstGeom prst="straightConnector1">
            <a:avLst/>
          </a:prstGeom>
          <a:ln w="44450" cmpd="dbl">
            <a:solidFill>
              <a:schemeClr val="accent2"/>
            </a:solidFill>
            <a:prstDash val="soli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1544320" y="2095500"/>
            <a:ext cx="150241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connexity</a:t>
            </a:r>
          </a:p>
        </p:txBody>
      </p:sp>
      <p:cxnSp>
        <p:nvCxnSpPr>
          <p:cNvPr id="7" name="直接箭头连接符 6"/>
          <p:cNvCxnSpPr>
            <a:stCxn id="2" idx="4"/>
          </p:cNvCxnSpPr>
          <p:nvPr/>
        </p:nvCxnSpPr>
        <p:spPr>
          <a:xfrm>
            <a:off x="1182370" y="4135120"/>
            <a:ext cx="1736725" cy="1224280"/>
          </a:xfrm>
          <a:prstGeom prst="straightConnector1">
            <a:avLst/>
          </a:prstGeom>
          <a:ln w="44450" cmpd="dbl">
            <a:solidFill>
              <a:schemeClr val="accent2"/>
            </a:solidFill>
            <a:prstDash val="soli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/>
        </p:nvSpPr>
        <p:spPr>
          <a:xfrm>
            <a:off x="1139825" y="4517390"/>
            <a:ext cx="182181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symmetry</a:t>
            </a:r>
          </a:p>
        </p:txBody>
      </p:sp>
      <p:cxnSp>
        <p:nvCxnSpPr>
          <p:cNvPr id="9" name="直接箭头连接符 8"/>
          <p:cNvCxnSpPr/>
          <p:nvPr/>
        </p:nvCxnSpPr>
        <p:spPr>
          <a:xfrm flipV="1">
            <a:off x="1861820" y="3410585"/>
            <a:ext cx="2973070" cy="99695"/>
          </a:xfrm>
          <a:prstGeom prst="straightConnector1">
            <a:avLst/>
          </a:prstGeom>
          <a:ln w="44450" cmpd="dbl">
            <a:solidFill>
              <a:schemeClr val="accent2"/>
            </a:solidFill>
            <a:prstDash val="soli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2018030" y="3199130"/>
            <a:ext cx="238061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antisymmetric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cxnSp>
        <p:nvCxnSpPr>
          <p:cNvPr id="11" name="直接箭头连接符 10"/>
          <p:cNvCxnSpPr/>
          <p:nvPr/>
        </p:nvCxnSpPr>
        <p:spPr>
          <a:xfrm flipV="1">
            <a:off x="7118985" y="3448685"/>
            <a:ext cx="2233295" cy="23495"/>
          </a:xfrm>
          <a:prstGeom prst="straightConnector1">
            <a:avLst/>
          </a:prstGeom>
          <a:ln w="44450" cmpd="dbl">
            <a:solidFill>
              <a:schemeClr val="accent2"/>
            </a:solidFill>
            <a:prstDash val="soli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TextBox 28"/>
          <p:cNvSpPr txBox="1"/>
          <p:nvPr/>
        </p:nvSpPr>
        <p:spPr>
          <a:xfrm>
            <a:off x="9352176" y="2785744"/>
            <a:ext cx="1287145" cy="15684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Strict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partial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order</a:t>
            </a:r>
          </a:p>
        </p:txBody>
      </p:sp>
      <p:cxnSp>
        <p:nvCxnSpPr>
          <p:cNvPr id="15" name="直接箭头连接符 14"/>
          <p:cNvCxnSpPr/>
          <p:nvPr/>
        </p:nvCxnSpPr>
        <p:spPr>
          <a:xfrm flipH="1">
            <a:off x="5950585" y="3705225"/>
            <a:ext cx="20955" cy="1350645"/>
          </a:xfrm>
          <a:prstGeom prst="straightConnector1">
            <a:avLst/>
          </a:prstGeom>
          <a:ln w="44450" cmpd="dbl">
            <a:solidFill>
              <a:schemeClr val="accent2"/>
            </a:solidFill>
            <a:prstDash val="soli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1" name="文本框 20"/>
          <p:cNvSpPr txBox="1"/>
          <p:nvPr/>
        </p:nvSpPr>
        <p:spPr>
          <a:xfrm>
            <a:off x="4912995" y="5055870"/>
            <a:ext cx="20961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Total order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7129780" y="3045460"/>
            <a:ext cx="237109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change reflexivity to </a:t>
            </a:r>
            <a:r>
              <a:rPr kumimoji="0" lang="en-US" altLang="zh-CN" sz="24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irreflexivity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5235575" y="4150360"/>
            <a:ext cx="149352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connexity</a:t>
            </a:r>
          </a:p>
        </p:txBody>
      </p:sp>
      <p:sp>
        <p:nvSpPr>
          <p:cNvPr id="12" name="矩形 11"/>
          <p:cNvSpPr/>
          <p:nvPr/>
        </p:nvSpPr>
        <p:spPr>
          <a:xfrm>
            <a:off x="5941060" y="2829560"/>
            <a:ext cx="309880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7200" b="1" i="0" u="none" strike="noStrike" kern="1200" cap="none" spc="0" normalizeH="0" baseline="0" noProof="0">
              <a:ln w="22225">
                <a:solidFill>
                  <a:srgbClr val="ED7D31"/>
                </a:solidFill>
                <a:prstDash val="solid"/>
              </a:ln>
              <a:solidFill>
                <a:srgbClr val="ED7D31">
                  <a:lumMod val="40000"/>
                  <a:lumOff val="6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9333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" grpId="0"/>
      <p:bldP spid="129" grpId="1"/>
      <p:bldP spid="143" grpId="0"/>
      <p:bldP spid="143" grpId="1"/>
      <p:bldP spid="145" grpId="0"/>
      <p:bldP spid="145" grpId="1"/>
      <p:bldP spid="3" grpId="0"/>
      <p:bldP spid="6" grpId="0"/>
      <p:bldP spid="6" grpId="1"/>
      <p:bldP spid="8" grpId="0"/>
      <p:bldP spid="8" grpId="1"/>
      <p:bldP spid="10" grpId="0"/>
      <p:bldP spid="10" grpId="1"/>
      <p:bldP spid="14" grpId="0"/>
      <p:bldP spid="14" grpId="1"/>
      <p:bldP spid="21" grpId="0"/>
      <p:bldP spid="21" grpId="1"/>
      <p:bldP spid="26" grpId="0"/>
      <p:bldP spid="26" grpId="1"/>
      <p:bldP spid="31" grpId="0"/>
      <p:bldP spid="31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160413"/>
</p:tagLst>
</file>

<file path=ppt/theme/theme1.xml><?xml version="1.0" encoding="utf-8"?>
<a:theme xmlns:a="http://schemas.openxmlformats.org/drawingml/2006/main" name="徽章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徽章</Template>
  <TotalTime>2446</TotalTime>
  <Words>1857</Words>
  <Application>Microsoft Office PowerPoint</Application>
  <PresentationFormat>宽屏</PresentationFormat>
  <Paragraphs>166</Paragraphs>
  <Slides>29</Slides>
  <Notes>9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29</vt:i4>
      </vt:variant>
    </vt:vector>
  </HeadingPairs>
  <TitlesOfParts>
    <vt:vector size="39" baseType="lpstr">
      <vt:lpstr>等线</vt:lpstr>
      <vt:lpstr>华文中宋</vt:lpstr>
      <vt:lpstr>微软雅黑</vt:lpstr>
      <vt:lpstr>微软雅黑</vt:lpstr>
      <vt:lpstr>Arial</vt:lpstr>
      <vt:lpstr>Calibri</vt:lpstr>
      <vt:lpstr>Cambria Math</vt:lpstr>
      <vt:lpstr>Gill Sans MT</vt:lpstr>
      <vt:lpstr>Impact</vt:lpstr>
      <vt:lpstr>徽章</vt:lpstr>
      <vt:lpstr>Binary relations</vt:lpstr>
      <vt:lpstr>什么是二元关系?</vt:lpstr>
      <vt:lpstr>PowerPoint 演示文稿</vt:lpstr>
      <vt:lpstr>PowerPoint 演示文稿</vt:lpstr>
      <vt:lpstr>Partial Equivalence Relation 部分等价关系</vt:lpstr>
      <vt:lpstr>PowerPoint 演示文稿</vt:lpstr>
      <vt:lpstr>PREORDER    先序</vt:lpstr>
      <vt:lpstr>PowerPoint 演示文稿</vt:lpstr>
      <vt:lpstr>PowerPoint 演示文稿</vt:lpstr>
      <vt:lpstr>Partial Order    偏序</vt:lpstr>
      <vt:lpstr>Partial Order    偏序</vt:lpstr>
      <vt:lpstr>PowerPoint 演示文稿</vt:lpstr>
      <vt:lpstr>PowerPoint 演示文稿</vt:lpstr>
      <vt:lpstr>PowerPoint 演示文稿</vt:lpstr>
      <vt:lpstr>PowerPoint 演示文稿</vt:lpstr>
      <vt:lpstr>Comparability</vt:lpstr>
      <vt:lpstr>TOTAL ORDER     全序</vt:lpstr>
      <vt:lpstr>PowerPoint 演示文稿</vt:lpstr>
      <vt:lpstr>Strict Partial Order  严格偏序</vt:lpstr>
      <vt:lpstr>PowerPoint 演示文稿</vt:lpstr>
      <vt:lpstr>Strict weak orderings   严格弱排序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鸣谢: 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Binary relations</dc:title>
  <dc:creator>孙伟杰</dc:creator>
  <cp:lastModifiedBy>孙伟杰</cp:lastModifiedBy>
  <cp:revision>58</cp:revision>
  <dcterms:created xsi:type="dcterms:W3CDTF">2019-12-03T02:37:08Z</dcterms:created>
  <dcterms:modified xsi:type="dcterms:W3CDTF">2019-12-05T02:31:32Z</dcterms:modified>
</cp:coreProperties>
</file>