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77" r:id="rId6"/>
    <p:sldId id="262" r:id="rId7"/>
    <p:sldId id="263" r:id="rId8"/>
    <p:sldId id="279" r:id="rId9"/>
    <p:sldId id="278" r:id="rId10"/>
    <p:sldId id="264" r:id="rId11"/>
    <p:sldId id="281" r:id="rId12"/>
    <p:sldId id="280" r:id="rId13"/>
    <p:sldId id="266" r:id="rId14"/>
    <p:sldId id="265" r:id="rId15"/>
    <p:sldId id="282" r:id="rId16"/>
    <p:sldId id="26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E2303C"/>
    <a:srgbClr val="0A32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935" autoAdjust="0"/>
  </p:normalViewPr>
  <p:slideViewPr>
    <p:cSldViewPr snapToGrid="0">
      <p:cViewPr varScale="1">
        <p:scale>
          <a:sx n="62" d="100"/>
          <a:sy n="62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45D2-6287-49EA-BAB0-9BD3909BAA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EB15-87A9-4717-8428-2BAD9609C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大家好，我是赵新榆，今天要讲的内容是四色定理及其反例。当然，这个反例是带引号的，因为四色定理已经通过计算机被证明了。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3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可能有人会问，如果把最外层看做一个区域</a:t>
            </a:r>
            <a:r>
              <a:rPr lang="zh-CN" altLang="en-US" dirty="0" smtClean="0"/>
              <a:t>，这图还</a:t>
            </a:r>
            <a:r>
              <a:rPr lang="zh-CN" altLang="en-US" dirty="0" smtClean="0"/>
              <a:t>能有解吗</a:t>
            </a:r>
            <a:r>
              <a:rPr lang="zh-CN" altLang="en-US" dirty="0" smtClean="0"/>
              <a:t>？会不会增加难度？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0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事实上依然是有解的，只不过是在原题的最外层的颜色使用上增加了一些限制，从三种颜色的选择削减到了两种。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5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实际上讲并没有变难，因为这相当于是把原题的最外层当做内层来看。事实上，我第三次解题时只用了</a:t>
            </a:r>
            <a:r>
              <a:rPr lang="en-US" altLang="zh-CN" dirty="0" smtClean="0"/>
              <a:t>6</a:t>
            </a:r>
            <a:r>
              <a:rPr lang="zh-CN" altLang="en-US" dirty="0" smtClean="0"/>
              <a:t>分半的时间。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5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拓展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：四色定理在</a:t>
            </a:r>
            <a:r>
              <a:rPr lang="zh-CN" altLang="en-US" dirty="0" smtClean="0"/>
              <a:t>三维空间中的情况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5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在现实里一般的三维空间中，由于空间中可以存在无数不相交的异面直线，所以最小色数是没有限制的。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在球体或者</a:t>
            </a:r>
            <a:r>
              <a:rPr lang="zh-CN" altLang="en-US" dirty="0" smtClean="0"/>
              <a:t>圆柱体上，这种情况等价于平面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 smtClean="0"/>
              <a:t>在封闭的圆环</a:t>
            </a:r>
            <a:r>
              <a:rPr lang="zh-CN" altLang="en-US" dirty="0" smtClean="0"/>
              <a:t>上，最小色数为</a:t>
            </a:r>
            <a:r>
              <a:rPr lang="en-US" altLang="zh-CN" dirty="0" smtClean="0"/>
              <a:t>7 </a:t>
            </a:r>
          </a:p>
          <a:p>
            <a:r>
              <a:rPr lang="en-US" altLang="zh-CN" dirty="0" smtClean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我们对四色定理进行一般化。首先介绍一下在拓扑学中曲面亏格的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：若曲面中最多可画出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条闭合曲线同时不将曲面分开，则称该曲面亏格为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。在实的闭曲面中亏格就是洞的数目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。比如封闭圆环的亏格就是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一个可定向的曲面，涂满区域所需要的最少颜色数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和亏格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的关系式如图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69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694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感谢大家的聆听（</a:t>
            </a:r>
            <a:r>
              <a:rPr lang="en-US" altLang="zh-CN" dirty="0" smtClean="0"/>
              <a:t>Ps</a:t>
            </a:r>
            <a:r>
              <a:rPr lang="zh-CN" altLang="en-US" dirty="0" smtClean="0"/>
              <a:t>：莫比乌斯带亏格为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，但是它不是可定向的曲面，所以上述公式对它不适用。另：莫比乌斯带的最小色数为</a:t>
            </a:r>
            <a:r>
              <a:rPr lang="en-US" altLang="zh-CN" dirty="0" smtClean="0"/>
              <a:t>6(</a:t>
            </a:r>
            <a:r>
              <a:rPr lang="zh-CN" altLang="en-US" dirty="0" smtClean="0"/>
              <a:t>即</a:t>
            </a:r>
            <a:r>
              <a:rPr lang="en-US" altLang="zh-CN" dirty="0" smtClean="0"/>
              <a:t>6</a:t>
            </a:r>
            <a:r>
              <a:rPr lang="zh-CN" altLang="en-US" dirty="0" smtClean="0"/>
              <a:t>色定理）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07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本次展示分为四个部分，第一部分是介绍背景中这张图的来历以及相关人物，第二部分是分析如何用四种颜色涂满整张图。第三部分是对原图的一个小拓展。第四部分则是对四色定理在三维曲面中的拓展。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1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首先看第一部分，马</a:t>
            </a:r>
            <a:r>
              <a:rPr lang="zh-CN" altLang="en-US" dirty="0" smtClean="0"/>
              <a:t>丁</a:t>
            </a:r>
            <a:r>
              <a:rPr lang="en-US" altLang="zh-CN" dirty="0" smtClean="0"/>
              <a:t>·</a:t>
            </a:r>
            <a:r>
              <a:rPr lang="zh-CN" altLang="en-US" dirty="0" smtClean="0"/>
              <a:t>嘉得纳和他的</a:t>
            </a:r>
            <a:r>
              <a:rPr lang="zh-CN" altLang="en-US" dirty="0" smtClean="0"/>
              <a:t>恶作剧。谁是马丁嘉德纳？他是什么时候，出于什么原因提出的这个关于四色定理的反例？这个反例驳倒了四色定理吗？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69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我来介绍一下马</a:t>
            </a:r>
            <a:r>
              <a:rPr lang="zh-CN" altLang="en-US" dirty="0" smtClean="0"/>
              <a:t>丁</a:t>
            </a:r>
            <a:r>
              <a:rPr lang="en-US" altLang="zh-CN" dirty="0" smtClean="0"/>
              <a:t>·</a:t>
            </a:r>
            <a:r>
              <a:rPr lang="zh-CN" altLang="en-US" dirty="0" smtClean="0"/>
              <a:t>嘉德</a:t>
            </a:r>
            <a:r>
              <a:rPr lang="zh-CN" altLang="en-US" dirty="0" smtClean="0"/>
              <a:t>纳。马丁</a:t>
            </a:r>
            <a:r>
              <a:rPr lang="en-US" altLang="zh-CN" dirty="0" smtClean="0"/>
              <a:t>·</a:t>
            </a:r>
            <a:r>
              <a:rPr lang="zh-CN" altLang="en-US" dirty="0" smtClean="0"/>
              <a:t>嘉德纳是</a:t>
            </a:r>
            <a:r>
              <a:rPr lang="zh-CN" altLang="en-US" dirty="0" smtClean="0"/>
              <a:t>美国数学家和美国当代最伟大的数学科普作家，这是他的主要职业。但实际上他的才华远不止这点，他还在批判伪科学、魔术、哲学、宗教、文学等领域都颇为精通。虽说他是数学家，但是他最成功的作品却是对刘易斯</a:t>
            </a:r>
            <a:r>
              <a:rPr lang="en-US" altLang="zh-CN" dirty="0" smtClean="0"/>
              <a:t>·</a:t>
            </a:r>
            <a:r>
              <a:rPr lang="zh-CN" altLang="en-US" dirty="0" smtClean="0"/>
              <a:t>卡罗尔（爱丽丝梦游仙境作者）的两部爱丽丝作品的注释</a:t>
            </a:r>
            <a:r>
              <a:rPr lang="zh-CN" altLang="en-US" dirty="0" smtClean="0"/>
              <a:t>本。注释本累计卖</a:t>
            </a:r>
            <a:r>
              <a:rPr lang="zh-CN" altLang="en-US" dirty="0" smtClean="0"/>
              <a:t>了上百万册。同时</a:t>
            </a:r>
            <a:r>
              <a:rPr lang="zh-CN" altLang="en-US" dirty="0" smtClean="0"/>
              <a:t>他还被</a:t>
            </a:r>
            <a:r>
              <a:rPr lang="zh-CN" altLang="en-US" dirty="0" smtClean="0"/>
              <a:t>誉为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世纪最重要的魔术师之一。从某种意义上讲可以说他是个不务正业的数学家。他还是个高产的作家，一生发表了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多本书。最后，他在杂志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科学美国人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开了一个数学游戏的专栏并且持续了</a:t>
            </a:r>
            <a:r>
              <a:rPr lang="en-US" altLang="zh-CN" dirty="0" smtClean="0"/>
              <a:t>25</a:t>
            </a:r>
            <a:r>
              <a:rPr lang="zh-CN" altLang="en-US" dirty="0" smtClean="0"/>
              <a:t>年。比如这个著名的“缺失的正方形”问题就是他在这个专栏里提出的。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7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让我们来看这张图。这张图发表于</a:t>
            </a:r>
            <a:r>
              <a:rPr lang="en-US" altLang="zh-CN" dirty="0" smtClean="0"/>
              <a:t>1975</a:t>
            </a:r>
            <a:r>
              <a:rPr lang="zh-CN" altLang="en-US" dirty="0" smtClean="0"/>
              <a:t>年四月一日愚人节当天的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科学美国人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杂志上。这</a:t>
            </a:r>
            <a:r>
              <a:rPr lang="zh-CN" altLang="en-US" dirty="0" smtClean="0"/>
              <a:t>张图的特点就是每块区域</a:t>
            </a:r>
            <a:r>
              <a:rPr lang="zh-CN" altLang="en-US" dirty="0" smtClean="0"/>
              <a:t>都与</a:t>
            </a:r>
            <a:r>
              <a:rPr lang="en-US" altLang="zh-CN" dirty="0" smtClean="0"/>
              <a:t>0</a:t>
            </a:r>
            <a:r>
              <a:rPr lang="zh-CN" altLang="en-US" dirty="0" smtClean="0"/>
              <a:t>其他多块区域</a:t>
            </a:r>
            <a:r>
              <a:rPr lang="zh-CN" altLang="en-US" dirty="0" smtClean="0"/>
              <a:t>相邻，最多的一块甚至和</a:t>
            </a:r>
            <a:r>
              <a:rPr lang="en-US" altLang="zh-CN" dirty="0" smtClean="0"/>
              <a:t>10</a:t>
            </a:r>
            <a:r>
              <a:rPr lang="zh-CN" altLang="en-US" dirty="0" smtClean="0"/>
              <a:t>块区域相邻。所以对于填涂颜色的要求比较高，一个不注意就容易涂错</a:t>
            </a:r>
            <a:r>
              <a:rPr lang="en-US" altLang="zh-CN" dirty="0" smtClean="0"/>
              <a:t>.</a:t>
            </a:r>
            <a:r>
              <a:rPr lang="zh-CN" altLang="en-US" dirty="0" smtClean="0"/>
              <a:t>显然这张图肯定是满足四色定理的，不然关于四色</a:t>
            </a:r>
            <a:r>
              <a:rPr lang="zh-CN" altLang="en-US" dirty="0" smtClean="0"/>
              <a:t>定理的讨论就可以到此为止了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24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那么我们应该如何快速地用四种颜色去解这张图呢</a:t>
            </a:r>
            <a:r>
              <a:rPr lang="zh-CN" altLang="en-US" dirty="0" smtClean="0"/>
              <a:t>？是否存在一些技巧呢？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7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首先给大家展示一下，这个是我花了一小时得到的第一个解。虽然一些边边角角的地方涂得不是很好，但是大家应该还是能看出</a:t>
            </a:r>
            <a:r>
              <a:rPr lang="zh-CN" altLang="en-US" dirty="0" smtClean="0"/>
              <a:t>来这张图满足四色定理。</a:t>
            </a:r>
            <a:r>
              <a:rPr lang="zh-CN" altLang="en-US" dirty="0" smtClean="0"/>
              <a:t>接下来是一些关于解题的技巧。首先确定大方向：从内到外还是从外到内？我的建议是从外到内，因为很明显最外层的几个区域的相邻区域数量更多，如果选择从内到外，很有可能</a:t>
            </a:r>
            <a:r>
              <a:rPr lang="zh-CN" altLang="en-US" dirty="0" smtClean="0"/>
              <a:t>发生大块区域的相邻</a:t>
            </a:r>
            <a:r>
              <a:rPr lang="zh-CN" altLang="en-US" dirty="0" smtClean="0"/>
              <a:t>区域中</a:t>
            </a:r>
            <a:r>
              <a:rPr lang="zh-CN" altLang="en-US" dirty="0" smtClean="0"/>
              <a:t>四种颜色</a:t>
            </a:r>
            <a:r>
              <a:rPr lang="zh-CN" altLang="en-US" dirty="0" smtClean="0"/>
              <a:t>都存在，这样就解不出，而且发现这种情况的时候往往是在最后阶段，浪费的时间就比较多了。而从外到内不仅能较早地对里面的小区域的颜色进行限定，并且即使出现涂色错误的情况，也往往只要调整最后几步就可以解决。因此最佳的选择是从外到内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推演路径的选择。我的建议是螺旋状向内推进</a:t>
            </a:r>
            <a:r>
              <a:rPr lang="zh-CN" altLang="en-US" dirty="0" smtClean="0"/>
              <a:t>，就像吃大大卷一样。这</a:t>
            </a:r>
            <a:r>
              <a:rPr lang="zh-CN" altLang="en-US" dirty="0" smtClean="0"/>
              <a:t>是由于图形的形状倾向于螺旋状。并且最好是从螺旋线的最外头开始，如</a:t>
            </a:r>
            <a:r>
              <a:rPr lang="zh-CN" altLang="en-US" dirty="0" smtClean="0"/>
              <a:t>图，那么为什么是左上角而不是右下角呢？我们可以添加一条辅助线。这样就容易看出来很明显左上角才是整个螺旋的起始点。</a:t>
            </a:r>
            <a:r>
              <a:rPr lang="en-US" altLang="zh-CN" dirty="0" smtClean="0"/>
              <a:t>3.</a:t>
            </a:r>
            <a:r>
              <a:rPr lang="zh-CN" altLang="en-US" dirty="0" smtClean="0"/>
              <a:t>当存在两到三种颜色可供选择时，如何选择？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74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得到第一个解法花了我一个小时，但是得到第二个解只用了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分钟，其中第二种解法在推算的过程中更加注重斜线下的对应关系</a:t>
            </a:r>
            <a:r>
              <a:rPr lang="zh-CN" altLang="en-US" dirty="0" smtClean="0"/>
              <a:t>。关于颜色的选择共有两种情况</a:t>
            </a:r>
            <a:r>
              <a:rPr lang="en-US" altLang="zh-CN" dirty="0" smtClean="0"/>
              <a:t>1.</a:t>
            </a:r>
            <a:r>
              <a:rPr lang="zh-CN" altLang="en-US" baseline="0" dirty="0" smtClean="0"/>
              <a:t> （假如我们不把图形外看成一个无界的区域的话）</a:t>
            </a:r>
            <a:r>
              <a:rPr lang="zh-CN" altLang="en-US" dirty="0" smtClean="0"/>
              <a:t>三</a:t>
            </a:r>
            <a:r>
              <a:rPr lang="zh-CN" altLang="en-US" dirty="0" smtClean="0"/>
              <a:t>种颜色的选择一般是最外层</a:t>
            </a:r>
            <a:r>
              <a:rPr lang="zh-CN" altLang="en-US" baseline="0" dirty="0" smtClean="0"/>
              <a:t>的一</a:t>
            </a:r>
            <a:r>
              <a:rPr lang="zh-CN" altLang="en-US" baseline="0" dirty="0" smtClean="0"/>
              <a:t>圈这种</a:t>
            </a:r>
            <a:r>
              <a:rPr lang="zh-CN" altLang="en-US" baseline="0" dirty="0" smtClean="0"/>
              <a:t>时候我认为是没有影响的。如图</a:t>
            </a:r>
            <a:r>
              <a:rPr lang="en-US" altLang="zh-CN" baseline="0" dirty="0" err="1" smtClean="0"/>
              <a:t>balabala</a:t>
            </a:r>
            <a:r>
              <a:rPr lang="en-US" altLang="zh-CN" baseline="0" dirty="0" smtClean="0"/>
              <a:t> 2.</a:t>
            </a:r>
            <a:r>
              <a:rPr lang="zh-CN" altLang="en-US" baseline="0" dirty="0" smtClean="0"/>
              <a:t>内圈存在两种颜色选择的时候：看下一步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找斜线的颜色 </a:t>
            </a:r>
            <a:r>
              <a:rPr lang="en-US" altLang="zh-CN" baseline="0" dirty="0" err="1" smtClean="0"/>
              <a:t>balabala</a:t>
            </a:r>
            <a:r>
              <a:rPr lang="en-US" altLang="zh-CN" baseline="0" dirty="0" smtClean="0"/>
              <a:t>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4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那么问题来了：这张图总共有多少种解法？解法数一定是有限的，但是具体</a:t>
            </a:r>
            <a:r>
              <a:rPr lang="zh-CN" altLang="en-US" dirty="0" smtClean="0"/>
              <a:t>有多少种我</a:t>
            </a:r>
            <a:r>
              <a:rPr lang="zh-CN" altLang="en-US" dirty="0" smtClean="0"/>
              <a:t>也不确定，因为在推演的过程中有多处需要经历多种颜色的选择，每个选择可以产生更多的分支，并且也</a:t>
            </a:r>
            <a:r>
              <a:rPr lang="zh-CN" altLang="en-US" dirty="0" smtClean="0"/>
              <a:t>没有人去系统地分析过这张</a:t>
            </a:r>
            <a:r>
              <a:rPr lang="zh-CN" altLang="en-US" dirty="0" smtClean="0"/>
              <a:t>图。我</a:t>
            </a:r>
            <a:r>
              <a:rPr lang="zh-CN" altLang="en-US" dirty="0" smtClean="0"/>
              <a:t>这里就引用嘉德纳的原话来回答了。我从来没想过会有人认真地对待它，但是它还是使得数千个读者</a:t>
            </a:r>
            <a:r>
              <a:rPr lang="zh-CN" altLang="en-US" dirty="0" smtClean="0"/>
              <a:t>写信给我，</a:t>
            </a:r>
            <a:r>
              <a:rPr lang="zh-CN" altLang="en-US" dirty="0" smtClean="0"/>
              <a:t>显然他们并没把它当做一次恶作剧。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EB15-87A9-4717-8428-2BAD9609C2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3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3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82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7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9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8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7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6B5B-F438-4BF8-9132-659DC17E85EE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BC82-5F31-4605-8E25-5471453E9D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3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9%A9%AC%E4%B8%81%C2%B7%E5%8A%A0%E5%BE%B7%E7%BA%B3/1501206?fr=aladdi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athnexus.wwu.edu/archive/news/detail.asp?ID=1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thforum.org/wagon/fall97/p840.html" TargetMode="External"/><Relationship Id="rId5" Type="http://schemas.openxmlformats.org/officeDocument/2006/relationships/hyperlink" Target="https://blogs.scientificamerican.com/observations/unscientific-unamerican-and-other-april-fools-jokes-in-sa-history/" TargetMode="External"/><Relationship Id="rId4" Type="http://schemas.openxmlformats.org/officeDocument/2006/relationships/hyperlink" Target="https://en.wikipedia.org/wiki/Four_color_theore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10058" y="2090546"/>
            <a:ext cx="7545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The Four Color Theorem </a:t>
            </a:r>
          </a:p>
          <a:p>
            <a:r>
              <a:rPr lang="en-US" altLang="zh-CN" sz="4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&amp; Counterexample</a:t>
            </a:r>
            <a:endParaRPr lang="en-US" altLang="zh-CN" sz="4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9855" y="4797437"/>
            <a:ext cx="790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Ps: of course all the counterexamples are wrong by now.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36316" y="6488668"/>
            <a:ext cx="3955684" cy="3628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98663" y="6486313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161120181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0292" y="648219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made by  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赵新榆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0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147389" y="3406462"/>
            <a:ext cx="88248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Extention1: Adding the surrounding</a:t>
            </a:r>
            <a:endParaRPr lang="zh-CN" altLang="en-US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94579" y="1138776"/>
            <a:ext cx="1277954" cy="1277954"/>
            <a:chOff x="1131485" y="2234042"/>
            <a:chExt cx="1607262" cy="1607262"/>
          </a:xfrm>
        </p:grpSpPr>
        <p:sp>
          <p:nvSpPr>
            <p:cNvPr id="33" name="椭圆 32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829300" y="3369233"/>
            <a:ext cx="546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19450" y="252343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7307" y="4636394"/>
            <a:ext cx="66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Will it be more difficult?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60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722357"/>
            <a:ext cx="12192000" cy="60515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40" y="722357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40681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877" y="-30469"/>
            <a:ext cx="570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Covering it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with 4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colors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0417" r="-2003" b="21417"/>
          <a:stretch/>
        </p:blipFill>
        <p:spPr>
          <a:xfrm>
            <a:off x="6310648" y="725089"/>
            <a:ext cx="5881352" cy="60817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18075" r="-301" b="21504"/>
          <a:stretch/>
        </p:blipFill>
        <p:spPr>
          <a:xfrm>
            <a:off x="159153" y="758011"/>
            <a:ext cx="5600518" cy="60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722357"/>
            <a:ext cx="12192000" cy="60515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40" y="722357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44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21307" r="2318" b="21228"/>
          <a:stretch/>
        </p:blipFill>
        <p:spPr>
          <a:xfrm>
            <a:off x="553792" y="875763"/>
            <a:ext cx="5434884" cy="58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037705" y="3369233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Extention2: N 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colors theorem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94579" y="1138776"/>
            <a:ext cx="1277954" cy="1277954"/>
            <a:chOff x="1131485" y="2234042"/>
            <a:chExt cx="1607262" cy="1607262"/>
          </a:xfrm>
        </p:grpSpPr>
        <p:sp>
          <p:nvSpPr>
            <p:cNvPr id="33" name="椭圆 32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829300" y="3369233"/>
            <a:ext cx="546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19450" y="252343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4580" y="4765183"/>
            <a:ext cx="623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What will it be like in three dimensions?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09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9685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877" y="-30469"/>
            <a:ext cx="705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 Colors Theorem in Three Dimensions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9692" y="1352282"/>
            <a:ext cx="291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1.In reality</a:t>
            </a:r>
            <a:endParaRPr lang="zh-CN" altLang="en-US" sz="3200" dirty="0"/>
          </a:p>
        </p:txBody>
      </p:sp>
      <p:sp>
        <p:nvSpPr>
          <p:cNvPr id="28" name="矩形 27"/>
          <p:cNvSpPr/>
          <p:nvPr/>
        </p:nvSpPr>
        <p:spPr>
          <a:xfrm>
            <a:off x="8490934" y="1352282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No limit</a:t>
            </a:r>
            <a:endParaRPr lang="zh-CN" altLang="en-US" sz="3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89692" y="2457784"/>
            <a:ext cx="671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2. On the sphere or cylinder </a:t>
            </a:r>
            <a:endParaRPr lang="zh-CN" altLang="en-US" sz="3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501983" y="2457783"/>
            <a:ext cx="621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Equivalent to that on the plane</a:t>
            </a:r>
            <a:endParaRPr lang="zh-CN" altLang="en-US" sz="3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89692" y="4672390"/>
            <a:ext cx="571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4.Generalizations</a:t>
            </a:r>
            <a:endParaRPr lang="zh-CN" altLang="en-US" sz="32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/>
          <a:srcRect l="5819" t="7589" r="2409" b="7609"/>
          <a:stretch/>
        </p:blipFill>
        <p:spPr>
          <a:xfrm>
            <a:off x="5247214" y="4668788"/>
            <a:ext cx="5429606" cy="184248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56061" y="3563286"/>
            <a:ext cx="503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3.On the torus</a:t>
            </a:r>
            <a:endParaRPr lang="zh-CN" altLang="en-US" sz="32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490934" y="3559120"/>
            <a:ext cx="171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7 colors</a:t>
            </a:r>
            <a:endParaRPr lang="zh-CN" altLang="en-US" sz="32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0851367" y="6141936"/>
            <a:ext cx="124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g= genus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5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418915" y="148367"/>
            <a:ext cx="6615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Reference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1198" y="1881248"/>
            <a:ext cx="71008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hlinkClick r:id="rId4"/>
              </a:rPr>
              <a:t>https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en.wikipedia.org/wiki/Four_color_theorem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2. </a:t>
            </a:r>
            <a:r>
              <a:rPr lang="en-US" altLang="zh-CN" dirty="0">
                <a:hlinkClick r:id="rId5"/>
              </a:rPr>
              <a:t>https://blogs.scientificamerican.com/observations/unscientific-unamerican-and-other-april-fools-jokes-in-sa-history</a:t>
            </a:r>
            <a:r>
              <a:rPr lang="en-US" altLang="zh-CN" dirty="0" smtClean="0">
                <a:hlinkClick r:id="rId5"/>
              </a:rPr>
              <a:t>/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3. </a:t>
            </a:r>
            <a:r>
              <a:rPr lang="en-US" altLang="zh-CN" dirty="0">
                <a:hlinkClick r:id="rId6"/>
              </a:rPr>
              <a:t>http://</a:t>
            </a:r>
            <a:r>
              <a:rPr lang="en-US" altLang="zh-CN" dirty="0" smtClean="0">
                <a:hlinkClick r:id="rId6"/>
              </a:rPr>
              <a:t>mathforum.org/wagon/fall97/p840.html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4. </a:t>
            </a:r>
            <a:r>
              <a:rPr lang="en-US" altLang="zh-CN" dirty="0" smtClean="0">
                <a:hlinkClick r:id="rId7"/>
              </a:rPr>
              <a:t>https</a:t>
            </a:r>
            <a:r>
              <a:rPr lang="en-US" altLang="zh-CN" dirty="0">
                <a:hlinkClick r:id="rId7"/>
              </a:rPr>
              <a:t>://</a:t>
            </a:r>
            <a:r>
              <a:rPr lang="en-US" altLang="zh-CN" dirty="0" smtClean="0">
                <a:hlinkClick r:id="rId7"/>
              </a:rPr>
              <a:t>mathnexus.wwu.edu/archive/news/detail.asp?ID=19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5.</a:t>
            </a:r>
            <a:r>
              <a:rPr lang="en-US" altLang="zh-CN" dirty="0" smtClean="0">
                <a:hlinkClick r:id="rId8"/>
              </a:rPr>
              <a:t>https</a:t>
            </a:r>
            <a:r>
              <a:rPr lang="en-US" altLang="zh-CN" dirty="0">
                <a:hlinkClick r:id="rId8"/>
              </a:rPr>
              <a:t>://baike.baidu.com/item/%</a:t>
            </a:r>
            <a:r>
              <a:rPr lang="en-US" altLang="zh-CN" dirty="0" smtClean="0">
                <a:hlinkClick r:id="rId8"/>
              </a:rPr>
              <a:t>E9%A9%AC%E4%B8%81%C2%B7%E5%8A%A0%E5%BE%B7%E7%BA%B3/1501206?fr=aladdin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7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418915" y="3007477"/>
            <a:ext cx="6615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Thank You All!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7496" r="13016" b="6802"/>
          <a:stretch/>
        </p:blipFill>
        <p:spPr>
          <a:xfrm>
            <a:off x="2566088" y="48385"/>
            <a:ext cx="6594635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-123244" y="0"/>
            <a:ext cx="12315244" cy="690638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0283" y="1855207"/>
            <a:ext cx="1277954" cy="1277954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50784" y="324655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53630" y="1855207"/>
            <a:ext cx="1277954" cy="1277954"/>
            <a:chOff x="3209823" y="2234042"/>
            <a:chExt cx="1607262" cy="1607262"/>
          </a:xfrm>
        </p:grpSpPr>
        <p:sp>
          <p:nvSpPr>
            <p:cNvPr id="10" name="椭圆 9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319358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3550556" y="2597149"/>
              <a:ext cx="925796" cy="881048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94160" y="1855207"/>
            <a:ext cx="1277954" cy="1277954"/>
            <a:chOff x="5288161" y="2234042"/>
            <a:chExt cx="1607262" cy="1607262"/>
          </a:xfrm>
        </p:grpSpPr>
        <p:sp>
          <p:nvSpPr>
            <p:cNvPr id="15" name="椭圆 14"/>
            <p:cNvSpPr/>
            <p:nvPr/>
          </p:nvSpPr>
          <p:spPr>
            <a:xfrm>
              <a:off x="5288161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97696" y="2335059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5547153" y="2697761"/>
              <a:ext cx="1089278" cy="662788"/>
            </a:xfrm>
            <a:custGeom>
              <a:avLst/>
              <a:gdLst>
                <a:gd name="T0" fmla="*/ 1395067 w 3931"/>
                <a:gd name="T1" fmla="*/ 589725 h 2392"/>
                <a:gd name="T2" fmla="*/ 928365 w 3931"/>
                <a:gd name="T3" fmla="*/ 389484 h 2392"/>
                <a:gd name="T4" fmla="*/ 403040 w 3931"/>
                <a:gd name="T5" fmla="*/ 589725 h 2392"/>
                <a:gd name="T6" fmla="*/ 256480 w 3931"/>
                <a:gd name="T7" fmla="*/ 528782 h 2392"/>
                <a:gd name="T8" fmla="*/ 256480 w 3931"/>
                <a:gd name="T9" fmla="*/ 708403 h 2392"/>
                <a:gd name="T10" fmla="*/ 296326 w 3931"/>
                <a:gd name="T11" fmla="*/ 763389 h 2392"/>
                <a:gd name="T12" fmla="*/ 255564 w 3931"/>
                <a:gd name="T13" fmla="*/ 818375 h 2392"/>
                <a:gd name="T14" fmla="*/ 299074 w 3931"/>
                <a:gd name="T15" fmla="*/ 1011742 h 2392"/>
                <a:gd name="T16" fmla="*/ 170834 w 3931"/>
                <a:gd name="T17" fmla="*/ 1011742 h 2392"/>
                <a:gd name="T18" fmla="*/ 214802 w 3931"/>
                <a:gd name="T19" fmla="*/ 817458 h 2392"/>
                <a:gd name="T20" fmla="*/ 179078 w 3931"/>
                <a:gd name="T21" fmla="*/ 763389 h 2392"/>
                <a:gd name="T22" fmla="*/ 213428 w 3931"/>
                <a:gd name="T23" fmla="*/ 709777 h 2392"/>
                <a:gd name="T24" fmla="*/ 213428 w 3931"/>
                <a:gd name="T25" fmla="*/ 510911 h 2392"/>
                <a:gd name="T26" fmla="*/ 0 w 3931"/>
                <a:gd name="T27" fmla="*/ 421559 h 2392"/>
                <a:gd name="T28" fmla="*/ 938899 w 3931"/>
                <a:gd name="T29" fmla="*/ 0 h 2392"/>
                <a:gd name="T30" fmla="*/ 1800397 w 3931"/>
                <a:gd name="T31" fmla="*/ 427058 h 2392"/>
                <a:gd name="T32" fmla="*/ 1395067 w 3931"/>
                <a:gd name="T33" fmla="*/ 589725 h 2392"/>
                <a:gd name="T34" fmla="*/ 917831 w 3931"/>
                <a:gd name="T35" fmla="*/ 491208 h 2392"/>
                <a:gd name="T36" fmla="*/ 1341481 w 3931"/>
                <a:gd name="T37" fmla="*/ 635088 h 2392"/>
                <a:gd name="T38" fmla="*/ 1341481 w 3931"/>
                <a:gd name="T39" fmla="*/ 983791 h 2392"/>
                <a:gd name="T40" fmla="*/ 896306 w 3931"/>
                <a:gd name="T41" fmla="*/ 1096054 h 2392"/>
                <a:gd name="T42" fmla="*/ 503342 w 3931"/>
                <a:gd name="T43" fmla="*/ 983791 h 2392"/>
                <a:gd name="T44" fmla="*/ 503342 w 3931"/>
                <a:gd name="T45" fmla="*/ 635088 h 2392"/>
                <a:gd name="T46" fmla="*/ 917831 w 3931"/>
                <a:gd name="T47" fmla="*/ 491208 h 2392"/>
                <a:gd name="T48" fmla="*/ 912335 w 3931"/>
                <a:gd name="T49" fmla="*/ 1031904 h 2392"/>
                <a:gd name="T50" fmla="*/ 1254003 w 3931"/>
                <a:gd name="T51" fmla="*/ 946675 h 2392"/>
                <a:gd name="T52" fmla="*/ 912335 w 3931"/>
                <a:gd name="T53" fmla="*/ 860989 h 2392"/>
                <a:gd name="T54" fmla="*/ 571126 w 3931"/>
                <a:gd name="T55" fmla="*/ 946675 h 2392"/>
                <a:gd name="T56" fmla="*/ 912335 w 3931"/>
                <a:gd name="T57" fmla="*/ 1031904 h 23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44748" y="1855207"/>
            <a:ext cx="1277954" cy="1277954"/>
            <a:chOff x="7366499" y="2234042"/>
            <a:chExt cx="1607262" cy="1607262"/>
          </a:xfrm>
        </p:grpSpPr>
        <p:sp>
          <p:nvSpPr>
            <p:cNvPr id="20" name="椭圆 19"/>
            <p:cNvSpPr/>
            <p:nvPr/>
          </p:nvSpPr>
          <p:spPr>
            <a:xfrm>
              <a:off x="7366499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476034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7767760" y="2635303"/>
              <a:ext cx="804740" cy="804740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5900" y="3683764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Martin Gardner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and his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shenanigan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52353" y="3683764"/>
            <a:ext cx="217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Covering it with 4 colors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245164" y="3709928"/>
            <a:ext cx="251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Extention2: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 colors theorem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17027" y="324655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36360" y="324655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65752" y="324655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53630" y="1848434"/>
            <a:ext cx="1277954" cy="1277954"/>
            <a:chOff x="7366499" y="2234042"/>
            <a:chExt cx="1607262" cy="1607262"/>
          </a:xfrm>
        </p:grpSpPr>
        <p:sp>
          <p:nvSpPr>
            <p:cNvPr id="34" name="椭圆 33"/>
            <p:cNvSpPr/>
            <p:nvPr/>
          </p:nvSpPr>
          <p:spPr>
            <a:xfrm>
              <a:off x="7366499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476034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KSO_Shape"/>
            <p:cNvSpPr>
              <a:spLocks/>
            </p:cNvSpPr>
            <p:nvPr/>
          </p:nvSpPr>
          <p:spPr bwMode="auto">
            <a:xfrm>
              <a:off x="7767760" y="2635303"/>
              <a:ext cx="804740" cy="804740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842722" y="1848434"/>
            <a:ext cx="1277954" cy="1277954"/>
            <a:chOff x="3209823" y="2234042"/>
            <a:chExt cx="1607262" cy="1607262"/>
          </a:xfrm>
        </p:grpSpPr>
        <p:sp>
          <p:nvSpPr>
            <p:cNvPr id="38" name="椭圆 37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319358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KSO_Shape"/>
            <p:cNvSpPr>
              <a:spLocks/>
            </p:cNvSpPr>
            <p:nvPr/>
          </p:nvSpPr>
          <p:spPr bwMode="auto">
            <a:xfrm>
              <a:off x="3550556" y="2597149"/>
              <a:ext cx="925796" cy="881048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426569" y="3708218"/>
            <a:ext cx="2516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Extention1: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Adding the surrounding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886779" y="3382112"/>
            <a:ext cx="74340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Martin </a:t>
            </a:r>
            <a:r>
              <a:rPr lang="en-US" altLang="zh-CN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Gardner and </a:t>
            </a: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his </a:t>
            </a: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shenanigan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6030" y="4213108"/>
            <a:ext cx="64703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Who is Martin Gardner?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When and why did he put forward it?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Did he really come up with a counterexample?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94579" y="1138776"/>
            <a:ext cx="1277954" cy="1277954"/>
            <a:chOff x="1131485" y="2234042"/>
            <a:chExt cx="1607262" cy="1607262"/>
          </a:xfrm>
        </p:grpSpPr>
        <p:sp>
          <p:nvSpPr>
            <p:cNvPr id="33" name="椭圆 32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829300" y="3369233"/>
            <a:ext cx="546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7619450" y="252343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rdne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9094"/>
            <a:ext cx="12192000" cy="71670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36499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318" y="-41030"/>
            <a:ext cx="7827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Background: Introduction to Martin Gardner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-39788" y="679763"/>
            <a:ext cx="12271576" cy="630291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576" y="892406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Martin Gardner: </a:t>
            </a:r>
          </a:p>
          <a:p>
            <a:endParaRPr lang="en-US" altLang="zh-CN" sz="3000" dirty="0" smtClean="0"/>
          </a:p>
          <a:p>
            <a:r>
              <a:rPr lang="en-US" altLang="zh-CN" sz="3000" dirty="0" smtClean="0"/>
              <a:t>·</a:t>
            </a:r>
            <a:r>
              <a:rPr lang="en-US" altLang="zh-CN" dirty="0"/>
              <a:t> </a:t>
            </a:r>
            <a:r>
              <a:rPr lang="en-US" altLang="zh-CN" sz="3000" dirty="0"/>
              <a:t>An American </a:t>
            </a:r>
            <a:r>
              <a:rPr lang="en-US" altLang="zh-CN" sz="3000" dirty="0" smtClean="0"/>
              <a:t>popular mathematics</a:t>
            </a:r>
            <a:r>
              <a:rPr lang="en-US" altLang="zh-CN" sz="3000" dirty="0"/>
              <a:t> and </a:t>
            </a:r>
            <a:r>
              <a:rPr lang="en-US" altLang="zh-CN" sz="3000" dirty="0" smtClean="0"/>
              <a:t>popular science</a:t>
            </a:r>
            <a:r>
              <a:rPr lang="en-US" altLang="zh-CN" sz="3000" dirty="0"/>
              <a:t> </a:t>
            </a:r>
            <a:r>
              <a:rPr lang="en-US" altLang="zh-CN" sz="3000" dirty="0" smtClean="0"/>
              <a:t>writer</a:t>
            </a:r>
          </a:p>
          <a:p>
            <a:endParaRPr lang="en-US" altLang="zh-CN" sz="3000" dirty="0" smtClean="0"/>
          </a:p>
          <a:p>
            <a:r>
              <a:rPr lang="en-US" altLang="zh-CN" sz="3000" dirty="0" smtClean="0"/>
              <a:t>·Interests: </a:t>
            </a:r>
            <a:r>
              <a:rPr lang="en-US" altLang="zh-CN" sz="3000" dirty="0"/>
              <a:t>scientific skepticism, </a:t>
            </a:r>
            <a:r>
              <a:rPr lang="en-US" altLang="zh-CN" sz="3000" dirty="0" err="1"/>
              <a:t>micromagic</a:t>
            </a:r>
            <a:r>
              <a:rPr lang="en-US" altLang="zh-CN" sz="3000" dirty="0"/>
              <a:t>, philosophy, religion, and literature—especially the writings of Lewis </a:t>
            </a:r>
            <a:r>
              <a:rPr lang="en-US" altLang="zh-CN" sz="3000" dirty="0" smtClean="0"/>
              <a:t>Carroll</a:t>
            </a:r>
          </a:p>
          <a:p>
            <a:endParaRPr lang="en-US" altLang="zh-CN" sz="3000" dirty="0"/>
          </a:p>
          <a:p>
            <a:r>
              <a:rPr lang="en-US" altLang="zh-CN" sz="3000" dirty="0" smtClean="0"/>
              <a:t>· The </a:t>
            </a:r>
            <a:r>
              <a:rPr lang="en-US" altLang="zh-CN" sz="3000" dirty="0"/>
              <a:t>long-time “</a:t>
            </a:r>
            <a:r>
              <a:rPr lang="en-US" altLang="zh-CN" sz="3000" i="1" dirty="0"/>
              <a:t>Mathematical Games</a:t>
            </a:r>
            <a:r>
              <a:rPr lang="en-US" altLang="zh-CN" sz="3000" dirty="0"/>
              <a:t>” </a:t>
            </a:r>
            <a:r>
              <a:rPr lang="en-US" altLang="zh-CN" sz="3000" dirty="0" smtClean="0"/>
              <a:t>columnist in </a:t>
            </a:r>
            <a:r>
              <a:rPr lang="en-US" altLang="zh-CN" sz="3000" i="1" dirty="0" smtClean="0"/>
              <a:t>Scientific American</a:t>
            </a:r>
            <a:endParaRPr lang="zh-CN" altLang="en-US" sz="3000" i="1" dirty="0"/>
          </a:p>
        </p:txBody>
      </p:sp>
      <p:pic>
        <p:nvPicPr>
          <p:cNvPr id="1028" name="Picture 4" descr="https://gss1.bdstatic.com/-vo3dSag_xI4khGkpoWK1HF6hhy/baike/c0%3Dbaike80%2C5%2C5%2C80%2C26/sign=be6de36ef01fbe090853cb460a096756/bd3eb13533fa828b63b841fbff1f4134970a5a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89" y="4924260"/>
            <a:ext cx="2159015" cy="1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7401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44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318" y="-38637"/>
            <a:ext cx="7001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Martin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Gardner's April Fool's Map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9153" y="3176370"/>
            <a:ext cx="630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Time: April Fools’ Day in 1975</a:t>
            </a:r>
            <a:endParaRPr lang="zh-CN" altLang="en-US" sz="3200" dirty="0"/>
          </a:p>
        </p:txBody>
      </p:sp>
      <p:sp>
        <p:nvSpPr>
          <p:cNvPr id="36" name="文本框 35"/>
          <p:cNvSpPr txBox="1"/>
          <p:nvPr/>
        </p:nvSpPr>
        <p:spPr>
          <a:xfrm>
            <a:off x="287970" y="4327301"/>
            <a:ext cx="6175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It was punished in the magazine </a:t>
            </a:r>
            <a:r>
              <a:rPr lang="en-US" altLang="zh-CN" sz="3200" i="1" dirty="0" smtClean="0"/>
              <a:t>Scientific American</a:t>
            </a:r>
            <a:endParaRPr lang="zh-CN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78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721684" y="3369233"/>
            <a:ext cx="570829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Solutions 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with 4 colors</a:t>
            </a:r>
          </a:p>
          <a:p>
            <a:pPr>
              <a:lnSpc>
                <a:spcPct val="150000"/>
              </a:lnSpc>
            </a:pP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02230" y="4877242"/>
            <a:ext cx="73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Is there any tips to solve it quickly and </a:t>
            </a:r>
            <a:r>
              <a:rPr lang="en-US" altLang="zh-CN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accuratedly</a:t>
            </a: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586"/>
          <a:stretch>
            <a:fillRect/>
          </a:stretch>
        </p:blipFill>
        <p:spPr>
          <a:xfrm>
            <a:off x="-1" y="0"/>
            <a:ext cx="5418916" cy="6858000"/>
          </a:xfrm>
          <a:custGeom>
            <a:avLst/>
            <a:gdLst>
              <a:gd name="connsiteX0" fmla="*/ 0 w 5418916"/>
              <a:gd name="connsiteY0" fmla="*/ 0 h 6858000"/>
              <a:gd name="connsiteX1" fmla="*/ 5418916 w 5418916"/>
              <a:gd name="connsiteY1" fmla="*/ 0 h 6858000"/>
              <a:gd name="connsiteX2" fmla="*/ 3236852 w 5418916"/>
              <a:gd name="connsiteY2" fmla="*/ 6858000 h 6858000"/>
              <a:gd name="connsiteX3" fmla="*/ 0 w 5418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916" h="6858000">
                <a:moveTo>
                  <a:pt x="0" y="0"/>
                </a:moveTo>
                <a:lnTo>
                  <a:pt x="5418916" y="0"/>
                </a:lnTo>
                <a:lnTo>
                  <a:pt x="32368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等腰三角形 34"/>
          <p:cNvSpPr/>
          <p:nvPr/>
        </p:nvSpPr>
        <p:spPr>
          <a:xfrm>
            <a:off x="3156915" y="0"/>
            <a:ext cx="2262000" cy="6858000"/>
          </a:xfrm>
          <a:custGeom>
            <a:avLst/>
            <a:gdLst>
              <a:gd name="connsiteX0" fmla="*/ 0 w 607372"/>
              <a:gd name="connsiteY0" fmla="*/ 6858000 h 6858000"/>
              <a:gd name="connsiteX1" fmla="*/ 607372 w 607372"/>
              <a:gd name="connsiteY1" fmla="*/ 0 h 6858000"/>
              <a:gd name="connsiteX2" fmla="*/ 607372 w 607372"/>
              <a:gd name="connsiteY2" fmla="*/ 6858000 h 6858000"/>
              <a:gd name="connsiteX3" fmla="*/ 0 w 607372"/>
              <a:gd name="connsiteY3" fmla="*/ 6858000 h 6858000"/>
              <a:gd name="connsiteX0" fmla="*/ 0 w 2262000"/>
              <a:gd name="connsiteY0" fmla="*/ 6945086 h 6945086"/>
              <a:gd name="connsiteX1" fmla="*/ 2262000 w 2262000"/>
              <a:gd name="connsiteY1" fmla="*/ 0 h 6945086"/>
              <a:gd name="connsiteX2" fmla="*/ 607372 w 2262000"/>
              <a:gd name="connsiteY2" fmla="*/ 6945086 h 6945086"/>
              <a:gd name="connsiteX3" fmla="*/ 0 w 2262000"/>
              <a:gd name="connsiteY3" fmla="*/ 6945086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000" h="6945086">
                <a:moveTo>
                  <a:pt x="0" y="6945086"/>
                </a:moveTo>
                <a:lnTo>
                  <a:pt x="2262000" y="0"/>
                </a:lnTo>
                <a:lnTo>
                  <a:pt x="607372" y="6945086"/>
                </a:lnTo>
                <a:lnTo>
                  <a:pt x="0" y="6945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94579" y="1138776"/>
            <a:ext cx="1277954" cy="1277954"/>
            <a:chOff x="1131485" y="2234042"/>
            <a:chExt cx="1607262" cy="1607262"/>
          </a:xfrm>
        </p:grpSpPr>
        <p:sp>
          <p:nvSpPr>
            <p:cNvPr id="33" name="椭圆 32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829300" y="3369233"/>
            <a:ext cx="546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19450" y="2523433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722357"/>
            <a:ext cx="12192000" cy="60515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40" y="722357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44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877" y="-30469"/>
            <a:ext cx="570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Covering it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with 4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colors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18075" r="-301" b="21504"/>
          <a:stretch/>
        </p:blipFill>
        <p:spPr>
          <a:xfrm>
            <a:off x="418272" y="767536"/>
            <a:ext cx="5600518" cy="601589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74651" y="1111100"/>
            <a:ext cx="58569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Tips:</a:t>
            </a:r>
          </a:p>
          <a:p>
            <a:pPr marL="742950" indent="-742950">
              <a:buAutoNum type="arabicPeriod"/>
            </a:pPr>
            <a:r>
              <a:rPr lang="en-US" altLang="zh-CN" sz="4000" dirty="0" smtClean="0"/>
              <a:t>Start from outside     </a:t>
            </a:r>
          </a:p>
          <a:p>
            <a:r>
              <a:rPr lang="en-US" altLang="zh-CN" sz="4000" dirty="0"/>
              <a:t>	</a:t>
            </a:r>
            <a:r>
              <a:rPr lang="en-US" altLang="zh-CN" sz="4000" dirty="0" smtClean="0"/>
              <a:t>or inside?</a:t>
            </a:r>
          </a:p>
          <a:p>
            <a:endParaRPr lang="en-US" altLang="zh-CN" sz="4000" dirty="0" smtClean="0"/>
          </a:p>
          <a:p>
            <a:r>
              <a:rPr lang="en-US" altLang="zh-CN" sz="4000" dirty="0"/>
              <a:t>2</a:t>
            </a:r>
            <a:r>
              <a:rPr lang="en-US" altLang="zh-CN" sz="4000" dirty="0" smtClean="0"/>
              <a:t>.How is the routine?</a:t>
            </a:r>
            <a:endParaRPr lang="en-US" altLang="zh-CN" sz="4000" dirty="0"/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3.Which to choose when </a:t>
            </a:r>
          </a:p>
          <a:p>
            <a:r>
              <a:rPr lang="en-US" altLang="zh-CN" sz="4000" dirty="0" smtClean="0"/>
              <a:t>   there are </a:t>
            </a:r>
            <a:r>
              <a:rPr lang="en-US" altLang="zh-CN" sz="4000" dirty="0" smtClean="0"/>
              <a:t>two or more </a:t>
            </a: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</a:t>
            </a:r>
            <a:r>
              <a:rPr lang="en-US" altLang="zh-CN" sz="4000" dirty="0" smtClean="0"/>
              <a:t>choices</a:t>
            </a:r>
            <a:r>
              <a:rPr lang="en-US" altLang="zh-CN" sz="4000" dirty="0" smtClean="0"/>
              <a:t>?</a:t>
            </a:r>
          </a:p>
          <a:p>
            <a:endParaRPr lang="en-US" altLang="zh-CN" sz="4000" dirty="0"/>
          </a:p>
        </p:txBody>
      </p:sp>
      <p:sp>
        <p:nvSpPr>
          <p:cNvPr id="44" name="文本框 43"/>
          <p:cNvSpPr txBox="1"/>
          <p:nvPr/>
        </p:nvSpPr>
        <p:spPr>
          <a:xfrm>
            <a:off x="6504120" y="844480"/>
            <a:ext cx="19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</a:t>
            </a:r>
            <a:r>
              <a:rPr lang="en-US" altLang="zh-CN" b="1" dirty="0" smtClean="0"/>
              <a:t>Here we start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460139" y="767536"/>
                <a:ext cx="494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39" y="767536"/>
                <a:ext cx="4940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722357"/>
            <a:ext cx="12192000" cy="60515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40" y="722357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44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877" y="-30469"/>
            <a:ext cx="570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Covering it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with 4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colors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0417" r="-2003" b="21417"/>
          <a:stretch/>
        </p:blipFill>
        <p:spPr>
          <a:xfrm>
            <a:off x="6310648" y="725089"/>
            <a:ext cx="5881352" cy="60817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18075" r="-301" b="21504"/>
          <a:stretch/>
        </p:blipFill>
        <p:spPr>
          <a:xfrm>
            <a:off x="159153" y="758011"/>
            <a:ext cx="5600518" cy="60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722357"/>
            <a:ext cx="12192000" cy="60515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40" y="722357"/>
            <a:ext cx="6623354" cy="607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44"/>
            <a:ext cx="121920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877" y="-30469"/>
            <a:ext cx="570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Covering it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with 4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colors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153" y="58154"/>
            <a:ext cx="593817" cy="593817"/>
            <a:chOff x="1131485" y="2234042"/>
            <a:chExt cx="1607262" cy="1607262"/>
          </a:xfrm>
        </p:grpSpPr>
        <p:sp>
          <p:nvSpPr>
            <p:cNvPr id="6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26017" y="1270321"/>
            <a:ext cx="5856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Q:</a:t>
            </a:r>
          </a:p>
          <a:p>
            <a:r>
              <a:rPr lang="en-US" altLang="zh-CN" sz="4400" dirty="0" smtClean="0"/>
              <a:t>How many solutions are there in total?</a:t>
            </a:r>
            <a:endParaRPr lang="en-US" altLang="zh-CN" sz="4400" dirty="0"/>
          </a:p>
        </p:txBody>
      </p:sp>
      <p:sp>
        <p:nvSpPr>
          <p:cNvPr id="2" name="矩形 1"/>
          <p:cNvSpPr/>
          <p:nvPr/>
        </p:nvSpPr>
        <p:spPr>
          <a:xfrm>
            <a:off x="426017" y="39419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never dreamed anyone would take it seriously, yet it produced more than a thousand letters from readers who did not recognize the column as a hoax.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00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252D"/>
      </a:accent1>
      <a:accent2>
        <a:srgbClr val="FFBD48"/>
      </a:accent2>
      <a:accent3>
        <a:srgbClr val="8F8F8F"/>
      </a:accent3>
      <a:accent4>
        <a:srgbClr val="40414E"/>
      </a:accent4>
      <a:accent5>
        <a:srgbClr val="FFCB6D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Arial" panose="020F0302020204030204"/>
        <a:ea typeface="微软雅黑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微软雅黑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0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11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2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3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4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5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6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7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8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9.xml><?xml version="1.0" encoding="utf-8"?>
<a:themeOverride xmlns:a="http://schemas.openxmlformats.org/drawingml/2006/main">
  <a:clrScheme name="自定义 8">
    <a:dk1>
      <a:srgbClr val="000000"/>
    </a:dk1>
    <a:lt1>
      <a:srgbClr val="FFFFFF"/>
    </a:lt1>
    <a:dk2>
      <a:srgbClr val="44546A"/>
    </a:dk2>
    <a:lt2>
      <a:srgbClr val="E7E6E6"/>
    </a:lt2>
    <a:accent1>
      <a:srgbClr val="24252D"/>
    </a:accent1>
    <a:accent2>
      <a:srgbClr val="FFBD48"/>
    </a:accent2>
    <a:accent3>
      <a:srgbClr val="8F8F8F"/>
    </a:accent3>
    <a:accent4>
      <a:srgbClr val="40414E"/>
    </a:accent4>
    <a:accent5>
      <a:srgbClr val="FFCB6D"/>
    </a:accent5>
    <a:accent6>
      <a:srgbClr val="BFBFBF"/>
    </a:accent6>
    <a:hlink>
      <a:srgbClr val="D95B5B"/>
    </a:hlink>
    <a:folHlink>
      <a:srgbClr val="F2CF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1563</Words>
  <Application>Microsoft Office PowerPoint</Application>
  <PresentationFormat>宽屏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微软雅黑</vt:lpstr>
      <vt:lpstr>微软雅黑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xian</dc:creator>
  <cp:lastModifiedBy>dd</cp:lastModifiedBy>
  <cp:revision>138</cp:revision>
  <dcterms:created xsi:type="dcterms:W3CDTF">2016-05-17T13:08:29Z</dcterms:created>
  <dcterms:modified xsi:type="dcterms:W3CDTF">2018-12-16T12:44:46Z</dcterms:modified>
</cp:coreProperties>
</file>