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72" r:id="rId6"/>
    <p:sldId id="273" r:id="rId7"/>
    <p:sldId id="274" r:id="rId8"/>
    <p:sldId id="276" r:id="rId9"/>
    <p:sldId id="265" r:id="rId10"/>
    <p:sldId id="277" r:id="rId11"/>
    <p:sldId id="262" r:id="rId12"/>
    <p:sldId id="281" r:id="rId13"/>
    <p:sldId id="279" r:id="rId14"/>
    <p:sldId id="280" r:id="rId15"/>
    <p:sldId id="260" r:id="rId16"/>
    <p:sldId id="261" r:id="rId17"/>
    <p:sldId id="282" r:id="rId18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5FD"/>
    <a:srgbClr val="3D4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5294" autoAdjust="0"/>
  </p:normalViewPr>
  <p:slideViewPr>
    <p:cSldViewPr snapToGrid="0">
      <p:cViewPr varScale="1">
        <p:scale>
          <a:sx n="91" d="100"/>
          <a:sy n="91" d="100"/>
        </p:scale>
        <p:origin x="163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91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17FBAEA-E6C2-4F9C-838B-82C8CC86B438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2018年11月12日</a:t>
            </a:fld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D9ECDE0-A932-4488-BADD-31E4128A15DC}" type="datetime2">
              <a:rPr lang="zh-CN" altLang="en-US" smtClean="0"/>
              <a:pPr/>
              <a:t>2018年11月12日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FB667E1-E601-4AAF-B95C-B25720D70A60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8996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1838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1428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21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8908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636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974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6872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030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751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3151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fld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103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CN" altLang="en-US" noProof="0" dirty="0"/>
          </a:p>
        </p:txBody>
      </p:sp>
      <p:sp>
        <p:nvSpPr>
          <p:cNvPr id="9" name="矩形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rtlCol="0" anchor="b"/>
          <a:lstStyle>
            <a:lvl1pPr algn="ctr">
              <a:defRPr sz="540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FB924FA-5C7C-4531-9508-4EC93CD99CFC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vert"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B3C126-703A-40CF-978D-DE5546258945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E4C9B8F-ED0D-441B-93B5-73E5ADEC8F7A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rtlCol="0" anchor="b">
            <a:normAutofit/>
          </a:bodyPr>
          <a:lstStyle>
            <a:lvl1pPr algn="ctr">
              <a:defRPr sz="5400" b="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rtlCol="0"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CFF333-CAF4-47F4-B609-248F94A8651D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1C7592-0418-4392-9461-A3A685A5B954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D06EF73-9DB8-4763-865F-2F88181A473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4B7073-0DB1-4EA3-896B-0F08756C7633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A75D6F9-0026-4B86-A9C0-C993048D8C42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​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CN" altLang="en-US" noProof="0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1F0462-7A6E-4803-9749-C3B78B31BD60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800B45-6479-43B8-81E0-717C32FCDA17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ACA21B-F8E6-4CE8-8C10-FEA2D0B508EC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en-US" altLang="zh-CN" noProof="0" smtClean="0"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长方形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5775" y="6601968"/>
            <a:ext cx="1190937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2D98363D-0C7D-41F4-A2BF-AE2C58D4C4B8}" type="datetime2">
              <a:rPr lang="zh-CN" altLang="en-US" noProof="0" smtClean="0"/>
              <a:t>2018年11月12日</a:t>
            </a:fld>
            <a:endParaRPr lang="zh-CN" altLang="en-US" noProof="0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A8D9AD5-F248-4919-864A-CFD76CC027D6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钢铁厂选址问题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US" altLang="zh-CN" dirty="0"/>
              <a:t>171240501 </a:t>
            </a:r>
            <a:r>
              <a:rPr lang="zh-CN" altLang="en-US" dirty="0"/>
              <a:t>匡舒磊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490411" y="2195576"/>
            <a:ext cx="9509760" cy="1233424"/>
          </a:xfrm>
        </p:spPr>
        <p:txBody>
          <a:bodyPr rtlCol="0"/>
          <a:lstStyle/>
          <a:p>
            <a:pPr rtl="0"/>
            <a:r>
              <a:rPr lang="zh-CN" altLang="en-US" dirty="0"/>
              <a:t>又或者</a:t>
            </a:r>
            <a:r>
              <a:rPr lang="en-US" altLang="zh-CN" dirty="0"/>
              <a:t>…</a:t>
            </a:r>
            <a:r>
              <a:rPr lang="zh-CN" altLang="en-US" dirty="0"/>
              <a:t>有钱了</a:t>
            </a:r>
            <a:r>
              <a:rPr lang="en-US" altLang="zh-CN" dirty="0"/>
              <a:t>,</a:t>
            </a:r>
            <a:r>
              <a:rPr lang="zh-CN" altLang="en-US" dirty="0"/>
              <a:t>想建立多个钢铁厂</a:t>
            </a:r>
            <a:r>
              <a:rPr lang="en-US" altLang="zh-CN" dirty="0"/>
              <a:t>?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5184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064283" y="2463940"/>
            <a:ext cx="9509760" cy="1233424"/>
          </a:xfrm>
        </p:spPr>
        <p:txBody>
          <a:bodyPr rtlCol="0"/>
          <a:lstStyle/>
          <a:p>
            <a:pPr rtl="0"/>
            <a:r>
              <a:rPr lang="en-US" altLang="zh-CN" dirty="0"/>
              <a:t>P-</a:t>
            </a:r>
            <a:r>
              <a:rPr lang="zh-CN" altLang="en-US" dirty="0"/>
              <a:t>中值问题</a:t>
            </a:r>
            <a:endParaRPr 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42FF10D-3960-4241-A351-9DBE06F7F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914" y="467360"/>
            <a:ext cx="5253214" cy="29908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1837CB-92AD-4530-9B42-82A23E1D31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913" y="3458210"/>
            <a:ext cx="5253214" cy="29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653223" y="802920"/>
            <a:ext cx="9509760" cy="1233424"/>
          </a:xfrm>
        </p:spPr>
        <p:txBody>
          <a:bodyPr rtlCol="0">
            <a:normAutofit fontScale="90000"/>
          </a:bodyPr>
          <a:lstStyle/>
          <a:p>
            <a:pPr rtl="0"/>
            <a:r>
              <a:rPr lang="zh-CN" altLang="en-US" dirty="0"/>
              <a:t>给出一种启发式算法</a:t>
            </a:r>
            <a:br>
              <a:rPr lang="en-US" altLang="zh-CN" dirty="0"/>
            </a:br>
            <a:br>
              <a:rPr lang="en-US" altLang="zh-CN" dirty="0"/>
            </a:br>
            <a:endParaRPr 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5D70D26-0453-42DF-B3CB-D44CBAB19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219" y="1419632"/>
            <a:ext cx="9693561" cy="304454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3170E04-2684-4625-8456-A2477424717D}"/>
              </a:ext>
            </a:extLst>
          </p:cNvPr>
          <p:cNvSpPr txBox="1"/>
          <p:nvPr/>
        </p:nvSpPr>
        <p:spPr>
          <a:xfrm>
            <a:off x="1607284" y="4729146"/>
            <a:ext cx="66479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优点</a:t>
            </a: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可并行，运算快。</a:t>
            </a: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由于每次都找局部最优，因此算法的效果受初始位置影响很大。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解决方法是循环整个算法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次，再选择最优组合。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推荐阅读</a:t>
            </a:r>
            <a:endParaRPr 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B6A563-60E4-453B-B2E9-4FFDB28902A6}"/>
              </a:ext>
            </a:extLst>
          </p:cNvPr>
          <p:cNvSpPr txBox="1"/>
          <p:nvPr/>
        </p:nvSpPr>
        <p:spPr>
          <a:xfrm>
            <a:off x="2088859" y="1820411"/>
            <a:ext cx="5491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https://blog.csdn.net/zaojangkn/article/details/6423549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A0BC95-DA42-4735-BE31-87DD0986D032}"/>
              </a:ext>
            </a:extLst>
          </p:cNvPr>
          <p:cNvSpPr txBox="1"/>
          <p:nvPr/>
        </p:nvSpPr>
        <p:spPr>
          <a:xfrm>
            <a:off x="6878974" y="4118996"/>
            <a:ext cx="3852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/>
              <a:t>Thanks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0648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DADF870-6EFF-4755-8B62-1F7195215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35" y="1636858"/>
            <a:ext cx="2543175" cy="5810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7D7BFD8-0EF6-46F3-8938-CC75E2AEAB51}"/>
              </a:ext>
            </a:extLst>
          </p:cNvPr>
          <p:cNvSpPr txBox="1"/>
          <p:nvPr/>
        </p:nvSpPr>
        <p:spPr>
          <a:xfrm>
            <a:off x="1677798" y="1267526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从各个开采点到钢铁厂的运输成本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8AE09F2-D039-49C8-B500-CB9C1E849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35" y="3784222"/>
            <a:ext cx="2619375" cy="5143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EC69797-37BB-494D-9ED8-7BAAE04B9547}"/>
              </a:ext>
            </a:extLst>
          </p:cNvPr>
          <p:cNvSpPr txBox="1"/>
          <p:nvPr/>
        </p:nvSpPr>
        <p:spPr>
          <a:xfrm>
            <a:off x="1761688" y="341489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从钢铁厂到各个销售点</a:t>
            </a:r>
          </a:p>
        </p:txBody>
      </p:sp>
    </p:spTree>
    <p:extLst>
      <p:ext uri="{BB962C8B-B14F-4D97-AF65-F5344CB8AC3E}">
        <p14:creationId xmlns:p14="http://schemas.microsoft.com/office/powerpoint/2010/main" val="7456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开始前的几点啰嗦</a:t>
            </a:r>
            <a:endParaRPr 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DA6AAFD-2772-497C-BF78-955C3F3CDFBE}"/>
              </a:ext>
            </a:extLst>
          </p:cNvPr>
          <p:cNvSpPr txBox="1"/>
          <p:nvPr/>
        </p:nvSpPr>
        <p:spPr>
          <a:xfrm>
            <a:off x="1341120" y="1921079"/>
            <a:ext cx="10172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因为时间比较匆忙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找了一些数据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发现实在太难整理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所以以下的讨论均在理论情况下运行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本次讨论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将不给出最终结果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而只给出相关处理方式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6778509-A01B-43CE-BEE2-B503BB63B545}"/>
              </a:ext>
            </a:extLst>
          </p:cNvPr>
          <p:cNvSpPr txBox="1"/>
          <p:nvPr/>
        </p:nvSpPr>
        <p:spPr>
          <a:xfrm>
            <a:off x="1341120" y="2869036"/>
            <a:ext cx="693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由于能力有限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故而只在理想情况与限定条件较少的情况下进行讨论</a:t>
            </a:r>
          </a:p>
        </p:txBody>
      </p:sp>
    </p:spTree>
    <p:extLst>
      <p:ext uri="{BB962C8B-B14F-4D97-AF65-F5344CB8AC3E}">
        <p14:creationId xmlns:p14="http://schemas.microsoft.com/office/powerpoint/2010/main" val="20587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题意说明</a:t>
            </a:r>
            <a:endParaRPr lang="zh-cn" dirty="0"/>
          </a:p>
        </p:txBody>
      </p:sp>
      <p:pic>
        <p:nvPicPr>
          <p:cNvPr id="3" name="内容占位符 2">
            <a:extLst>
              <a:ext uri="{FF2B5EF4-FFF2-40B4-BE49-F238E27FC236}">
                <a16:creationId xmlns:a16="http://schemas.microsoft.com/office/drawing/2014/main" id="{A4FBC4C7-D52A-4119-8E68-4BA5739589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952698" y="2594587"/>
            <a:ext cx="2762250" cy="2305050"/>
          </a:xfrm>
          <a:prstGeom prst="rect">
            <a:avLst/>
          </a:prstGeom>
        </p:spPr>
      </p:pic>
      <p:sp>
        <p:nvSpPr>
          <p:cNvPr id="11" name="内容占位符 10"/>
          <p:cNvSpPr>
            <a:spLocks noGrp="1"/>
          </p:cNvSpPr>
          <p:nvPr>
            <p:ph sz="quarter" idx="4"/>
          </p:nvPr>
        </p:nvSpPr>
        <p:spPr>
          <a:xfrm>
            <a:off x="6048129" y="3429000"/>
            <a:ext cx="4572000" cy="2187421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2000" dirty="0"/>
              <a:t>在四川省确定一个炼钢厂的位置</a:t>
            </a:r>
            <a:r>
              <a:rPr lang="en-US" altLang="zh-CN" sz="2000" dirty="0"/>
              <a:t>,</a:t>
            </a:r>
            <a:r>
              <a:rPr lang="zh-CN" altLang="en-US" sz="2000" dirty="0"/>
              <a:t>来集中炼制省内开采出来的铁矿石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43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最直观的想法</a:t>
            </a:r>
            <a:r>
              <a:rPr lang="en-US" altLang="zh-CN" dirty="0"/>
              <a:t>1 – </a:t>
            </a:r>
            <a:r>
              <a:rPr lang="zh-CN" altLang="en-US" dirty="0"/>
              <a:t>无任何限制</a:t>
            </a:r>
            <a:endParaRPr lang="zh-cn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1341120" y="2072356"/>
            <a:ext cx="7333097" cy="3330154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 cap="none" dirty="0"/>
              <a:t>即在图上任意的选择一点</a:t>
            </a:r>
            <a:r>
              <a:rPr lang="en-US" altLang="zh-CN" cap="none" dirty="0"/>
              <a:t>, </a:t>
            </a:r>
            <a:r>
              <a:rPr lang="zh-CN" altLang="en-US" cap="none" dirty="0"/>
              <a:t>使得该点到各个顶点的距离和最小</a:t>
            </a:r>
            <a:br>
              <a:rPr lang="en-US" altLang="zh-CN" cap="none" dirty="0"/>
            </a:br>
            <a:endParaRPr lang="en-US" altLang="zh-CN" cap="none" dirty="0"/>
          </a:p>
          <a:p>
            <a:pPr rtl="0"/>
            <a:r>
              <a:rPr lang="zh-CN" altLang="en-US" cap="none" dirty="0"/>
              <a:t>纯粹数学方法</a:t>
            </a:r>
            <a:r>
              <a:rPr lang="en-US" altLang="zh-CN" cap="none" dirty="0"/>
              <a:t>:</a:t>
            </a:r>
          </a:p>
          <a:p>
            <a:r>
              <a:rPr lang="zh-CN" altLang="en-US" cap="none" dirty="0"/>
              <a:t>设点</a:t>
            </a:r>
            <a:r>
              <a:rPr lang="en-US" altLang="zh-CN" cap="none" dirty="0"/>
              <a:t>(</a:t>
            </a:r>
            <a:r>
              <a:rPr lang="en-US" altLang="zh-CN" cap="none" dirty="0" err="1"/>
              <a:t>x,y</a:t>
            </a:r>
            <a:r>
              <a:rPr lang="en-US" altLang="zh-CN" cap="none" dirty="0"/>
              <a:t>), </a:t>
            </a:r>
            <a:r>
              <a:rPr lang="zh-CN" altLang="en-US" cap="none" dirty="0"/>
              <a:t>根据点距离公式写出距离</a:t>
            </a:r>
            <a:r>
              <a:rPr lang="en-US" altLang="zh-CN" cap="none" dirty="0"/>
              <a:t>,</a:t>
            </a:r>
            <a:r>
              <a:rPr lang="zh-CN" altLang="en-US" cap="none" dirty="0"/>
              <a:t>求和</a:t>
            </a:r>
            <a:r>
              <a:rPr lang="en-US" altLang="zh-CN" cap="none" dirty="0"/>
              <a:t>,</a:t>
            </a:r>
            <a:r>
              <a:rPr lang="zh-CN" altLang="en-US" cap="none" dirty="0"/>
              <a:t>当做二元函数</a:t>
            </a:r>
            <a:r>
              <a:rPr lang="en-US" altLang="zh-CN" cap="none" dirty="0"/>
              <a:t>,</a:t>
            </a:r>
            <a:r>
              <a:rPr lang="zh-CN" altLang="en-US" cap="none" dirty="0"/>
              <a:t>利用数学方法进行求解</a:t>
            </a:r>
            <a:endParaRPr lang="en-US" altLang="zh-CN" cap="none" dirty="0"/>
          </a:p>
          <a:p>
            <a:endParaRPr lang="en-US" altLang="zh-CN" cap="none" dirty="0"/>
          </a:p>
          <a:p>
            <a:r>
              <a:rPr lang="zh-CN" altLang="en-US" cap="none" dirty="0"/>
              <a:t>可参考</a:t>
            </a:r>
            <a:r>
              <a:rPr lang="en-US" altLang="zh-CN" cap="none" dirty="0"/>
              <a:t>:</a:t>
            </a:r>
          </a:p>
          <a:p>
            <a:r>
              <a:rPr lang="zh-CN" altLang="en-US" dirty="0"/>
              <a:t>祁玉青</a:t>
            </a:r>
            <a:r>
              <a:rPr lang="en-US" altLang="zh-CN" dirty="0"/>
              <a:t>,</a:t>
            </a:r>
            <a:r>
              <a:rPr lang="zh-CN" altLang="en-US" dirty="0"/>
              <a:t>蒋南云</a:t>
            </a:r>
            <a:r>
              <a:rPr lang="en-US" altLang="zh-CN" dirty="0"/>
              <a:t>,</a:t>
            </a:r>
            <a:r>
              <a:rPr lang="zh-CN" altLang="en-US" dirty="0"/>
              <a:t>倪卫红</a:t>
            </a:r>
            <a:r>
              <a:rPr lang="en-US" altLang="zh-CN" dirty="0"/>
              <a:t>.</a:t>
            </a:r>
            <a:r>
              <a:rPr lang="zh-CN" altLang="en-US" dirty="0"/>
              <a:t>基于电子表格和网络地图的重心法选址实验设计</a:t>
            </a:r>
            <a:r>
              <a:rPr lang="en-US" altLang="zh-CN" dirty="0"/>
              <a:t>[J/OL].</a:t>
            </a:r>
            <a:r>
              <a:rPr lang="zh-CN" altLang="en-US" dirty="0"/>
              <a:t>实验科学与技术</a:t>
            </a:r>
            <a:r>
              <a:rPr lang="en-US" altLang="zh-CN" dirty="0"/>
              <a:t>:1-5[2018-11-12]</a:t>
            </a:r>
            <a:endParaRPr lang="en-US" altLang="zh-CN" cap="none" dirty="0"/>
          </a:p>
          <a:p>
            <a:br>
              <a:rPr lang="en-US" altLang="zh-CN" cap="none" dirty="0"/>
            </a:br>
            <a:endParaRPr lang="en-US" altLang="zh-CN" cap="none" dirty="0"/>
          </a:p>
          <a:p>
            <a:r>
              <a:rPr lang="zh-CN" altLang="en-US" cap="none" dirty="0"/>
              <a:t>但这显然不是本次</a:t>
            </a:r>
            <a:r>
              <a:rPr lang="en-US" altLang="zh-CN" cap="none" dirty="0"/>
              <a:t>open topic </a:t>
            </a:r>
            <a:r>
              <a:rPr lang="zh-CN" altLang="en-US" cap="none" dirty="0"/>
              <a:t>的目的</a:t>
            </a:r>
            <a:r>
              <a:rPr lang="en-US" altLang="zh-CN" cap="none" dirty="0"/>
              <a:t>, </a:t>
            </a:r>
            <a:r>
              <a:rPr lang="zh-CN" altLang="en-US" cap="none" dirty="0"/>
              <a:t>故而不进行过多的讨论</a:t>
            </a:r>
            <a:endParaRPr lang="en-US" altLang="zh-CN" cap="none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335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49A11BFE-6D9F-4B12-9764-970921886CFE}"/>
              </a:ext>
            </a:extLst>
          </p:cNvPr>
          <p:cNvSpPr txBox="1"/>
          <p:nvPr/>
        </p:nvSpPr>
        <p:spPr>
          <a:xfrm>
            <a:off x="1896773" y="1970543"/>
            <a:ext cx="83984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但是我们会想到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考虑到路径是否连通的问题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故而我们在接下来的讨论中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选择将钢铁厂建在城市附近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以城市或交通枢纽为位置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将各个城市之间的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距离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若之间有直达的路径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作为边进行建图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5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直观的想法</a:t>
            </a:r>
            <a:r>
              <a:rPr lang="en-US" altLang="zh-CN" dirty="0"/>
              <a:t>2– </a:t>
            </a:r>
            <a:r>
              <a:rPr lang="zh-CN" altLang="en-US" dirty="0"/>
              <a:t>除路径长短外任何限制</a:t>
            </a:r>
            <a:endParaRPr lang="zh-cn" dirty="0"/>
          </a:p>
        </p:txBody>
      </p:sp>
      <p:sp>
        <p:nvSpPr>
          <p:cNvPr id="14" name="内容占位符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找距离和最短最短的点</a:t>
            </a:r>
            <a:endParaRPr lang="en-US" altLang="zh-CN" dirty="0"/>
          </a:p>
          <a:p>
            <a:pPr rtl="0"/>
            <a:r>
              <a:rPr lang="zh-CN" altLang="en-US" dirty="0"/>
              <a:t>对于图的每一个顶点</a:t>
            </a:r>
            <a:r>
              <a:rPr lang="en-US" altLang="zh-CN" dirty="0"/>
              <a:t>,</a:t>
            </a:r>
            <a:r>
              <a:rPr lang="zh-CN" altLang="en-US" dirty="0"/>
              <a:t>在最终的矩阵中找到相关的路径长度</a:t>
            </a:r>
            <a:r>
              <a:rPr lang="en-US" altLang="zh-CN" dirty="0"/>
              <a:t>,</a:t>
            </a:r>
            <a:r>
              <a:rPr lang="zh-CN" altLang="en-US" dirty="0"/>
              <a:t>求和</a:t>
            </a:r>
            <a:r>
              <a:rPr lang="en-US" altLang="zh-CN" dirty="0"/>
              <a:t>. </a:t>
            </a:r>
            <a:r>
              <a:rPr lang="zh-CN" altLang="en-US" dirty="0"/>
              <a:t>比较取最小值</a:t>
            </a:r>
            <a:endParaRPr lang="en-US" altLang="zh-CN" dirty="0"/>
          </a:p>
          <a:p>
            <a:pPr rtl="0"/>
            <a:endParaRPr lang="en-US" altLang="zh-CN" dirty="0"/>
          </a:p>
          <a:p>
            <a:pPr rtl="0"/>
            <a:r>
              <a:rPr lang="zh-CN" altLang="en-US" dirty="0"/>
              <a:t>如果有需要</a:t>
            </a:r>
            <a:r>
              <a:rPr lang="en-US" altLang="zh-CN" dirty="0"/>
              <a:t>,</a:t>
            </a:r>
            <a:r>
              <a:rPr lang="zh-CN" altLang="en-US" dirty="0"/>
              <a:t>我们可以根据交通方式的时间</a:t>
            </a:r>
            <a:r>
              <a:rPr lang="en-US" altLang="zh-CN" dirty="0"/>
              <a:t>/</a:t>
            </a:r>
            <a:r>
              <a:rPr lang="zh-CN" altLang="en-US" dirty="0"/>
              <a:t>价格不同</a:t>
            </a:r>
            <a:r>
              <a:rPr lang="en-US" altLang="zh-CN" dirty="0"/>
              <a:t>,</a:t>
            </a:r>
            <a:r>
              <a:rPr lang="zh-CN" altLang="en-US" dirty="0"/>
              <a:t>来构建边</a:t>
            </a:r>
            <a:r>
              <a:rPr lang="en-US" altLang="zh-CN" dirty="0"/>
              <a:t>,</a:t>
            </a:r>
            <a:r>
              <a:rPr lang="zh-CN" altLang="en-US" dirty="0"/>
              <a:t>从而转化为到该点的时间最短</a:t>
            </a:r>
            <a:r>
              <a:rPr lang="en-US" altLang="zh-CN" dirty="0"/>
              <a:t>/</a:t>
            </a:r>
            <a:r>
              <a:rPr lang="zh-CN" altLang="en-US" dirty="0"/>
              <a:t>价格最便宜的选址</a:t>
            </a:r>
            <a:endParaRPr lang="en-US" altLang="zh-CN" dirty="0"/>
          </a:p>
          <a:p>
            <a:pPr rtl="0"/>
            <a:r>
              <a:rPr lang="zh-CN" altLang="en-US" dirty="0"/>
              <a:t>你也可以确定不同的权重系数</a:t>
            </a:r>
            <a:r>
              <a:rPr lang="en-US" altLang="zh-CN" dirty="0"/>
              <a:t>,</a:t>
            </a:r>
            <a:r>
              <a:rPr lang="zh-CN" altLang="en-US" dirty="0"/>
              <a:t>将不同的影响因素排序确定影响因素</a:t>
            </a:r>
            <a:r>
              <a:rPr lang="en-US" altLang="zh-CN" dirty="0"/>
              <a:t>,</a:t>
            </a:r>
            <a:r>
              <a:rPr lang="zh-CN" altLang="en-US" dirty="0"/>
              <a:t>产生边的权重</a:t>
            </a:r>
            <a:endParaRPr lang="en-US" altLang="zh-CN" dirty="0"/>
          </a:p>
          <a:p>
            <a:pPr marL="45720" indent="0" rtl="0">
              <a:buNone/>
            </a:pPr>
            <a:endParaRPr lang="en-US" altLang="zh-CN" dirty="0"/>
          </a:p>
          <a:p>
            <a:pPr rtl="0"/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7718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如果考虑到一些别的因素</a:t>
            </a:r>
            <a:r>
              <a:rPr lang="en-US" altLang="zh-CN" dirty="0"/>
              <a:t>…</a:t>
            </a:r>
            <a:endParaRPr lang="zh-cn" dirty="0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1475343" y="2105911"/>
            <a:ext cx="8935395" cy="1920805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/>
              <a:t>比如</a:t>
            </a:r>
            <a:r>
              <a:rPr lang="en-US" altLang="zh-CN" dirty="0"/>
              <a:t>….</a:t>
            </a:r>
          </a:p>
          <a:p>
            <a:pPr rtl="0"/>
            <a:r>
              <a:rPr lang="zh-CN" altLang="en-US" dirty="0"/>
              <a:t>经过不同城市可能会遇到过路费等情况</a:t>
            </a:r>
            <a:r>
              <a:rPr lang="en-US" altLang="zh-CN" dirty="0"/>
              <a:t>? </a:t>
            </a:r>
            <a:r>
              <a:rPr lang="zh-CN" altLang="en-US" dirty="0"/>
              <a:t>假设每个城市经过的成本为</a:t>
            </a:r>
            <a:r>
              <a:rPr lang="en-US" altLang="zh-CN" dirty="0"/>
              <a:t>c, </a:t>
            </a:r>
            <a:r>
              <a:rPr lang="zh-CN" altLang="en-US" dirty="0"/>
              <a:t>想要找到最短路中经过顶点成本和最小的路径</a:t>
            </a:r>
            <a:r>
              <a:rPr lang="en-US" altLang="zh-CN" dirty="0"/>
              <a:t>.</a:t>
            </a:r>
          </a:p>
          <a:p>
            <a:pPr rtl="0"/>
            <a:endParaRPr lang="en-US" dirty="0"/>
          </a:p>
          <a:p>
            <a:pPr rtl="0"/>
            <a:r>
              <a:rPr lang="en-US" altLang="zh-CN" dirty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D56691F-E88B-4362-A79A-91E8ABAFD1E4}"/>
              </a:ext>
            </a:extLst>
          </p:cNvPr>
          <p:cNvSpPr txBox="1"/>
          <p:nvPr/>
        </p:nvSpPr>
        <p:spPr>
          <a:xfrm>
            <a:off x="813732" y="107379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我们可以考虑一种更复杂的情况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3B0756B-D84F-471E-8DFC-93182A223195}"/>
              </a:ext>
            </a:extLst>
          </p:cNvPr>
          <p:cNvSpPr txBox="1"/>
          <p:nvPr/>
        </p:nvSpPr>
        <p:spPr>
          <a:xfrm>
            <a:off x="1082180" y="1828800"/>
            <a:ext cx="947406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我们在考虑到钢铁厂本身与各个开采点之间的关系之外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还应当考虑到其与销售商之间的关系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在此基础上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我们建立双层规划模型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双层规划模型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广义上来说，双层规划就是下层函数的解是上层函数的计算参数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91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9180334-CD45-4011-87B0-E33EDA405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701" y="113638"/>
            <a:ext cx="4697683" cy="663072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25EA9FEB-AFC9-4472-93F9-2F0824D0B6F0}"/>
              </a:ext>
            </a:extLst>
          </p:cNvPr>
          <p:cNvSpPr txBox="1"/>
          <p:nvPr/>
        </p:nvSpPr>
        <p:spPr>
          <a:xfrm>
            <a:off x="4353886" y="654341"/>
            <a:ext cx="1015070" cy="369332"/>
          </a:xfrm>
          <a:prstGeom prst="rect">
            <a:avLst/>
          </a:prstGeom>
          <a:solidFill>
            <a:srgbClr val="FCF5FD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3D4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钢铁厂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F0F769-5103-4CFC-AA27-5B2D48633A97}"/>
              </a:ext>
            </a:extLst>
          </p:cNvPr>
          <p:cNvSpPr txBox="1"/>
          <p:nvPr/>
        </p:nvSpPr>
        <p:spPr>
          <a:xfrm>
            <a:off x="3692553" y="1410487"/>
            <a:ext cx="823521" cy="307777"/>
          </a:xfrm>
          <a:prstGeom prst="rect">
            <a:avLst/>
          </a:prstGeom>
          <a:solidFill>
            <a:srgbClr val="FCF5FD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3D47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钢铁厂</a:t>
            </a:r>
          </a:p>
        </p:txBody>
      </p:sp>
    </p:spTree>
    <p:extLst>
      <p:ext uri="{BB962C8B-B14F-4D97-AF65-F5344CB8AC3E}">
        <p14:creationId xmlns:p14="http://schemas.microsoft.com/office/powerpoint/2010/main" val="11804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青色镶边设计 16x9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195_TF02895254" id="{EFC1B834-9C0A-4AEB-8CA6-A4EB25A64C50}" vid="{6D84CB04-6D90-439B-B177-3B71BC5E2902}"/>
    </a:ext>
  </a:extLst>
</a:theme>
</file>

<file path=ppt/theme/theme2.xml><?xml version="1.0" encoding="utf-8"?>
<a:theme xmlns:a="http://schemas.openxmlformats.org/drawingml/2006/main" name="Office 主题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办公室主题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65A2C9-CB67-4F36-A412-EEC1AD297F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0B0D886-CB8D-4564-A797-C05BC7D513A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0262f94-9f35-4ac3-9a90-690165a166b7"/>
    <ds:schemaRef ds:uri="http://schemas.microsoft.com/office/2006/metadata/properties"/>
    <ds:schemaRef ds:uri="http://purl.org/dc/terms/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C2023F-644C-4F7E-8E8C-CDBE4A63C7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青色镶边演示文稿（宽屏）</Template>
  <TotalTime>492</TotalTime>
  <Words>453</Words>
  <Application>Microsoft Office PowerPoint</Application>
  <PresentationFormat>宽屏</PresentationFormat>
  <Paragraphs>63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微软雅黑</vt:lpstr>
      <vt:lpstr>幼圆</vt:lpstr>
      <vt:lpstr>Arial</vt:lpstr>
      <vt:lpstr>Calibri</vt:lpstr>
      <vt:lpstr>青色镶边设计 16x9</vt:lpstr>
      <vt:lpstr>钢铁厂选址问题</vt:lpstr>
      <vt:lpstr>开始前的几点啰嗦</vt:lpstr>
      <vt:lpstr>题意说明</vt:lpstr>
      <vt:lpstr>最直观的想法1 – 无任何限制</vt:lpstr>
      <vt:lpstr>PowerPoint 演示文稿</vt:lpstr>
      <vt:lpstr>直观的想法2– 除路径长短外任何限制</vt:lpstr>
      <vt:lpstr>如果考虑到一些别的因素…</vt:lpstr>
      <vt:lpstr>PowerPoint 演示文稿</vt:lpstr>
      <vt:lpstr>PowerPoint 演示文稿</vt:lpstr>
      <vt:lpstr>又或者…有钱了,想建立多个钢铁厂?</vt:lpstr>
      <vt:lpstr>P-中值问题</vt:lpstr>
      <vt:lpstr>给出一种启发式算法  </vt:lpstr>
      <vt:lpstr>推荐阅读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钢铁厂选址问题</dc:title>
  <dc:creator>kuang shulei</dc:creator>
  <cp:lastModifiedBy>kuang shulei</cp:lastModifiedBy>
  <cp:revision>22</cp:revision>
  <dcterms:created xsi:type="dcterms:W3CDTF">2018-11-11T11:17:46Z</dcterms:created>
  <dcterms:modified xsi:type="dcterms:W3CDTF">2018-11-12T05:03:34Z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