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8" r:id="rId4"/>
    <p:sldId id="268" r:id="rId5"/>
    <p:sldId id="259" r:id="rId6"/>
    <p:sldId id="278" r:id="rId7"/>
    <p:sldId id="257" r:id="rId8"/>
    <p:sldId id="261" r:id="rId9"/>
    <p:sldId id="263" r:id="rId10"/>
    <p:sldId id="276" r:id="rId11"/>
    <p:sldId id="273" r:id="rId12"/>
    <p:sldId id="264" r:id="rId13"/>
    <p:sldId id="274" r:id="rId14"/>
    <p:sldId id="270" r:id="rId15"/>
    <p:sldId id="269" r:id="rId16"/>
    <p:sldId id="266" r:id="rId17"/>
    <p:sldId id="267" r:id="rId18"/>
    <p:sldId id="277" r:id="rId19"/>
    <p:sldId id="275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蒋 晟" initials="蒋" lastIdx="1" clrIdx="0">
    <p:extLst>
      <p:ext uri="{19B8F6BF-5375-455C-9EA6-DF929625EA0E}">
        <p15:presenceInfo xmlns:p15="http://schemas.microsoft.com/office/powerpoint/2012/main" userId="947d6bc04ebeb5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3980" autoAdjust="0"/>
  </p:normalViewPr>
  <p:slideViewPr>
    <p:cSldViewPr snapToGrid="0">
      <p:cViewPr varScale="1">
        <p:scale>
          <a:sx n="72" d="100"/>
          <a:sy n="72" d="100"/>
        </p:scale>
        <p:origin x="11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95BBE-7816-4C61-A562-5CE2B6E95DC7}" type="datetimeFigureOut">
              <a:rPr lang="zh-CN" altLang="en-US" smtClean="0"/>
              <a:t>2020/12/2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8624C-8DE3-4C62-8199-935905891C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39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淘汰赛不能很好反映队伍的实力；相比之下循环赛更为公平。</a:t>
            </a:r>
            <a:endParaRPr lang="en-US" altLang="zh-CN" dirty="0"/>
          </a:p>
          <a:p>
            <a:r>
              <a:rPr lang="zh-CN" altLang="en-US" dirty="0"/>
              <a:t>但淘汰赛的冠军一目了然，循环赛则不然，只能通过两两比赛结果来做出名次的判断。</a:t>
            </a:r>
            <a:endParaRPr lang="en-US" altLang="zh-CN" dirty="0"/>
          </a:p>
          <a:p>
            <a:r>
              <a:rPr lang="zh-CN" altLang="en-US" dirty="0"/>
              <a:t>最常见的方法就是计分制，就是胜场多的队伍名次靠前，胜场少的靠后，但这样难免会出现并列的情况。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8624C-8DE3-4C62-8199-935905891C7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898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8624C-8DE3-4C62-8199-935905891C7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27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赢强队和赢弱队的不同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8624C-8DE3-4C62-8199-935905891C7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776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配龙</a:t>
            </a:r>
            <a:r>
              <a:rPr lang="en-US" altLang="zh-CN" dirty="0"/>
              <a:t>-</a:t>
            </a:r>
            <a:r>
              <a:rPr lang="en-US" altLang="zh-CN" dirty="0" err="1"/>
              <a:t>Frobenius</a:t>
            </a:r>
            <a:r>
              <a:rPr lang="zh-CN" altLang="en-US" dirty="0"/>
              <a:t>定理 的证明可以在数值分析这门课学到，现在来说有点太难了。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8624C-8DE3-4C62-8199-935905891C7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648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8624C-8DE3-4C62-8199-935905891C7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058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具体代码有人在一篇论文中实现了，论文附在了参考文献里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8624C-8DE3-4C62-8199-935905891C7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801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画图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B8624C-8DE3-4C62-8199-935905891C7F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18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9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691787-072E-45A5-ACAC-0D14B6D18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166219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b="1" dirty="0">
                <a:latin typeface="楷体" panose="02010609060101010101" pitchFamily="49" charset="-122"/>
                <a:ea typeface="楷体" panose="02010609060101010101" pitchFamily="49" charset="-122"/>
              </a:rPr>
              <a:t>单循环赛排名问题</a:t>
            </a:r>
          </a:p>
        </p:txBody>
      </p:sp>
    </p:spTree>
    <p:extLst>
      <p:ext uri="{BB962C8B-B14F-4D97-AF65-F5344CB8AC3E}">
        <p14:creationId xmlns:p14="http://schemas.microsoft.com/office/powerpoint/2010/main" val="2815979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011467E-04FF-4B69-9FBE-E9CDE40549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0384" y="691116"/>
                <a:ext cx="9946574" cy="581600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定义：若存在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𝒓</m:t>
                    </m:r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800" b="1" i="1" dirty="0" err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𝒁</m:t>
                        </m:r>
                      </m:e>
                      <m:sup>
                        <m: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+</m:t>
                        </m:r>
                      </m:sup>
                    </m:sSup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使矩阵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𝑨</m:t>
                    </m:r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满足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𝑨</m:t>
                        </m:r>
                      </m:e>
                      <m:sup>
                        <m: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𝒓</m:t>
                        </m:r>
                      </m:sup>
                    </m:sSup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&gt;</m:t>
                    </m:r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𝟎</m:t>
                    </m:r>
                  </m:oMath>
                </a14:m>
                <a:r>
                  <a:rPr lang="en-US" altLang="zh-CN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𝑨</m:t>
                    </m:r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称为本原阵</a:t>
                </a:r>
                <a:r>
                  <a:rPr lang="en-US" altLang="zh-CN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(</a:t>
                </a:r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素阵</a:t>
                </a:r>
                <a:r>
                  <a:rPr lang="en-US" altLang="zh-CN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).</a:t>
                </a:r>
              </a:p>
              <a:p>
                <a:pPr marL="0" indent="0">
                  <a:buNone/>
                </a:pPr>
                <a:r>
                  <a:rPr lang="zh-CN" altLang="en-US" sz="2800" b="1" dirty="0">
                    <a:ea typeface="楷体" panose="02010609060101010101" pitchFamily="49" charset="-122"/>
                  </a:rPr>
                  <a:t>引理：</a:t>
                </a:r>
                <a14:m>
                  <m:oMath xmlns:m="http://schemas.openxmlformats.org/officeDocument/2006/math">
                    <m:r>
                      <a:rPr lang="en-US" altLang="zh-CN" sz="2800" b="1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𝒏</m:t>
                    </m:r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(</m:t>
                    </m:r>
                    <m:r>
                      <a:rPr lang="en-US" altLang="zh-CN" sz="2800" b="1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≥</m:t>
                    </m:r>
                    <m:r>
                      <a:rPr lang="en-US" altLang="zh-CN" sz="2800" b="1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𝟒</m:t>
                    </m:r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)</m:t>
                    </m:r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阶竞赛图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𝑻</m:t>
                    </m:r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的邻接矩阵是本原的当且仅当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𝑻</m:t>
                    </m:r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是强连通的</a:t>
                </a:r>
                <a:endPara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证明：设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𝐴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𝑇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的邻接矩阵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. 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根据矩阵乘法的定义，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bSupPr>
                        <m:e>
                          <m:r>
                            <a:rPr lang="en-US" altLang="zh-CN" sz="2800" b="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800" b="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𝑖𝑗</m:t>
                          </m:r>
                        </m:sub>
                        <m:sup>
                          <m:r>
                            <a:rPr lang="en-US" altLang="zh-CN" sz="2800" b="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2</m:t>
                          </m:r>
                        </m:sup>
                      </m:sSubSup>
                      <m:r>
                        <a:rPr lang="en-US" altLang="zh-CN" sz="2800" b="0" i="1" dirty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80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𝑘</m:t>
                          </m:r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80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𝑖𝑘</m:t>
                              </m:r>
                            </m:sub>
                          </m:sSub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altLang="zh-CN" sz="280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𝑘𝑗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邻接矩阵中的元素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𝐴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代表有没有方法从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𝑖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走到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𝑘</m:t>
                    </m:r>
                  </m:oMath>
                </a14:m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</a:p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所以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𝐴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𝑖𝑘</m:t>
                        </m:r>
                      </m:sub>
                    </m:sSub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×</m:t>
                    </m:r>
                    <m:sSub>
                      <m:sSub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𝐴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𝑘𝑗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代表从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𝑖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走到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𝑘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再走到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𝑗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是否可行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取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b="0" i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Σ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其实就是统计用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2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步从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𝑖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走到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𝑗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的方法总数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也就是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SupPr>
                      <m:e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𝐴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𝑖𝑗</m:t>
                        </m:r>
                      </m:sub>
                      <m:sup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2</m:t>
                        </m:r>
                      </m:sup>
                    </m:sSubSup>
                  </m:oMath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然后可以用数学归纳法证明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SupPr>
                      <m:e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𝐴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𝑖𝑗</m:t>
                        </m:r>
                      </m:sub>
                      <m:sup>
                        <m:r>
                          <a:rPr lang="en-US" altLang="zh-CN" sz="2800" b="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代表用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𝑚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步从</a:t>
                </a:r>
                <a14:m>
                  <m:oMath xmlns:m="http://schemas.openxmlformats.org/officeDocument/2006/math">
                    <m:r>
                      <a:rPr lang="en-US" altLang="zh-CN" sz="2800" b="0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𝑖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走到</a:t>
                </a:r>
                <a14:m>
                  <m:oMath xmlns:m="http://schemas.openxmlformats.org/officeDocument/2006/math">
                    <m:r>
                      <a:rPr lang="en-US" altLang="zh-CN" sz="2800" b="0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𝑗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的方法总数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011467E-04FF-4B69-9FBE-E9CDE40549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0384" y="691116"/>
                <a:ext cx="9946574" cy="5816009"/>
              </a:xfrm>
              <a:blipFill>
                <a:blip r:embed="rId2"/>
                <a:stretch>
                  <a:fillRect l="-1288" t="-1258" r="-9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148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011467E-04FF-4B69-9FBE-E9CDE40549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42914" y="632637"/>
                <a:ext cx="9946574" cy="559272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定义：若存在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𝒓</m:t>
                    </m:r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800" b="1" i="1" dirty="0" err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𝒁</m:t>
                        </m:r>
                      </m:e>
                      <m:sup>
                        <m: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+</m:t>
                        </m:r>
                      </m:sup>
                    </m:sSup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使矩阵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𝑨</m:t>
                    </m:r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满足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𝑨</m:t>
                        </m:r>
                      </m:e>
                      <m:sup>
                        <m: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𝒓</m:t>
                        </m:r>
                      </m:sup>
                    </m:sSup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&gt;</m:t>
                    </m:r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𝟎</m:t>
                    </m:r>
                  </m:oMath>
                </a14:m>
                <a:r>
                  <a:rPr lang="en-US" altLang="zh-CN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𝑨</m:t>
                    </m:r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称为本原阵</a:t>
                </a:r>
                <a:r>
                  <a:rPr lang="en-US" altLang="zh-CN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(</a:t>
                </a:r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素阵</a:t>
                </a:r>
                <a:r>
                  <a:rPr lang="en-US" altLang="zh-CN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).</a:t>
                </a:r>
              </a:p>
              <a:p>
                <a:pPr marL="0" indent="0">
                  <a:buNone/>
                </a:pPr>
                <a:r>
                  <a:rPr lang="zh-CN" altLang="en-US" sz="2800" b="1" dirty="0">
                    <a:ea typeface="楷体" panose="02010609060101010101" pitchFamily="49" charset="-122"/>
                  </a:rPr>
                  <a:t>引理：</a:t>
                </a:r>
                <a14:m>
                  <m:oMath xmlns:m="http://schemas.openxmlformats.org/officeDocument/2006/math">
                    <m:r>
                      <a:rPr lang="en-US" altLang="zh-CN" sz="2800" b="1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𝒏</m:t>
                    </m:r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(</m:t>
                    </m:r>
                    <m:r>
                      <a:rPr lang="en-US" altLang="zh-CN" sz="2800" b="1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≥</m:t>
                    </m:r>
                    <m:r>
                      <a:rPr lang="en-US" altLang="zh-CN" sz="2800" b="1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𝟒</m:t>
                    </m:r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)</m:t>
                    </m:r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阶竞赛图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𝑻</m:t>
                    </m:r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的邻接矩阵是本原的当且仅当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𝑻</m:t>
                    </m:r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是强连通的</a:t>
                </a:r>
                <a:endPara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引理证明：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充分性：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𝑇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强连通，就说明对于任意两点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𝑖</m:t>
                    </m:r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, </m:t>
                    </m:r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𝑗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，存在有限长度的从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𝑖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到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𝑗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有向路径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. 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也就说明存在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𝑟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使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SupPr>
                      <m:e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𝐴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𝑖𝑗</m:t>
                        </m:r>
                      </m:sub>
                      <m:sup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𝑟</m:t>
                        </m:r>
                      </m:sup>
                    </m:sSubSup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&gt;0</m:t>
                    </m:r>
                  </m:oMath>
                </a14:m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</a:p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必要性：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	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存在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𝑟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使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𝐴</m:t>
                        </m:r>
                      </m:e>
                      <m:sup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𝑟</m:t>
                        </m:r>
                      </m:sup>
                    </m:sSup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&gt;0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，意味着对于任意两点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𝑖</m:t>
                    </m:r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, </m:t>
                    </m:r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𝑗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</a:t>
                </a:r>
                <a:r>
                  <a:rPr lang="en-US" altLang="zh-CN" sz="2800" dirty="0"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SupPr>
                      <m:e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𝐴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𝑖𝑗</m:t>
                        </m:r>
                      </m:sub>
                      <m:sup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𝑟</m:t>
                        </m:r>
                      </m:sup>
                    </m:sSubSup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&gt;0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，也就存在长度为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𝑟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的从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𝑖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到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𝑗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的有向路径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所以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𝑇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强连通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011467E-04FF-4B69-9FBE-E9CDE40549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42914" y="632637"/>
                <a:ext cx="9946574" cy="5592726"/>
              </a:xfrm>
              <a:blipFill>
                <a:blip r:embed="rId2"/>
                <a:stretch>
                  <a:fillRect l="-1288" t="-1418" r="-9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3308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0B3E4-9446-467B-BB94-4D094B872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730641"/>
            <a:ext cx="8911687" cy="1204691"/>
          </a:xfrm>
        </p:spPr>
        <p:txBody>
          <a:bodyPr>
            <a:normAutofit/>
          </a:bodyPr>
          <a:lstStyle/>
          <a:p>
            <a:br>
              <a:rPr lang="zh-CN" altLang="en-US" dirty="0"/>
            </a:b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81C06FB-6334-4BCF-9D15-07B2138DC0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0615" y="1734219"/>
                <a:ext cx="11621385" cy="43931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sz="36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本原阵</a:t>
                </a:r>
                <a14:m>
                  <m:oMath xmlns:m="http://schemas.openxmlformats.org/officeDocument/2006/math">
                    <m:r>
                      <a:rPr lang="en-US" altLang="zh-CN" sz="36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𝑨</m:t>
                    </m:r>
                  </m:oMath>
                </a14:m>
                <a:r>
                  <a:rPr lang="zh-CN" altLang="en-US" sz="36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的最大特征根为正单根</a:t>
                </a:r>
                <a14:m>
                  <m:oMath xmlns:m="http://schemas.openxmlformats.org/officeDocument/2006/math">
                    <m:r>
                      <a:rPr lang="en-US" altLang="zh-CN" sz="36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𝝀</m:t>
                    </m:r>
                  </m:oMath>
                </a14:m>
                <a:r>
                  <a:rPr lang="en-US" altLang="zh-CN" sz="36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 </a:t>
                </a:r>
                <a:r>
                  <a:rPr lang="zh-CN" altLang="en-US" sz="36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对应特征向量</a:t>
                </a:r>
                <a14:m>
                  <m:oMath xmlns:m="http://schemas.openxmlformats.org/officeDocument/2006/math">
                    <m:r>
                      <a:rPr lang="en-US" altLang="zh-CN" sz="36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𝝃</m:t>
                    </m:r>
                  </m:oMath>
                </a14:m>
                <a:r>
                  <a:rPr lang="en-US" altLang="zh-CN" sz="36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 </a:t>
                </a:r>
                <a:r>
                  <a:rPr lang="zh-CN" altLang="en-US" sz="36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且有</a:t>
                </a:r>
                <a:endParaRPr lang="en-US" altLang="zh-CN" sz="36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sz="3200" b="1" i="1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sz="3200" b="1" i="1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limLowPr>
                            <m:e>
                              <m:r>
                                <a:rPr lang="en-US" altLang="zh-CN" sz="3200" b="1" i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altLang="zh-CN" sz="3200" b="1" i="1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𝒌</m:t>
                              </m:r>
                              <m:r>
                                <a:rPr lang="en-US" altLang="zh-CN" sz="3200" b="1" i="1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zh-CN" sz="3200" b="1" i="1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sz="3200" b="1" i="1" smtClean="0">
                                      <a:latin typeface="Cambria Math" panose="02040503050406030204" pitchFamily="18" charset="0"/>
                                      <a:ea typeface="楷体" panose="02010609060101010101" pitchFamily="49" charset="-122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3200" b="1" i="1" smtClean="0">
                                      <a:latin typeface="Cambria Math" panose="02040503050406030204" pitchFamily="18" charset="0"/>
                                      <a:ea typeface="楷体" panose="02010609060101010101" pitchFamily="49" charset="-122"/>
                                    </a:rPr>
                                    <m:t>𝑨</m:t>
                                  </m:r>
                                </m:e>
                                <m:sup>
                                  <m:r>
                                    <a:rPr lang="en-US" altLang="zh-CN" sz="3200" b="1" i="1" smtClean="0">
                                      <a:latin typeface="Cambria Math" panose="02040503050406030204" pitchFamily="18" charset="0"/>
                                      <a:ea typeface="楷体" panose="02010609060101010101" pitchFamily="49" charset="-122"/>
                                    </a:rPr>
                                    <m:t>𝒌</m:t>
                                  </m:r>
                                </m:sup>
                              </m:sSup>
                              <m:r>
                                <a:rPr lang="en-US" altLang="zh-CN" sz="3200" b="1" i="1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𝑰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3200" b="1" i="1" smtClean="0">
                                      <a:latin typeface="Cambria Math" panose="02040503050406030204" pitchFamily="18" charset="0"/>
                                      <a:ea typeface="楷体" panose="02010609060101010101" pitchFamily="49" charset="-122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3200" b="1" i="1" smtClean="0">
                                      <a:latin typeface="Cambria Math" panose="02040503050406030204" pitchFamily="18" charset="0"/>
                                      <a:ea typeface="楷体" panose="02010609060101010101" pitchFamily="49" charset="-122"/>
                                    </a:rPr>
                                    <m:t>𝝀</m:t>
                                  </m:r>
                                </m:e>
                                <m:sup>
                                  <m:r>
                                    <a:rPr lang="en-US" altLang="zh-CN" sz="3200" b="1" i="1" smtClean="0">
                                      <a:latin typeface="Cambria Math" panose="02040503050406030204" pitchFamily="18" charset="0"/>
                                      <a:ea typeface="楷体" panose="02010609060101010101" pitchFamily="49" charset="-122"/>
                                    </a:rPr>
                                    <m:t>𝒌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n-US" altLang="zh-CN" sz="3200" b="1" i="1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r>
                        <a:rPr lang="en-US" altLang="zh-CN" sz="3200" b="1" i="1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𝝃</m:t>
                      </m:r>
                    </m:oMath>
                  </m:oMathPara>
                </a14:m>
                <a:endParaRPr lang="en-US" altLang="zh-CN" sz="32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sz="36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	</a:t>
                </a:r>
                <a:r>
                  <a:rPr lang="zh-CN" altLang="en-US" sz="36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特征向量</a:t>
                </a:r>
                <a14:m>
                  <m:oMath xmlns:m="http://schemas.openxmlformats.org/officeDocument/2006/math">
                    <m:r>
                      <a:rPr lang="en-US" altLang="zh-CN" sz="36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𝝃</m:t>
                    </m:r>
                  </m:oMath>
                </a14:m>
                <a:r>
                  <a:rPr lang="zh-CN" altLang="en-US" sz="36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也称为极限得分向量</a:t>
                </a:r>
                <a:endParaRPr lang="en-US" altLang="zh-CN" sz="36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81C06FB-6334-4BCF-9D15-07B2138DC0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0615" y="1734219"/>
                <a:ext cx="11621385" cy="4393140"/>
              </a:xfrm>
              <a:blipFill>
                <a:blip r:embed="rId3"/>
                <a:stretch>
                  <a:fillRect l="-1626" t="-2497" r="-8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8CF316DE-1A02-4E62-B1AA-573B65BFC65E}"/>
              </a:ext>
            </a:extLst>
          </p:cNvPr>
          <p:cNvSpPr txBox="1"/>
          <p:nvPr/>
        </p:nvSpPr>
        <p:spPr>
          <a:xfrm>
            <a:off x="3861786" y="509103"/>
            <a:ext cx="5948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i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Perron-</a:t>
            </a:r>
            <a:r>
              <a:rPr lang="en-US" altLang="zh-CN" sz="4400" b="1" i="1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Frobenius</a:t>
            </a:r>
            <a:r>
              <a:rPr lang="en-US" altLang="zh-CN" sz="4400" b="1" i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4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定理</a:t>
            </a:r>
          </a:p>
        </p:txBody>
      </p:sp>
    </p:spTree>
    <p:extLst>
      <p:ext uri="{BB962C8B-B14F-4D97-AF65-F5344CB8AC3E}">
        <p14:creationId xmlns:p14="http://schemas.microsoft.com/office/powerpoint/2010/main" val="357682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06AD840-1550-4D04-909C-D7A70EC8E8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44989" y="1101413"/>
                <a:ext cx="8047011" cy="25242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对于一张强连通竞赛图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𝑇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，求名次排列：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1. 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求出邻接矩阵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𝐴</m:t>
                    </m:r>
                  </m:oMath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2. 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求矩阵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𝐴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的最大特征根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𝜆</m:t>
                    </m:r>
                  </m:oMath>
                </a14:m>
                <a:endParaRPr lang="en-US" altLang="zh-CN" sz="2800" b="0" i="1" dirty="0">
                  <a:latin typeface="Cambria Math" panose="02040503050406030204" pitchFamily="18" charset="0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3.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𝜆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对应的特征向量就是名次顺序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06AD840-1550-4D04-909C-D7A70EC8E8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4989" y="1101413"/>
                <a:ext cx="8047011" cy="2524289"/>
              </a:xfrm>
              <a:blipFill>
                <a:blip r:embed="rId3"/>
                <a:stretch>
                  <a:fillRect t="-31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B7C492D8-C0ED-46B0-9EB5-92545B8BE2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22" y="0"/>
            <a:ext cx="4348716" cy="374868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1563C75-FD7F-4BCF-8B26-FEDB6FCF52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389" y="4220389"/>
            <a:ext cx="3055583" cy="242171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B0A0F84-84B6-427D-9342-D5B9FA15CB6F}"/>
                  </a:ext>
                </a:extLst>
              </p:cNvPr>
              <p:cNvSpPr txBox="1"/>
              <p:nvPr/>
            </p:nvSpPr>
            <p:spPr>
              <a:xfrm>
                <a:off x="4144990" y="4423145"/>
                <a:ext cx="8047010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在左图中，</a:t>
                </a:r>
                <a:r>
                  <a:rPr lang="en-US" altLang="zh-CN" sz="3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36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𝜆</m:t>
                    </m:r>
                    <m:r>
                      <a:rPr lang="en-US" altLang="zh-CN" sz="36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≈</m:t>
                    </m:r>
                    <m:r>
                      <m:rPr>
                        <m:nor/>
                      </m:rPr>
                      <a:rPr lang="en-US" altLang="zh-CN" sz="2800" smtClean="0"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2.232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对应</a:t>
                </a:r>
                <a14:m>
                  <m:oMath xmlns:m="http://schemas.openxmlformats.org/officeDocument/2006/math">
                    <m:r>
                      <a:rPr lang="en-US" altLang="zh-CN" sz="2800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𝜉</m:t>
                    </m:r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≈</m:t>
                    </m:r>
                    <m:sSup>
                      <m:sSup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800" i="1" dirty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</m:ctrlPr>
                          </m:dPr>
                          <m:e>
                            <m:r>
                              <a:rPr lang="en-US" altLang="zh-CN" sz="2800" i="1" dirty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  <m:t>0.238, 0.164, 0.231, 0.113, 0.150, 0.10</m:t>
                            </m:r>
                            <m:r>
                              <a:rPr lang="en-US" altLang="zh-CN" sz="2800" i="1" dirty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  <m:t>4</m:t>
                            </m:r>
                          </m:e>
                        </m:d>
                      </m:e>
                      <m:sup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故名次顺序为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{1, 3, 2, 5, 4, 6}</m:t>
                    </m:r>
                  </m:oMath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B0A0F84-84B6-427D-9342-D5B9FA15CB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990" y="4423145"/>
                <a:ext cx="8047010" cy="1508105"/>
              </a:xfrm>
              <a:prstGeom prst="rect">
                <a:avLst/>
              </a:prstGeom>
              <a:blipFill>
                <a:blip r:embed="rId6"/>
                <a:stretch>
                  <a:fillRect l="-1591" b="-9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17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F52203-D1F6-49B1-9B58-664D715A2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3152"/>
          </a:xfrm>
        </p:spPr>
        <p:txBody>
          <a:bodyPr/>
          <a:lstStyle/>
          <a:p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求解循环赛名次的算法框架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C769CD-AFD0-454D-94EF-230688946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4614"/>
            <a:ext cx="8915400" cy="4286608"/>
          </a:xfrm>
        </p:spPr>
        <p:txBody>
          <a:bodyPr>
            <a:normAutofit lnSpcReduction="10000"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求出竞赛图的全部强连通分量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把每个强连通分量看作一个点，那么这些点构成的有向图不存在回路，但存在唯一一条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Hamilton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路径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按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Hamilton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路径上的顺序依次遍历每个强连通分量，对于每个阶数大于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的强连通分量求邻接矩阵的特征值和极限得分向量；若强连通分量只有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个点，这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名选手并列。从而得到每个强连通分量内部名次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1989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3CCD8E-BBB3-458C-A4FB-732145BD1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67161"/>
            <a:ext cx="8915400" cy="4544061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</a:rPr>
              <a:t>引言</a:t>
            </a:r>
            <a:endParaRPr lang="en-US" altLang="zh-CN" sz="3200" dirty="0">
              <a:solidFill>
                <a:schemeClr val="bg1">
                  <a:lumMod val="75000"/>
                </a:schemeClr>
              </a:solidFill>
              <a:latin typeface="+mj-ea"/>
              <a:ea typeface="+mj-ea"/>
            </a:endParaRPr>
          </a:p>
          <a:p>
            <a:endParaRPr lang="en-US" altLang="zh-CN" sz="3200" dirty="0">
              <a:latin typeface="+mj-ea"/>
              <a:ea typeface="+mj-ea"/>
            </a:endParaRPr>
          </a:p>
          <a:p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</a:rPr>
              <a:t>建模</a:t>
            </a:r>
            <a:endParaRPr lang="en-US" altLang="zh-CN" sz="3200" dirty="0">
              <a:solidFill>
                <a:schemeClr val="bg1">
                  <a:lumMod val="75000"/>
                </a:schemeClr>
              </a:solidFill>
              <a:latin typeface="+mj-ea"/>
              <a:ea typeface="+mj-ea"/>
            </a:endParaRPr>
          </a:p>
          <a:p>
            <a:endParaRPr lang="en-US" altLang="zh-CN" sz="3200" dirty="0">
              <a:latin typeface="+mj-ea"/>
              <a:ea typeface="+mj-ea"/>
            </a:endParaRPr>
          </a:p>
          <a:p>
            <a:r>
              <a:rPr lang="zh-CN" altLang="en-US" sz="3200" dirty="0">
                <a:solidFill>
                  <a:schemeClr val="tx1"/>
                </a:solidFill>
                <a:latin typeface="+mj-ea"/>
                <a:ea typeface="+mj-ea"/>
              </a:rPr>
              <a:t>拓展</a:t>
            </a:r>
          </a:p>
        </p:txBody>
      </p:sp>
    </p:spTree>
    <p:extLst>
      <p:ext uri="{BB962C8B-B14F-4D97-AF65-F5344CB8AC3E}">
        <p14:creationId xmlns:p14="http://schemas.microsoft.com/office/powerpoint/2010/main" val="227626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87DB96-2234-4BF9-B13B-C3F3E957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616" y="852710"/>
            <a:ext cx="8911687" cy="1280890"/>
          </a:xfrm>
        </p:spPr>
        <p:txBody>
          <a:bodyPr/>
          <a:lstStyle/>
          <a:p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双弧竞赛图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EFB0ED3-9BA1-486A-A70D-4ED7849A61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	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如果单循环比赛里允许平局，比赛可以表示为一个双弧竞赛图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(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每对点之间连两条有向边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)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：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若选手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𝑢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赢了选手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𝑣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，则有两条从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𝑢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指向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𝑣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的有向边；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若平局，则一条从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𝑢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指向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𝑣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，一条从</a:t>
                </a:r>
                <a14:m>
                  <m:oMath xmlns:m="http://schemas.openxmlformats.org/officeDocument/2006/math">
                    <m:r>
                      <a:rPr lang="en-US" altLang="zh-CN" sz="2800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𝑣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指向</a:t>
                </a:r>
                <a14:m>
                  <m:oMath xmlns:m="http://schemas.openxmlformats.org/officeDocument/2006/math">
                    <m:r>
                      <a:rPr lang="en-US" altLang="zh-CN" sz="2800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𝑢</m:t>
                    </m:r>
                  </m:oMath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EFB0ED3-9BA1-486A-A70D-4ED7849A61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36" t="-1613" r="-3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0406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E0022CD-BCA5-4752-A75C-509D1A2A03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870012"/>
                <a:ext cx="8915400" cy="504121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/>
                  <a:t>	</a:t>
                </a:r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设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是一个具有得分向量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= (</m:t>
                    </m:r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err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2400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的双弧竞赛图</a:t>
                </a: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	</a:t>
                </a:r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定义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级得分向量为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= (</m:t>
                    </m:r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…, </m:t>
                    </m:r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err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 err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sz="2400" i="1" dirty="0" err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, </a:t>
                </a:r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其中</a:t>
                </a:r>
                <a:endPara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endPara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sz="24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 dirty="0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altLang="zh-CN" sz="2400" b="1" i="1" dirty="0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sub>
                      </m:sSub>
                      <m:r>
                        <a:rPr lang="en-US" altLang="zh-CN" sz="2400" b="1" i="1" dirty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sz="24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4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1" i="1" dirty="0" err="1"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en-US" altLang="zh-CN" sz="2400" b="1" i="1" dirty="0" err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altLang="zh-CN" sz="2400" b="1" i="1" dirty="0" err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24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1" i="1" dirty="0" err="1"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en-US" altLang="zh-CN" sz="2400" b="1" i="1" dirty="0" err="1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sz="2400" b="1" i="1" dirty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sz="24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),</m:t>
                              </m:r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</m:nary>
                      <m:r>
                        <a:rPr lang="en-US" altLang="zh-CN" sz="2400" b="1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400" b="1" i="1" dirty="0">
                          <a:latin typeface="Cambria Math" panose="02040503050406030204" pitchFamily="18" charset="0"/>
                        </a:rPr>
                        <m:t>𝟐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sz="2400" b="1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4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1" i="1" dirty="0" err="1"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en-US" altLang="zh-CN" sz="2400" b="1" i="1" dirty="0" err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altLang="zh-CN" sz="2400" b="1" i="1" dirty="0" err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24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1" i="1" dirty="0" err="1"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en-US" altLang="zh-CN" sz="2400" b="1" i="1" dirty="0" err="1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sz="2400" b="1" i="1" dirty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sz="24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),</m:t>
                              </m:r>
                              <m:r>
                                <a:rPr lang="en-US" altLang="zh-CN" sz="2400" b="1" i="1" dirty="0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</m:nary>
                      <m:r>
                        <a:rPr lang="en-US" altLang="zh-CN" sz="2400" b="1" i="1" dirty="0" smtClean="0">
                          <a:latin typeface="Cambria Math" panose="02040503050406030204" pitchFamily="18" charset="0"/>
                        </a:rPr>
                        <m:t>     (</m:t>
                      </m:r>
                      <m:r>
                        <a:rPr lang="en-US" altLang="zh-CN" sz="2400" b="1" i="1" dirty="0" err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zh-CN" sz="24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dirty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zh-CN" sz="2400" b="1" i="1" dirty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400" b="1" i="1" dirty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zh-CN" sz="2400" b="1" i="1" dirty="0">
                          <a:latin typeface="Cambria Math" panose="02040503050406030204" pitchFamily="18" charset="0"/>
                        </a:rPr>
                        <m:t>,⋯,</m:t>
                      </m:r>
                      <m:r>
                        <a:rPr lang="en-US" altLang="zh-CN" sz="2400" b="1" i="1" dirty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altLang="zh-CN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i="1" dirty="0">
                            <a:latin typeface="Cambria Math" panose="02040503050406030204" pitchFamily="18" charset="0"/>
                          </a:rPr>
                          <m:t>u</m:t>
                        </m:r>
                        <m:r>
                          <a:rPr lang="en-US" altLang="zh-CN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代表有向图中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𝑢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到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𝑣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的弧数</a:t>
                </a:r>
                <a:endParaRPr lang="en-US" altLang="zh-CN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	</a:t>
                </a:r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第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级得分分量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:endPara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E0022CD-BCA5-4752-A75C-509D1A2A03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870012"/>
                <a:ext cx="8915400" cy="5041210"/>
              </a:xfrm>
              <a:blipFill>
                <a:blip r:embed="rId2"/>
                <a:stretch>
                  <a:fillRect t="-13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106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F52203-D1F6-49B1-9B58-664D715A2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3152"/>
          </a:xfrm>
        </p:spPr>
        <p:txBody>
          <a:bodyPr/>
          <a:lstStyle/>
          <a:p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求解可平局的循环赛名次的算法框架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C769CD-AFD0-454D-94EF-230688946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257" y="1624614"/>
            <a:ext cx="10590212" cy="4286608"/>
          </a:xfrm>
        </p:spPr>
        <p:txBody>
          <a:bodyPr>
            <a:normAutofit lnSpcReduction="10000"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求出竞赛图的全部强连通分量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把每个强连通分量看作一个点，那么这些点构成的有向图不存在回路，但存在唯一一条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Hamilton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路径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按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Hamilton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路径上的顺序依次遍历每个强连通分量，对于每个阶数大于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的强连通分量求邻接矩阵的特征值和极限得分向量；若强连通分量只有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个点，</a:t>
            </a:r>
            <a:r>
              <a:rPr lang="zh-CN" altLang="en-US" sz="2800" strike="sngStrike" dirty="0">
                <a:latin typeface="楷体" panose="02010609060101010101" pitchFamily="49" charset="-122"/>
                <a:ea typeface="楷体" panose="02010609060101010101" pitchFamily="49" charset="-122"/>
              </a:rPr>
              <a:t>这</a:t>
            </a:r>
            <a:r>
              <a:rPr lang="en-US" altLang="zh-CN" sz="2800" strike="sngStrike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strike="sngStrike" dirty="0">
                <a:latin typeface="楷体" panose="02010609060101010101" pitchFamily="49" charset="-122"/>
                <a:ea typeface="楷体" panose="02010609060101010101" pitchFamily="49" charset="-122"/>
              </a:rPr>
              <a:t>名选手并列</a:t>
            </a:r>
            <a:r>
              <a:rPr lang="zh-CN" altLang="en-US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这</a:t>
            </a:r>
            <a:r>
              <a:rPr lang="en-US" altLang="zh-CN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名选手按胜场排次序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。从而得到每个强连通分量内部名次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2701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FEB606-B9B5-4EE9-AE2A-B2722CA4B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27051"/>
            <a:ext cx="8915400" cy="4784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参考文献：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[1]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孟丽霞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循环赛排名问题的程序实现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[J].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福建电脑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.2005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09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期</a:t>
            </a:r>
          </a:p>
        </p:txBody>
      </p:sp>
    </p:spTree>
    <p:extLst>
      <p:ext uri="{BB962C8B-B14F-4D97-AF65-F5344CB8AC3E}">
        <p14:creationId xmlns:p14="http://schemas.microsoft.com/office/powerpoint/2010/main" val="118910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3CCD8E-BBB3-458C-A4FB-732145BD1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67161"/>
            <a:ext cx="8915400" cy="4544061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latin typeface="+mj-ea"/>
                <a:ea typeface="+mj-ea"/>
              </a:rPr>
              <a:t>引言</a:t>
            </a:r>
            <a:endParaRPr lang="en-US" altLang="zh-CN" sz="32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zh-CN" sz="3200" dirty="0">
              <a:latin typeface="+mj-ea"/>
              <a:ea typeface="+mj-ea"/>
            </a:endParaRPr>
          </a:p>
          <a:p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</a:rPr>
              <a:t>建模</a:t>
            </a:r>
            <a:endParaRPr lang="en-US" altLang="zh-CN" sz="3200" dirty="0">
              <a:solidFill>
                <a:schemeClr val="bg1">
                  <a:lumMod val="75000"/>
                </a:schemeClr>
              </a:solidFill>
              <a:latin typeface="+mj-ea"/>
              <a:ea typeface="+mj-ea"/>
            </a:endParaRPr>
          </a:p>
          <a:p>
            <a:endParaRPr lang="en-US" altLang="zh-CN" sz="3200" dirty="0">
              <a:latin typeface="+mj-ea"/>
              <a:ea typeface="+mj-ea"/>
            </a:endParaRPr>
          </a:p>
          <a:p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</a:rPr>
              <a:t>拓展</a:t>
            </a:r>
          </a:p>
        </p:txBody>
      </p:sp>
    </p:spTree>
    <p:extLst>
      <p:ext uri="{BB962C8B-B14F-4D97-AF65-F5344CB8AC3E}">
        <p14:creationId xmlns:p14="http://schemas.microsoft.com/office/powerpoint/2010/main" val="2407947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736580-97C3-4CA4-BF67-BD2228CA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100" y="248546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altLang="zh-CN" sz="7200" b="1" i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End</a:t>
            </a:r>
            <a:endParaRPr lang="zh-CN" altLang="en-US" sz="7200" b="1" i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86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152F53E4-2409-4D93-8665-EE43B8A78387}"/>
              </a:ext>
            </a:extLst>
          </p:cNvPr>
          <p:cNvSpPr txBox="1"/>
          <p:nvPr/>
        </p:nvSpPr>
        <p:spPr>
          <a:xfrm>
            <a:off x="2139518" y="807867"/>
            <a:ext cx="931267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	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当今许多比赛都采用了循环赛制，相对于淘汰赛等其他赛制来说公平、公正，因为每两队之间必有一场较量。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	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但淘汰赛的赛制保证了能直观地评判参赛者的名次，而循环赛只能等到所有比赛结束后根据比赛情况间接推出名次。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	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现有的循环赛排名方式大多是依照计分制，如果分数相同的两队再比较净胜球、得失球率、同分球队之间的胜负关系，甚至还会出现附加赛。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	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能否通过一种合理的方法来对循环赛进行排名，使得名次尽量不出现并列的情况呢？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126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3CCD8E-BBB3-458C-A4FB-732145BD1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67161"/>
            <a:ext cx="8915400" cy="4544061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</a:rPr>
              <a:t>引言</a:t>
            </a:r>
            <a:endParaRPr lang="en-US" altLang="zh-CN" sz="3200" dirty="0">
              <a:solidFill>
                <a:schemeClr val="bg1">
                  <a:lumMod val="75000"/>
                </a:schemeClr>
              </a:solidFill>
              <a:latin typeface="+mj-ea"/>
              <a:ea typeface="+mj-ea"/>
            </a:endParaRPr>
          </a:p>
          <a:p>
            <a:endParaRPr lang="en-US" altLang="zh-CN" sz="3200" dirty="0">
              <a:latin typeface="+mj-ea"/>
              <a:ea typeface="+mj-ea"/>
            </a:endParaRPr>
          </a:p>
          <a:p>
            <a:r>
              <a:rPr lang="zh-CN" altLang="en-US" sz="3200" dirty="0">
                <a:solidFill>
                  <a:schemeClr val="tx1"/>
                </a:solidFill>
                <a:latin typeface="+mj-ea"/>
                <a:ea typeface="+mj-ea"/>
              </a:rPr>
              <a:t>建模</a:t>
            </a:r>
            <a:endParaRPr lang="en-US" altLang="zh-CN" sz="3200" dirty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zh-CN" sz="3200" dirty="0">
              <a:latin typeface="+mj-ea"/>
              <a:ea typeface="+mj-ea"/>
            </a:endParaRPr>
          </a:p>
          <a:p>
            <a:r>
              <a:rPr lang="zh-CN" altLang="en-US" sz="3200" dirty="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</a:rPr>
              <a:t>拓展</a:t>
            </a:r>
          </a:p>
        </p:txBody>
      </p:sp>
    </p:spTree>
    <p:extLst>
      <p:ext uri="{BB962C8B-B14F-4D97-AF65-F5344CB8AC3E}">
        <p14:creationId xmlns:p14="http://schemas.microsoft.com/office/powerpoint/2010/main" val="169665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954334-07E8-4D11-81F4-D2A9149BE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0124" y="579887"/>
            <a:ext cx="9844488" cy="9942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每个顶点代表一位选手，每场比赛的胜者向败者引出一条有向边，那么单循环赛可以表示为一个竞赛图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Tournament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3DFB55D-3C6F-4007-B378-52C1385DB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686" y="1881604"/>
            <a:ext cx="3215163" cy="313427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65F8353-840D-451C-B0FA-1D88FD6C8F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8165" y="1876026"/>
            <a:ext cx="3358052" cy="310594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A622D73-89FA-467C-B19D-64358CEDBD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2534" y="1876027"/>
            <a:ext cx="3105945" cy="310594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42BFE351-521C-4D45-A1DC-324395AEB748}"/>
              </a:ext>
            </a:extLst>
          </p:cNvPr>
          <p:cNvSpPr txBox="1"/>
          <p:nvPr/>
        </p:nvSpPr>
        <p:spPr>
          <a:xfrm>
            <a:off x="1083399" y="5317724"/>
            <a:ext cx="3801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所有选手得分各不相同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存在唯一的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Hamilton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路径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10A160F-7EA9-44D7-8A9E-67E4EE650F0D}"/>
              </a:ext>
            </a:extLst>
          </p:cNvPr>
          <p:cNvSpPr txBox="1"/>
          <p:nvPr/>
        </p:nvSpPr>
        <p:spPr>
          <a:xfrm>
            <a:off x="4929756" y="5317724"/>
            <a:ext cx="2932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存在比分相同情况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强连通竞赛图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4AD4735-DBDC-4630-B29B-EE0BA878DAE4}"/>
              </a:ext>
            </a:extLst>
          </p:cNvPr>
          <p:cNvSpPr txBox="1"/>
          <p:nvPr/>
        </p:nvSpPr>
        <p:spPr>
          <a:xfrm>
            <a:off x="8609606" y="5317724"/>
            <a:ext cx="329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存在多个强连通分量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可以转化为第二种情况</a:t>
            </a:r>
          </a:p>
        </p:txBody>
      </p:sp>
    </p:spTree>
    <p:extLst>
      <p:ext uri="{BB962C8B-B14F-4D97-AF65-F5344CB8AC3E}">
        <p14:creationId xmlns:p14="http://schemas.microsoft.com/office/powerpoint/2010/main" val="110421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ADE8C5DA-6225-4D71-B509-5925E54FA246}"/>
              </a:ext>
            </a:extLst>
          </p:cNvPr>
          <p:cNvSpPr txBox="1"/>
          <p:nvPr/>
        </p:nvSpPr>
        <p:spPr>
          <a:xfrm>
            <a:off x="2551493" y="377463"/>
            <a:ext cx="67835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竞赛图存在多个强连通分量的情况</a:t>
            </a: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两个连通分量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D8A2C5FE-4B62-4A2C-B8F8-C313B8C9C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493" y="1559951"/>
            <a:ext cx="6650826" cy="462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61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A08FBF18-358F-4A12-BD3B-E2D3616090E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918223" y="535332"/>
                <a:ext cx="9116721" cy="1408877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	</a:t>
                </a:r>
                <a:r>
                  <a:rPr lang="zh-CN" altLang="en-US" sz="31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共</a:t>
                </a:r>
                <a:r>
                  <a:rPr lang="en-US" altLang="zh-CN" sz="31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6</a:t>
                </a:r>
                <a:r>
                  <a:rPr lang="zh-CN" altLang="en-US" sz="31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个人参加单循环赛，每局比赛只有胜负没有平局。比赛结果如图，问：怎样对比赛的名次进行合理的排序？</a:t>
                </a:r>
                <a:br>
                  <a:rPr lang="en-US" altLang="zh-CN" sz="3100" dirty="0">
                    <a:latin typeface="楷体" panose="02010609060101010101" pitchFamily="49" charset="-122"/>
                    <a:ea typeface="楷体" panose="02010609060101010101" pitchFamily="49" charset="-122"/>
                  </a:rPr>
                </a:br>
                <a:r>
                  <a:rPr lang="en-US" altLang="zh-CN" sz="1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(</a:t>
                </a:r>
                <a:r>
                  <a:rPr lang="zh-CN" altLang="en-US" sz="1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图少了条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1600" b="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3</m:t>
                        </m:r>
                      </m:sub>
                    </m:sSub>
                  </m:oMath>
                </a14:m>
                <a:r>
                  <a:rPr lang="zh-CN" altLang="en-US" sz="1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指向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1600" b="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sz="16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的边）</a:t>
                </a:r>
                <a:endParaRPr lang="zh-CN" altLang="en-US" sz="3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A08FBF18-358F-4A12-BD3B-E2D3616090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18223" y="535332"/>
                <a:ext cx="9116721" cy="1408877"/>
              </a:xfrm>
              <a:blipFill>
                <a:blip r:embed="rId3"/>
                <a:stretch>
                  <a:fillRect l="-1405" t="-4762" r="-9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66CF60B-89A2-4C4E-A914-025CA181338F}"/>
                  </a:ext>
                </a:extLst>
              </p:cNvPr>
              <p:cNvSpPr txBox="1"/>
              <p:nvPr/>
            </p:nvSpPr>
            <p:spPr>
              <a:xfrm>
                <a:off x="5646197" y="1970161"/>
                <a:ext cx="6365289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1</m:t>
                        </m:r>
                      </m:sub>
                    </m:sSub>
                    <m:r>
                      <a:rPr lang="zh-CN" altLang="en-US" sz="2800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胜</m:t>
                    </m:r>
                  </m:oMath>
                </a14:m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局，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2</m:t>
                        </m:r>
                      </m:sub>
                    </m:sSub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,</m:t>
                    </m:r>
                    <m:sSub>
                      <m:sSub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3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胜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局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4</m:t>
                        </m:r>
                      </m:sub>
                    </m:sSub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,</m:t>
                    </m:r>
                    <m:sSub>
                      <m:sSub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5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胜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局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:r>
                  <a:rPr lang="en-US" altLang="zh-CN" sz="2800" dirty="0"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  </m:t>
                    </m:r>
                    <m:sSub>
                      <m:sSub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6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只赢了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局。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得分向量</a:t>
                </a:r>
                <a:r>
                  <a:rPr lang="en-US" altLang="zh-CN" sz="2800" dirty="0"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𝑠</m:t>
                    </m:r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=</m:t>
                    </m:r>
                    <m:sSup>
                      <m:sSup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800" i="1" dirty="0" smtClean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</m:ctrlPr>
                          </m:dPr>
                          <m:e>
                            <m:r>
                              <a:rPr lang="en-US" altLang="zh-CN" sz="2800" i="1" dirty="0" smtClean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  <m:t>4, 3, 3, 2, 2, 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</a:p>
              <a:p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	</a:t>
                </a:r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但是同分的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𝒗</m:t>
                        </m:r>
                      </m:e>
                      <m:sub>
                        <m: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𝟒</m:t>
                        </m:r>
                      </m:sub>
                    </m:sSub>
                    <m:r>
                      <a:rPr lang="en-US" altLang="zh-CN" sz="2800" b="1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,</m:t>
                    </m:r>
                    <m:sSub>
                      <m:sSubPr>
                        <m:ctrlP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𝒗</m:t>
                        </m:r>
                      </m:e>
                      <m:sub>
                        <m: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的名次该如何比较？ 因为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𝒗</m:t>
                        </m:r>
                      </m:e>
                      <m:sub>
                        <m: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赢了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𝒗</m:t>
                        </m:r>
                      </m:e>
                      <m:sub>
                        <m: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，所以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𝒗</m:t>
                        </m:r>
                      </m:e>
                      <m:sub>
                        <m: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名次高于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𝒗</m:t>
                        </m:r>
                      </m:e>
                      <m:sub>
                        <m:r>
                          <a:rPr lang="en-US" altLang="zh-CN" sz="28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吗？</a:t>
                </a:r>
                <a:endPara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66CF60B-89A2-4C4E-A914-025CA1813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197" y="1970161"/>
                <a:ext cx="6365289" cy="2677656"/>
              </a:xfrm>
              <a:prstGeom prst="rect">
                <a:avLst/>
              </a:prstGeom>
              <a:blipFill>
                <a:blip r:embed="rId4"/>
                <a:stretch>
                  <a:fillRect l="-1916" t="-2733" r="-2011" b="-50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437060CB-0C22-4131-836E-F0F2A075AC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581" y="1775791"/>
            <a:ext cx="4522546" cy="405683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D6C1899-62ED-408A-B7D1-A64E7D7272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65001" y="5474666"/>
            <a:ext cx="980836" cy="103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8B5D3E1-A5DF-4F21-A326-6329205C17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97032" y="1397595"/>
                <a:ext cx="6152225" cy="464171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得分向量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𝑠</m:t>
                    </m:r>
                    <m:r>
                      <a:rPr lang="en-US" altLang="zh-CN" sz="2800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=</m:t>
                    </m:r>
                    <m:sSup>
                      <m:sSup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800" i="1" dirty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</m:ctrlPr>
                          </m:dPr>
                          <m:e>
                            <m:r>
                              <a:rPr lang="en-US" altLang="zh-CN" sz="2800" dirty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  <m:t>4, 3, 3, 2, 2, </m:t>
                            </m:r>
                            <m:r>
                              <a:rPr lang="en-US" altLang="zh-CN" sz="2800" b="0" i="0" dirty="0" smtClean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altLang="zh-CN" sz="2800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sz="2800" i="1" dirty="0">
                  <a:latin typeface="Cambria Math" panose="02040503050406030204" pitchFamily="18" charset="0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4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赢了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5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6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</a:t>
                </a:r>
                <a:r>
                  <a:rPr lang="en-US" altLang="zh-CN" sz="2800" dirty="0"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5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6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的胜场和为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3;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5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赢了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3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6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</a:t>
                </a:r>
                <a:r>
                  <a:rPr lang="en-US" altLang="zh-CN" sz="2800" dirty="0"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3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6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的胜场和为</a:t>
                </a: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4;</a:t>
                </a:r>
              </a:p>
              <a:p>
                <a:pPr marL="0" indent="0">
                  <a:buNone/>
                </a:pP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将每位选手赢过人的胜场数相加，得到的向量记为二级得分向量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𝑠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(2)</m:t>
                        </m:r>
                      </m:sub>
                    </m:sSub>
                  </m:oMath>
                </a14:m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bPr>
                        <m:e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(</m:t>
                          </m:r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2</m:t>
                          </m:r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)</m:t>
                          </m:r>
                        </m:sub>
                      </m:sSub>
                      <m:r>
                        <a:rPr lang="en-US" altLang="zh-CN" sz="2800" i="1" dirty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 </m:t>
                      </m:r>
                      <m:r>
                        <a:rPr lang="en-US" altLang="zh-CN" sz="2800" dirty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p>
                        <m:sSup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dPr>
                            <m:e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8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5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0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9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3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4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bPr>
                        <m:e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(</m:t>
                          </m:r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3</m:t>
                          </m:r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)</m:t>
                          </m:r>
                        </m:sub>
                      </m:sSub>
                      <m:r>
                        <a:rPr lang="en-US" altLang="zh-CN" sz="2800" i="1" dirty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 </m:t>
                      </m:r>
                      <m:r>
                        <a:rPr lang="en-US" altLang="zh-CN" sz="2800" dirty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p>
                        <m:sSup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dPr>
                            <m:e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15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10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16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7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12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 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9</m:t>
                              </m:r>
                            </m:e>
                          </m:d>
                        </m:e>
                        <m:sup>
                          <m: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……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8B5D3E1-A5DF-4F21-A326-6329205C17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97032" y="1397595"/>
                <a:ext cx="6152225" cy="4641715"/>
              </a:xfrm>
              <a:blipFill>
                <a:blip r:embed="rId2"/>
                <a:stretch>
                  <a:fillRect l="-2081" t="-26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DDF4FF10-F9A8-413A-9F40-A0176462B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151" y="1663409"/>
            <a:ext cx="4395287" cy="394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7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FF5B90E-B0E8-4C07-9DE0-BF44442ECC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44698" y="635107"/>
                <a:ext cx="6655589" cy="349301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0" i="0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s</m:t>
                        </m:r>
                      </m:e>
                      <m:sub>
                        <m:r>
                          <a:rPr lang="en-US" altLang="zh-CN" sz="2800" b="0" i="0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(1)</m:t>
                        </m:r>
                      </m:sub>
                    </m:sSub>
                    <m:r>
                      <a:rPr lang="en-US" altLang="zh-CN" sz="2800" b="0" i="0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=</m:t>
                    </m:r>
                    <m:r>
                      <a:rPr lang="en-US" altLang="zh-CN" sz="2800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𝑠</m:t>
                    </m:r>
                    <m:r>
                      <a:rPr lang="en-US" altLang="zh-CN" sz="2800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=</m:t>
                    </m:r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𝐴𝐼</m:t>
                    </m:r>
                    <m:r>
                      <a:rPr lang="en-US" altLang="zh-CN" sz="2800" b="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=</m:t>
                    </m:r>
                    <m:sSup>
                      <m:sSupPr>
                        <m:ctrlPr>
                          <a:rPr lang="en-US" altLang="zh-CN" sz="2800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800" i="1" dirty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</m:ctrlPr>
                          </m:dPr>
                          <m:e>
                            <m:r>
                              <a:rPr lang="en-US" altLang="zh-CN" sz="2800" dirty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  <m:t>4, 3, 3, 2, 2, </m:t>
                            </m:r>
                            <m:r>
                              <a:rPr lang="en-US" altLang="zh-CN" sz="2800" b="0" i="0" dirty="0" smtClean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altLang="zh-CN" sz="2800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800" b="0" i="0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s</m:t>
                          </m:r>
                        </m:e>
                        <m:sub>
                          <m:r>
                            <a:rPr lang="en-US" altLang="zh-CN" sz="2800" b="0" i="0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(2)</m:t>
                          </m:r>
                        </m:sub>
                      </m:sSub>
                      <m:r>
                        <a:rPr lang="en-US" altLang="zh-CN" sz="2800" b="0" i="0" dirty="0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b>
                        <m:sSubPr>
                          <m:ctrlP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bPr>
                        <m:e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𝐴𝑠</m:t>
                          </m:r>
                        </m:e>
                        <m:sub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(1)</m:t>
                          </m:r>
                        </m:sub>
                      </m:sSub>
                      <m:r>
                        <a:rPr lang="en-US" altLang="zh-CN" sz="2800" dirty="0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p>
                        <m:sSupPr>
                          <m:ctrlP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pPr>
                        <m:e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𝐴</m:t>
                          </m:r>
                        </m:e>
                        <m:sup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2</m:t>
                          </m:r>
                        </m:sup>
                      </m:sSup>
                      <m:r>
                        <a:rPr lang="en-US" altLang="zh-CN" sz="2800" b="0" i="1" dirty="0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𝐼</m:t>
                      </m:r>
                      <m:r>
                        <a:rPr lang="en-US" altLang="zh-CN" sz="2800" b="0" i="1" dirty="0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p>
                        <m:sSupPr>
                          <m:ctrlPr>
                            <a:rPr lang="en-US" altLang="zh-CN" sz="280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dPr>
                            <m:e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8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5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9,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3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4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800" b="0" i="0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s</m:t>
                          </m:r>
                        </m:e>
                        <m:sub>
                          <m:r>
                            <a:rPr lang="en-US" altLang="zh-CN" sz="2800" b="0" i="0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(3)</m:t>
                          </m:r>
                        </m:sub>
                      </m:sSub>
                      <m:r>
                        <a:rPr lang="en-US" altLang="zh-CN" sz="2800" b="0" i="0" dirty="0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b>
                        <m:sSubPr>
                          <m:ctrlP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bPr>
                        <m:e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𝐴𝑠</m:t>
                          </m:r>
                        </m:e>
                        <m:sub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(2)</m:t>
                          </m:r>
                        </m:sub>
                      </m:sSub>
                      <m:r>
                        <a:rPr lang="en-US" altLang="zh-CN" sz="2800" b="0" i="1" dirty="0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p>
                        <m:sSupPr>
                          <m:ctrlP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pPr>
                        <m:e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𝐴</m:t>
                          </m:r>
                        </m:e>
                        <m:sup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3</m:t>
                          </m:r>
                        </m:sup>
                      </m:sSup>
                      <m:r>
                        <a:rPr lang="en-US" altLang="zh-CN" sz="2800" b="0" i="1" dirty="0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𝐼</m:t>
                      </m:r>
                      <m:r>
                        <a:rPr lang="en-US" altLang="zh-CN" sz="2800" dirty="0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p>
                        <m:sSup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dPr>
                            <m:e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15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10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0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16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7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12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9</m:t>
                              </m:r>
                            </m:e>
                          </m:d>
                        </m:e>
                        <m:sup>
                          <m: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s</m:t>
                          </m:r>
                        </m:e>
                        <m:sub>
                          <m: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(</m:t>
                          </m:r>
                          <m:r>
                            <a:rPr lang="en-US" altLang="zh-CN" sz="2800" b="0" i="0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4</m:t>
                          </m:r>
                          <m: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)</m:t>
                          </m:r>
                        </m:sub>
                      </m:sSub>
                      <m:r>
                        <a:rPr lang="en-US" altLang="zh-CN" sz="2800" dirty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b>
                        <m:sSub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bPr>
                        <m:e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𝐴𝑠</m:t>
                          </m:r>
                        </m:e>
                        <m:sub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(</m:t>
                          </m:r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3</m:t>
                          </m:r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)</m:t>
                          </m:r>
                        </m:sub>
                      </m:sSub>
                      <m:r>
                        <a:rPr lang="en-US" altLang="zh-CN" sz="2800" i="1" dirty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p>
                        <m:sSupPr>
                          <m:ctrlPr>
                            <a:rPr lang="en-US" altLang="zh-CN" sz="280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pPr>
                        <m:e>
                          <m:r>
                            <a:rPr lang="en-US" altLang="zh-CN" sz="280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𝐴</m:t>
                          </m:r>
                        </m:e>
                        <m:sup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4</m:t>
                          </m:r>
                        </m:sup>
                      </m:sSup>
                      <m:r>
                        <a:rPr lang="en-US" altLang="zh-CN" sz="2800" b="0" i="1" dirty="0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𝐼</m:t>
                      </m:r>
                      <m:r>
                        <a:rPr lang="en-US" altLang="zh-CN" sz="2800" dirty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p>
                        <m:sSup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dPr>
                            <m:e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3</m:t>
                              </m:r>
                              <m: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8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28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0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32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21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0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25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16</m:t>
                              </m:r>
                            </m:e>
                          </m:d>
                        </m:e>
                        <m:sup>
                          <m: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s</m:t>
                          </m:r>
                        </m:e>
                        <m:sub>
                          <m: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(</m:t>
                          </m:r>
                          <m:r>
                            <a:rPr lang="en-US" altLang="zh-CN" sz="2800" b="0" i="0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5</m:t>
                          </m:r>
                          <m: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)</m:t>
                          </m:r>
                        </m:sub>
                      </m:sSub>
                      <m:r>
                        <a:rPr lang="en-US" altLang="zh-CN" sz="2800" dirty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b>
                        <m:sSub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bPr>
                        <m:e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𝐴𝑠</m:t>
                          </m:r>
                        </m:e>
                        <m:sub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(</m:t>
                          </m:r>
                          <m:r>
                            <a:rPr lang="en-US" altLang="zh-CN" sz="2800" b="0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4</m:t>
                          </m:r>
                          <m: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)</m:t>
                          </m:r>
                        </m:sub>
                      </m:sSub>
                      <m:r>
                        <a:rPr lang="en-US" altLang="zh-CN" sz="2800" i="1" dirty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p>
                        <m:sSup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A</m:t>
                          </m:r>
                        </m:e>
                        <m:sup>
                          <m:r>
                            <a:rPr lang="en-US" altLang="zh-CN" sz="2800" b="0" i="0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5</m:t>
                          </m:r>
                        </m:sup>
                      </m:sSup>
                      <m:r>
                        <a:rPr lang="en-US" altLang="zh-CN" sz="2800" b="0" i="1" dirty="0" smtClean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𝐼</m:t>
                      </m:r>
                      <m:r>
                        <a:rPr lang="en-US" altLang="zh-CN" sz="2800" dirty="0">
                          <a:latin typeface="Cambria Math" panose="02040503050406030204" pitchFamily="18" charset="0"/>
                          <a:ea typeface="楷体" panose="02010609060101010101" pitchFamily="49" charset="-122"/>
                        </a:rPr>
                        <m:t>=</m:t>
                      </m:r>
                      <m:sSup>
                        <m:sSupPr>
                          <m:ctrlPr>
                            <a:rPr lang="en-US" altLang="zh-CN" sz="2800" i="1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2800" i="1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dPr>
                            <m:e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90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62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0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87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41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0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48</m:t>
                              </m:r>
                              <m:r>
                                <a:rPr lang="en-US" altLang="zh-CN" sz="2800" dirty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, </m:t>
                              </m:r>
                              <m:r>
                                <a:rPr lang="en-US" altLang="zh-CN" sz="2800" b="0" i="1" dirty="0" smtClean="0"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32</m:t>
                              </m:r>
                            </m:e>
                          </m:d>
                        </m:e>
                        <m:sup>
                          <m:r>
                            <a:rPr lang="en-US" altLang="zh-CN" sz="2800" dirty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sz="2800" i="1" dirty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𝑛</m:t>
                    </m:r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越大，用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𝑠</m:t>
                        </m:r>
                      </m:e>
                      <m:sub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(</m:t>
                        </m:r>
                        <m:r>
                          <a:rPr lang="en-US" altLang="zh-CN" sz="280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𝑛</m:t>
                        </m:r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)</m:t>
                        </m:r>
                      </m:sub>
                    </m:sSub>
                  </m:oMath>
                </a14:m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作为排名的依据越合理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0" indent="0">
                  <a:buNone/>
                </a:pPr>
                <a:endParaRPr lang="en-US" altLang="zh-CN" sz="28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FF5B90E-B0E8-4C07-9DE0-BF44442ECC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44698" y="635107"/>
                <a:ext cx="6655589" cy="349301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>
            <a:extLst>
              <a:ext uri="{FF2B5EF4-FFF2-40B4-BE49-F238E27FC236}">
                <a16:creationId xmlns:a16="http://schemas.microsoft.com/office/drawing/2014/main" id="{68985D37-6CB8-4E1E-AE35-1D52DF44D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06" y="4220389"/>
            <a:ext cx="3055583" cy="24217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EDB2BF1-968C-4D4E-9728-76E453DBA5F8}"/>
                  </a:ext>
                </a:extLst>
              </p:cNvPr>
              <p:cNvSpPr txBox="1"/>
              <p:nvPr/>
            </p:nvSpPr>
            <p:spPr>
              <a:xfrm>
                <a:off x="4796607" y="4722920"/>
                <a:ext cx="6655589" cy="1171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如何快速求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32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𝒔</m:t>
                        </m:r>
                      </m:e>
                      <m:sub>
                        <m:r>
                          <a:rPr lang="en-US" altLang="zh-CN" sz="32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(</m:t>
                        </m:r>
                        <m:r>
                          <a:rPr lang="en-US" altLang="zh-CN" sz="32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𝒏</m:t>
                        </m:r>
                        <m:r>
                          <a:rPr lang="en-US" altLang="zh-CN" sz="3200" b="1" i="1" dirty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)</m:t>
                        </m:r>
                      </m:sub>
                    </m:sSub>
                  </m:oMath>
                </a14:m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？</a:t>
                </a:r>
                <a:endParaRPr lang="en-US" altLang="zh-CN" sz="32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3200" b="1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𝑛</m:t>
                    </m:r>
                    <m:r>
                      <a:rPr lang="en-US" altLang="zh-CN" sz="3200" b="1" i="1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→∞</m:t>
                    </m:r>
                  </m:oMath>
                </a14:m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时</a:t>
                </a:r>
                <a:r>
                  <a:rPr lang="en-US" altLang="zh-CN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32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𝑠</m:t>
                        </m:r>
                      </m:e>
                      <m:sub>
                        <m:r>
                          <a:rPr lang="en-US" altLang="zh-CN" sz="32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(</m:t>
                        </m:r>
                        <m:r>
                          <a:rPr lang="en-US" altLang="zh-CN" sz="32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𝑛</m:t>
                        </m:r>
                        <m:r>
                          <a:rPr lang="en-US" altLang="zh-CN" sz="3200" b="1" i="1" dirty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)</m:t>
                        </m:r>
                      </m:sub>
                    </m:sSub>
                  </m:oMath>
                </a14:m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又会怎么变化？</a:t>
                </a: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EDB2BF1-968C-4D4E-9728-76E453DBA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607" y="4722920"/>
                <a:ext cx="6655589" cy="1171988"/>
              </a:xfrm>
              <a:prstGeom prst="rect">
                <a:avLst/>
              </a:prstGeom>
              <a:blipFill>
                <a:blip r:embed="rId5"/>
                <a:stretch>
                  <a:fillRect l="-2106" t="-8854" b="-98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12D97AB8-CA8A-4C11-90E0-04F8B45A89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949" y="289036"/>
            <a:ext cx="4286658" cy="3692088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2B5DF76A-924F-403D-BD5C-B34F2892CA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1762" y="4220389"/>
            <a:ext cx="1249870" cy="242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68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1998</TotalTime>
  <Words>1317</Words>
  <Application>Microsoft Office PowerPoint</Application>
  <PresentationFormat>宽屏</PresentationFormat>
  <Paragraphs>119</Paragraphs>
  <Slides>20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等线</vt:lpstr>
      <vt:lpstr>楷体</vt:lpstr>
      <vt:lpstr>幼圆</vt:lpstr>
      <vt:lpstr>Arial</vt:lpstr>
      <vt:lpstr>Cambria Math</vt:lpstr>
      <vt:lpstr>Century Gothic</vt:lpstr>
      <vt:lpstr>Times New Roman</vt:lpstr>
      <vt:lpstr>Wingdings 3</vt:lpstr>
      <vt:lpstr>丝状</vt:lpstr>
      <vt:lpstr>单循环赛排名问题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共6个人参加单循环赛，每局比赛只有胜负没有平局。比赛结果如图，问：怎样对比赛的名次进行合理的排序？ (图少了条v_3指向v_1的边）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求解循环赛名次的算法框架</vt:lpstr>
      <vt:lpstr>PowerPoint 演示文稿</vt:lpstr>
      <vt:lpstr>双弧竞赛图</vt:lpstr>
      <vt:lpstr>PowerPoint 演示文稿</vt:lpstr>
      <vt:lpstr>求解可平局的循环赛名次的算法框架</vt:lpstr>
      <vt:lpstr>PowerPoint 演示文稿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单循环赛排名问题</dc:title>
  <dc:creator>蒋 晟</dc:creator>
  <cp:lastModifiedBy>蒋 晟</cp:lastModifiedBy>
  <cp:revision>87</cp:revision>
  <dcterms:created xsi:type="dcterms:W3CDTF">2020-11-29T11:53:24Z</dcterms:created>
  <dcterms:modified xsi:type="dcterms:W3CDTF">2020-12-02T04:33:14Z</dcterms:modified>
</cp:coreProperties>
</file>