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3" r:id="rId6"/>
    <p:sldId id="276" r:id="rId7"/>
    <p:sldId id="264" r:id="rId8"/>
    <p:sldId id="266" r:id="rId9"/>
    <p:sldId id="267" r:id="rId10"/>
    <p:sldId id="275" r:id="rId11"/>
    <p:sldId id="268" r:id="rId12"/>
    <p:sldId id="265" r:id="rId13"/>
    <p:sldId id="261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9066-E8D7-4BDE-A74D-522D58C7CB55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618-7151-441E-A51E-B792C00D4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3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/>
              <a:t>中国剩余定理将直积所对应的同构变得数字化</a:t>
            </a:r>
            <a:endParaRPr lang="en-US" altLang="zh-CN" sz="1200" dirty="0"/>
          </a:p>
          <a:p>
            <a:r>
              <a:rPr lang="zh-CN" altLang="en-US" sz="1200" dirty="0"/>
              <a:t>将直积标上特定的序号。</a:t>
            </a:r>
            <a:endParaRPr lang="en-US" altLang="zh-CN" sz="1200" dirty="0"/>
          </a:p>
          <a:p>
            <a:r>
              <a:rPr lang="zh-CN" altLang="en-US" sz="1200"/>
              <a:t>可解决现实意义的问题。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2F618-7151-441E-A51E-B792C00D49F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44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/>
              <a:t>处在不同的陪集中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2F618-7151-441E-A51E-B792C00D49F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262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189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7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8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092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9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7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1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6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7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E0A8C7-4E87-4F08-9E63-1EC7F8CD2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中国剩余定理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909762-E052-45E1-9BA2-8434E8D692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171860578 </a:t>
            </a:r>
            <a:r>
              <a:rPr lang="zh-CN" altLang="en-US" dirty="0"/>
              <a:t>张梓悦</a:t>
            </a:r>
          </a:p>
        </p:txBody>
      </p:sp>
    </p:spTree>
    <p:extLst>
      <p:ext uri="{BB962C8B-B14F-4D97-AF65-F5344CB8AC3E}">
        <p14:creationId xmlns:p14="http://schemas.microsoft.com/office/powerpoint/2010/main" val="241257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8AB4A3-E3D7-48E7-ACC1-191BA19C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9E4DCC48-9552-40C1-BF02-2331D59D2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48" y="2608918"/>
            <a:ext cx="11072343" cy="13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3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08E1D-B48A-492F-9DEC-8418C1FA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满射：</a:t>
            </a:r>
            <a:r>
              <a:rPr lang="en-US" altLang="zh-CN" dirty="0"/>
              <a:t>a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←</a:t>
            </a:r>
            <a:r>
              <a:rPr lang="en-US" altLang="zh-CN" dirty="0"/>
              <a:t> (a</a:t>
            </a:r>
            <a:r>
              <a:rPr lang="en-US" altLang="zh-CN" baseline="-25000" dirty="0"/>
              <a:t>1</a:t>
            </a:r>
            <a:r>
              <a:rPr lang="en-US" altLang="zh-CN" dirty="0"/>
              <a:t>, a</a:t>
            </a:r>
            <a:r>
              <a:rPr lang="en-US" altLang="zh-CN" baseline="-25000" dirty="0"/>
              <a:t>2</a:t>
            </a:r>
            <a:r>
              <a:rPr lang="en-US" altLang="zh-CN" dirty="0"/>
              <a:t>, a</a:t>
            </a:r>
            <a:r>
              <a:rPr lang="en-US" altLang="zh-CN" baseline="-25000" dirty="0"/>
              <a:t>3</a:t>
            </a:r>
            <a:r>
              <a:rPr lang="en-US" altLang="zh-CN" dirty="0"/>
              <a:t>, …, 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k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6C84EE-9F5F-4100-9999-2304F0A7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326511"/>
            <a:ext cx="8595360" cy="3853626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b ≡ bi (mod</a:t>
            </a:r>
            <a:r>
              <a:rPr lang="zh-CN" altLang="en-US" sz="3600" dirty="0"/>
              <a:t> </a:t>
            </a:r>
            <a:r>
              <a:rPr lang="en-US" altLang="zh-CN" sz="3600" dirty="0" err="1"/>
              <a:t>ni</a:t>
            </a:r>
            <a:r>
              <a:rPr lang="en-US" altLang="zh-CN" sz="3600" dirty="0"/>
              <a:t>)</a:t>
            </a:r>
          </a:p>
          <a:p>
            <a:r>
              <a:rPr lang="zh-CN" altLang="en-US" sz="3600" dirty="0"/>
              <a:t>由</a:t>
            </a:r>
            <a:r>
              <a:rPr lang="en-US" altLang="zh-CN" sz="3600" dirty="0" err="1"/>
              <a:t>ai≠bi</a:t>
            </a:r>
            <a:r>
              <a:rPr lang="zh-CN" altLang="en-US" sz="3600" dirty="0"/>
              <a:t>知</a:t>
            </a:r>
            <a:r>
              <a:rPr lang="en-US" altLang="zh-CN" sz="3600" dirty="0" err="1"/>
              <a:t>a≠b</a:t>
            </a:r>
            <a:r>
              <a:rPr lang="zh-CN" altLang="en-US" sz="3600" dirty="0"/>
              <a:t>，与</a:t>
            </a:r>
            <a:r>
              <a:rPr lang="en-US" altLang="zh-CN" sz="3600" dirty="0"/>
              <a:t>a=b</a:t>
            </a:r>
            <a:r>
              <a:rPr lang="zh-CN" altLang="en-US" sz="3600" dirty="0"/>
              <a:t>的假设相矛盾</a:t>
            </a:r>
            <a:endParaRPr lang="en-US" altLang="zh-CN" sz="3600" dirty="0"/>
          </a:p>
          <a:p>
            <a:r>
              <a:rPr lang="zh-CN" altLang="en-US" sz="3600" dirty="0"/>
              <a:t>故</a:t>
            </a:r>
            <a:r>
              <a:rPr lang="en-US" altLang="zh-CN" sz="3600" dirty="0"/>
              <a:t>a=b</a:t>
            </a:r>
          </a:p>
        </p:txBody>
      </p:sp>
    </p:spTree>
    <p:extLst>
      <p:ext uri="{BB962C8B-B14F-4D97-AF65-F5344CB8AC3E}">
        <p14:creationId xmlns:p14="http://schemas.microsoft.com/office/powerpoint/2010/main" val="382298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2E18D-42A7-4930-9111-ED381E3A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26" y="990793"/>
            <a:ext cx="10086411" cy="1325562"/>
          </a:xfrm>
        </p:spPr>
        <p:txBody>
          <a:bodyPr/>
          <a:lstStyle/>
          <a:p>
            <a:r>
              <a:rPr lang="zh-CN" altLang="en-US" dirty="0"/>
              <a:t>单射：</a:t>
            </a:r>
            <a:r>
              <a:rPr lang="en-US" altLang="zh-CN" dirty="0"/>
              <a:t>a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→</a:t>
            </a:r>
            <a:r>
              <a:rPr lang="en-US" altLang="zh-CN" dirty="0"/>
              <a:t> (a</a:t>
            </a:r>
            <a:r>
              <a:rPr lang="en-US" altLang="zh-CN" baseline="-25000" dirty="0"/>
              <a:t>1</a:t>
            </a:r>
            <a:r>
              <a:rPr lang="en-US" altLang="zh-CN" dirty="0"/>
              <a:t>, a</a:t>
            </a:r>
            <a:r>
              <a:rPr lang="en-US" altLang="zh-CN" baseline="-25000" dirty="0"/>
              <a:t>2</a:t>
            </a:r>
            <a:r>
              <a:rPr lang="en-US" altLang="zh-CN" dirty="0"/>
              <a:t>, a</a:t>
            </a:r>
            <a:r>
              <a:rPr lang="en-US" altLang="zh-CN" baseline="-25000" dirty="0"/>
              <a:t>3</a:t>
            </a:r>
            <a:r>
              <a:rPr lang="en-US" altLang="zh-CN" dirty="0"/>
              <a:t>, …, 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k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15A98-5BE1-408A-8E60-ACCC6576E8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317" y="2569581"/>
            <a:ext cx="6906846" cy="22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65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99EDEB-03B1-4140-8D51-E73A03D39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458897"/>
          </a:xfrm>
        </p:spPr>
        <p:txBody>
          <a:bodyPr/>
          <a:lstStyle/>
          <a:p>
            <a:r>
              <a:rPr lang="en-US" altLang="zh-CN" dirty="0"/>
              <a:t>x≡2 mod 5         x≡3 mod 13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38466EB8-B195-4688-99D6-5F81FAAD1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509" y="2413196"/>
            <a:ext cx="9120337" cy="237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5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B77B7-95B1-4BEE-9845-31DDD873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zh-CN" altLang="en-US" dirty="0"/>
              <a:t>计算流程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DC322-CE1E-4812-A8E4-E9BF3B33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6344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000" dirty="0"/>
              <a:t>(a</a:t>
            </a:r>
            <a:r>
              <a:rPr lang="en-US" altLang="zh-CN" sz="4000" baseline="-25000" dirty="0"/>
              <a:t>1</a:t>
            </a:r>
            <a:r>
              <a:rPr lang="en-US" altLang="zh-CN" sz="4000" dirty="0"/>
              <a:t>, a</a:t>
            </a:r>
            <a:r>
              <a:rPr lang="en-US" altLang="zh-CN" sz="4000" baseline="-25000" dirty="0"/>
              <a:t>2</a:t>
            </a:r>
            <a:r>
              <a:rPr lang="en-US" altLang="zh-CN" sz="4000" dirty="0"/>
              <a:t>, a</a:t>
            </a:r>
            <a:r>
              <a:rPr lang="en-US" altLang="zh-CN" sz="4000" baseline="-25000" dirty="0"/>
              <a:t>3</a:t>
            </a:r>
            <a:r>
              <a:rPr lang="en-US" altLang="zh-CN" sz="4000" dirty="0"/>
              <a:t>, …, </a:t>
            </a:r>
            <a:r>
              <a:rPr lang="en-US" altLang="zh-CN" sz="4000" dirty="0" err="1"/>
              <a:t>a</a:t>
            </a:r>
            <a:r>
              <a:rPr lang="en-US" altLang="zh-CN" sz="4000" baseline="-25000" dirty="0" err="1"/>
              <a:t>k</a:t>
            </a:r>
            <a:r>
              <a:rPr lang="en-US" altLang="zh-CN" sz="4000" dirty="0"/>
              <a:t>) </a:t>
            </a:r>
            <a:r>
              <a:rPr lang="en-US" altLang="zh-CN" sz="3900" dirty="0">
                <a:latin typeface="等线" panose="02010600030101010101" pitchFamily="2" charset="-122"/>
                <a:ea typeface="等线" panose="02010600030101010101" pitchFamily="2" charset="-122"/>
              </a:rPr>
              <a:t>→</a:t>
            </a:r>
            <a:r>
              <a:rPr lang="en-US" altLang="zh-CN" sz="3900" dirty="0"/>
              <a:t>a</a:t>
            </a:r>
          </a:p>
          <a:p>
            <a:r>
              <a:rPr lang="en-US" altLang="zh-CN" sz="3900" dirty="0"/>
              <a:t>(1, 0, 0, …)</a:t>
            </a:r>
            <a:r>
              <a:rPr lang="en-US" altLang="zh-CN" sz="3900" dirty="0">
                <a:latin typeface="等线" panose="02010600030101010101" pitchFamily="2" charset="-122"/>
                <a:ea typeface="等线" panose="02010600030101010101" pitchFamily="2" charset="-122"/>
              </a:rPr>
              <a:t> →c</a:t>
            </a:r>
            <a:r>
              <a:rPr lang="en-US" altLang="zh-CN" sz="3900" baseline="-25000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endParaRPr lang="en-US" altLang="zh-CN" sz="3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3900" dirty="0"/>
              <a:t>(0, 1, 0, …)</a:t>
            </a:r>
            <a:r>
              <a:rPr lang="en-US" altLang="zh-CN" sz="3900" dirty="0">
                <a:latin typeface="等线" panose="02010600030101010101" pitchFamily="2" charset="-122"/>
                <a:ea typeface="等线" panose="02010600030101010101" pitchFamily="2" charset="-122"/>
              </a:rPr>
              <a:t> →c</a:t>
            </a:r>
            <a:r>
              <a:rPr lang="en-US" altLang="zh-CN" sz="3900" baseline="-25000" dirty="0"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</a:p>
          <a:p>
            <a:r>
              <a:rPr lang="en-US" altLang="zh-CN" sz="3900" dirty="0">
                <a:latin typeface="等线" panose="02010600030101010101" pitchFamily="2" charset="-122"/>
                <a:ea typeface="等线" panose="02010600030101010101" pitchFamily="2" charset="-122"/>
              </a:rPr>
              <a:t>…</a:t>
            </a:r>
          </a:p>
          <a:p>
            <a:r>
              <a:rPr lang="en-US" altLang="zh-CN" sz="3900" dirty="0"/>
              <a:t>(0, 0, …, 1)</a:t>
            </a:r>
            <a:r>
              <a:rPr lang="en-US" altLang="zh-CN" sz="3900" dirty="0">
                <a:latin typeface="等线" panose="02010600030101010101" pitchFamily="2" charset="-122"/>
                <a:ea typeface="等线" panose="02010600030101010101" pitchFamily="2" charset="-122"/>
              </a:rPr>
              <a:t> →c</a:t>
            </a:r>
            <a:r>
              <a:rPr lang="en-US" altLang="zh-CN" sz="3900" baseline="-25000" dirty="0">
                <a:latin typeface="等线" panose="02010600030101010101" pitchFamily="2" charset="-122"/>
                <a:ea typeface="等线" panose="02010600030101010101" pitchFamily="2" charset="-122"/>
              </a:rPr>
              <a:t>k</a:t>
            </a:r>
          </a:p>
          <a:p>
            <a:r>
              <a:rPr lang="zh-CN" altLang="en-US" sz="3900" dirty="0">
                <a:latin typeface="等线" panose="02010600030101010101" pitchFamily="2" charset="-122"/>
                <a:ea typeface="等线" panose="02010600030101010101" pitchFamily="2" charset="-122"/>
              </a:rPr>
              <a:t>其中</a:t>
            </a:r>
            <a:r>
              <a:rPr lang="en-US" altLang="zh-CN" sz="3900" dirty="0"/>
              <a:t>c</a:t>
            </a:r>
            <a:r>
              <a:rPr lang="en-US" altLang="zh-CN" sz="3900" baseline="-25000" dirty="0"/>
              <a:t>i</a:t>
            </a:r>
            <a:r>
              <a:rPr lang="en-US" altLang="zh-CN" sz="3900" dirty="0"/>
              <a:t>=m</a:t>
            </a:r>
            <a:r>
              <a:rPr lang="en-US" altLang="zh-CN" sz="3900" baseline="-25000" dirty="0"/>
              <a:t>i</a:t>
            </a:r>
            <a:r>
              <a:rPr lang="en-US" altLang="zh-CN" sz="3900" dirty="0"/>
              <a:t>(m</a:t>
            </a:r>
            <a:r>
              <a:rPr lang="en-US" altLang="zh-CN" sz="3900" baseline="-25000" dirty="0"/>
              <a:t>i</a:t>
            </a:r>
            <a:r>
              <a:rPr lang="en-US" altLang="zh-CN" sz="3900" baseline="30000" dirty="0"/>
              <a:t>-1</a:t>
            </a:r>
            <a:r>
              <a:rPr lang="en-US" altLang="zh-CN" sz="3900" dirty="0"/>
              <a:t> mod </a:t>
            </a:r>
            <a:r>
              <a:rPr lang="en-US" altLang="zh-CN" sz="3900" dirty="0" err="1"/>
              <a:t>n</a:t>
            </a:r>
            <a:r>
              <a:rPr lang="en-US" altLang="zh-CN" sz="3900" baseline="-25000" dirty="0" err="1"/>
              <a:t>i</a:t>
            </a:r>
            <a:r>
              <a:rPr lang="en-US" altLang="zh-CN" sz="3900" dirty="0"/>
              <a:t>)</a:t>
            </a:r>
            <a:endParaRPr lang="en-US" altLang="zh-CN" sz="3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None/>
            </a:pP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5111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B77B7-95B1-4BEE-9845-31DDD873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zh-CN" altLang="en-US" dirty="0"/>
              <a:t>计算流程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DC322-CE1E-4812-A8E4-E9BF3B33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60294"/>
            <a:ext cx="8595360" cy="4119843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(a</a:t>
            </a:r>
            <a:r>
              <a:rPr lang="en-US" altLang="zh-CN" sz="3200" baseline="-25000" dirty="0"/>
              <a:t>1</a:t>
            </a:r>
            <a:r>
              <a:rPr lang="en-US" altLang="zh-CN" sz="3200" dirty="0"/>
              <a:t>, a</a:t>
            </a:r>
            <a:r>
              <a:rPr lang="en-US" altLang="zh-CN" sz="3200" baseline="-25000" dirty="0"/>
              <a:t>2</a:t>
            </a:r>
            <a:r>
              <a:rPr lang="en-US" altLang="zh-CN" sz="3200" dirty="0"/>
              <a:t>, a</a:t>
            </a:r>
            <a:r>
              <a:rPr lang="en-US" altLang="zh-CN" sz="3200" baseline="-25000" dirty="0"/>
              <a:t>3</a:t>
            </a:r>
            <a:r>
              <a:rPr lang="en-US" altLang="zh-CN" sz="3200" dirty="0"/>
              <a:t>, …, </a:t>
            </a:r>
            <a:r>
              <a:rPr lang="en-US" altLang="zh-CN" sz="3200" dirty="0" err="1"/>
              <a:t>a</a:t>
            </a:r>
            <a:r>
              <a:rPr lang="en-US" altLang="zh-CN" sz="3200" baseline="-25000" dirty="0" err="1"/>
              <a:t>k</a:t>
            </a:r>
            <a:r>
              <a:rPr lang="en-US" altLang="zh-CN" sz="3200" dirty="0"/>
              <a:t>) =</a:t>
            </a:r>
          </a:p>
          <a:p>
            <a:pPr marL="0" indent="0">
              <a:buNone/>
            </a:pPr>
            <a:r>
              <a:rPr lang="en-US" altLang="zh-CN" sz="3200" dirty="0"/>
              <a:t>a</a:t>
            </a:r>
            <a:r>
              <a:rPr lang="en-US" altLang="zh-CN" sz="3200" baseline="-25000" dirty="0"/>
              <a:t>1 </a:t>
            </a:r>
            <a:r>
              <a:rPr lang="en-US" altLang="zh-CN" sz="3200" dirty="0"/>
              <a:t>*(1, 0, 0, …)</a:t>
            </a:r>
          </a:p>
          <a:p>
            <a:pPr marL="0" indent="0">
              <a:buNone/>
            </a:pPr>
            <a:r>
              <a:rPr lang="en-US" altLang="zh-CN" sz="3200" dirty="0">
                <a:latin typeface="等线" panose="02010600030101010101" pitchFamily="2" charset="-122"/>
                <a:ea typeface="等线" panose="02010600030101010101" pitchFamily="2" charset="-122"/>
              </a:rPr>
              <a:t>+</a:t>
            </a:r>
            <a:r>
              <a:rPr lang="en-US" altLang="zh-CN" sz="3200" dirty="0"/>
              <a:t> a</a:t>
            </a:r>
            <a:r>
              <a:rPr lang="en-US" altLang="zh-CN" sz="3200" baseline="-25000" dirty="0"/>
              <a:t>2 </a:t>
            </a:r>
            <a:r>
              <a:rPr lang="en-US" altLang="zh-CN" sz="3200" dirty="0">
                <a:latin typeface="等线" panose="02010600030101010101" pitchFamily="2" charset="-122"/>
                <a:ea typeface="等线" panose="02010600030101010101" pitchFamily="2" charset="-122"/>
              </a:rPr>
              <a:t>*</a:t>
            </a:r>
            <a:r>
              <a:rPr lang="en-US" altLang="zh-CN" sz="3200" dirty="0"/>
              <a:t>(0, 1, 0, …)</a:t>
            </a:r>
            <a:r>
              <a:rPr lang="en-US" altLang="zh-CN" sz="32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200" dirty="0">
                <a:latin typeface="等线" panose="02010600030101010101" pitchFamily="2" charset="-122"/>
                <a:ea typeface="等线" panose="02010600030101010101" pitchFamily="2" charset="-122"/>
              </a:rPr>
              <a:t>+…+</a:t>
            </a:r>
            <a:r>
              <a:rPr lang="en-US" altLang="zh-CN" sz="3200" dirty="0"/>
              <a:t> </a:t>
            </a:r>
            <a:r>
              <a:rPr lang="en-US" altLang="zh-CN" sz="3200" dirty="0" err="1"/>
              <a:t>a</a:t>
            </a:r>
            <a:r>
              <a:rPr lang="en-US" altLang="zh-CN" sz="3200" baseline="-25000" dirty="0" err="1"/>
              <a:t>k</a:t>
            </a:r>
            <a:r>
              <a:rPr lang="en-US" altLang="zh-CN" sz="3200" baseline="-25000" dirty="0"/>
              <a:t> </a:t>
            </a:r>
            <a:r>
              <a:rPr lang="en-US" altLang="zh-CN" sz="3200" dirty="0">
                <a:latin typeface="等线" panose="02010600030101010101" pitchFamily="2" charset="-122"/>
                <a:ea typeface="等线" panose="02010600030101010101" pitchFamily="2" charset="-122"/>
              </a:rPr>
              <a:t>*</a:t>
            </a:r>
            <a:r>
              <a:rPr lang="en-US" altLang="zh-CN" sz="3200" dirty="0"/>
              <a:t>(0, 0, …, 1)</a:t>
            </a:r>
            <a:endParaRPr lang="en-US" altLang="zh-CN" sz="3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3200" dirty="0">
                <a:latin typeface="等线" panose="02010600030101010101" pitchFamily="2" charset="-122"/>
                <a:ea typeface="等线" panose="02010600030101010101" pitchFamily="2" charset="-122"/>
              </a:rPr>
              <a:t>则</a:t>
            </a:r>
            <a:r>
              <a:rPr lang="en-US" altLang="zh-CN" sz="3200" dirty="0">
                <a:latin typeface="等线" panose="02010600030101010101" pitchFamily="2" charset="-122"/>
                <a:ea typeface="等线" panose="02010600030101010101" pitchFamily="2" charset="-122"/>
              </a:rPr>
              <a:t>a=</a:t>
            </a:r>
            <a:r>
              <a:rPr lang="en-US" altLang="zh-CN" sz="3200" dirty="0"/>
              <a:t>(a</a:t>
            </a:r>
            <a:r>
              <a:rPr lang="en-US" altLang="zh-CN" sz="3200" baseline="-25000" dirty="0"/>
              <a:t>1</a:t>
            </a:r>
            <a:r>
              <a:rPr lang="en-US" altLang="zh-CN" sz="3200" dirty="0"/>
              <a:t>c</a:t>
            </a:r>
            <a:r>
              <a:rPr lang="en-US" altLang="zh-CN" sz="3200" baseline="-25000" dirty="0"/>
              <a:t>1</a:t>
            </a:r>
            <a:r>
              <a:rPr lang="en-US" altLang="zh-CN" sz="3200" dirty="0"/>
              <a:t>+a</a:t>
            </a:r>
            <a:r>
              <a:rPr lang="en-US" altLang="zh-CN" sz="3200" baseline="-25000" dirty="0"/>
              <a:t>2</a:t>
            </a:r>
            <a:r>
              <a:rPr lang="en-US" altLang="zh-CN" sz="3200" dirty="0"/>
              <a:t>c</a:t>
            </a:r>
            <a:r>
              <a:rPr lang="en-US" altLang="zh-CN" sz="3200" baseline="-25000" dirty="0"/>
              <a:t>2</a:t>
            </a:r>
            <a:r>
              <a:rPr lang="en-US" altLang="zh-CN" sz="3200" dirty="0"/>
              <a:t>+…+</a:t>
            </a:r>
            <a:r>
              <a:rPr lang="en-US" altLang="zh-CN" sz="3200" dirty="0" err="1"/>
              <a:t>a</a:t>
            </a:r>
            <a:r>
              <a:rPr lang="en-US" altLang="zh-CN" sz="3200" baseline="-25000" dirty="0" err="1"/>
              <a:t>k</a:t>
            </a:r>
            <a:r>
              <a:rPr lang="en-US" altLang="zh-CN" sz="3200" dirty="0" err="1"/>
              <a:t>c</a:t>
            </a:r>
            <a:r>
              <a:rPr lang="en-US" altLang="zh-CN" sz="3200" baseline="-25000" dirty="0" err="1"/>
              <a:t>k</a:t>
            </a:r>
            <a:r>
              <a:rPr lang="en-US" altLang="zh-CN" sz="3200" dirty="0"/>
              <a:t>) mod n</a:t>
            </a:r>
            <a:endParaRPr lang="en-US" altLang="zh-CN" sz="3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None/>
            </a:pP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2907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B77B7-95B1-4BEE-9845-31DDD873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30" y="238439"/>
            <a:ext cx="9692640" cy="1325562"/>
          </a:xfrm>
        </p:spPr>
        <p:txBody>
          <a:bodyPr/>
          <a:lstStyle/>
          <a:p>
            <a:r>
              <a:rPr lang="zh-CN" altLang="en-US" dirty="0"/>
              <a:t>中国剩余定理的应用</a:t>
            </a:r>
            <a:r>
              <a:rPr lang="en-US" altLang="zh-CN" dirty="0"/>
              <a:t>——</a:t>
            </a:r>
            <a:r>
              <a:rPr lang="zh-CN" altLang="en-US" dirty="0"/>
              <a:t>解同余方程组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DC322-CE1E-4812-A8E4-E9BF3B33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98248"/>
            <a:ext cx="8595360" cy="4593992"/>
          </a:xfrm>
        </p:spPr>
        <p:txBody>
          <a:bodyPr>
            <a:normAutofit lnSpcReduction="10000"/>
          </a:bodyPr>
          <a:lstStyle/>
          <a:p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3 (mod 8)</a:t>
            </a:r>
            <a:endParaRPr lang="zh-CN" altLang="zh-CN" sz="3200" dirty="0"/>
          </a:p>
          <a:p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11 (mod 20)</a:t>
            </a:r>
            <a:endParaRPr lang="zh-CN" altLang="zh-CN" sz="3200" dirty="0"/>
          </a:p>
          <a:p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1 (mod 15)</a:t>
            </a:r>
          </a:p>
          <a:p>
            <a:r>
              <a:rPr lang="zh-CN" altLang="en-US" sz="3200" dirty="0"/>
              <a:t>可先将</a:t>
            </a:r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11 (mod 20)</a:t>
            </a:r>
            <a:r>
              <a:rPr lang="zh-CN" altLang="en-US" sz="3200" dirty="0"/>
              <a:t>变为更小规模的问题</a:t>
            </a:r>
            <a:endParaRPr lang="en-US" altLang="zh-CN" sz="3200" dirty="0"/>
          </a:p>
          <a:p>
            <a:r>
              <a:rPr lang="zh-CN" altLang="en-US" sz="3200" dirty="0"/>
              <a:t>即</a:t>
            </a:r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3 (mod 4)</a:t>
            </a:r>
            <a:r>
              <a:rPr lang="zh-CN" altLang="en-US" sz="3200" dirty="0"/>
              <a:t>，</a:t>
            </a:r>
            <a:r>
              <a:rPr lang="en-US" altLang="zh-CN" sz="3200" dirty="0"/>
              <a:t> x </a:t>
            </a:r>
            <a:r>
              <a:rPr lang="zh-CN" altLang="zh-CN" sz="3200" dirty="0"/>
              <a:t>≡ </a:t>
            </a:r>
            <a:r>
              <a:rPr lang="en-US" altLang="zh-CN" sz="3200" dirty="0"/>
              <a:t>1 (mod 5)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r>
              <a:rPr lang="zh-CN" altLang="en-US" sz="3200" dirty="0"/>
              <a:t>显然包含在</a:t>
            </a:r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3 (mod 8)</a:t>
            </a:r>
            <a:r>
              <a:rPr lang="zh-CN" altLang="en-US" sz="3200" dirty="0"/>
              <a:t>和</a:t>
            </a:r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1 (mod 15)</a:t>
            </a:r>
            <a:r>
              <a:rPr lang="zh-CN" altLang="en-US" sz="3200" dirty="0"/>
              <a:t>的情况下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515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B77B7-95B1-4BEE-9845-31DDD873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30" y="238439"/>
            <a:ext cx="9692640" cy="1325562"/>
          </a:xfrm>
        </p:spPr>
        <p:txBody>
          <a:bodyPr/>
          <a:lstStyle/>
          <a:p>
            <a:r>
              <a:rPr lang="zh-CN" altLang="en-US" dirty="0"/>
              <a:t>中国剩余定理的应用</a:t>
            </a:r>
            <a:r>
              <a:rPr lang="en-US" altLang="zh-CN" dirty="0"/>
              <a:t>——</a:t>
            </a:r>
            <a:r>
              <a:rPr lang="zh-CN" altLang="en-US" dirty="0"/>
              <a:t>解同余方程组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DC322-CE1E-4812-A8E4-E9BF3B33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98248"/>
            <a:ext cx="8595360" cy="4593992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只需解：</a:t>
            </a:r>
            <a:endParaRPr lang="en-US" altLang="zh-CN" sz="3200" dirty="0"/>
          </a:p>
          <a:p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3 (mod 8)</a:t>
            </a:r>
            <a:endParaRPr lang="zh-CN" altLang="zh-CN" sz="3200" dirty="0"/>
          </a:p>
          <a:p>
            <a:r>
              <a:rPr lang="en-US" altLang="zh-CN" sz="3200" dirty="0"/>
              <a:t>x </a:t>
            </a:r>
            <a:r>
              <a:rPr lang="zh-CN" altLang="zh-CN" sz="3200" dirty="0"/>
              <a:t>≡ </a:t>
            </a:r>
            <a:r>
              <a:rPr lang="en-US" altLang="zh-CN" sz="3200" dirty="0"/>
              <a:t>1 (mod 15)</a:t>
            </a:r>
          </a:p>
          <a:p>
            <a:r>
              <a:rPr lang="en-US" altLang="zh-CN" sz="3200" dirty="0"/>
              <a:t>n1=8,</a:t>
            </a:r>
            <a:r>
              <a:rPr lang="zh-CN" altLang="en-US" sz="3200" dirty="0"/>
              <a:t> </a:t>
            </a:r>
            <a:r>
              <a:rPr lang="en-US" altLang="zh-CN" sz="3200" dirty="0"/>
              <a:t>m1=15,</a:t>
            </a:r>
            <a:r>
              <a:rPr lang="zh-CN" altLang="en-US" sz="3200" dirty="0"/>
              <a:t> </a:t>
            </a:r>
            <a:r>
              <a:rPr lang="en-US" altLang="zh-CN" sz="3200" dirty="0"/>
              <a:t>n2=15, m2=8</a:t>
            </a:r>
          </a:p>
          <a:p>
            <a:r>
              <a:rPr lang="en-US" altLang="zh-CN" sz="3200" dirty="0"/>
              <a:t>c1=15</a:t>
            </a:r>
            <a:r>
              <a:rPr lang="zh-CN" altLang="en-US" sz="3200" dirty="0"/>
              <a:t>*</a:t>
            </a:r>
            <a:r>
              <a:rPr lang="en-US" altLang="zh-CN" sz="3200" dirty="0"/>
              <a:t>7=105, c2=8*2=16</a:t>
            </a:r>
          </a:p>
          <a:p>
            <a:r>
              <a:rPr lang="en-US" altLang="zh-CN" sz="3200" dirty="0"/>
              <a:t>a=3*105+1*16(mod</a:t>
            </a:r>
            <a:r>
              <a:rPr lang="zh-CN" altLang="en-US" sz="3200" dirty="0"/>
              <a:t> </a:t>
            </a:r>
            <a:r>
              <a:rPr lang="en-US" altLang="zh-CN" sz="3200" dirty="0"/>
              <a:t>120)=91</a:t>
            </a:r>
            <a:br>
              <a:rPr lang="en-US" altLang="zh-CN" sz="3200" dirty="0"/>
            </a:b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19407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DC322-CE1E-4812-A8E4-E9BF3B33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98248"/>
            <a:ext cx="8595360" cy="4593992"/>
          </a:xfrm>
        </p:spPr>
        <p:txBody>
          <a:bodyPr>
            <a:normAutofit/>
          </a:bodyPr>
          <a:lstStyle/>
          <a:p>
            <a:br>
              <a:rPr lang="en-US" altLang="zh-CN" sz="3200" dirty="0"/>
            </a:br>
            <a:endParaRPr lang="zh-CN" altLang="en-US" sz="32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23695EE-A4CF-4FD1-8B2C-5AEE62344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58" y="1898248"/>
            <a:ext cx="10703987" cy="3217763"/>
          </a:xfrm>
          <a:prstGeom prst="rect">
            <a:avLst/>
          </a:prstGeom>
        </p:spPr>
      </p:pic>
      <p:sp>
        <p:nvSpPr>
          <p:cNvPr id="7" name="标题 1">
            <a:extLst>
              <a:ext uri="{FF2B5EF4-FFF2-40B4-BE49-F238E27FC236}">
                <a16:creationId xmlns:a16="http://schemas.microsoft.com/office/drawing/2014/main" id="{C83EC558-8E39-429E-9B18-66AD9C8A0745}"/>
              </a:ext>
            </a:extLst>
          </p:cNvPr>
          <p:cNvSpPr txBox="1">
            <a:spLocks/>
          </p:cNvSpPr>
          <p:nvPr/>
        </p:nvSpPr>
        <p:spPr>
          <a:xfrm>
            <a:off x="84841" y="238439"/>
            <a:ext cx="10897386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中国剩余定理的应用</a:t>
            </a:r>
            <a:r>
              <a:rPr lang="en-US" altLang="zh-CN"/>
              <a:t>——RSA</a:t>
            </a:r>
            <a:r>
              <a:rPr lang="zh-CN" altLang="en-US"/>
              <a:t>正确性的保障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0813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B77B7-95B1-4BEE-9845-31DDD873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1" y="238439"/>
            <a:ext cx="10897386" cy="1325562"/>
          </a:xfrm>
        </p:spPr>
        <p:txBody>
          <a:bodyPr/>
          <a:lstStyle/>
          <a:p>
            <a:r>
              <a:rPr lang="zh-CN" altLang="en-US" dirty="0"/>
              <a:t>中国剩余定理的应用</a:t>
            </a:r>
            <a:r>
              <a:rPr lang="en-US" altLang="zh-CN" dirty="0"/>
              <a:t>——RSA</a:t>
            </a:r>
            <a:r>
              <a:rPr lang="zh-CN" altLang="en-US" dirty="0"/>
              <a:t>正确性的保障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DC322-CE1E-4812-A8E4-E9BF3B33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98248"/>
            <a:ext cx="8595360" cy="4593992"/>
          </a:xfrm>
        </p:spPr>
        <p:txBody>
          <a:bodyPr>
            <a:normAutofit/>
          </a:bodyPr>
          <a:lstStyle/>
          <a:p>
            <a:br>
              <a:rPr lang="en-US" altLang="zh-CN" sz="3200" dirty="0"/>
            </a:br>
            <a:endParaRPr lang="zh-CN" altLang="en-US" sz="32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75C5953-0793-4449-9EAB-479841BAC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28" y="2014537"/>
            <a:ext cx="9221093" cy="40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4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339C1A-1CE1-4193-912C-4E446924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10" y="747724"/>
            <a:ext cx="9692640" cy="1325562"/>
          </a:xfrm>
        </p:spPr>
        <p:txBody>
          <a:bodyPr/>
          <a:lstStyle/>
          <a:p>
            <a:r>
              <a:rPr lang="zh-CN" altLang="en-US" b="1" dirty="0">
                <a:effectLst/>
              </a:rPr>
              <a:t>今有物不知其数，三三数之剩二，五五数之剩三，七七数之剩二。问物几何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13FFD0-BE73-4F42-A118-E7FCBD369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011" y="2893110"/>
            <a:ext cx="9905998" cy="3465250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x≡2 mod 3</a:t>
            </a:r>
          </a:p>
          <a:p>
            <a:r>
              <a:rPr lang="en-US" altLang="zh-CN" sz="3600" dirty="0"/>
              <a:t>x≡3 mod 5</a:t>
            </a:r>
          </a:p>
          <a:p>
            <a:r>
              <a:rPr lang="en-US" altLang="zh-CN" sz="3600" dirty="0"/>
              <a:t>x≡2 mod 7</a:t>
            </a:r>
          </a:p>
        </p:txBody>
      </p:sp>
    </p:spTree>
    <p:extLst>
      <p:ext uri="{BB962C8B-B14F-4D97-AF65-F5344CB8AC3E}">
        <p14:creationId xmlns:p14="http://schemas.microsoft.com/office/powerpoint/2010/main" val="425925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9B2EEE-2C62-4327-AB92-6F2F7F61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2" y="778669"/>
            <a:ext cx="4691217" cy="854821"/>
          </a:xfrm>
        </p:spPr>
        <p:txBody>
          <a:bodyPr/>
          <a:lstStyle/>
          <a:p>
            <a:r>
              <a:rPr lang="en-US" altLang="zh-CN" sz="4000" dirty="0"/>
              <a:t>x≡2 mod 3</a:t>
            </a:r>
            <a:endParaRPr lang="zh-CN" altLang="en-US" sz="400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553BB3-8FBD-4913-9966-931274F3D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443" y="1882066"/>
            <a:ext cx="4961769" cy="3909133"/>
          </a:xfrm>
        </p:spPr>
        <p:txBody>
          <a:bodyPr/>
          <a:lstStyle/>
          <a:p>
            <a:r>
              <a:rPr lang="en-US" altLang="zh-CN" sz="3600" dirty="0"/>
              <a:t>x=2+15k</a:t>
            </a:r>
          </a:p>
          <a:p>
            <a:r>
              <a:rPr lang="en-US" altLang="zh-CN" sz="3600" dirty="0"/>
              <a:t>5+15k</a:t>
            </a:r>
          </a:p>
          <a:p>
            <a:r>
              <a:rPr lang="en-US" altLang="zh-CN" sz="3600" dirty="0"/>
              <a:t>8+15k</a:t>
            </a:r>
          </a:p>
          <a:p>
            <a:r>
              <a:rPr lang="en-US" altLang="zh-CN" sz="3600" dirty="0"/>
              <a:t>11+15k</a:t>
            </a:r>
          </a:p>
          <a:p>
            <a:r>
              <a:rPr lang="en-US" altLang="zh-CN" sz="3600" dirty="0"/>
              <a:t>14+15k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40CBBDC-B39D-4592-985F-983BD4645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8946" y="778670"/>
            <a:ext cx="4691216" cy="854820"/>
          </a:xfrm>
        </p:spPr>
        <p:txBody>
          <a:bodyPr/>
          <a:lstStyle/>
          <a:p>
            <a:r>
              <a:rPr lang="en-US" altLang="zh-CN" sz="4000" dirty="0"/>
              <a:t>x≡3 mod 5</a:t>
            </a:r>
            <a:endParaRPr lang="zh-CN" altLang="en-US" sz="4000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EC37DD3-4701-4A49-870C-E5BA3898E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3790" y="1882066"/>
            <a:ext cx="4873623" cy="390913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x=3+15k</a:t>
            </a:r>
          </a:p>
          <a:p>
            <a:r>
              <a:rPr lang="en-US" altLang="zh-CN" sz="3600" dirty="0"/>
              <a:t>8+15k</a:t>
            </a:r>
          </a:p>
          <a:p>
            <a:r>
              <a:rPr lang="en-US" altLang="zh-CN" sz="3600" dirty="0"/>
              <a:t>13+15k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5404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9B2EEE-2C62-4327-AB92-6F2F7F61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2" y="778669"/>
            <a:ext cx="4691217" cy="854821"/>
          </a:xfrm>
        </p:spPr>
        <p:txBody>
          <a:bodyPr/>
          <a:lstStyle/>
          <a:p>
            <a:r>
              <a:rPr lang="en-US" altLang="zh-CN" sz="4000" dirty="0"/>
              <a:t>x≡8 mod 15</a:t>
            </a:r>
            <a:endParaRPr lang="zh-CN" altLang="en-US" sz="400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553BB3-8FBD-4913-9966-931274F3D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443" y="1882066"/>
            <a:ext cx="4961769" cy="3909133"/>
          </a:xfrm>
        </p:spPr>
        <p:txBody>
          <a:bodyPr/>
          <a:lstStyle/>
          <a:p>
            <a:r>
              <a:rPr lang="en-US" altLang="zh-CN" sz="3600" dirty="0"/>
              <a:t>x=8+105k,</a:t>
            </a:r>
          </a:p>
          <a:p>
            <a:r>
              <a:rPr lang="en-US" altLang="zh-CN" sz="3600" dirty="0"/>
              <a:t>23+105k</a:t>
            </a:r>
          </a:p>
          <a:p>
            <a:r>
              <a:rPr lang="en-US" altLang="zh-CN" sz="3600" dirty="0"/>
              <a:t>31+105k</a:t>
            </a:r>
          </a:p>
          <a:p>
            <a:r>
              <a:rPr lang="en-US" altLang="zh-CN" sz="3600" dirty="0"/>
              <a:t>…</a:t>
            </a:r>
          </a:p>
          <a:p>
            <a:r>
              <a:rPr lang="en-US" altLang="zh-CN" sz="3600" dirty="0"/>
              <a:t>96+105k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40CBBDC-B39D-4592-985F-983BD4645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8946" y="778670"/>
            <a:ext cx="4691216" cy="854820"/>
          </a:xfrm>
        </p:spPr>
        <p:txBody>
          <a:bodyPr/>
          <a:lstStyle/>
          <a:p>
            <a:r>
              <a:rPr lang="en-US" altLang="zh-CN" sz="4000" dirty="0"/>
              <a:t>x≡2 mod 7</a:t>
            </a:r>
            <a:endParaRPr lang="zh-CN" altLang="en-US" sz="4000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EC37DD3-4701-4A49-870C-E5BA3898E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3790" y="1882066"/>
            <a:ext cx="4873623" cy="390913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x=2+105k</a:t>
            </a:r>
          </a:p>
          <a:p>
            <a:r>
              <a:rPr lang="en-US" altLang="zh-CN" sz="3600" dirty="0"/>
              <a:t>9+105k</a:t>
            </a:r>
          </a:p>
          <a:p>
            <a:r>
              <a:rPr lang="en-US" altLang="zh-CN" sz="3600" dirty="0"/>
              <a:t>…</a:t>
            </a:r>
          </a:p>
          <a:p>
            <a:r>
              <a:rPr lang="en-US" altLang="zh-CN" sz="3600" dirty="0"/>
              <a:t>23+105k</a:t>
            </a:r>
          </a:p>
          <a:p>
            <a:r>
              <a:rPr lang="en-US" altLang="zh-CN" sz="3600" dirty="0"/>
              <a:t>…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9800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D6B70B-9756-43B7-95FC-767577C3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中国剩余定理</a:t>
            </a:r>
            <a:endParaRPr lang="zh-CN" altLang="en-US" sz="4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B9AF1B-6B63-4448-9D75-A6F18AFDA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129743"/>
            <a:ext cx="9905998" cy="366145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n=n</a:t>
            </a:r>
            <a:r>
              <a:rPr lang="en-US" altLang="zh-CN" sz="3600" baseline="-25000" dirty="0"/>
              <a:t>1</a:t>
            </a:r>
            <a:r>
              <a:rPr lang="en-US" altLang="zh-CN" sz="3600" dirty="0"/>
              <a:t>n</a:t>
            </a:r>
            <a:r>
              <a:rPr lang="en-US" altLang="zh-CN" sz="3600" baseline="-25000" dirty="0"/>
              <a:t>2</a:t>
            </a:r>
            <a:r>
              <a:rPr lang="en-US" altLang="zh-CN" sz="3600" dirty="0"/>
              <a:t>n</a:t>
            </a:r>
            <a:r>
              <a:rPr lang="en-US" altLang="zh-CN" sz="3600" baseline="-25000" dirty="0"/>
              <a:t>3</a:t>
            </a:r>
            <a:r>
              <a:rPr lang="en-US" altLang="zh-CN" sz="3600" dirty="0"/>
              <a:t>…</a:t>
            </a:r>
            <a:r>
              <a:rPr lang="en-US" altLang="zh-CN" sz="3600" dirty="0" err="1"/>
              <a:t>n</a:t>
            </a:r>
            <a:r>
              <a:rPr lang="en-US" altLang="zh-CN" sz="3600" baseline="-25000" dirty="0" err="1"/>
              <a:t>k</a:t>
            </a:r>
            <a:r>
              <a:rPr lang="zh-CN" altLang="en-US" sz="3600" dirty="0"/>
              <a:t>，其中</a:t>
            </a:r>
            <a:r>
              <a:rPr lang="en-US" altLang="zh-CN" sz="3600" dirty="0" err="1"/>
              <a:t>n</a:t>
            </a:r>
            <a:r>
              <a:rPr lang="en-US" altLang="zh-CN" sz="3600" baseline="-25000" dirty="0" err="1"/>
              <a:t>i</a:t>
            </a:r>
            <a:r>
              <a:rPr lang="zh-CN" altLang="en-US" sz="3600" dirty="0"/>
              <a:t>两两互质</a:t>
            </a:r>
            <a:endParaRPr lang="en-US" altLang="zh-CN" sz="3600" dirty="0"/>
          </a:p>
          <a:p>
            <a:r>
              <a:rPr lang="zh-CN" altLang="en-US" sz="3600" dirty="0"/>
              <a:t>存在映射关系</a:t>
            </a:r>
            <a:r>
              <a:rPr lang="en-US" altLang="zh-CN" sz="3600" dirty="0"/>
              <a:t>a↔ (a</a:t>
            </a:r>
            <a:r>
              <a:rPr lang="en-US" altLang="zh-CN" sz="3600" baseline="-25000" dirty="0"/>
              <a:t>1</a:t>
            </a:r>
            <a:r>
              <a:rPr lang="en-US" altLang="zh-CN" sz="3600" dirty="0"/>
              <a:t>, a</a:t>
            </a:r>
            <a:r>
              <a:rPr lang="en-US" altLang="zh-CN" sz="3600" baseline="-25000" dirty="0"/>
              <a:t>2</a:t>
            </a:r>
            <a:r>
              <a:rPr lang="en-US" altLang="zh-CN" sz="3600" dirty="0"/>
              <a:t>, a</a:t>
            </a:r>
            <a:r>
              <a:rPr lang="en-US" altLang="zh-CN" sz="3600" baseline="-25000" dirty="0"/>
              <a:t>3</a:t>
            </a:r>
            <a:r>
              <a:rPr lang="en-US" altLang="zh-CN" sz="3600" dirty="0"/>
              <a:t>, …, </a:t>
            </a:r>
            <a:r>
              <a:rPr lang="en-US" altLang="zh-CN" sz="3600" dirty="0" err="1"/>
              <a:t>a</a:t>
            </a:r>
            <a:r>
              <a:rPr lang="en-US" altLang="zh-CN" sz="3600" baseline="-25000" dirty="0" err="1"/>
              <a:t>k</a:t>
            </a:r>
            <a:r>
              <a:rPr lang="en-US" altLang="zh-CN" sz="3600" dirty="0"/>
              <a:t>) </a:t>
            </a:r>
          </a:p>
          <a:p>
            <a:r>
              <a:rPr lang="en-US" altLang="zh-CN" sz="3600" dirty="0" err="1">
                <a:latin typeface="等线" panose="02010600030101010101" pitchFamily="2" charset="-122"/>
                <a:ea typeface="等线" panose="02010600030101010101" pitchFamily="2" charset="-122"/>
              </a:rPr>
              <a:t>a∈Zn</a:t>
            </a:r>
            <a:r>
              <a:rPr lang="zh-CN" altLang="en-US" sz="3600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en-US" altLang="zh-CN" sz="3600" dirty="0" err="1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en-US" altLang="zh-CN" sz="3600" baseline="-25000" dirty="0" err="1">
                <a:latin typeface="等线" panose="02010600030101010101" pitchFamily="2" charset="-122"/>
                <a:ea typeface="等线" panose="02010600030101010101" pitchFamily="2" charset="-122"/>
              </a:rPr>
              <a:t>i</a:t>
            </a:r>
            <a:r>
              <a:rPr lang="en-US" altLang="zh-CN" sz="3600" dirty="0" err="1">
                <a:latin typeface="等线" panose="02010600030101010101" pitchFamily="2" charset="-122"/>
                <a:ea typeface="等线" panose="02010600030101010101" pitchFamily="2" charset="-122"/>
              </a:rPr>
              <a:t>∈Zn</a:t>
            </a:r>
            <a:r>
              <a:rPr lang="en-US" altLang="zh-CN" sz="3600" baseline="-25000" dirty="0" err="1">
                <a:latin typeface="等线" panose="02010600030101010101" pitchFamily="2" charset="-122"/>
                <a:ea typeface="等线" panose="02010600030101010101" pitchFamily="2" charset="-122"/>
              </a:rPr>
              <a:t>i</a:t>
            </a:r>
            <a:r>
              <a:rPr lang="zh-CN" altLang="en-US" sz="3600" dirty="0">
                <a:latin typeface="等线" panose="02010600030101010101" pitchFamily="2" charset="-122"/>
                <a:ea typeface="等线" panose="02010600030101010101" pitchFamily="2" charset="-122"/>
              </a:rPr>
              <a:t>，且对</a:t>
            </a:r>
            <a:r>
              <a:rPr lang="en-US" altLang="zh-CN" sz="3600" dirty="0" err="1">
                <a:latin typeface="等线" panose="02010600030101010101" pitchFamily="2" charset="-122"/>
                <a:ea typeface="等线" panose="02010600030101010101" pitchFamily="2" charset="-122"/>
              </a:rPr>
              <a:t>i</a:t>
            </a:r>
            <a:r>
              <a:rPr lang="en-US" altLang="zh-CN" sz="3600" dirty="0">
                <a:latin typeface="等线" panose="02010600030101010101" pitchFamily="2" charset="-122"/>
                <a:ea typeface="等线" panose="02010600030101010101" pitchFamily="2" charset="-122"/>
              </a:rPr>
              <a:t>=1, 2, …, k</a:t>
            </a:r>
          </a:p>
          <a:p>
            <a:r>
              <a:rPr lang="en-US" altLang="zh-CN" sz="3600" dirty="0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en-US" altLang="zh-CN" sz="3600" baseline="-25000" dirty="0">
                <a:latin typeface="等线" panose="02010600030101010101" pitchFamily="2" charset="-122"/>
                <a:ea typeface="等线" panose="02010600030101010101" pitchFamily="2" charset="-122"/>
              </a:rPr>
              <a:t>i</a:t>
            </a:r>
            <a:r>
              <a:rPr lang="en-US" altLang="zh-CN" sz="3600" dirty="0">
                <a:latin typeface="等线" panose="02010600030101010101" pitchFamily="2" charset="-122"/>
                <a:ea typeface="等线" panose="02010600030101010101" pitchFamily="2" charset="-122"/>
              </a:rPr>
              <a:t>=a mod </a:t>
            </a:r>
            <a:r>
              <a:rPr lang="en-US" altLang="zh-CN" sz="3600" dirty="0" err="1">
                <a:latin typeface="等线" panose="02010600030101010101" pitchFamily="2" charset="-122"/>
                <a:ea typeface="等线" panose="02010600030101010101" pitchFamily="2" charset="-122"/>
              </a:rPr>
              <a:t>n</a:t>
            </a:r>
            <a:r>
              <a:rPr lang="en-US" altLang="zh-CN" sz="3600" baseline="-25000" dirty="0" err="1">
                <a:latin typeface="等线" panose="02010600030101010101" pitchFamily="2" charset="-122"/>
                <a:ea typeface="等线" panose="02010600030101010101" pitchFamily="2" charset="-122"/>
              </a:rPr>
              <a:t>i</a:t>
            </a:r>
            <a:endParaRPr lang="en-US" altLang="zh-CN" sz="3600" baseline="-25000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324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D6B70B-9756-43B7-95FC-767577C3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外直积的定义</a:t>
            </a:r>
            <a:endParaRPr lang="zh-CN" altLang="en-US" sz="4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B9AF1B-6B63-4448-9D75-A6F18AFDA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129743"/>
            <a:ext cx="9905998" cy="3661458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57E6376-96DE-4BC5-A1F9-1AE3CBCA3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416" y="2486320"/>
            <a:ext cx="8508156" cy="252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6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0E7173-C22F-408E-BB5D-4773F763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DB0104-79CC-4EE5-A3AE-48D19C06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691323"/>
            <a:ext cx="8595360" cy="4709478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n=6</a:t>
            </a:r>
            <a:r>
              <a:rPr lang="zh-CN" altLang="en-US" sz="2800" dirty="0"/>
              <a:t>，</a:t>
            </a:r>
            <a:r>
              <a:rPr lang="en-US" altLang="zh-CN" sz="2800" dirty="0"/>
              <a:t>n1=2</a:t>
            </a:r>
            <a:r>
              <a:rPr lang="zh-CN" altLang="en-US" sz="2800" dirty="0"/>
              <a:t>，</a:t>
            </a:r>
            <a:r>
              <a:rPr lang="en-US" altLang="zh-CN" sz="2800" dirty="0"/>
              <a:t>n2=3</a:t>
            </a:r>
          </a:p>
          <a:p>
            <a:r>
              <a:rPr lang="en-US" altLang="zh-CN" sz="2800" dirty="0"/>
              <a:t>0</a:t>
            </a:r>
            <a:r>
              <a:rPr lang="zh-CN" altLang="en-US" sz="2800" dirty="0"/>
              <a:t>对应</a:t>
            </a:r>
            <a:r>
              <a:rPr lang="en-US" altLang="zh-CN" sz="2800" dirty="0"/>
              <a:t>(0, 0)</a:t>
            </a:r>
          </a:p>
          <a:p>
            <a:r>
              <a:rPr lang="en-US" altLang="zh-CN" sz="2800" dirty="0"/>
              <a:t>1</a:t>
            </a:r>
            <a:r>
              <a:rPr lang="zh-CN" altLang="en-US" sz="2800" dirty="0"/>
              <a:t>对应</a:t>
            </a:r>
            <a:r>
              <a:rPr lang="en-US" altLang="zh-CN" sz="2800" dirty="0"/>
              <a:t>(1, 1)</a:t>
            </a:r>
          </a:p>
          <a:p>
            <a:r>
              <a:rPr lang="en-US" altLang="zh-CN" sz="2800" dirty="0"/>
              <a:t>2</a:t>
            </a:r>
            <a:r>
              <a:rPr lang="zh-CN" altLang="en-US" sz="2800" dirty="0"/>
              <a:t>对应</a:t>
            </a:r>
            <a:r>
              <a:rPr lang="en-US" altLang="zh-CN" sz="2800" dirty="0"/>
              <a:t>(0, 2)</a:t>
            </a:r>
          </a:p>
          <a:p>
            <a:r>
              <a:rPr lang="en-US" altLang="zh-CN" sz="2800" dirty="0"/>
              <a:t>3</a:t>
            </a:r>
            <a:r>
              <a:rPr lang="zh-CN" altLang="en-US" sz="2800" dirty="0"/>
              <a:t>对应</a:t>
            </a:r>
            <a:r>
              <a:rPr lang="en-US" altLang="zh-CN" sz="2800" dirty="0"/>
              <a:t>(1, 0)</a:t>
            </a:r>
          </a:p>
          <a:p>
            <a:r>
              <a:rPr lang="en-US" altLang="zh-CN" sz="2800" dirty="0"/>
              <a:t>4</a:t>
            </a:r>
            <a:r>
              <a:rPr lang="zh-CN" altLang="en-US" sz="2800" dirty="0"/>
              <a:t>对应</a:t>
            </a:r>
            <a:r>
              <a:rPr lang="en-US" altLang="zh-CN" sz="2800" dirty="0"/>
              <a:t>(0, 1)</a:t>
            </a:r>
          </a:p>
          <a:p>
            <a:r>
              <a:rPr lang="en-US" altLang="zh-CN" sz="2800" dirty="0"/>
              <a:t>5</a:t>
            </a:r>
            <a:r>
              <a:rPr lang="zh-CN" altLang="en-US" sz="2800" dirty="0"/>
              <a:t>对应</a:t>
            </a:r>
            <a:r>
              <a:rPr lang="en-US" altLang="zh-CN" sz="2800" dirty="0"/>
              <a:t>(1, 2)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2720F1D-180A-4F85-8A61-3A6FEBE94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267" y="2312444"/>
            <a:ext cx="3863353" cy="24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65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08E1D-B48A-492F-9DEC-8418C1FA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满射：</a:t>
            </a:r>
            <a:r>
              <a:rPr lang="en-US" altLang="zh-CN" dirty="0"/>
              <a:t>a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←</a:t>
            </a:r>
            <a:r>
              <a:rPr lang="en-US" altLang="zh-CN" dirty="0"/>
              <a:t> (a</a:t>
            </a:r>
            <a:r>
              <a:rPr lang="en-US" altLang="zh-CN" baseline="-25000" dirty="0"/>
              <a:t>1</a:t>
            </a:r>
            <a:r>
              <a:rPr lang="en-US" altLang="zh-CN" dirty="0"/>
              <a:t>, a</a:t>
            </a:r>
            <a:r>
              <a:rPr lang="en-US" altLang="zh-CN" baseline="-25000" dirty="0"/>
              <a:t>2</a:t>
            </a:r>
            <a:r>
              <a:rPr lang="en-US" altLang="zh-CN" dirty="0"/>
              <a:t>, a</a:t>
            </a:r>
            <a:r>
              <a:rPr lang="en-US" altLang="zh-CN" baseline="-25000" dirty="0"/>
              <a:t>3</a:t>
            </a:r>
            <a:r>
              <a:rPr lang="en-US" altLang="zh-CN" dirty="0"/>
              <a:t>, …, 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k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6C84EE-9F5F-4100-9999-2304F0A7A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定义</a:t>
            </a:r>
            <a:r>
              <a:rPr lang="en-US" altLang="zh-CN" sz="2800" dirty="0"/>
              <a:t>m</a:t>
            </a:r>
            <a:r>
              <a:rPr lang="en-US" altLang="zh-CN" sz="2800" baseline="-25000" dirty="0"/>
              <a:t>i</a:t>
            </a:r>
            <a:r>
              <a:rPr lang="en-US" altLang="zh-CN" sz="2800" dirty="0"/>
              <a:t>=n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n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…n</a:t>
            </a:r>
            <a:r>
              <a:rPr lang="en-US" altLang="zh-CN" sz="2800" baseline="-25000" dirty="0"/>
              <a:t>i-1</a:t>
            </a:r>
            <a:r>
              <a:rPr lang="en-US" altLang="zh-CN" sz="2800" dirty="0"/>
              <a:t>n</a:t>
            </a:r>
            <a:r>
              <a:rPr lang="en-US" altLang="zh-CN" sz="2800" baseline="-25000" dirty="0"/>
              <a:t>i+1</a:t>
            </a:r>
            <a:r>
              <a:rPr lang="en-US" altLang="zh-CN" sz="2800" dirty="0"/>
              <a:t>…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k</a:t>
            </a:r>
            <a:endParaRPr lang="en-US" altLang="zh-CN" sz="2800" baseline="-25000" dirty="0"/>
          </a:p>
          <a:p>
            <a:r>
              <a:rPr lang="zh-CN" altLang="en-US" sz="2800" dirty="0"/>
              <a:t>由于</a:t>
            </a:r>
            <a:r>
              <a:rPr lang="en-US" altLang="zh-CN" sz="2800" dirty="0"/>
              <a:t>n</a:t>
            </a:r>
            <a:r>
              <a:rPr lang="en-US" altLang="zh-CN" sz="2800" baseline="-25000" dirty="0"/>
              <a:t>1,</a:t>
            </a:r>
            <a:r>
              <a:rPr lang="en-US" altLang="zh-CN" sz="2800" dirty="0"/>
              <a:t>n</a:t>
            </a:r>
            <a:r>
              <a:rPr lang="en-US" altLang="zh-CN" sz="2800" baseline="-25000" dirty="0"/>
              <a:t>2,</a:t>
            </a:r>
            <a:r>
              <a:rPr lang="en-US" altLang="zh-CN" sz="2800" dirty="0"/>
              <a:t>…,n</a:t>
            </a:r>
            <a:r>
              <a:rPr lang="en-US" altLang="zh-CN" sz="2800" baseline="-25000" dirty="0"/>
              <a:t>i-1,</a:t>
            </a:r>
            <a:r>
              <a:rPr lang="en-US" altLang="zh-CN" sz="2800" dirty="0"/>
              <a:t>n</a:t>
            </a:r>
            <a:r>
              <a:rPr lang="en-US" altLang="zh-CN" sz="2800" baseline="-25000" dirty="0"/>
              <a:t>i+1,</a:t>
            </a:r>
            <a:r>
              <a:rPr lang="en-US" altLang="zh-CN" sz="2800" dirty="0"/>
              <a:t>…,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k</a:t>
            </a:r>
            <a:r>
              <a:rPr lang="zh-CN" altLang="en-US" sz="2800" dirty="0"/>
              <a:t>均与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zh-CN" altLang="en-US" sz="2800" dirty="0"/>
              <a:t>互质</a:t>
            </a:r>
            <a:endParaRPr lang="en-US" altLang="zh-CN" sz="2800" dirty="0"/>
          </a:p>
          <a:p>
            <a:r>
              <a:rPr lang="zh-CN" altLang="en-US" sz="2800" dirty="0"/>
              <a:t>则</a:t>
            </a:r>
            <a:r>
              <a:rPr lang="en-US" altLang="zh-CN" sz="2800" dirty="0"/>
              <a:t>m</a:t>
            </a:r>
            <a:r>
              <a:rPr lang="en-US" altLang="zh-CN" sz="2800" baseline="-25000" dirty="0"/>
              <a:t>i</a:t>
            </a:r>
            <a:r>
              <a:rPr lang="zh-CN" altLang="en-US" sz="2800" dirty="0"/>
              <a:t>与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zh-CN" altLang="en-US" sz="2800" dirty="0"/>
              <a:t>互质，在</a:t>
            </a:r>
            <a:r>
              <a:rPr lang="en-US" altLang="zh-CN" sz="2800" dirty="0" err="1"/>
              <a:t>Zn</a:t>
            </a:r>
            <a:r>
              <a:rPr lang="en-US" altLang="zh-CN" sz="2800" baseline="-25000" dirty="0" err="1"/>
              <a:t>i</a:t>
            </a:r>
            <a:r>
              <a:rPr lang="zh-CN" altLang="en-US" sz="2800" dirty="0"/>
              <a:t>中可以找到</a:t>
            </a:r>
            <a:r>
              <a:rPr lang="en-US" altLang="zh-CN" sz="2800" dirty="0"/>
              <a:t>m</a:t>
            </a:r>
            <a:r>
              <a:rPr lang="en-US" altLang="zh-CN" sz="2800" baseline="-25000" dirty="0"/>
              <a:t>i</a:t>
            </a:r>
            <a:r>
              <a:rPr lang="zh-CN" altLang="en-US" sz="2800" dirty="0"/>
              <a:t>的逆</a:t>
            </a:r>
            <a:r>
              <a:rPr lang="en-US" altLang="zh-CN" sz="2800" dirty="0"/>
              <a:t>m</a:t>
            </a:r>
            <a:r>
              <a:rPr lang="en-US" altLang="zh-CN" sz="2800" baseline="-25000" dirty="0"/>
              <a:t>i</a:t>
            </a:r>
            <a:r>
              <a:rPr lang="en-US" altLang="zh-CN" sz="2800" baseline="30000" dirty="0"/>
              <a:t>-1</a:t>
            </a:r>
            <a:endParaRPr lang="en-US" altLang="zh-CN" sz="2800" dirty="0"/>
          </a:p>
          <a:p>
            <a:r>
              <a:rPr lang="zh-CN" altLang="en-US" sz="2800" dirty="0"/>
              <a:t>定义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i</a:t>
            </a:r>
            <a:r>
              <a:rPr lang="en-US" altLang="zh-CN" sz="2800" dirty="0"/>
              <a:t>=m</a:t>
            </a:r>
            <a:r>
              <a:rPr lang="en-US" altLang="zh-CN" sz="2800" baseline="-25000" dirty="0"/>
              <a:t>i</a:t>
            </a:r>
            <a:r>
              <a:rPr lang="en-US" altLang="zh-CN" sz="2800" dirty="0"/>
              <a:t>(m</a:t>
            </a:r>
            <a:r>
              <a:rPr lang="en-US" altLang="zh-CN" sz="2800" baseline="-25000" dirty="0"/>
              <a:t>i</a:t>
            </a:r>
            <a:r>
              <a:rPr lang="en-US" altLang="zh-CN" sz="2800" baseline="30000" dirty="0"/>
              <a:t>-1</a:t>
            </a:r>
            <a:r>
              <a:rPr lang="en-US" altLang="zh-CN" sz="2800" dirty="0"/>
              <a:t> mod 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)</a:t>
            </a:r>
          </a:p>
          <a:p>
            <a:r>
              <a:rPr lang="zh-CN" altLang="en-US" sz="2800" dirty="0"/>
              <a:t>计算</a:t>
            </a:r>
            <a:r>
              <a:rPr lang="en-US" altLang="zh-CN" sz="2800" dirty="0"/>
              <a:t>a</a:t>
            </a:r>
            <a:r>
              <a:rPr lang="zh-CN" altLang="en-US" sz="2800" dirty="0"/>
              <a:t>的方式为：</a:t>
            </a:r>
            <a:endParaRPr lang="en-US" altLang="zh-CN" sz="2800" dirty="0"/>
          </a:p>
          <a:p>
            <a:pPr lvl="1"/>
            <a:r>
              <a:rPr lang="en-US" altLang="zh-CN" sz="2800" dirty="0"/>
              <a:t>a≡(a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+a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+…+</a:t>
            </a:r>
            <a:r>
              <a:rPr lang="en-US" altLang="zh-CN" sz="2800" dirty="0" err="1"/>
              <a:t>a</a:t>
            </a:r>
            <a:r>
              <a:rPr lang="en-US" altLang="zh-CN" sz="2800" baseline="-25000" dirty="0" err="1"/>
              <a:t>k</a:t>
            </a:r>
            <a:r>
              <a:rPr lang="en-US" altLang="zh-CN" sz="2800" dirty="0" err="1"/>
              <a:t>c</a:t>
            </a:r>
            <a:r>
              <a:rPr lang="en-US" altLang="zh-CN" sz="2800" baseline="-25000" dirty="0" err="1"/>
              <a:t>k</a:t>
            </a:r>
            <a:r>
              <a:rPr lang="en-US" altLang="zh-CN" sz="2800" dirty="0"/>
              <a:t>) mod n</a:t>
            </a:r>
          </a:p>
        </p:txBody>
      </p:sp>
    </p:spTree>
    <p:extLst>
      <p:ext uri="{BB962C8B-B14F-4D97-AF65-F5344CB8AC3E}">
        <p14:creationId xmlns:p14="http://schemas.microsoft.com/office/powerpoint/2010/main" val="403814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08E1D-B48A-492F-9DEC-8418C1FA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满射：</a:t>
            </a:r>
            <a:r>
              <a:rPr lang="en-US" altLang="zh-CN" dirty="0"/>
              <a:t>a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←</a:t>
            </a:r>
            <a:r>
              <a:rPr lang="en-US" altLang="zh-CN" dirty="0"/>
              <a:t> (a</a:t>
            </a:r>
            <a:r>
              <a:rPr lang="en-US" altLang="zh-CN" baseline="-25000" dirty="0"/>
              <a:t>1</a:t>
            </a:r>
            <a:r>
              <a:rPr lang="en-US" altLang="zh-CN" dirty="0"/>
              <a:t>, a</a:t>
            </a:r>
            <a:r>
              <a:rPr lang="en-US" altLang="zh-CN" baseline="-25000" dirty="0"/>
              <a:t>2</a:t>
            </a:r>
            <a:r>
              <a:rPr lang="en-US" altLang="zh-CN" dirty="0"/>
              <a:t>, a</a:t>
            </a:r>
            <a:r>
              <a:rPr lang="en-US" altLang="zh-CN" baseline="-25000" dirty="0"/>
              <a:t>3</a:t>
            </a:r>
            <a:r>
              <a:rPr lang="en-US" altLang="zh-CN" dirty="0"/>
              <a:t>, …, 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k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6C84EE-9F5F-4100-9999-2304F0A7A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dirty="0"/>
              <a:t>若</a:t>
            </a:r>
            <a:r>
              <a:rPr lang="en-US" altLang="zh-CN" sz="2800" dirty="0"/>
              <a:t>(a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, 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, a</a:t>
            </a:r>
            <a:r>
              <a:rPr lang="en-US" altLang="zh-CN" sz="2800" baseline="-25000" dirty="0"/>
              <a:t>3</a:t>
            </a:r>
            <a:r>
              <a:rPr lang="en-US" altLang="zh-CN" sz="2800" dirty="0"/>
              <a:t>, …, </a:t>
            </a:r>
            <a:r>
              <a:rPr lang="en-US" altLang="zh-CN" sz="2800" dirty="0" err="1"/>
              <a:t>a</a:t>
            </a:r>
            <a:r>
              <a:rPr lang="en-US" altLang="zh-CN" sz="2800" baseline="-25000" dirty="0" err="1"/>
              <a:t>k</a:t>
            </a:r>
            <a:r>
              <a:rPr lang="en-US" altLang="zh-CN" sz="2800" dirty="0"/>
              <a:t>)</a:t>
            </a:r>
            <a:r>
              <a:rPr lang="zh-CN" altLang="en-US" sz="2800" dirty="0"/>
              <a:t>与</a:t>
            </a:r>
            <a:r>
              <a:rPr lang="en-US" altLang="zh-CN" sz="2800" dirty="0"/>
              <a:t>(b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, b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, b</a:t>
            </a:r>
            <a:r>
              <a:rPr lang="en-US" altLang="zh-CN" sz="2800" baseline="-25000" dirty="0"/>
              <a:t>3</a:t>
            </a:r>
            <a:r>
              <a:rPr lang="en-US" altLang="zh-CN" sz="2800" dirty="0"/>
              <a:t>, …, b</a:t>
            </a:r>
            <a:r>
              <a:rPr lang="en-US" altLang="zh-CN" sz="2800" baseline="-25000" dirty="0"/>
              <a:t>k</a:t>
            </a:r>
            <a:r>
              <a:rPr lang="en-US" altLang="zh-CN" sz="2800" dirty="0"/>
              <a:t>)</a:t>
            </a:r>
            <a:r>
              <a:rPr lang="zh-CN" altLang="en-US" sz="2800" dirty="0"/>
              <a:t>至少有一个元素不同。</a:t>
            </a:r>
            <a:endParaRPr lang="en-US" altLang="zh-CN" sz="2800" dirty="0"/>
          </a:p>
          <a:p>
            <a:r>
              <a:rPr lang="zh-CN" altLang="en-US" sz="2800" dirty="0"/>
              <a:t>不妨设</a:t>
            </a:r>
            <a:r>
              <a:rPr lang="en-US" altLang="zh-CN" sz="2800" dirty="0"/>
              <a:t>(a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, 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, a</a:t>
            </a:r>
            <a:r>
              <a:rPr lang="en-US" altLang="zh-CN" sz="2800" baseline="-25000" dirty="0"/>
              <a:t>3</a:t>
            </a:r>
            <a:r>
              <a:rPr lang="en-US" altLang="zh-CN" sz="2800" dirty="0"/>
              <a:t>, …, </a:t>
            </a:r>
            <a:r>
              <a:rPr lang="en-US" altLang="zh-CN" sz="2800" dirty="0" err="1"/>
              <a:t>a</a:t>
            </a:r>
            <a:r>
              <a:rPr lang="en-US" altLang="zh-CN" sz="2800" baseline="-25000" dirty="0" err="1"/>
              <a:t>k</a:t>
            </a:r>
            <a:r>
              <a:rPr lang="en-US" altLang="zh-CN" sz="2800" dirty="0"/>
              <a:t>)</a:t>
            </a:r>
            <a:r>
              <a:rPr lang="zh-CN" altLang="en-US" sz="2800" dirty="0"/>
              <a:t>映射到</a:t>
            </a:r>
            <a:r>
              <a:rPr lang="en-US" altLang="zh-CN" sz="2800" dirty="0"/>
              <a:t>a,</a:t>
            </a:r>
            <a:r>
              <a:rPr lang="zh-CN" altLang="en-US" sz="2800" dirty="0"/>
              <a:t> </a:t>
            </a:r>
            <a:r>
              <a:rPr lang="en-US" altLang="zh-CN" sz="2800" dirty="0"/>
              <a:t>(b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, b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, b</a:t>
            </a:r>
            <a:r>
              <a:rPr lang="en-US" altLang="zh-CN" sz="2800" baseline="-25000" dirty="0"/>
              <a:t>3</a:t>
            </a:r>
            <a:r>
              <a:rPr lang="en-US" altLang="zh-CN" sz="2800" dirty="0"/>
              <a:t>, …, b</a:t>
            </a:r>
            <a:r>
              <a:rPr lang="en-US" altLang="zh-CN" sz="2800" baseline="-25000" dirty="0"/>
              <a:t>k</a:t>
            </a:r>
            <a:r>
              <a:rPr lang="en-US" altLang="zh-CN" sz="2800" dirty="0"/>
              <a:t>)</a:t>
            </a:r>
            <a:r>
              <a:rPr lang="zh-CN" altLang="en-US" sz="2800" dirty="0"/>
              <a:t>映射到</a:t>
            </a:r>
            <a:r>
              <a:rPr lang="en-US" altLang="zh-CN" sz="2800" dirty="0"/>
              <a:t>b</a:t>
            </a:r>
            <a:r>
              <a:rPr lang="zh-CN" altLang="en-US" sz="2800" dirty="0"/>
              <a:t>，且</a:t>
            </a:r>
            <a:r>
              <a:rPr lang="en-US" altLang="zh-CN" sz="2800" dirty="0"/>
              <a:t>a=b</a:t>
            </a:r>
            <a:r>
              <a:rPr lang="zh-CN" altLang="en-US" sz="2800" dirty="0"/>
              <a:t>，</a:t>
            </a:r>
            <a:r>
              <a:rPr lang="en-US" altLang="zh-CN" sz="2800" dirty="0" err="1"/>
              <a:t>ai≠bi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zh-CN" altLang="en-US" sz="2800" dirty="0"/>
              <a:t>则</a:t>
            </a:r>
            <a:r>
              <a:rPr lang="en-US" altLang="zh-CN" sz="2800" dirty="0"/>
              <a:t>a≡ (a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+a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c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+…+</a:t>
            </a:r>
            <a:r>
              <a:rPr lang="en-US" altLang="zh-CN" sz="2800" dirty="0" err="1"/>
              <a:t>a</a:t>
            </a:r>
            <a:r>
              <a:rPr lang="en-US" altLang="zh-CN" sz="2800" baseline="-25000" dirty="0" err="1"/>
              <a:t>k</a:t>
            </a:r>
            <a:r>
              <a:rPr lang="en-US" altLang="zh-CN" sz="2800" dirty="0" err="1"/>
              <a:t>c</a:t>
            </a:r>
            <a:r>
              <a:rPr lang="en-US" altLang="zh-CN" sz="2800" baseline="-25000" dirty="0" err="1"/>
              <a:t>k</a:t>
            </a:r>
            <a:r>
              <a:rPr lang="en-US" altLang="zh-CN" sz="2800" dirty="0"/>
              <a:t>) 	(mod 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en-US" altLang="zh-CN" sz="2800" dirty="0"/>
              <a:t>     	≡</a:t>
            </a:r>
            <a:r>
              <a:rPr lang="en-US" altLang="zh-CN" sz="2800" dirty="0" err="1"/>
              <a:t>a</a:t>
            </a:r>
            <a:r>
              <a:rPr lang="en-US" altLang="zh-CN" sz="2800" baseline="-25000" dirty="0" err="1"/>
              <a:t>i</a:t>
            </a:r>
            <a:r>
              <a:rPr lang="en-US" altLang="zh-CN" sz="2800" dirty="0" err="1"/>
              <a:t>c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				(mod 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en-US" altLang="zh-CN" sz="2800" dirty="0"/>
              <a:t>  	≡</a:t>
            </a:r>
            <a:r>
              <a:rPr lang="en-US" altLang="zh-CN" sz="2800" dirty="0" err="1"/>
              <a:t>a</a:t>
            </a:r>
            <a:r>
              <a:rPr lang="en-US" altLang="zh-CN" sz="2800" baseline="-25000" dirty="0" err="1"/>
              <a:t>i</a:t>
            </a:r>
            <a:r>
              <a:rPr lang="en-US" altLang="zh-CN" sz="2800" dirty="0" err="1"/>
              <a:t>m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(mi</a:t>
            </a:r>
            <a:r>
              <a:rPr lang="en-US" altLang="zh-CN" sz="2800" baseline="30000" dirty="0"/>
              <a:t>-1</a:t>
            </a:r>
            <a:r>
              <a:rPr lang="zh-CN" altLang="en-US" sz="2800" dirty="0"/>
              <a:t> </a:t>
            </a:r>
            <a:r>
              <a:rPr lang="en-US" altLang="zh-CN" sz="2800" dirty="0"/>
              <a:t>mod 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)	(mod 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en-US" altLang="zh-CN" sz="2800" dirty="0"/>
              <a:t>	≡a</a:t>
            </a:r>
            <a:r>
              <a:rPr lang="en-US" altLang="zh-CN" sz="2800" baseline="-25000" dirty="0"/>
              <a:t>i</a:t>
            </a:r>
            <a:r>
              <a:rPr lang="en-US" altLang="zh-CN" sz="2800" dirty="0"/>
              <a:t>				(mod</a:t>
            </a:r>
            <a:r>
              <a:rPr lang="zh-CN" altLang="en-US" sz="2800" dirty="0"/>
              <a:t> </a:t>
            </a:r>
            <a:r>
              <a:rPr lang="en-US" altLang="zh-CN" sz="2800" dirty="0" err="1"/>
              <a:t>n</a:t>
            </a:r>
            <a:r>
              <a:rPr lang="en-US" altLang="zh-CN" sz="2800" baseline="-25000" dirty="0" err="1"/>
              <a:t>i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231455506"/>
      </p:ext>
    </p:extLst>
  </p:cSld>
  <p:clrMapOvr>
    <a:masterClrMapping/>
  </p:clrMapOvr>
</p:sld>
</file>

<file path=ppt/theme/theme1.xml><?xml version="1.0" encoding="utf-8"?>
<a:theme xmlns:a="http://schemas.openxmlformats.org/drawingml/2006/main" name="风景">
  <a:themeElements>
    <a:clrScheme name="风景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风景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风景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视图</Template>
  <TotalTime>0</TotalTime>
  <Words>730</Words>
  <Application>Microsoft Office PowerPoint</Application>
  <PresentationFormat>宽屏</PresentationFormat>
  <Paragraphs>101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等线</vt:lpstr>
      <vt:lpstr>Arial</vt:lpstr>
      <vt:lpstr>Century Schoolbook</vt:lpstr>
      <vt:lpstr>Wingdings 2</vt:lpstr>
      <vt:lpstr>风景</vt:lpstr>
      <vt:lpstr>中国剩余定理</vt:lpstr>
      <vt:lpstr>今有物不知其数，三三数之剩二，五五数之剩三，七七数之剩二。问物几何</vt:lpstr>
      <vt:lpstr>PowerPoint 演示文稿</vt:lpstr>
      <vt:lpstr>PowerPoint 演示文稿</vt:lpstr>
      <vt:lpstr>中国剩余定理</vt:lpstr>
      <vt:lpstr>外直积的定义</vt:lpstr>
      <vt:lpstr>例子</vt:lpstr>
      <vt:lpstr>满射：a← (a1, a2, a3, …, ak)</vt:lpstr>
      <vt:lpstr>满射：a← (a1, a2, a3, …, ak)</vt:lpstr>
      <vt:lpstr>PowerPoint 演示文稿</vt:lpstr>
      <vt:lpstr>满射：a← (a1, a2, a3, …, ak)</vt:lpstr>
      <vt:lpstr>单射：a→ (a1, a2, a3, …, ak)</vt:lpstr>
      <vt:lpstr>x≡2 mod 5         x≡3 mod 13</vt:lpstr>
      <vt:lpstr>计算流程</vt:lpstr>
      <vt:lpstr>计算流程</vt:lpstr>
      <vt:lpstr>中国剩余定理的应用——解同余方程组</vt:lpstr>
      <vt:lpstr>中国剩余定理的应用——解同余方程组</vt:lpstr>
      <vt:lpstr>PowerPoint 演示文稿</vt:lpstr>
      <vt:lpstr>中国剩余定理的应用——RSA正确性的保障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中国剩余定理</dc:title>
  <dc:creator>张 梓悦</dc:creator>
  <cp:lastModifiedBy>张 梓悦</cp:lastModifiedBy>
  <cp:revision>29</cp:revision>
  <dcterms:created xsi:type="dcterms:W3CDTF">2019-04-21T09:59:52Z</dcterms:created>
  <dcterms:modified xsi:type="dcterms:W3CDTF">2019-04-22T07:14:01Z</dcterms:modified>
</cp:coreProperties>
</file>