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90" r:id="rId3"/>
    <p:sldId id="364" r:id="rId4"/>
    <p:sldId id="291" r:id="rId5"/>
    <p:sldId id="292" r:id="rId6"/>
    <p:sldId id="289" r:id="rId7"/>
    <p:sldId id="333" r:id="rId8"/>
    <p:sldId id="384" r:id="rId9"/>
    <p:sldId id="385" r:id="rId10"/>
    <p:sldId id="332" r:id="rId11"/>
    <p:sldId id="261" r:id="rId12"/>
    <p:sldId id="388" r:id="rId13"/>
    <p:sldId id="334" r:id="rId14"/>
    <p:sldId id="387" r:id="rId15"/>
    <p:sldId id="386" r:id="rId16"/>
    <p:sldId id="336" r:id="rId17"/>
    <p:sldId id="358" r:id="rId18"/>
    <p:sldId id="359" r:id="rId19"/>
    <p:sldId id="360" r:id="rId20"/>
    <p:sldId id="361" r:id="rId21"/>
    <p:sldId id="362" r:id="rId22"/>
    <p:sldId id="363" r:id="rId23"/>
    <p:sldId id="312" r:id="rId24"/>
    <p:sldId id="266" r:id="rId25"/>
    <p:sldId id="335" r:id="rId26"/>
    <p:sldId id="287" r:id="rId27"/>
    <p:sldId id="283" r:id="rId2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051A40"/>
    <a:srgbClr val="041C47"/>
    <a:srgbClr val="30A6C0"/>
    <a:srgbClr val="001F4D"/>
    <a:srgbClr val="0714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8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大家好！今天我OT的主要内容是</a:t>
            </a:r>
            <a:endParaRPr lang="zh-CN" altLang="en-US"/>
          </a:p>
          <a:p>
            <a:r>
              <a:rPr lang="zh-CN" altLang="en-US">
                <a:sym typeface="+mn-ea"/>
              </a:rPr>
              <a:t>Functional Programming</a:t>
            </a:r>
            <a:endParaRPr lang="zh-CN" altLang="en-US"/>
          </a:p>
          <a:p>
            <a:r>
              <a:rPr lang="zh-CN" altLang="en-US">
                <a:sym typeface="+mn-ea"/>
              </a:rPr>
              <a:t>函数式编程</a:t>
            </a:r>
            <a:endParaRPr lang="zh-CN" altLang="en-US"/>
          </a:p>
          <a:p>
            <a:r>
              <a:rPr lang="zh-CN" altLang="en-US">
                <a:sym typeface="+mn-ea"/>
              </a:rPr>
              <a:t>在上周一李晗学长讲评1-7理论作业部分时就以这个为标题 给我们简单介绍了函数式编程的思想及几大特点 而我今天会沿着他铺好的路以Haskell为例拓展一些东西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符合之前我们讲的函数式编程的特征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看这个是不是有点眼熟：</a:t>
            </a:r>
          </a:p>
          <a:p>
            <a:r>
              <a:rPr lang="zh-CN" altLang="en-US"/>
              <a:t>函数f在x上作用2次</a:t>
            </a:r>
          </a:p>
          <a:p>
            <a:r>
              <a:rPr lang="zh-CN" altLang="en-US"/>
              <a:t>取一个函数并调用它两次的函数.</a:t>
            </a:r>
          </a:p>
          <a:p>
            <a:r>
              <a:rPr lang="zh-CN" altLang="en-US"/>
              <a:t>那么就是说第二个函数的接受参数是个函数</a:t>
            </a: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Haskell选择了使用lambda演算中的normal-order规约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如果我定义一个函数f= f</a:t>
            </a:r>
          </a:p>
          <a:p>
            <a:r>
              <a:rPr lang="zh-CN" altLang="en-US"/>
              <a:t>就是相当于构造了一个死循环</a:t>
            </a:r>
          </a:p>
          <a:p>
            <a:r>
              <a:rPr lang="zh-CN" altLang="en-US"/>
              <a:t>但我还没调用它 懒惰的Haskell就不会去求他 程序也就继续往下走了</a:t>
            </a:r>
          </a:p>
          <a:p>
            <a:r>
              <a:rPr lang="zh-CN" altLang="en-US"/>
              <a:t>再定义函数h=f+2 </a:t>
            </a:r>
          </a:p>
          <a:p>
            <a:r>
              <a:rPr lang="zh-CN" altLang="en-US"/>
              <a:t>我也还没调用h 也就继续往下走了</a:t>
            </a:r>
          </a:p>
          <a:p>
            <a:r>
              <a:rPr lang="zh-CN" altLang="en-US"/>
              <a:t>再定义函数g 含义是 把输入的值定义为了10</a:t>
            </a:r>
          </a:p>
          <a:p>
            <a:r>
              <a:rPr lang="zh-CN" altLang="en-US"/>
              <a:t> 这时调用函数g 输入f</a:t>
            </a:r>
          </a:p>
          <a:p>
            <a:r>
              <a:rPr lang="zh-CN" altLang="en-US"/>
              <a:t>可以得到10</a:t>
            </a:r>
          </a:p>
          <a:p>
            <a:r>
              <a:rPr lang="zh-CN" altLang="en-US"/>
              <a:t>如果直接调用h 啊欧他开始计算f了 死循环了</a:t>
            </a:r>
          </a:p>
          <a:p>
            <a:r>
              <a:rPr lang="zh-CN" altLang="en-US"/>
              <a:t>看那里的光标 动不了了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在lambda表达式中 </a:t>
            </a:r>
          </a:p>
          <a:p>
            <a:r>
              <a:rPr lang="zh-CN" altLang="en-US"/>
              <a:t>可以理解为</a:t>
            </a:r>
            <a:r>
              <a:rPr lang="en-US" altLang="zh-CN"/>
              <a:t> </a:t>
            </a:r>
            <a:r>
              <a:rPr lang="zh-CN" altLang="en-US"/>
              <a:t> </a:t>
            </a:r>
            <a:r>
              <a:rPr lang="en-US" altLang="zh-CN"/>
              <a:t>”</a:t>
            </a:r>
            <a:r>
              <a:rPr lang="zh-CN" altLang="en-US"/>
              <a:t>应用</a:t>
            </a:r>
            <a:r>
              <a:rPr lang="en-US" altLang="zh-CN"/>
              <a:t>“</a:t>
            </a:r>
            <a:r>
              <a:rPr lang="zh-CN" altLang="en-US"/>
              <a:t>是左结合的</a:t>
            </a:r>
          </a:p>
          <a:p>
            <a:endParaRPr lang="zh-CN" altLang="en-US"/>
          </a:p>
          <a:p>
            <a:r>
              <a:rPr lang="zh-CN" altLang="en-US"/>
              <a:t>如果这一项一直往前面带入 一直是死循环</a:t>
            </a:r>
          </a:p>
          <a:p>
            <a:r>
              <a:rPr lang="zh-CN" altLang="en-US"/>
              <a:t>所以我们是把黄色这一项带入之前的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其实我一开始选OT的时候</a:t>
            </a:r>
          </a:p>
          <a:p>
            <a:r>
              <a:rPr lang="zh-CN" altLang="en-US"/>
              <a:t>以为是只讲函数式编程特征什么的</a:t>
            </a:r>
          </a:p>
          <a:p>
            <a:r>
              <a:rPr lang="zh-CN" altLang="en-US"/>
              <a:t>选到后发现副标题是”以Haskell为例 介绍函数式编程如何体现lambda演算的主要概念“</a:t>
            </a:r>
          </a:p>
          <a:p>
            <a:r>
              <a:rPr lang="zh-CN" altLang="en-US"/>
              <a:t>突然就觉得好复杂</a:t>
            </a:r>
          </a:p>
          <a:p>
            <a:r>
              <a:rPr lang="zh-CN" altLang="en-US"/>
              <a:t>在三者都是0基础的我</a:t>
            </a:r>
          </a:p>
          <a:p>
            <a:r>
              <a:rPr lang="zh-CN" altLang="en-US"/>
              <a:t>讲讲我的理解作为总结吧</a:t>
            </a:r>
          </a:p>
          <a:p>
            <a:r>
              <a:rPr lang="zh-CN" altLang="en-US"/>
              <a:t>lambda演算带有纯函数和泛函的性质</a:t>
            </a:r>
          </a:p>
          <a:p>
            <a:r>
              <a:rPr lang="zh-CN" altLang="en-US"/>
              <a:t>这也是函数式编程与其他编程范式的最大不同</a:t>
            </a:r>
          </a:p>
          <a:p>
            <a:r>
              <a:rPr lang="zh-CN" altLang="en-US"/>
              <a:t>在计算原理上 函数式编程基于lambda演算的三大规约 Haskell的计算过程和lambda演算具有高度的对应性，能够执行大多数计算</a:t>
            </a:r>
          </a:p>
          <a:p>
            <a:r>
              <a:rPr lang="zh-CN" altLang="en-US"/>
              <a:t>图灵机和lambda演算的能力在与计算</a:t>
            </a:r>
          </a:p>
          <a:p>
            <a:r>
              <a:rPr lang="zh-CN" altLang="en-US"/>
              <a:t>需要预先知道所有的输入然后计算结果</a:t>
            </a:r>
          </a:p>
          <a:p>
            <a:r>
              <a:rPr lang="zh-CN" altLang="en-US"/>
              <a:t>但是真实世界里面的很多数据都是实时的</a:t>
            </a:r>
          </a:p>
          <a:p>
            <a:r>
              <a:rPr lang="zh-CN" altLang="en-US"/>
              <a:t>所以无论是C 还是Haskell都进行扩展来更好的世界进行交互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我的演讲到此结束 谢谢大家！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首先，什么是函数式编程？</a:t>
            </a:r>
          </a:p>
          <a:p>
            <a:r>
              <a:rPr lang="zh-CN" altLang="en-US"/>
              <a:t>&amp;它是一种编程范式</a:t>
            </a:r>
          </a:p>
          <a:p>
            <a:r>
              <a:rPr lang="zh-CN" altLang="en-US"/>
              <a:t>&amp;它是一种声明式的编程范式</a:t>
            </a:r>
          </a:p>
          <a:p>
            <a:r>
              <a:rPr lang="zh-CN" altLang="en-US"/>
              <a:t>与面向对象编程 和 过程式编程 并列</a:t>
            </a:r>
          </a:p>
          <a:p>
            <a:r>
              <a:rPr lang="zh-CN" altLang="en-US"/>
              <a:t>我们最熟悉的命令式编程（比如CC++）是面向计算机硬件的抽象，有变量，赋值语句，表达式和控制语句。</a:t>
            </a:r>
          </a:p>
          <a:p>
            <a:r>
              <a:rPr lang="zh-CN" altLang="en-US"/>
              <a:t>命令式程序就是一个冯诺依曼机的指令序列。</a:t>
            </a:r>
          </a:p>
          <a:p>
            <a:endParaRPr lang="zh-CN" altLang="en-US"/>
          </a:p>
          <a:p>
            <a:r>
              <a:rPr lang="zh-CN" altLang="en-US"/>
              <a:t>而函数式编程是面向数学的抽象，将计算描述为一种表达式求值</a:t>
            </a:r>
          </a:p>
          <a:p>
            <a:r>
              <a:rPr lang="zh-CN" altLang="en-US"/>
              <a:t>-函数式程序就是一个表达式 一种声明式语言//</a:t>
            </a:r>
          </a:p>
          <a:p>
            <a:r>
              <a:rPr lang="zh-CN" altLang="en-US"/>
              <a:t>&amp;</a:t>
            </a:r>
          </a:p>
          <a:p>
            <a:r>
              <a:rPr lang="zh-CN" altLang="en-US"/>
              <a:t>在这种编程范式中 程序是通过应用和组合函数来构建的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其中的”函数“并不是更新程序运行状态的命令语句系列</a:t>
            </a:r>
          </a:p>
          <a:p>
            <a:r>
              <a:rPr lang="zh-CN" altLang="en-US"/>
              <a:t>而是一系列的表达式 将值映射到其他值 不依赖其他状态</a:t>
            </a:r>
          </a:p>
          <a:p>
            <a:r>
              <a:rPr lang="zh-CN" altLang="en-US"/>
              <a:t>但他并不是像数学上函数的一一对应的固定的映射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来回忆一下上周一讲过的函数式编程语言的特性：</a:t>
            </a: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接下来，函数式编程的基础--lambda演算</a:t>
            </a:r>
          </a:p>
          <a:p>
            <a:r>
              <a:rPr lang="zh-CN" altLang="en-US"/>
              <a:t>刚刚的OT - 1 听懂了吗 反正我是听了一个多小时他的讲解才略知一二</a:t>
            </a:r>
          </a:p>
          <a:p>
            <a:r>
              <a:rPr lang="zh-CN" altLang="en-US"/>
              <a:t>那就回忆一下吧：</a:t>
            </a:r>
          </a:p>
          <a:p>
            <a:r>
              <a:rPr lang="zh-CN" altLang="en-US"/>
              <a:t>当我们忘掉C语言 忘掉冯诺依曼 来到一个新的世界——一个只有符号的 只需要几条定义和规则的世界</a:t>
            </a:r>
          </a:p>
          <a:p>
            <a:r>
              <a:rPr lang="zh-CN" altLang="en-US"/>
              <a:t>回顾一下下刚刚讲的内容：</a:t>
            </a:r>
          </a:p>
          <a:p>
            <a:r>
              <a:rPr lang="zh-CN" altLang="en-US"/>
              <a:t>邱奇 想用lambda演算构造一个计算模型</a:t>
            </a:r>
          </a:p>
          <a:p>
            <a:r>
              <a:rPr lang="zh-CN" altLang="en-US"/>
              <a:t>//lambda演算可以看作最小的通用计算语言:包含转换规则和函数定义格式//</a:t>
            </a:r>
          </a:p>
          <a:p>
            <a:r>
              <a:rPr lang="zh-CN" altLang="en-US"/>
              <a:t>那么我们首先需要定义合法的lambda项</a:t>
            </a:r>
          </a:p>
          <a:p>
            <a:r>
              <a:rPr lang="zh-CN" altLang="en-US"/>
              <a:t>有三种合法的表达式 ：</a:t>
            </a:r>
          </a:p>
          <a:p>
            <a:r>
              <a:rPr lang="zh-CN" altLang="en-US"/>
              <a:t>第一：</a:t>
            </a:r>
          </a:p>
          <a:p>
            <a:r>
              <a:rPr lang="zh-CN" altLang="en-US"/>
              <a:t>变量x 表示一个参数 类似于形参</a:t>
            </a:r>
          </a:p>
          <a:p>
            <a:r>
              <a:rPr lang="zh-CN" altLang="en-US"/>
              <a:t>第二：</a:t>
            </a:r>
          </a:p>
          <a:p>
            <a:r>
              <a:rPr lang="zh-CN" altLang="en-US"/>
              <a:t>蓝色的lambda x. M 可以看作一层抽象 类似于形参为x的函数M</a:t>
            </a:r>
          </a:p>
          <a:p>
            <a:r>
              <a:rPr lang="zh-CN" altLang="en-US"/>
              <a:t>红色的 M N 可以看作一层应用</a:t>
            </a:r>
          </a:p>
          <a:p>
            <a:r>
              <a:rPr lang="zh-CN" altLang="en-US"/>
              <a:t>可以理解为给函数M输入实参N</a:t>
            </a:r>
          </a:p>
          <a:p>
            <a:r>
              <a:rPr lang="zh-CN" altLang="en-US"/>
              <a:t>至此 我们以形式化的方式定义了lambda项</a:t>
            </a:r>
          </a:p>
          <a:p>
            <a:r>
              <a:rPr lang="zh-CN" altLang="en-US"/>
              <a:t>那么如果想完成机械计算 还需要什么呢？</a:t>
            </a:r>
          </a:p>
          <a:p>
            <a:r>
              <a:rPr lang="zh-CN" altLang="en-US"/>
              <a:t>//可是为什么要用如此特别的方式来定义函数呢？</a:t>
            </a:r>
          </a:p>
          <a:p>
            <a:r>
              <a:rPr lang="zh-CN" altLang="en-US"/>
              <a:t>lambda演算的目的是构造一个计算模型//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还有对lambda项的操作，我们称为“规约“</a:t>
            </a:r>
          </a:p>
          <a:p>
            <a:r>
              <a:rPr lang="zh-CN" altLang="en-US"/>
              <a:t>alpha变换</a:t>
            </a:r>
          </a:p>
          <a:p>
            <a:r>
              <a:rPr lang="zh-CN" altLang="en-US"/>
              <a:t>belta规约</a:t>
            </a:r>
          </a:p>
          <a:p>
            <a:r>
              <a:rPr lang="zh-CN" altLang="en-US"/>
              <a:t>eta规约</a:t>
            </a:r>
          </a:p>
          <a:p>
            <a:r>
              <a:rPr lang="zh-CN" altLang="en-US"/>
              <a:t>还有刚刚提到的把多参函数转换为单参函数的高阶函数的柯里化</a:t>
            </a:r>
          </a:p>
          <a:p>
            <a:r>
              <a:rPr lang="zh-CN" altLang="en-US"/>
              <a:t>至此 我们具备了lanbda演算的物质基础lanbda项和规约 现在我们需要更高一层的抽象 赋予符号计算和逻辑的意义：</a:t>
            </a: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邱奇编码</a:t>
            </a:r>
          </a:p>
          <a:p>
            <a:r>
              <a:rPr lang="zh-CN" altLang="en-US"/>
              <a:t>邱奇数n 是对自然数的抽象表示</a:t>
            </a:r>
          </a:p>
          <a:p>
            <a:r>
              <a:rPr lang="zh-CN" altLang="en-US"/>
              <a:t>由此 可以推导出邱奇数的运算</a:t>
            </a:r>
          </a:p>
          <a:p>
            <a:r>
              <a:rPr lang="zh-CN" altLang="en-US"/>
              <a:t>其他的有符号整数 实数或者其他任何数据类型</a:t>
            </a:r>
          </a:p>
          <a:p>
            <a:r>
              <a:rPr lang="zh-CN" altLang="en-US"/>
              <a:t>都可以表示 这个结论邱奇和图灵在那篇著名的论文里证明的 有兴趣的可以去看看</a:t>
            </a:r>
          </a:p>
          <a:p>
            <a:r>
              <a:rPr lang="zh-CN" altLang="en-US"/>
              <a:t>布尔值和逻辑运算 </a:t>
            </a:r>
          </a:p>
          <a:p>
            <a:r>
              <a:rPr lang="zh-CN" altLang="en-US"/>
              <a:t>有序对和列表  数据结构和条件语句</a:t>
            </a:r>
          </a:p>
          <a:p>
            <a:r>
              <a:rPr lang="zh-CN" altLang="en-US"/>
              <a:t>Y不动点组合子 </a:t>
            </a:r>
          </a:p>
          <a:p>
            <a:r>
              <a:rPr lang="zh-CN" altLang="en-US"/>
              <a:t>也是编程语言的必备功能</a:t>
            </a:r>
          </a:p>
          <a:p>
            <a:endParaRPr lang="zh-CN" altLang="en-US"/>
          </a:p>
          <a:p>
            <a:r>
              <a:rPr lang="zh-CN" altLang="en-US"/>
              <a:t>邱奇编码给出了编程语言所需的几乎所有的元素</a:t>
            </a:r>
          </a:p>
          <a:p>
            <a:r>
              <a:rPr lang="zh-CN" altLang="en-US"/>
              <a:t>即是以lambda演算为核心的函数式编程语言的理论基础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yeah</a:t>
            </a:r>
          </a:p>
          <a:p>
            <a:r>
              <a:rPr lang="zh-CN" altLang="en-US"/>
              <a:t>lambda演算具备了图灵机的能力！</a:t>
            </a:r>
          </a:p>
          <a:p>
            <a:r>
              <a:rPr lang="zh-CN" altLang="en-US"/>
              <a:t>于是逐渐产生了产生了：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lambda演算的应用：</a:t>
            </a:r>
          </a:p>
          <a:p>
            <a:r>
              <a:rPr lang="zh-CN" altLang="en-US"/>
              <a:t>也就是今天OT的副标题：以Haskell为例，介绍函数式编程语言如何体现Lambda演算的主要概念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F4D"/>
            </a:gs>
            <a:gs pos="100000">
              <a:srgbClr val="07142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36750" y="1887220"/>
            <a:ext cx="765746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7200" b="1" dirty="0">
                <a:solidFill>
                  <a:schemeClr val="bg1"/>
                </a:solidFill>
                <a:latin typeface="Arial Rounded MT Bold" panose="020F0704030504030204" charset="0"/>
                <a:ea typeface="微软雅黑" panose="020B0503020204020204" charset="-122"/>
                <a:cs typeface="Arial Rounded MT Bold" panose="020F0704030504030204" charset="0"/>
              </a:rPr>
              <a:t>   </a:t>
            </a:r>
            <a:r>
              <a:rPr lang="en-US" altLang="zh-CN" sz="8800" b="1" dirty="0">
                <a:solidFill>
                  <a:schemeClr val="bg1"/>
                </a:solidFill>
                <a:latin typeface="Arial Rounded MT Bold" panose="020F0704030504030204" charset="0"/>
                <a:ea typeface="微软雅黑" panose="020B0503020204020204" charset="-122"/>
                <a:cs typeface="Arial Rounded MT Bold" panose="020F0704030504030204" charset="0"/>
              </a:rPr>
              <a:t>F</a:t>
            </a:r>
            <a:r>
              <a:rPr lang="zh-CN" altLang="en-US" sz="8800" b="1">
                <a:solidFill>
                  <a:schemeClr val="bg1"/>
                </a:solidFill>
                <a:latin typeface="Arial Rounded MT Bold" panose="020F0704030504030204" charset="0"/>
                <a:ea typeface="微软雅黑" panose="020B0503020204020204" charset="-122"/>
                <a:cs typeface="Arial Rounded MT Bold" panose="020F0704030504030204" charset="0"/>
              </a:rPr>
              <a:t>unctional </a:t>
            </a:r>
            <a:r>
              <a:rPr lang="en-US" altLang="zh-CN" sz="8800" b="1" dirty="0">
                <a:solidFill>
                  <a:schemeClr val="bg1"/>
                </a:solidFill>
                <a:latin typeface="Arial Rounded MT Bold" panose="020F0704030504030204" charset="0"/>
                <a:ea typeface="微软雅黑" panose="020B0503020204020204" charset="-122"/>
                <a:cs typeface="Arial Rounded MT Bold" panose="020F0704030504030204" charset="0"/>
              </a:rPr>
              <a:t>P</a:t>
            </a:r>
            <a:r>
              <a:rPr lang="zh-CN" altLang="en-US" sz="8800" b="1" dirty="0">
                <a:solidFill>
                  <a:schemeClr val="bg1"/>
                </a:solidFill>
                <a:latin typeface="Arial Rounded MT Bold" panose="020F0704030504030204" charset="0"/>
                <a:ea typeface="微软雅黑" panose="020B0503020204020204" charset="-122"/>
                <a:cs typeface="Arial Rounded MT Bold" panose="020F0704030504030204" charset="0"/>
              </a:rPr>
              <a:t>rogramming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9225915" y="-1511935"/>
            <a:ext cx="3878580" cy="8977630"/>
            <a:chOff x="14529" y="-2381"/>
            <a:chExt cx="6108" cy="14138"/>
          </a:xfrm>
        </p:grpSpPr>
        <p:sp>
          <p:nvSpPr>
            <p:cNvPr id="13" name="任意多边形 12"/>
            <p:cNvSpPr/>
            <p:nvPr/>
          </p:nvSpPr>
          <p:spPr>
            <a:xfrm>
              <a:off x="15921" y="-2381"/>
              <a:ext cx="2640" cy="8188"/>
            </a:xfrm>
            <a:custGeom>
              <a:avLst/>
              <a:gdLst>
                <a:gd name="connisteX0" fmla="*/ 0 w 1676400"/>
                <a:gd name="connsiteY0" fmla="*/ 1428750 h 5199380"/>
                <a:gd name="connisteX1" fmla="*/ 57150 w 1676400"/>
                <a:gd name="connsiteY1" fmla="*/ 1504950 h 5199380"/>
                <a:gd name="connisteX2" fmla="*/ 133350 w 1676400"/>
                <a:gd name="connsiteY2" fmla="*/ 1598930 h 5199380"/>
                <a:gd name="connisteX3" fmla="*/ 1676400 w 1676400"/>
                <a:gd name="connsiteY3" fmla="*/ 5199380 h 5199380"/>
                <a:gd name="connisteX4" fmla="*/ 685800 w 1676400"/>
                <a:gd name="connsiteY4" fmla="*/ 1295400 h 5199380"/>
                <a:gd name="connisteX5" fmla="*/ 685800 w 1676400"/>
                <a:gd name="connsiteY5" fmla="*/ 0 h 519938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</a:cxnLst>
              <a:rect l="l" t="t" r="r" b="b"/>
              <a:pathLst>
                <a:path w="1676400" h="5199380">
                  <a:moveTo>
                    <a:pt x="0" y="1428750"/>
                  </a:moveTo>
                  <a:lnTo>
                    <a:pt x="57150" y="1504950"/>
                  </a:lnTo>
                  <a:lnTo>
                    <a:pt x="133350" y="1598930"/>
                  </a:lnTo>
                  <a:lnTo>
                    <a:pt x="1676400" y="5199380"/>
                  </a:lnTo>
                  <a:lnTo>
                    <a:pt x="685800" y="1295400"/>
                  </a:lnTo>
                  <a:lnTo>
                    <a:pt x="68580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4529" y="-791"/>
              <a:ext cx="6109" cy="12549"/>
              <a:chOff x="14529" y="-791"/>
              <a:chExt cx="6109" cy="12549"/>
            </a:xfrm>
          </p:grpSpPr>
          <p:sp>
            <p:nvSpPr>
              <p:cNvPr id="11" name="任意多边形 10"/>
              <p:cNvSpPr/>
              <p:nvPr/>
            </p:nvSpPr>
            <p:spPr>
              <a:xfrm>
                <a:off x="14529" y="7108"/>
                <a:ext cx="4530" cy="4650"/>
              </a:xfrm>
              <a:custGeom>
                <a:avLst/>
                <a:gdLst>
                  <a:gd name="connisteX0" fmla="*/ 0 w 2876550"/>
                  <a:gd name="connsiteY0" fmla="*/ 2476500 h 2952750"/>
                  <a:gd name="connisteX1" fmla="*/ 2876550 w 2876550"/>
                  <a:gd name="connsiteY1" fmla="*/ 0 h 2952750"/>
                  <a:gd name="connisteX2" fmla="*/ 1524000 w 2876550"/>
                  <a:gd name="connsiteY2" fmla="*/ 2838450 h 2952750"/>
                  <a:gd name="connisteX3" fmla="*/ 2724150 w 2876550"/>
                  <a:gd name="connsiteY3" fmla="*/ 2952750 h 295275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2876550" h="2952750">
                    <a:moveTo>
                      <a:pt x="0" y="2476500"/>
                    </a:moveTo>
                    <a:lnTo>
                      <a:pt x="2876550" y="0"/>
                    </a:lnTo>
                    <a:lnTo>
                      <a:pt x="1524000" y="2838450"/>
                    </a:lnTo>
                    <a:lnTo>
                      <a:pt x="2724150" y="295275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17458" y="-791"/>
                <a:ext cx="3180" cy="10558"/>
              </a:xfrm>
              <a:custGeom>
                <a:avLst/>
                <a:gdLst>
                  <a:gd name="connisteX0" fmla="*/ 95250 w 2019300"/>
                  <a:gd name="connsiteY0" fmla="*/ 0 h 6704330"/>
                  <a:gd name="connisteX1" fmla="*/ 971550 w 2019300"/>
                  <a:gd name="connsiteY1" fmla="*/ 2341880 h 6704330"/>
                  <a:gd name="connisteX2" fmla="*/ 0 w 2019300"/>
                  <a:gd name="connsiteY2" fmla="*/ 5104130 h 6704330"/>
                  <a:gd name="connisteX3" fmla="*/ 1066800 w 2019300"/>
                  <a:gd name="connsiteY3" fmla="*/ 6018530 h 6704330"/>
                  <a:gd name="connisteX4" fmla="*/ 2019300 w 2019300"/>
                  <a:gd name="connsiteY4" fmla="*/ 6704330 h 670433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2019300" h="6704330">
                    <a:moveTo>
                      <a:pt x="95250" y="0"/>
                    </a:moveTo>
                    <a:lnTo>
                      <a:pt x="971550" y="2341880"/>
                    </a:lnTo>
                    <a:lnTo>
                      <a:pt x="0" y="5104130"/>
                    </a:lnTo>
                    <a:lnTo>
                      <a:pt x="1066800" y="6018530"/>
                    </a:lnTo>
                    <a:lnTo>
                      <a:pt x="2019300" y="670433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15831" y="-195"/>
                <a:ext cx="4680" cy="4228"/>
              </a:xfrm>
              <a:custGeom>
                <a:avLst/>
                <a:gdLst>
                  <a:gd name="connisteX0" fmla="*/ 1466850 w 2971800"/>
                  <a:gd name="connsiteY0" fmla="*/ 0 h 2684780"/>
                  <a:gd name="connisteX1" fmla="*/ 0 w 2971800"/>
                  <a:gd name="connsiteY1" fmla="*/ 1541780 h 2684780"/>
                  <a:gd name="connisteX2" fmla="*/ 2971800 w 2971800"/>
                  <a:gd name="connsiteY2" fmla="*/ 2684780 h 268478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</a:cxnLst>
                <a:rect l="l" t="t" r="r" b="b"/>
                <a:pathLst>
                  <a:path w="2971800" h="2684780">
                    <a:moveTo>
                      <a:pt x="1466850" y="0"/>
                    </a:moveTo>
                    <a:lnTo>
                      <a:pt x="0" y="1541780"/>
                    </a:lnTo>
                    <a:lnTo>
                      <a:pt x="2971800" y="268478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-2764155" y="-1511935"/>
            <a:ext cx="7009130" cy="7047230"/>
            <a:chOff x="-4353" y="-2381"/>
            <a:chExt cx="11038" cy="11098"/>
          </a:xfrm>
        </p:grpSpPr>
        <p:sp>
          <p:nvSpPr>
            <p:cNvPr id="4" name="任意多边形 3"/>
            <p:cNvSpPr/>
            <p:nvPr/>
          </p:nvSpPr>
          <p:spPr>
            <a:xfrm>
              <a:off x="-1604" y="-1155"/>
              <a:ext cx="4829" cy="6000"/>
            </a:xfrm>
            <a:custGeom>
              <a:avLst/>
              <a:gdLst>
                <a:gd name="connisteX0" fmla="*/ 361315 w 3066415"/>
                <a:gd name="connsiteY0" fmla="*/ 3810000 h 3810000"/>
                <a:gd name="connisteX1" fmla="*/ 3066415 w 3066415"/>
                <a:gd name="connsiteY1" fmla="*/ 857250 h 3810000"/>
                <a:gd name="connisteX2" fmla="*/ 152400 w 3066415"/>
                <a:gd name="connsiteY2" fmla="*/ 0 h 3810000"/>
                <a:gd name="connisteX3" fmla="*/ 1523365 w 3066415"/>
                <a:gd name="connsiteY3" fmla="*/ 1752600 h 3810000"/>
                <a:gd name="connisteX4" fmla="*/ 0 w 3066415"/>
                <a:gd name="connsiteY4" fmla="*/ 3314700 h 38100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066415" h="3810000">
                  <a:moveTo>
                    <a:pt x="361315" y="3810000"/>
                  </a:moveTo>
                  <a:lnTo>
                    <a:pt x="3066415" y="857250"/>
                  </a:lnTo>
                  <a:lnTo>
                    <a:pt x="152400" y="0"/>
                  </a:lnTo>
                  <a:lnTo>
                    <a:pt x="1523365" y="1752600"/>
                  </a:lnTo>
                  <a:lnTo>
                    <a:pt x="0" y="331470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-4353" y="-2381"/>
              <a:ext cx="11038" cy="11098"/>
            </a:xfrm>
            <a:custGeom>
              <a:avLst/>
              <a:gdLst>
                <a:gd name="connisteX0" fmla="*/ 323850 w 7009130"/>
                <a:gd name="connsiteY0" fmla="*/ 7047230 h 7047230"/>
                <a:gd name="connisteX1" fmla="*/ 1846580 w 7009130"/>
                <a:gd name="connsiteY1" fmla="*/ 5732780 h 7047230"/>
                <a:gd name="connisteX2" fmla="*/ 0 w 7009130"/>
                <a:gd name="connsiteY2" fmla="*/ 1941830 h 7047230"/>
                <a:gd name="connisteX3" fmla="*/ 1217930 w 7009130"/>
                <a:gd name="connsiteY3" fmla="*/ 3389630 h 7047230"/>
                <a:gd name="connisteX4" fmla="*/ 1617980 w 7009130"/>
                <a:gd name="connsiteY4" fmla="*/ 0 h 7047230"/>
                <a:gd name="connisteX5" fmla="*/ 2532380 w 7009130"/>
                <a:gd name="connsiteY5" fmla="*/ 2475230 h 7047230"/>
                <a:gd name="connisteX6" fmla="*/ 5770880 w 7009130"/>
                <a:gd name="connsiteY6" fmla="*/ 704850 h 7047230"/>
                <a:gd name="connisteX7" fmla="*/ 7009130 w 7009130"/>
                <a:gd name="connsiteY7" fmla="*/ 1294130 h 7047230"/>
                <a:gd name="connisteX8" fmla="*/ 6818630 w 7009130"/>
                <a:gd name="connsiteY8" fmla="*/ 476250 h 704723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rect l="l" t="t" r="r" b="b"/>
              <a:pathLst>
                <a:path w="7009130" h="7047230">
                  <a:moveTo>
                    <a:pt x="323850" y="7047230"/>
                  </a:moveTo>
                  <a:lnTo>
                    <a:pt x="1846580" y="5732780"/>
                  </a:lnTo>
                  <a:lnTo>
                    <a:pt x="0" y="1941830"/>
                  </a:lnTo>
                  <a:lnTo>
                    <a:pt x="1217930" y="3389630"/>
                  </a:lnTo>
                  <a:lnTo>
                    <a:pt x="1617980" y="0"/>
                  </a:lnTo>
                  <a:lnTo>
                    <a:pt x="2532380" y="2475230"/>
                  </a:lnTo>
                  <a:lnTo>
                    <a:pt x="5770880" y="704850"/>
                  </a:lnTo>
                  <a:lnTo>
                    <a:pt x="7009130" y="1294130"/>
                  </a:lnTo>
                  <a:lnTo>
                    <a:pt x="6818630" y="47625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6821805" y="5363845"/>
            <a:ext cx="3540125" cy="9531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+mj-ea"/>
                <a:ea typeface="+mj-ea"/>
                <a:cs typeface="+mj-ea"/>
              </a:rPr>
              <a:t>匡亚明学院</a:t>
            </a:r>
            <a:r>
              <a:rPr lang="en-US" altLang="zh-CN" sz="28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+mj-ea"/>
                <a:ea typeface="+mj-ea"/>
                <a:cs typeface="+mj-ea"/>
              </a:rPr>
              <a:t> </a:t>
            </a:r>
            <a:r>
              <a:rPr lang="zh-CN" altLang="en-US" sz="28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+mj-ea"/>
                <a:ea typeface="+mj-ea"/>
                <a:cs typeface="+mj-ea"/>
              </a:rPr>
              <a:t>赵欣玥</a:t>
            </a:r>
          </a:p>
          <a:p>
            <a:pPr algn="ctr"/>
            <a:r>
              <a:rPr lang="en-US" altLang="zh-CN" sz="28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+mj-ea"/>
                <a:ea typeface="+mj-ea"/>
                <a:cs typeface="+mj-ea"/>
              </a:rPr>
              <a:t>2021.11.29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/>
    </mc:Choice>
    <mc:Fallback xmlns="">
      <p:transition spd="med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212090" y="254000"/>
            <a:ext cx="11645900" cy="635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3C0DB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82365" y="775970"/>
            <a:ext cx="496062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3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三条</a:t>
            </a:r>
            <a:r>
              <a:rPr lang="en-US" altLang="zh-CN" sz="3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3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语法</a:t>
            </a:r>
            <a:r>
              <a:rPr lang="en-US" altLang="zh-CN" sz="3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 </a:t>
            </a:r>
          </a:p>
          <a:p>
            <a:r>
              <a:rPr lang="zh-CN" altLang="en-US" sz="3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构造一个计算模型</a:t>
            </a:r>
          </a:p>
          <a:p>
            <a:r>
              <a:rPr lang="en-US" altLang="zh-CN" sz="3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3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简单的规则</a:t>
            </a:r>
          </a:p>
          <a:p>
            <a:r>
              <a:rPr lang="zh-CN" altLang="en-US" sz="3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完成任何机械计算</a:t>
            </a:r>
          </a:p>
        </p:txBody>
      </p:sp>
      <p:sp>
        <p:nvSpPr>
          <p:cNvPr id="8" name="下箭头 7"/>
          <p:cNvSpPr/>
          <p:nvPr/>
        </p:nvSpPr>
        <p:spPr>
          <a:xfrm>
            <a:off x="5247640" y="3040380"/>
            <a:ext cx="521335" cy="77724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988185" y="3898900"/>
            <a:ext cx="7817485" cy="1938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60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λ-calculus is </a:t>
            </a:r>
          </a:p>
          <a:p>
            <a:pPr algn="ctr"/>
            <a:r>
              <a:rPr lang="en-US" altLang="zh-CN" sz="60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Turing complete </a:t>
            </a:r>
            <a:r>
              <a:rPr lang="zh-CN" altLang="en-US" sz="60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Calibri" panose="020F0502020204030204" charset="0"/>
                <a:cs typeface="Calibri" panose="020F0502020204030204" charset="0"/>
                <a:sym typeface="+mn-ea"/>
              </a:rPr>
              <a:t>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  <p:bldP spid="8" grpId="1" animBg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212090" y="254000"/>
            <a:ext cx="11645900" cy="635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3C0DB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314325" y="473710"/>
            <a:ext cx="6781165" cy="987425"/>
          </a:xfrm>
          <a:prstGeom prst="round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6410" y="552450"/>
            <a:ext cx="77990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chemeClr val="bg1"/>
                </a:solidFill>
                <a:latin typeface="Arial Rounded MT Bold" panose="020F0704030504030204" charset="0"/>
                <a:cs typeface="Arial Rounded MT Bold" panose="020F0704030504030204" charset="0"/>
              </a:rPr>
              <a:t>Functional language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7172" t="8532" r="11005" b="11589"/>
          <a:stretch>
            <a:fillRect/>
          </a:stretch>
        </p:blipFill>
        <p:spPr>
          <a:xfrm>
            <a:off x="486410" y="1638300"/>
            <a:ext cx="9928860" cy="2646680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4"/>
          <a:stretch>
            <a:fillRect/>
          </a:stretch>
        </p:blipFill>
        <p:spPr>
          <a:xfrm>
            <a:off x="10029825" y="4151630"/>
            <a:ext cx="1524000" cy="2266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 t="32732" b="19412"/>
          <a:stretch>
            <a:fillRect/>
          </a:stretch>
        </p:blipFill>
        <p:spPr>
          <a:xfrm>
            <a:off x="7574915" y="2075815"/>
            <a:ext cx="4617085" cy="47821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53085" y="776605"/>
            <a:ext cx="113925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( λ</a:t>
            </a:r>
            <a:r>
              <a:rPr lang="en-US" altLang="zh-CN" sz="4400">
                <a:solidFill>
                  <a:schemeClr val="bg1"/>
                </a:solidFill>
              </a:rPr>
              <a:t>Programminng language. </a:t>
            </a:r>
            <a:r>
              <a:rPr lang="en-US" altLang="zh-CN" sz="44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λ-</a:t>
            </a:r>
            <a:r>
              <a:rPr lang="en-US" altLang="zh-CN" sz="4400">
                <a:solidFill>
                  <a:schemeClr val="bg1"/>
                </a:solidFill>
              </a:rPr>
              <a:t>Calculus )  Haskell</a:t>
            </a:r>
            <a:endParaRPr lang="en-US" altLang="zh-CN" sz="4400"/>
          </a:p>
        </p:txBody>
      </p:sp>
      <p:sp>
        <p:nvSpPr>
          <p:cNvPr id="6" name="文本框 5"/>
          <p:cNvSpPr txBox="1"/>
          <p:nvPr/>
        </p:nvSpPr>
        <p:spPr>
          <a:xfrm>
            <a:off x="628650" y="2622550"/>
            <a:ext cx="601027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以Haskell为例，</a:t>
            </a:r>
          </a:p>
          <a:p>
            <a:r>
              <a:rPr lang="zh-CN" altLang="en-US" sz="4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介绍函数式编程语言</a:t>
            </a:r>
          </a:p>
          <a:p>
            <a:r>
              <a:rPr lang="zh-CN" altLang="en-US" sz="4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如何体现</a:t>
            </a:r>
          </a:p>
          <a:p>
            <a:r>
              <a:rPr lang="zh-CN" altLang="en-US" sz="4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Lambda演算的主要概念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46935" y="922655"/>
            <a:ext cx="636143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solidFill>
                  <a:schemeClr val="bg1"/>
                </a:solidFill>
              </a:rPr>
              <a:t>纯粹函数式编程语言</a:t>
            </a:r>
          </a:p>
          <a:p>
            <a:r>
              <a:rPr lang="zh-CN" altLang="en-US" sz="4400">
                <a:solidFill>
                  <a:schemeClr val="bg1"/>
                </a:solidFill>
              </a:rPr>
              <a:t>purely functional programming language</a:t>
            </a:r>
          </a:p>
        </p:txBody>
      </p:sp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10029825" y="4151630"/>
            <a:ext cx="1524000" cy="2266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矩形 17"/>
          <p:cNvSpPr/>
          <p:nvPr/>
        </p:nvSpPr>
        <p:spPr>
          <a:xfrm>
            <a:off x="212090" y="254000"/>
            <a:ext cx="11645900" cy="635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3C0DB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005330" y="3681095"/>
            <a:ext cx="503491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➪</a:t>
            </a:r>
            <a:r>
              <a:rPr lang="zh-CN" altLang="en-US" sz="4000">
                <a:solidFill>
                  <a:schemeClr val="bg1">
                    <a:lumMod val="95000"/>
                  </a:schemeClr>
                </a:solidFill>
              </a:rPr>
              <a:t>能够进行函数抽象</a:t>
            </a:r>
          </a:p>
          <a:p>
            <a:endParaRPr lang="zh-CN" altLang="en-US" sz="400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altLang="zh-CN" sz="4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➪</a:t>
            </a:r>
            <a:r>
              <a:rPr lang="zh-CN" altLang="en-US" sz="4000">
                <a:solidFill>
                  <a:schemeClr val="bg1">
                    <a:lumMod val="95000"/>
                  </a:schemeClr>
                </a:solidFill>
              </a:rPr>
              <a:t>能够进行函数应用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212090" y="254000"/>
            <a:ext cx="11645900" cy="635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3C0DB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064385" y="2517140"/>
            <a:ext cx="859853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solidFill>
                  <a:schemeClr val="accent2"/>
                </a:solidFill>
                <a:sym typeface="+mn-ea"/>
              </a:rPr>
              <a:t>x                 x            </a:t>
            </a:r>
            <a:r>
              <a:rPr lang="zh-CN" altLang="en-US" sz="6000">
                <a:solidFill>
                  <a:schemeClr val="accent2"/>
                </a:solidFill>
                <a:sym typeface="+mn-ea"/>
              </a:rPr>
              <a:t>变量</a:t>
            </a:r>
            <a:endParaRPr lang="en-US" altLang="zh-CN" sz="6000">
              <a:solidFill>
                <a:schemeClr val="accent2"/>
              </a:solidFill>
              <a:sym typeface="+mn-ea"/>
            </a:endParaRPr>
          </a:p>
          <a:p>
            <a:r>
              <a:rPr lang="en-US" altLang="zh-CN" sz="6000">
                <a:solidFill>
                  <a:schemeClr val="accent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λx.M</a:t>
            </a:r>
            <a:r>
              <a:rPr lang="en-US" altLang="zh-CN" sz="6000"/>
              <a:t>     </a:t>
            </a:r>
            <a:r>
              <a:rPr lang="en-US" altLang="zh-CN" sz="6000">
                <a:solidFill>
                  <a:schemeClr val="accent1"/>
                </a:solidFill>
              </a:rPr>
              <a:t>  (\x -&gt; M) </a:t>
            </a:r>
            <a:r>
              <a:rPr lang="zh-CN" altLang="en-US" sz="6000">
                <a:solidFill>
                  <a:schemeClr val="accent1"/>
                </a:solidFill>
              </a:rPr>
              <a:t>抽象化</a:t>
            </a:r>
            <a:endParaRPr lang="en-US" altLang="zh-CN" sz="6000">
              <a:solidFill>
                <a:schemeClr val="accent1"/>
              </a:solidFill>
            </a:endParaRPr>
          </a:p>
          <a:p>
            <a:r>
              <a:rPr lang="en-US" altLang="zh-CN" sz="6000">
                <a:solidFill>
                  <a:srgbClr val="FF0000"/>
                </a:solidFill>
                <a:sym typeface="+mn-ea"/>
              </a:rPr>
              <a:t>M N        (M N)       </a:t>
            </a:r>
            <a:r>
              <a:rPr lang="zh-CN" altLang="en-US" sz="6000">
                <a:solidFill>
                  <a:srgbClr val="FF0000"/>
                </a:solidFill>
                <a:sym typeface="+mn-ea"/>
              </a:rPr>
              <a:t>应用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17855" y="728980"/>
            <a:ext cx="77984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chemeClr val="bg1"/>
                </a:solidFill>
              </a:rPr>
              <a:t>Haskell</a:t>
            </a:r>
            <a:r>
              <a:rPr lang="zh-CN" altLang="en-US" sz="4800" b="1">
                <a:solidFill>
                  <a:schemeClr val="bg1"/>
                </a:solidFill>
              </a:rPr>
              <a:t>中的表达式</a:t>
            </a:r>
            <a:r>
              <a:rPr lang="en-US" altLang="zh-CN" sz="4800" b="1">
                <a:solidFill>
                  <a:schemeClr val="bg1"/>
                </a:solidFill>
              </a:rPr>
              <a:t> </a:t>
            </a:r>
            <a:r>
              <a:rPr lang="zh-CN" altLang="en-US" sz="4800" b="1">
                <a:solidFill>
                  <a:schemeClr val="bg1"/>
                </a:solidFill>
              </a:rPr>
              <a:t>语法规则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384810" y="571500"/>
            <a:ext cx="8498840" cy="987425"/>
          </a:xfrm>
          <a:prstGeom prst="round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48558"/>
          <a:stretch>
            <a:fillRect/>
          </a:stretch>
        </p:blipFill>
        <p:spPr>
          <a:xfrm>
            <a:off x="554355" y="4121150"/>
            <a:ext cx="10554335" cy="14312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b="68953"/>
          <a:stretch>
            <a:fillRect/>
          </a:stretch>
        </p:blipFill>
        <p:spPr>
          <a:xfrm>
            <a:off x="554355" y="3257550"/>
            <a:ext cx="10553700" cy="8636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38200" y="1504315"/>
            <a:ext cx="60337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chemeClr val="accent4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(λ</a:t>
            </a:r>
            <a:r>
              <a:rPr lang="en-US" altLang="zh-CN" sz="5400">
                <a:solidFill>
                  <a:schemeClr val="accent4"/>
                </a:solidFill>
                <a:sym typeface="+mn-ea"/>
              </a:rPr>
              <a:t>x. (</a:t>
            </a:r>
            <a:r>
              <a:rPr lang="en-US" altLang="zh-CN" sz="5400">
                <a:solidFill>
                  <a:schemeClr val="accent4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λ</a:t>
            </a:r>
            <a:r>
              <a:rPr lang="en-US" altLang="zh-CN" sz="5400">
                <a:solidFill>
                  <a:schemeClr val="accent4"/>
                </a:solidFill>
                <a:sym typeface="+mn-ea"/>
              </a:rPr>
              <a:t>x. x) ) x</a:t>
            </a:r>
            <a:endParaRPr lang="en-US" altLang="zh-CN" sz="5400">
              <a:solidFill>
                <a:schemeClr val="accent4"/>
              </a:solidFill>
            </a:endParaRPr>
          </a:p>
          <a:p>
            <a:endParaRPr lang="en-US" altLang="zh-CN" sz="5400"/>
          </a:p>
        </p:txBody>
      </p:sp>
      <p:sp>
        <p:nvSpPr>
          <p:cNvPr id="18" name="矩形 17"/>
          <p:cNvSpPr/>
          <p:nvPr/>
        </p:nvSpPr>
        <p:spPr>
          <a:xfrm>
            <a:off x="212090" y="254000"/>
            <a:ext cx="11645900" cy="635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3C0DB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7535" y="314325"/>
            <a:ext cx="485902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>
                <a:solidFill>
                  <a:schemeClr val="accent4"/>
                </a:solidFill>
                <a:latin typeface="Arial Rounded MT Bold" panose="020F0704030504030204" charset="0"/>
                <a:cs typeface="Arial Rounded MT Bold" panose="020F0704030504030204" charset="0"/>
              </a:rPr>
              <a:t>1.Currying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79450" y="2152015"/>
            <a:ext cx="12332970" cy="276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solidFill>
                  <a:schemeClr val="accent4"/>
                </a:solidFill>
              </a:rPr>
              <a:t>柯里化：</a:t>
            </a:r>
          </a:p>
          <a:p>
            <a:r>
              <a:rPr lang="zh-CN" altLang="en-US" sz="4000">
                <a:solidFill>
                  <a:schemeClr val="bg1"/>
                </a:solidFill>
              </a:rPr>
              <a:t>接受</a:t>
            </a:r>
            <a:r>
              <a:rPr lang="zh-CN" altLang="en-US" sz="4000">
                <a:solidFill>
                  <a:schemeClr val="accent4"/>
                </a:solidFill>
              </a:rPr>
              <a:t>多个参数的函数</a:t>
            </a:r>
            <a:r>
              <a:rPr lang="en-US" altLang="zh-CN" sz="4000">
                <a:solidFill>
                  <a:schemeClr val="accent4"/>
                </a:solidFill>
              </a:rPr>
              <a:t> </a:t>
            </a:r>
          </a:p>
          <a:p>
            <a:r>
              <a:rPr lang="zh-CN" altLang="en-US" sz="4000">
                <a:solidFill>
                  <a:schemeClr val="bg1"/>
                </a:solidFill>
              </a:rPr>
              <a:t>变换成</a:t>
            </a:r>
            <a:r>
              <a:rPr lang="en-US" altLang="zh-CN" sz="4000">
                <a:solidFill>
                  <a:schemeClr val="bg1"/>
                </a:solidFill>
              </a:rPr>
              <a:t> </a:t>
            </a:r>
            <a:r>
              <a:rPr lang="zh-CN" altLang="en-US" sz="4000">
                <a:solidFill>
                  <a:schemeClr val="bg1"/>
                </a:solidFill>
              </a:rPr>
              <a:t>一个</a:t>
            </a:r>
            <a:r>
              <a:rPr lang="zh-CN" altLang="en-US" sz="4000">
                <a:solidFill>
                  <a:schemeClr val="accent4"/>
                </a:solidFill>
              </a:rPr>
              <a:t>单一参数的函数</a:t>
            </a:r>
            <a:r>
              <a:rPr lang="en-US" altLang="zh-CN" sz="4000">
                <a:solidFill>
                  <a:schemeClr val="accent4"/>
                </a:solidFill>
              </a:rPr>
              <a:t> </a:t>
            </a:r>
          </a:p>
          <a:p>
            <a:r>
              <a:rPr lang="zh-CN" altLang="en-US" sz="4000">
                <a:solidFill>
                  <a:schemeClr val="bg1"/>
                </a:solidFill>
              </a:rPr>
              <a:t>并返回</a:t>
            </a:r>
            <a:r>
              <a:rPr lang="en-US" altLang="zh-CN" sz="4000">
                <a:solidFill>
                  <a:schemeClr val="accent4"/>
                </a:solidFill>
              </a:rPr>
              <a:t> </a:t>
            </a:r>
            <a:r>
              <a:rPr lang="zh-CN" altLang="en-US" sz="4000">
                <a:solidFill>
                  <a:schemeClr val="accent4"/>
                </a:solidFill>
              </a:rPr>
              <a:t>接受余下参数且返回结果的新函数</a:t>
            </a:r>
            <a:r>
              <a:rPr lang="en-US" altLang="zh-CN" sz="4000">
                <a:solidFill>
                  <a:schemeClr val="accent4"/>
                </a:solidFill>
              </a:rPr>
              <a:t> </a:t>
            </a:r>
            <a:r>
              <a:rPr lang="zh-CN" altLang="en-US" sz="4000">
                <a:solidFill>
                  <a:schemeClr val="bg1"/>
                </a:solidFill>
              </a:rPr>
              <a:t>的技术。</a:t>
            </a:r>
          </a:p>
        </p:txBody>
      </p:sp>
      <p:sp>
        <p:nvSpPr>
          <p:cNvPr id="18" name="矩形 17"/>
          <p:cNvSpPr/>
          <p:nvPr/>
        </p:nvSpPr>
        <p:spPr>
          <a:xfrm>
            <a:off x="212090" y="254000"/>
            <a:ext cx="11645900" cy="635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3C0DB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62835" y="1267460"/>
            <a:ext cx="432117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λ</a:t>
            </a:r>
            <a:r>
              <a:rPr lang="en-US" altLang="zh-CN" sz="5400">
                <a:solidFill>
                  <a:schemeClr val="bg1"/>
                </a:solidFill>
                <a:sym typeface="+mn-ea"/>
              </a:rPr>
              <a:t>x y. x y </a:t>
            </a:r>
            <a:endParaRPr lang="en-US" altLang="zh-CN" sz="5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sz="5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➪ </a:t>
            </a:r>
            <a:r>
              <a:rPr lang="en-US" altLang="zh-CN" sz="54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λ</a:t>
            </a:r>
            <a:r>
              <a:rPr lang="en-US" altLang="zh-CN" sz="5400">
                <a:solidFill>
                  <a:schemeClr val="bg1"/>
                </a:solidFill>
                <a:sym typeface="+mn-ea"/>
              </a:rPr>
              <a:t>x. (</a:t>
            </a:r>
            <a:r>
              <a:rPr lang="en-US" altLang="zh-CN" sz="54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λ</a:t>
            </a:r>
            <a:r>
              <a:rPr lang="en-US" altLang="zh-CN" sz="5400">
                <a:solidFill>
                  <a:schemeClr val="bg1"/>
                </a:solidFill>
                <a:sym typeface="+mn-ea"/>
              </a:rPr>
              <a:t>y. x y)</a:t>
            </a:r>
          </a:p>
          <a:p>
            <a:endParaRPr lang="zh-CN" altLang="en-US" sz="5400"/>
          </a:p>
        </p:txBody>
      </p:sp>
      <p:sp>
        <p:nvSpPr>
          <p:cNvPr id="5" name="文本框 4"/>
          <p:cNvSpPr txBox="1"/>
          <p:nvPr/>
        </p:nvSpPr>
        <p:spPr>
          <a:xfrm>
            <a:off x="1591310" y="3530600"/>
            <a:ext cx="929005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solidFill>
                  <a:schemeClr val="bg1"/>
                </a:solidFill>
              </a:rPr>
              <a:t>外层函数接受</a:t>
            </a:r>
            <a:r>
              <a:rPr lang="en-US" altLang="zh-CN" sz="4400">
                <a:solidFill>
                  <a:schemeClr val="bg1"/>
                </a:solidFill>
              </a:rPr>
              <a:t> </a:t>
            </a:r>
            <a:r>
              <a:rPr lang="zh-CN" altLang="en-US" sz="4400">
                <a:solidFill>
                  <a:schemeClr val="bg1"/>
                </a:solidFill>
              </a:rPr>
              <a:t>一个参数</a:t>
            </a:r>
            <a:r>
              <a:rPr lang="en-US" altLang="zh-CN" sz="4400">
                <a:solidFill>
                  <a:schemeClr val="bg1"/>
                </a:solidFill>
              </a:rPr>
              <a:t>  x</a:t>
            </a:r>
          </a:p>
          <a:p>
            <a:r>
              <a:rPr lang="zh-CN" altLang="en-US" sz="4400">
                <a:solidFill>
                  <a:schemeClr val="bg1"/>
                </a:solidFill>
              </a:rPr>
              <a:t>返回一个函数</a:t>
            </a:r>
            <a:r>
              <a:rPr lang="en-US" altLang="zh-CN" sz="4400">
                <a:solidFill>
                  <a:schemeClr val="bg1"/>
                </a:solidFill>
              </a:rPr>
              <a:t>  </a:t>
            </a:r>
            <a:r>
              <a:rPr lang="en-US" altLang="zh-CN" sz="4400">
                <a:solidFill>
                  <a:schemeClr val="bg1"/>
                </a:solidFill>
                <a:sym typeface="+mn-ea"/>
              </a:rPr>
              <a:t>(</a:t>
            </a:r>
            <a:r>
              <a:rPr lang="en-US" altLang="zh-CN" sz="44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λ</a:t>
            </a:r>
            <a:r>
              <a:rPr lang="en-US" altLang="zh-CN" sz="4400">
                <a:solidFill>
                  <a:schemeClr val="bg1"/>
                </a:solidFill>
                <a:sym typeface="+mn-ea"/>
              </a:rPr>
              <a:t>y. x y)</a:t>
            </a:r>
            <a:endParaRPr lang="en-US" altLang="zh-CN" sz="4400">
              <a:solidFill>
                <a:schemeClr val="bg1"/>
              </a:solidFill>
            </a:endParaRPr>
          </a:p>
          <a:p>
            <a:r>
              <a:rPr lang="zh-CN" altLang="en-US" sz="4400">
                <a:solidFill>
                  <a:schemeClr val="bg1"/>
                </a:solidFill>
              </a:rPr>
              <a:t>内层函数又接受一个参数</a:t>
            </a:r>
            <a:r>
              <a:rPr lang="en-US" altLang="zh-CN" sz="4400">
                <a:solidFill>
                  <a:schemeClr val="bg1"/>
                </a:solidFill>
              </a:rPr>
              <a:t>  y</a:t>
            </a:r>
          </a:p>
          <a:p>
            <a:r>
              <a:rPr lang="zh-CN" altLang="en-US" sz="4400">
                <a:solidFill>
                  <a:schemeClr val="bg1"/>
                </a:solidFill>
              </a:rPr>
              <a:t>返回</a:t>
            </a:r>
            <a:r>
              <a:rPr lang="en-US" altLang="zh-CN" sz="4400">
                <a:solidFill>
                  <a:schemeClr val="bg1"/>
                </a:solidFill>
              </a:rPr>
              <a:t>  x y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850505" y="1663700"/>
            <a:ext cx="37833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</a:rPr>
              <a:t>x</a:t>
            </a:r>
            <a:r>
              <a:rPr lang="zh-CN" altLang="en-US" sz="3600">
                <a:solidFill>
                  <a:schemeClr val="bg1"/>
                </a:solidFill>
              </a:rPr>
              <a:t>绑定于外层函数</a:t>
            </a:r>
          </a:p>
          <a:p>
            <a:r>
              <a:rPr lang="en-US" altLang="zh-CN" sz="3600">
                <a:solidFill>
                  <a:schemeClr val="bg1"/>
                </a:solidFill>
              </a:rPr>
              <a:t>y</a:t>
            </a:r>
            <a:r>
              <a:rPr lang="zh-CN" altLang="en-US" sz="3600">
                <a:solidFill>
                  <a:schemeClr val="bg1"/>
                </a:solidFill>
              </a:rPr>
              <a:t>绑定于内层函数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729615" y="280035"/>
            <a:ext cx="4830445" cy="987425"/>
          </a:xfrm>
          <a:prstGeom prst="round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9615" y="280035"/>
            <a:ext cx="55473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solidFill>
                  <a:schemeClr val="bg1">
                    <a:lumMod val="95000"/>
                  </a:schemeClr>
                </a:solidFill>
                <a:latin typeface="Arial Rounded MT Bold" panose="020F0704030504030204" charset="0"/>
                <a:cs typeface="Arial Rounded MT Bold" panose="020F0704030504030204" charset="0"/>
              </a:rPr>
              <a:t>In λ-calculus</a:t>
            </a:r>
          </a:p>
        </p:txBody>
      </p:sp>
      <p:sp>
        <p:nvSpPr>
          <p:cNvPr id="18" name="矩形 17"/>
          <p:cNvSpPr/>
          <p:nvPr/>
        </p:nvSpPr>
        <p:spPr>
          <a:xfrm>
            <a:off x="212090" y="254000"/>
            <a:ext cx="11645900" cy="635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3C0DB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334645" y="233680"/>
            <a:ext cx="4586605" cy="987425"/>
          </a:xfrm>
          <a:prstGeom prst="round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8815" y="233680"/>
            <a:ext cx="41071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solidFill>
                  <a:schemeClr val="bg1">
                    <a:lumMod val="95000"/>
                  </a:schemeClr>
                </a:solidFill>
                <a:latin typeface="Arial Rounded MT Bold" panose="020F0704030504030204" charset="0"/>
                <a:cs typeface="Arial Rounded MT Bold" panose="020F0704030504030204" charset="0"/>
              </a:rPr>
              <a:t>In Haskell</a:t>
            </a:r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029825" y="4133850"/>
            <a:ext cx="1524000" cy="2266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527050" y="1480820"/>
            <a:ext cx="105886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chemeClr val="bg1">
                    <a:lumMod val="95000"/>
                  </a:schemeClr>
                </a:solidFill>
              </a:rPr>
              <a:t>Haskell 中的函数可以接受函数作为参数</a:t>
            </a:r>
          </a:p>
          <a:p>
            <a:r>
              <a:rPr lang="zh-CN" altLang="en-US" sz="400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zh-CN" sz="4000">
                <a:solidFill>
                  <a:schemeClr val="bg1">
                    <a:lumMod val="95000"/>
                  </a:schemeClr>
                </a:solidFill>
              </a:rPr>
              <a:t>                          </a:t>
            </a:r>
            <a:r>
              <a:rPr lang="zh-CN" altLang="en-US" sz="4000">
                <a:solidFill>
                  <a:schemeClr val="bg1">
                    <a:lumMod val="95000"/>
                  </a:schemeClr>
                </a:solidFill>
              </a:rPr>
              <a:t>也可以返回函数作为结果</a:t>
            </a:r>
          </a:p>
        </p:txBody>
      </p:sp>
      <p:sp>
        <p:nvSpPr>
          <p:cNvPr id="6" name="下箭头 5"/>
          <p:cNvSpPr/>
          <p:nvPr/>
        </p:nvSpPr>
        <p:spPr>
          <a:xfrm>
            <a:off x="4785995" y="2802890"/>
            <a:ext cx="527685" cy="88328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30930" y="3686175"/>
            <a:ext cx="510159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solidFill>
                  <a:schemeClr val="accent4"/>
                </a:solidFill>
              </a:rPr>
              <a:t>高阶函数</a:t>
            </a:r>
          </a:p>
          <a:p>
            <a:r>
              <a:rPr lang="en-US" altLang="zh-CN" sz="4400">
                <a:solidFill>
                  <a:schemeClr val="accent4"/>
                </a:solidFill>
              </a:rPr>
              <a:t>Curried Functions</a:t>
            </a:r>
          </a:p>
        </p:txBody>
      </p:sp>
      <p:sp>
        <p:nvSpPr>
          <p:cNvPr id="18" name="矩形 17"/>
          <p:cNvSpPr/>
          <p:nvPr/>
        </p:nvSpPr>
        <p:spPr>
          <a:xfrm>
            <a:off x="212090" y="254000"/>
            <a:ext cx="11645900" cy="635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3C0DB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6" grpId="1" animBg="1"/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6519"/>
          <a:stretch>
            <a:fillRect/>
          </a:stretch>
        </p:blipFill>
        <p:spPr>
          <a:xfrm>
            <a:off x="945515" y="1309370"/>
            <a:ext cx="5069205" cy="2039620"/>
          </a:xfrm>
          <a:prstGeom prst="rect">
            <a:avLst/>
          </a:prstGeom>
        </p:spPr>
      </p:pic>
      <p:sp>
        <p:nvSpPr>
          <p:cNvPr id="6" name="右箭头 5"/>
          <p:cNvSpPr/>
          <p:nvPr/>
        </p:nvSpPr>
        <p:spPr>
          <a:xfrm>
            <a:off x="6014720" y="2120900"/>
            <a:ext cx="1318260" cy="41592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440295" y="1729740"/>
            <a:ext cx="42398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accent4"/>
                </a:solidFill>
              </a:rPr>
              <a:t>两种函数调用方式等价！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54100" y="3783965"/>
            <a:ext cx="102711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</a:rPr>
              <a:t>执行 max 4 5 时，</a:t>
            </a:r>
          </a:p>
          <a:p>
            <a:r>
              <a:rPr lang="zh-CN" altLang="en-US" sz="3600">
                <a:solidFill>
                  <a:schemeClr val="bg1"/>
                </a:solidFill>
              </a:rPr>
              <a:t>会首先回传一个</a:t>
            </a:r>
            <a:r>
              <a:rPr lang="en-US" altLang="zh-CN" sz="3600">
                <a:solidFill>
                  <a:schemeClr val="bg1"/>
                </a:solidFill>
              </a:rPr>
              <a:t> </a:t>
            </a:r>
            <a:r>
              <a:rPr lang="zh-CN" altLang="en-US" sz="3600">
                <a:solidFill>
                  <a:schemeClr val="accent4"/>
                </a:solidFill>
              </a:rPr>
              <a:t>取一个参数的函数</a:t>
            </a:r>
            <a:endParaRPr lang="zh-CN" altLang="en-US" sz="3600">
              <a:solidFill>
                <a:schemeClr val="bg1"/>
              </a:solidFill>
            </a:endParaRPr>
          </a:p>
          <a:p>
            <a:r>
              <a:rPr lang="zh-CN" altLang="en-US" sz="3600">
                <a:solidFill>
                  <a:schemeClr val="bg1"/>
                </a:solidFill>
              </a:rPr>
              <a:t>（其回传值是 4 或该参数</a:t>
            </a:r>
            <a:r>
              <a:rPr lang="en-US" altLang="zh-CN" sz="3600">
                <a:solidFill>
                  <a:schemeClr val="bg1"/>
                </a:solidFill>
              </a:rPr>
              <a:t>(5)</a:t>
            </a:r>
            <a:r>
              <a:rPr lang="zh-CN" altLang="en-US" sz="3600">
                <a:solidFill>
                  <a:schemeClr val="bg1"/>
                </a:solidFill>
              </a:rPr>
              <a:t>，取决于谁大）</a:t>
            </a:r>
          </a:p>
          <a:p>
            <a:r>
              <a:rPr lang="zh-CN" altLang="en-US" sz="3600">
                <a:solidFill>
                  <a:schemeClr val="bg1"/>
                </a:solidFill>
              </a:rPr>
              <a:t>再以 5 为参数调用这个函数</a:t>
            </a:r>
            <a:r>
              <a:rPr lang="en-US" altLang="zh-CN" sz="3600">
                <a:solidFill>
                  <a:schemeClr val="bg1"/>
                </a:solidFill>
              </a:rPr>
              <a:t> </a:t>
            </a:r>
            <a:r>
              <a:rPr lang="zh-CN" altLang="en-US" sz="3600">
                <a:solidFill>
                  <a:schemeClr val="bg1"/>
                </a:solidFill>
              </a:rPr>
              <a:t>并取得最终结果。</a:t>
            </a:r>
            <a:r>
              <a:rPr lang="en-US" altLang="zh-CN" sz="36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矩形 10"/>
          <p:cNvSpPr/>
          <p:nvPr/>
        </p:nvSpPr>
        <p:spPr>
          <a:xfrm>
            <a:off x="164465" y="282575"/>
            <a:ext cx="5850255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作为返回函数：</a:t>
            </a:r>
          </a:p>
        </p:txBody>
      </p:sp>
      <p:sp>
        <p:nvSpPr>
          <p:cNvPr id="18" name="矩形 17"/>
          <p:cNvSpPr/>
          <p:nvPr/>
        </p:nvSpPr>
        <p:spPr>
          <a:xfrm>
            <a:off x="212090" y="254000"/>
            <a:ext cx="11645900" cy="635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3C0DB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6720" y="502920"/>
            <a:ext cx="63855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>
                <a:solidFill>
                  <a:schemeClr val="bg1"/>
                </a:solidFill>
                <a:latin typeface="Arial Rounded MT Bold" panose="020F0704030504030204" charset="0"/>
                <a:cs typeface="Arial Rounded MT Bold" panose="020F0704030504030204" charset="0"/>
              </a:rPr>
              <a:t>what’s this</a:t>
            </a:r>
            <a:r>
              <a:rPr lang="zh-CN" altLang="en-US" sz="7200">
                <a:solidFill>
                  <a:schemeClr val="bg1"/>
                </a:solidFill>
                <a:latin typeface="Arial Rounded MT Bold" panose="020F0704030504030204" charset="0"/>
                <a:cs typeface="Arial Rounded MT Bold" panose="020F0704030504030204" charset="0"/>
              </a:rPr>
              <a:t>？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334645" y="608965"/>
            <a:ext cx="5975985" cy="987425"/>
          </a:xfrm>
          <a:prstGeom prst="round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2470" y="2941320"/>
            <a:ext cx="111093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A </a:t>
            </a:r>
            <a:r>
              <a:rPr lang="en-US" altLang="zh-CN" sz="4400">
                <a:solidFill>
                  <a:srgbClr val="FFC000"/>
                </a:solidFill>
                <a:latin typeface="Calibri Light" panose="020F0302020204030204" charset="0"/>
                <a:cs typeface="Calibri Light" panose="020F0302020204030204" charset="0"/>
              </a:rPr>
              <a:t>declarative</a:t>
            </a:r>
            <a:r>
              <a:rPr lang="en-US" altLang="zh-CN" sz="440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 programming paradigm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12470" y="1795780"/>
            <a:ext cx="92043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A programming paradigm</a:t>
            </a:r>
          </a:p>
        </p:txBody>
      </p:sp>
      <p:sp>
        <p:nvSpPr>
          <p:cNvPr id="18" name="矩形 17"/>
          <p:cNvSpPr/>
          <p:nvPr/>
        </p:nvSpPr>
        <p:spPr>
          <a:xfrm>
            <a:off x="212090" y="254000"/>
            <a:ext cx="11645900" cy="635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3C0DB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12470" y="4142740"/>
            <a:ext cx="12746355" cy="2276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chemeClr val="bg1"/>
                </a:solidFill>
                <a:sym typeface="+mn-ea"/>
              </a:rPr>
              <a:t>Constructed by  </a:t>
            </a:r>
          </a:p>
          <a:p>
            <a:r>
              <a:rPr lang="en-US" altLang="zh-CN" sz="4400">
                <a:solidFill>
                  <a:schemeClr val="bg1"/>
                </a:solidFill>
                <a:sym typeface="+mn-ea"/>
              </a:rPr>
              <a:t>applying and composing </a:t>
            </a:r>
            <a:r>
              <a:rPr lang="en-US" altLang="zh-CN" sz="5400">
                <a:solidFill>
                  <a:srgbClr val="FFC000"/>
                </a:solidFill>
                <a:sym typeface="+mn-ea"/>
              </a:rPr>
              <a:t>functions</a:t>
            </a:r>
            <a:endParaRPr lang="en-US" altLang="zh-CN" sz="4400">
              <a:solidFill>
                <a:srgbClr val="FFC000"/>
              </a:solidFill>
            </a:endParaRPr>
          </a:p>
          <a:p>
            <a:endParaRPr lang="en-US" altLang="zh-CN" sz="440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70" y="1040130"/>
            <a:ext cx="8103235" cy="1308735"/>
          </a:xfrm>
          <a:prstGeom prst="rect">
            <a:avLst/>
          </a:prstGeom>
        </p:spPr>
      </p:pic>
      <p:sp>
        <p:nvSpPr>
          <p:cNvPr id="4" name="上箭头 3"/>
          <p:cNvSpPr/>
          <p:nvPr/>
        </p:nvSpPr>
        <p:spPr>
          <a:xfrm>
            <a:off x="3519805" y="716915"/>
            <a:ext cx="293370" cy="466725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94915" y="194945"/>
            <a:ext cx="2788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</a:rPr>
              <a:t>查看函数型别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86815" y="2545715"/>
            <a:ext cx="1033462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max :: (Ord </a:t>
            </a:r>
            <a:r>
              <a:rPr lang="en-US" altLang="zh-CN" sz="360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int</a:t>
            </a:r>
            <a:r>
              <a:rPr lang="zh-CN" altLang="en-US" sz="360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) =&gt; </a:t>
            </a:r>
            <a:r>
              <a:rPr lang="en-US" altLang="zh-CN" sz="360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int</a:t>
            </a:r>
            <a:r>
              <a:rPr lang="zh-CN" altLang="en-US" sz="360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 -&gt; (</a:t>
            </a:r>
            <a:r>
              <a:rPr lang="en-US" altLang="zh-CN" sz="360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int </a:t>
            </a:r>
            <a:r>
              <a:rPr lang="zh-CN" altLang="en-US" sz="360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-&gt; </a:t>
            </a:r>
            <a:r>
              <a:rPr lang="en-US" altLang="zh-CN" sz="360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int</a:t>
            </a:r>
            <a:r>
              <a:rPr lang="zh-CN" altLang="en-US" sz="360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)</a:t>
            </a:r>
          </a:p>
          <a:p>
            <a:endParaRPr lang="zh-CN" altLang="en-US" sz="3600">
              <a:solidFill>
                <a:schemeClr val="bg1"/>
              </a:solidFill>
              <a:latin typeface="Calibri Light" panose="020F0302020204030204" charset="0"/>
              <a:cs typeface="Calibri Light" panose="020F0302020204030204" charset="0"/>
            </a:endParaRPr>
          </a:p>
          <a:p>
            <a:r>
              <a:rPr lang="zh-CN" altLang="en-US" sz="360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max 取一个</a:t>
            </a:r>
            <a:r>
              <a:rPr lang="en-US" altLang="zh-CN" sz="360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int</a:t>
            </a:r>
            <a:r>
              <a:rPr lang="zh-CN" altLang="en-US" sz="360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型参数 a</a:t>
            </a:r>
          </a:p>
          <a:p>
            <a:r>
              <a:rPr lang="zh-CN" altLang="en-US" sz="360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并回传</a:t>
            </a:r>
            <a:r>
              <a:rPr lang="zh-CN" altLang="en-US" sz="360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  <a:sym typeface="+mn-ea"/>
              </a:rPr>
              <a:t>( </a:t>
            </a:r>
            <a:r>
              <a:rPr lang="en-US" altLang="zh-CN" sz="360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  <a:sym typeface="+mn-ea"/>
              </a:rPr>
              <a:t> </a:t>
            </a:r>
            <a:r>
              <a:rPr lang="zh-CN" altLang="en-US" sz="360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  <a:sym typeface="+mn-ea"/>
              </a:rPr>
              <a:t>-&gt;</a:t>
            </a:r>
            <a:r>
              <a:rPr lang="en-US" altLang="zh-CN" sz="360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  <a:sym typeface="+mn-ea"/>
              </a:rPr>
              <a:t> </a:t>
            </a:r>
            <a:r>
              <a:rPr lang="zh-CN" altLang="en-US" sz="360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  <a:sym typeface="+mn-ea"/>
              </a:rPr>
              <a:t>)</a:t>
            </a:r>
            <a:r>
              <a:rPr lang="zh-CN" altLang="en-US" sz="360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一个函数</a:t>
            </a:r>
          </a:p>
          <a:p>
            <a:r>
              <a:rPr lang="zh-CN" altLang="en-US" sz="360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这个函数</a:t>
            </a:r>
            <a:r>
              <a:rPr lang="zh-CN" altLang="en-US" sz="3600">
                <a:solidFill>
                  <a:schemeClr val="accent4"/>
                </a:solidFill>
                <a:latin typeface="Calibri Light" panose="020F0302020204030204" charset="0"/>
                <a:cs typeface="Calibri Light" panose="020F0302020204030204" charset="0"/>
              </a:rPr>
              <a:t>取一个 a 型别的参数</a:t>
            </a:r>
            <a:r>
              <a:rPr lang="zh-CN" altLang="en-US" sz="360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，回传一个</a:t>
            </a:r>
            <a:r>
              <a:rPr lang="en-US" altLang="zh-CN" sz="360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int</a:t>
            </a:r>
            <a:r>
              <a:rPr lang="zh-CN" altLang="en-US" sz="360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型a</a:t>
            </a:r>
          </a:p>
          <a:p>
            <a:r>
              <a:rPr lang="en-US" altLang="zh-CN" sz="400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  <a:sym typeface="+mn-ea"/>
              </a:rPr>
              <a:t>4</a:t>
            </a:r>
            <a:r>
              <a:rPr lang="zh-CN" altLang="en-US" sz="400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  <a:sym typeface="+mn-ea"/>
              </a:rPr>
              <a:t> -&gt; (</a:t>
            </a:r>
            <a:r>
              <a:rPr lang="en-US" altLang="zh-CN" sz="400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  <a:sym typeface="+mn-ea"/>
              </a:rPr>
              <a:t>5</a:t>
            </a:r>
            <a:r>
              <a:rPr lang="zh-CN" altLang="en-US" sz="400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  <a:sym typeface="+mn-ea"/>
              </a:rPr>
              <a:t> -&gt; </a:t>
            </a:r>
            <a:r>
              <a:rPr lang="en-US" altLang="zh-CN" sz="400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  <a:sym typeface="+mn-ea"/>
              </a:rPr>
              <a:t>5</a:t>
            </a:r>
            <a:r>
              <a:rPr lang="zh-CN" altLang="en-US" sz="400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  <a:sym typeface="+mn-ea"/>
              </a:rPr>
              <a:t>)</a:t>
            </a:r>
            <a:endParaRPr lang="zh-CN" altLang="en-US" sz="4000">
              <a:solidFill>
                <a:schemeClr val="bg1"/>
              </a:solidFill>
              <a:latin typeface="Calibri Light" panose="020F0302020204030204" charset="0"/>
              <a:cs typeface="Calibri Light" panose="020F030202020403020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12090" y="254000"/>
            <a:ext cx="11645900" cy="635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3C0DB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64465" y="282575"/>
            <a:ext cx="5850255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作为接受函数：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35" y="1210310"/>
            <a:ext cx="8306435" cy="14389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92860" y="2941320"/>
            <a:ext cx="944372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</a:rPr>
              <a:t> </a:t>
            </a:r>
            <a:r>
              <a:rPr lang="zh-CN" altLang="en-US" sz="3600">
                <a:solidFill>
                  <a:schemeClr val="bg1"/>
                </a:solidFill>
              </a:rPr>
              <a:t>-&gt;</a:t>
            </a:r>
            <a:r>
              <a:rPr lang="en-US" altLang="zh-CN" sz="3600">
                <a:solidFill>
                  <a:schemeClr val="bg1"/>
                </a:solidFill>
              </a:rPr>
              <a:t> </a:t>
            </a:r>
            <a:r>
              <a:rPr lang="zh-CN" altLang="en-US" sz="3600">
                <a:solidFill>
                  <a:schemeClr val="bg1"/>
                </a:solidFill>
              </a:rPr>
              <a:t>是右结合，在这里括号是必须的</a:t>
            </a:r>
          </a:p>
          <a:p>
            <a:r>
              <a:rPr lang="zh-CN" altLang="en-US" sz="3600">
                <a:solidFill>
                  <a:schemeClr val="bg1"/>
                </a:solidFill>
              </a:rPr>
              <a:t>它标明了首个参数</a:t>
            </a:r>
          </a:p>
          <a:p>
            <a:endParaRPr lang="zh-CN" altLang="en-US" sz="3600">
              <a:solidFill>
                <a:schemeClr val="bg1"/>
              </a:solidFill>
            </a:endParaRPr>
          </a:p>
          <a:p>
            <a:r>
              <a:rPr lang="zh-CN" altLang="en-US" sz="3600">
                <a:solidFill>
                  <a:schemeClr val="bg1"/>
                </a:solidFill>
              </a:rPr>
              <a:t>是一个</a:t>
            </a:r>
            <a:r>
              <a:rPr lang="zh-CN" altLang="en-US" sz="3600">
                <a:solidFill>
                  <a:schemeClr val="accent4"/>
                </a:solidFill>
              </a:rPr>
              <a:t>参数与回传值型别</a:t>
            </a:r>
            <a:r>
              <a:rPr lang="zh-CN" altLang="en-US" sz="3600">
                <a:solidFill>
                  <a:schemeClr val="bg1"/>
                </a:solidFill>
              </a:rPr>
              <a:t>都是a的</a:t>
            </a:r>
            <a:r>
              <a:rPr lang="zh-CN" altLang="en-US" sz="3600">
                <a:solidFill>
                  <a:schemeClr val="accent4"/>
                </a:solidFill>
              </a:rPr>
              <a:t>函数</a:t>
            </a:r>
          </a:p>
          <a:p>
            <a:endParaRPr lang="zh-CN" altLang="en-US" sz="3600">
              <a:solidFill>
                <a:schemeClr val="accent4"/>
              </a:solidFill>
            </a:endParaRPr>
          </a:p>
          <a:p>
            <a:r>
              <a:rPr lang="zh-CN" altLang="en-US" sz="3600">
                <a:solidFill>
                  <a:schemeClr val="bg1"/>
                </a:solidFill>
              </a:rPr>
              <a:t>第二个参数与回传值的型别也都是a。</a:t>
            </a:r>
          </a:p>
        </p:txBody>
      </p:sp>
      <p:sp>
        <p:nvSpPr>
          <p:cNvPr id="18" name="矩形 17"/>
          <p:cNvSpPr/>
          <p:nvPr/>
        </p:nvSpPr>
        <p:spPr>
          <a:xfrm>
            <a:off x="212090" y="254000"/>
            <a:ext cx="11645900" cy="635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3C0DB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6974"/>
          <a:stretch>
            <a:fillRect/>
          </a:stretch>
        </p:blipFill>
        <p:spPr>
          <a:xfrm>
            <a:off x="755015" y="3228975"/>
            <a:ext cx="4921885" cy="16262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r="14648" b="9206"/>
          <a:stretch>
            <a:fillRect/>
          </a:stretch>
        </p:blipFill>
        <p:spPr>
          <a:xfrm>
            <a:off x="492125" y="916940"/>
            <a:ext cx="5316855" cy="10960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07415" y="319405"/>
            <a:ext cx="11968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</a:rPr>
              <a:t>(+1) </a:t>
            </a:r>
            <a:r>
              <a:rPr lang="zh-CN" altLang="en-US" sz="3200">
                <a:solidFill>
                  <a:schemeClr val="bg1"/>
                </a:solidFill>
              </a:rPr>
              <a:t>函数型别：</a:t>
            </a:r>
            <a:r>
              <a:rPr lang="en-US" altLang="zh-CN" sz="3200">
                <a:solidFill>
                  <a:schemeClr val="bg1"/>
                </a:solidFill>
              </a:rPr>
              <a:t>                           </a:t>
            </a:r>
            <a:r>
              <a:rPr lang="en-US" altLang="zh-CN" sz="3200">
                <a:solidFill>
                  <a:schemeClr val="bg1"/>
                </a:solidFill>
                <a:sym typeface="+mn-ea"/>
              </a:rPr>
              <a:t>(++) </a:t>
            </a:r>
            <a:r>
              <a:rPr lang="zh-CN" altLang="en-US" sz="3200">
                <a:solidFill>
                  <a:schemeClr val="bg1"/>
                </a:solidFill>
                <a:sym typeface="+mn-ea"/>
              </a:rPr>
              <a:t>函数型别：</a:t>
            </a:r>
            <a:endParaRPr lang="en-US" altLang="zh-CN" sz="320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33780" y="2261235"/>
            <a:ext cx="96970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sym typeface="+mn-ea"/>
              </a:rPr>
              <a:t>是</a:t>
            </a:r>
            <a:r>
              <a:rPr lang="en-US" altLang="zh-CN" sz="36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3600">
                <a:solidFill>
                  <a:schemeClr val="accent4"/>
                </a:solidFill>
                <a:sym typeface="+mn-ea"/>
              </a:rPr>
              <a:t>参数与回传值型别</a:t>
            </a:r>
            <a:r>
              <a:rPr lang="en-US" altLang="zh-CN" sz="3600">
                <a:solidFill>
                  <a:schemeClr val="accent4"/>
                </a:solidFill>
                <a:sym typeface="+mn-ea"/>
              </a:rPr>
              <a:t> </a:t>
            </a:r>
            <a:r>
              <a:rPr lang="zh-CN" altLang="en-US" sz="3600">
                <a:solidFill>
                  <a:schemeClr val="bg1"/>
                </a:solidFill>
                <a:sym typeface="+mn-ea"/>
              </a:rPr>
              <a:t>都是a的</a:t>
            </a:r>
            <a:r>
              <a:rPr lang="zh-CN" altLang="en-US" sz="3600">
                <a:solidFill>
                  <a:schemeClr val="accent4"/>
                </a:solidFill>
                <a:sym typeface="+mn-ea"/>
              </a:rPr>
              <a:t>函数</a:t>
            </a:r>
            <a:endParaRPr lang="zh-CN" altLang="en-US" sz="3600">
              <a:solidFill>
                <a:schemeClr val="accent4"/>
              </a:solidFill>
            </a:endParaRPr>
          </a:p>
          <a:p>
            <a:endParaRPr lang="zh-CN" altLang="en-US" sz="3600"/>
          </a:p>
        </p:txBody>
      </p:sp>
      <p:sp>
        <p:nvSpPr>
          <p:cNvPr id="8" name="文本框 7"/>
          <p:cNvSpPr txBox="1"/>
          <p:nvPr/>
        </p:nvSpPr>
        <p:spPr>
          <a:xfrm>
            <a:off x="6409690" y="3337560"/>
            <a:ext cx="52736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</a:rPr>
              <a:t>(+3)</a:t>
            </a:r>
            <a:r>
              <a:rPr lang="zh-CN" altLang="en-US" sz="3200">
                <a:solidFill>
                  <a:schemeClr val="bg1"/>
                </a:solidFill>
              </a:rPr>
              <a:t>在</a:t>
            </a:r>
            <a:r>
              <a:rPr lang="en-US" altLang="zh-CN" sz="3200">
                <a:solidFill>
                  <a:schemeClr val="bg1"/>
                </a:solidFill>
              </a:rPr>
              <a:t>10</a:t>
            </a:r>
            <a:r>
              <a:rPr lang="zh-CN" altLang="en-US" sz="3200">
                <a:solidFill>
                  <a:schemeClr val="bg1"/>
                </a:solidFill>
              </a:rPr>
              <a:t>上作用两次得到</a:t>
            </a:r>
            <a:r>
              <a:rPr lang="en-US" altLang="zh-CN" sz="3200">
                <a:solidFill>
                  <a:schemeClr val="bg1"/>
                </a:solidFill>
              </a:rPr>
              <a:t>16</a:t>
            </a:r>
          </a:p>
          <a:p>
            <a:r>
              <a:rPr lang="en-US" altLang="zh-CN" sz="3200">
                <a:solidFill>
                  <a:schemeClr val="bg1"/>
                </a:solidFill>
              </a:rPr>
              <a:t>(+1)</a:t>
            </a:r>
            <a:r>
              <a:rPr lang="zh-CN" altLang="en-US" sz="3200">
                <a:solidFill>
                  <a:schemeClr val="bg1"/>
                </a:solidFill>
              </a:rPr>
              <a:t>在</a:t>
            </a:r>
            <a:r>
              <a:rPr lang="en-US" altLang="zh-CN" sz="3200">
                <a:solidFill>
                  <a:schemeClr val="bg1"/>
                </a:solidFill>
              </a:rPr>
              <a:t>3</a:t>
            </a:r>
            <a:r>
              <a:rPr lang="zh-CN" altLang="en-US" sz="3200">
                <a:solidFill>
                  <a:schemeClr val="bg1"/>
                </a:solidFill>
              </a:rPr>
              <a:t>上作用两次</a:t>
            </a:r>
            <a:r>
              <a:rPr lang="en-US" altLang="zh-CN" sz="3200">
                <a:solidFill>
                  <a:schemeClr val="bg1"/>
                </a:solidFill>
              </a:rPr>
              <a:t> </a:t>
            </a:r>
            <a:r>
              <a:rPr lang="zh-CN" altLang="en-US" sz="3200">
                <a:solidFill>
                  <a:schemeClr val="bg1"/>
                </a:solidFill>
              </a:rPr>
              <a:t>得到</a:t>
            </a:r>
            <a:r>
              <a:rPr lang="en-US" altLang="zh-CN" sz="320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75" y="4756785"/>
            <a:ext cx="8209915" cy="17532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rcRect l="1422" r="13229" b="5396"/>
          <a:stretch>
            <a:fillRect/>
          </a:stretch>
        </p:blipFill>
        <p:spPr>
          <a:xfrm>
            <a:off x="5986145" y="991870"/>
            <a:ext cx="5826125" cy="1021080"/>
          </a:xfrm>
          <a:prstGeom prst="round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12090" y="254000"/>
            <a:ext cx="11645900" cy="635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3C0DB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212090" y="254000"/>
            <a:ext cx="11645900" cy="635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3C0DB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99135" y="600710"/>
            <a:ext cx="730123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>
                <a:solidFill>
                  <a:schemeClr val="accent4"/>
                </a:solidFill>
                <a:latin typeface="Arial Rounded MT Bold" panose="020F0704030504030204" charset="0"/>
                <a:cs typeface="Arial Rounded MT Bold" panose="020F0704030504030204" charset="0"/>
              </a:rPr>
              <a:t>2.Lazy evalution</a:t>
            </a:r>
          </a:p>
          <a:p>
            <a:r>
              <a:rPr lang="en-US" altLang="zh-CN" sz="5400">
                <a:solidFill>
                  <a:schemeClr val="accent4"/>
                </a:solidFill>
                <a:latin typeface="Arial Rounded MT Bold" panose="020F0704030504030204" charset="0"/>
                <a:cs typeface="Arial Rounded MT Bold" panose="020F0704030504030204" charset="0"/>
              </a:rPr>
              <a:t>    </a:t>
            </a:r>
            <a:r>
              <a:rPr lang="zh-CN" altLang="en-US" sz="5400">
                <a:solidFill>
                  <a:schemeClr val="accent4"/>
                </a:solidFill>
                <a:latin typeface="Arial Rounded MT Bold" panose="020F0704030504030204" charset="0"/>
                <a:cs typeface="Arial Rounded MT Bold" panose="020F0704030504030204" charset="0"/>
              </a:rPr>
              <a:t>惰性求值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38555" y="2748280"/>
            <a:ext cx="95783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chemeClr val="bg1"/>
                </a:solidFill>
              </a:rPr>
              <a:t>在调用函数</a:t>
            </a:r>
            <a:r>
              <a:rPr lang="en-US" altLang="zh-CN" sz="4000">
                <a:solidFill>
                  <a:schemeClr val="bg1"/>
                </a:solidFill>
              </a:rPr>
              <a:t> add(a(),b())</a:t>
            </a:r>
          </a:p>
          <a:p>
            <a:endParaRPr lang="en-US" altLang="zh-CN" sz="4000">
              <a:solidFill>
                <a:schemeClr val="bg1"/>
              </a:solidFill>
            </a:endParaRPr>
          </a:p>
          <a:p>
            <a:r>
              <a:rPr lang="en-US" altLang="zh-CN" sz="4000">
                <a:solidFill>
                  <a:schemeClr val="bg1"/>
                </a:solidFill>
              </a:rPr>
              <a:t>C</a:t>
            </a:r>
            <a:r>
              <a:rPr lang="zh-CN" altLang="en-US" sz="4000">
                <a:solidFill>
                  <a:schemeClr val="bg1"/>
                </a:solidFill>
              </a:rPr>
              <a:t>语言中</a:t>
            </a:r>
            <a:r>
              <a:rPr lang="en-US" altLang="zh-CN" sz="4000">
                <a:solidFill>
                  <a:schemeClr val="bg1"/>
                </a:solidFill>
              </a:rPr>
              <a:t> </a:t>
            </a:r>
            <a:r>
              <a:rPr lang="zh-CN" altLang="en-US" sz="4000">
                <a:solidFill>
                  <a:schemeClr val="bg1"/>
                </a:solidFill>
              </a:rPr>
              <a:t>会先计算</a:t>
            </a:r>
            <a:r>
              <a:rPr lang="en-US" altLang="zh-CN" sz="4000">
                <a:solidFill>
                  <a:schemeClr val="bg1"/>
                </a:solidFill>
              </a:rPr>
              <a:t>ab</a:t>
            </a:r>
            <a:r>
              <a:rPr lang="zh-CN" altLang="en-US" sz="4000">
                <a:solidFill>
                  <a:schemeClr val="bg1"/>
                </a:solidFill>
              </a:rPr>
              <a:t>的值，然后再调用</a:t>
            </a:r>
            <a:r>
              <a:rPr lang="en-US" altLang="zh-CN" sz="4000">
                <a:solidFill>
                  <a:schemeClr val="bg1"/>
                </a:solidFill>
              </a:rPr>
              <a:t>add</a:t>
            </a:r>
          </a:p>
          <a:p>
            <a:r>
              <a:rPr lang="zh-CN" altLang="en-US" sz="4000">
                <a:solidFill>
                  <a:schemeClr val="bg1"/>
                </a:solidFill>
              </a:rPr>
              <a:t>而在</a:t>
            </a:r>
            <a:r>
              <a:rPr lang="en-US" altLang="zh-CN" sz="4000">
                <a:solidFill>
                  <a:schemeClr val="bg1"/>
                </a:solidFill>
              </a:rPr>
              <a:t>haskell</a:t>
            </a:r>
            <a:r>
              <a:rPr lang="zh-CN" altLang="en-US" sz="4000">
                <a:solidFill>
                  <a:schemeClr val="bg1"/>
                </a:solidFill>
              </a:rPr>
              <a:t>中</a:t>
            </a:r>
            <a:r>
              <a:rPr lang="en-US" altLang="zh-CN" sz="4000">
                <a:solidFill>
                  <a:schemeClr val="bg1"/>
                </a:solidFill>
              </a:rPr>
              <a:t> </a:t>
            </a:r>
            <a:r>
              <a:rPr lang="zh-CN" altLang="en-US" sz="4000">
                <a:solidFill>
                  <a:schemeClr val="bg1"/>
                </a:solidFill>
              </a:rPr>
              <a:t>会直接运行</a:t>
            </a:r>
            <a:r>
              <a:rPr lang="en-US" altLang="zh-CN" sz="4000">
                <a:solidFill>
                  <a:schemeClr val="bg1"/>
                </a:solidFill>
              </a:rPr>
              <a:t>add</a:t>
            </a:r>
            <a:r>
              <a:rPr lang="zh-CN" altLang="en-US" sz="4000">
                <a:solidFill>
                  <a:schemeClr val="bg1"/>
                </a:solidFill>
              </a:rPr>
              <a:t>然后用到的时候再计算</a:t>
            </a:r>
            <a:r>
              <a:rPr lang="en-US" altLang="zh-CN" sz="4000">
                <a:solidFill>
                  <a:schemeClr val="bg1"/>
                </a:solidFill>
              </a:rPr>
              <a:t>a()</a:t>
            </a:r>
            <a:r>
              <a:rPr lang="zh-CN" altLang="en-US" sz="4000">
                <a:solidFill>
                  <a:schemeClr val="bg1"/>
                </a:solidFill>
              </a:rPr>
              <a:t>和</a:t>
            </a:r>
            <a:r>
              <a:rPr lang="en-US" altLang="zh-CN" sz="4000">
                <a:solidFill>
                  <a:schemeClr val="bg1"/>
                </a:solidFill>
              </a:rPr>
              <a:t>b()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212090" y="254000"/>
            <a:ext cx="11645900" cy="635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3C0DB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34645" y="233680"/>
            <a:ext cx="4586605" cy="987425"/>
          </a:xfrm>
          <a:prstGeom prst="round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8815" y="233680"/>
            <a:ext cx="41071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solidFill>
                  <a:schemeClr val="bg1">
                    <a:lumMod val="95000"/>
                  </a:schemeClr>
                </a:solidFill>
                <a:latin typeface="Arial Rounded MT Bold" panose="020F0704030504030204" charset="0"/>
                <a:cs typeface="Arial Rounded MT Bold" panose="020F0704030504030204" charset="0"/>
              </a:rPr>
              <a:t>In Haskell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5" y="1995805"/>
            <a:ext cx="6020435" cy="4171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226310" y="3059430"/>
            <a:ext cx="6985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chemeClr val="bg1"/>
                </a:solidFill>
              </a:rPr>
              <a:t>(</a:t>
            </a:r>
            <a:r>
              <a:rPr lang="en-US" altLang="zh-CN" sz="48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λ</a:t>
            </a:r>
            <a:r>
              <a:rPr lang="en-US" altLang="zh-CN" sz="4800">
                <a:solidFill>
                  <a:schemeClr val="bg1"/>
                </a:solidFill>
              </a:rPr>
              <a:t>u. </a:t>
            </a:r>
            <a:r>
              <a:rPr lang="en-US" altLang="zh-CN" sz="48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λ</a:t>
            </a:r>
            <a:r>
              <a:rPr lang="en-US" altLang="zh-CN" sz="4800">
                <a:solidFill>
                  <a:schemeClr val="bg1"/>
                </a:solidFill>
              </a:rPr>
              <a:t>v. v)</a:t>
            </a:r>
            <a:r>
              <a:rPr lang="en-US" altLang="zh-CN" sz="4800">
                <a:solidFill>
                  <a:srgbClr val="FFFF00"/>
                </a:solidFill>
              </a:rPr>
              <a:t>(</a:t>
            </a:r>
            <a:r>
              <a:rPr lang="en-US" altLang="zh-CN" sz="4800">
                <a:solidFill>
                  <a:schemeClr val="bg1"/>
                </a:solidFill>
              </a:rPr>
              <a:t>(</a:t>
            </a:r>
            <a:r>
              <a:rPr lang="en-US" altLang="zh-CN" sz="48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λ</a:t>
            </a:r>
            <a:r>
              <a:rPr lang="en-US" altLang="zh-CN" sz="4800">
                <a:solidFill>
                  <a:schemeClr val="bg1"/>
                </a:solidFill>
              </a:rPr>
              <a:t>x. x x)</a:t>
            </a:r>
            <a:r>
              <a:rPr lang="en-US" altLang="zh-CN" sz="4800">
                <a:solidFill>
                  <a:srgbClr val="FF0000"/>
                </a:solidFill>
                <a:sym typeface="+mn-ea"/>
              </a:rPr>
              <a:t>(</a:t>
            </a:r>
            <a:r>
              <a:rPr lang="en-US" altLang="zh-CN" sz="48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λ</a:t>
            </a:r>
            <a:r>
              <a:rPr lang="en-US" altLang="zh-CN" sz="4800">
                <a:solidFill>
                  <a:srgbClr val="FF0000"/>
                </a:solidFill>
                <a:sym typeface="+mn-ea"/>
              </a:rPr>
              <a:t>x. x x)</a:t>
            </a:r>
            <a:r>
              <a:rPr lang="en-US" altLang="zh-CN" sz="4800">
                <a:solidFill>
                  <a:srgbClr val="FFFF00"/>
                </a:solidFill>
                <a:sym typeface="+mn-ea"/>
              </a:rPr>
              <a:t>)</a:t>
            </a:r>
            <a:endParaRPr lang="en-US" altLang="zh-CN" sz="4800">
              <a:solidFill>
                <a:schemeClr val="bg1"/>
              </a:solidFill>
              <a:sym typeface="+mn-ea"/>
            </a:endParaRPr>
          </a:p>
          <a:p>
            <a:endParaRPr lang="en-US" altLang="zh-CN" sz="4800">
              <a:solidFill>
                <a:schemeClr val="bg1"/>
              </a:solidFill>
            </a:endParaRPr>
          </a:p>
          <a:p>
            <a:endParaRPr lang="en-US" altLang="zh-CN" sz="4800">
              <a:solidFill>
                <a:schemeClr val="bg1"/>
              </a:solidFill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43150" y="4957445"/>
            <a:ext cx="349821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➪ </a:t>
            </a:r>
            <a:r>
              <a:rPr lang="en-US" altLang="zh-CN" sz="4400">
                <a:solidFill>
                  <a:schemeClr val="bg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λv. v</a:t>
            </a:r>
            <a:endParaRPr lang="en-US" altLang="zh-CN" sz="4400">
              <a:solidFill>
                <a:schemeClr val="bg1"/>
              </a:solidFill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  <a:p>
            <a:endParaRPr lang="zh-CN" altLang="en-US" sz="4400"/>
          </a:p>
        </p:txBody>
      </p:sp>
      <p:sp>
        <p:nvSpPr>
          <p:cNvPr id="6" name="文本框 5"/>
          <p:cNvSpPr txBox="1"/>
          <p:nvPr/>
        </p:nvSpPr>
        <p:spPr>
          <a:xfrm>
            <a:off x="2343150" y="3921125"/>
            <a:ext cx="1021715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➪ (</a:t>
            </a:r>
            <a:r>
              <a:rPr lang="en-US" altLang="zh-CN" sz="44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λ</a:t>
            </a:r>
            <a:r>
              <a:rPr lang="en-US" altLang="zh-CN" sz="4400">
                <a:solidFill>
                  <a:schemeClr val="bg1"/>
                </a:solidFill>
                <a:sym typeface="+mn-ea"/>
              </a:rPr>
              <a:t>u. </a:t>
            </a:r>
            <a:r>
              <a:rPr lang="en-US" altLang="zh-CN" sz="44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λ</a:t>
            </a:r>
            <a:r>
              <a:rPr lang="en-US" altLang="zh-CN" sz="4400">
                <a:solidFill>
                  <a:schemeClr val="bg1"/>
                </a:solidFill>
                <a:sym typeface="+mn-ea"/>
              </a:rPr>
              <a:t>v. v)((</a:t>
            </a:r>
            <a:r>
              <a:rPr lang="en-US" altLang="zh-CN" sz="44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λ</a:t>
            </a:r>
            <a:r>
              <a:rPr lang="en-US" altLang="zh-CN" sz="4400">
                <a:solidFill>
                  <a:schemeClr val="bg1"/>
                </a:solidFill>
                <a:sym typeface="+mn-ea"/>
              </a:rPr>
              <a:t>x. x x)(</a:t>
            </a:r>
            <a:r>
              <a:rPr lang="en-US" altLang="zh-CN" sz="44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λ</a:t>
            </a:r>
            <a:r>
              <a:rPr lang="en-US" altLang="zh-CN" sz="4400">
                <a:solidFill>
                  <a:schemeClr val="bg1"/>
                </a:solidFill>
                <a:sym typeface="+mn-ea"/>
              </a:rPr>
              <a:t>x. x x))</a:t>
            </a:r>
            <a:endParaRPr lang="en-US" altLang="zh-CN" sz="4400">
              <a:solidFill>
                <a:schemeClr val="bg1"/>
              </a:solidFill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  <a:p>
            <a:endParaRPr lang="zh-CN" altLang="en-US" sz="4400"/>
          </a:p>
        </p:txBody>
      </p:sp>
      <p:sp>
        <p:nvSpPr>
          <p:cNvPr id="7" name="矩形 6"/>
          <p:cNvSpPr/>
          <p:nvPr/>
        </p:nvSpPr>
        <p:spPr>
          <a:xfrm>
            <a:off x="666115" y="1718945"/>
            <a:ext cx="57975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Normal - order</a:t>
            </a:r>
          </a:p>
        </p:txBody>
      </p:sp>
      <p:sp>
        <p:nvSpPr>
          <p:cNvPr id="18" name="矩形 17"/>
          <p:cNvSpPr/>
          <p:nvPr/>
        </p:nvSpPr>
        <p:spPr>
          <a:xfrm>
            <a:off x="212090" y="254000"/>
            <a:ext cx="11645900" cy="635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3C0DB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29615" y="280035"/>
            <a:ext cx="55473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solidFill>
                  <a:schemeClr val="bg1">
                    <a:lumMod val="95000"/>
                  </a:schemeClr>
                </a:solidFill>
                <a:latin typeface="Arial Rounded MT Bold" panose="020F0704030504030204" charset="0"/>
                <a:cs typeface="Arial Rounded MT Bold" panose="020F0704030504030204" charset="0"/>
              </a:rPr>
              <a:t>In λ-calculus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729615" y="280035"/>
            <a:ext cx="4830445" cy="987425"/>
          </a:xfrm>
          <a:prstGeom prst="round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321800" y="744220"/>
            <a:ext cx="2174875" cy="2174875"/>
            <a:chOff x="2379" y="3419"/>
            <a:chExt cx="2472" cy="2472"/>
          </a:xfrm>
        </p:grpSpPr>
        <p:sp>
          <p:nvSpPr>
            <p:cNvPr id="7" name=" 184"/>
            <p:cNvSpPr/>
            <p:nvPr/>
          </p:nvSpPr>
          <p:spPr>
            <a:xfrm>
              <a:off x="2379" y="3419"/>
              <a:ext cx="2472" cy="247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 184"/>
            <p:cNvSpPr/>
            <p:nvPr/>
          </p:nvSpPr>
          <p:spPr>
            <a:xfrm>
              <a:off x="2549" y="3589"/>
              <a:ext cx="2132" cy="2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>
                  <a:solidFill>
                    <a:srgbClr val="051A40"/>
                  </a:solidFill>
                  <a:latin typeface="微软雅黑" panose="020B0503020204020204" charset="-122"/>
                  <a:ea typeface="微软雅黑" panose="020B0503020204020204" charset="-122"/>
                </a:rPr>
                <a:t>summary</a:t>
              </a:r>
            </a:p>
          </p:txBody>
        </p:sp>
      </p:grpSp>
      <p:sp>
        <p:nvSpPr>
          <p:cNvPr id="10" name=" 184"/>
          <p:cNvSpPr/>
          <p:nvPr/>
        </p:nvSpPr>
        <p:spPr>
          <a:xfrm>
            <a:off x="8649335" y="71755"/>
            <a:ext cx="3519805" cy="3519805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 184"/>
          <p:cNvSpPr/>
          <p:nvPr/>
        </p:nvSpPr>
        <p:spPr>
          <a:xfrm>
            <a:off x="8914765" y="337820"/>
            <a:ext cx="2988945" cy="2988945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833485" y="1906905"/>
            <a:ext cx="186055" cy="1860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0852150" y="3140710"/>
            <a:ext cx="186055" cy="1860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148445" y="3140710"/>
            <a:ext cx="398780" cy="3987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8390255" y="419735"/>
            <a:ext cx="688340" cy="6883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 184"/>
          <p:cNvSpPr/>
          <p:nvPr/>
        </p:nvSpPr>
        <p:spPr>
          <a:xfrm>
            <a:off x="9713595" y="4175125"/>
            <a:ext cx="778510" cy="77851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" name=" 184"/>
          <p:cNvSpPr/>
          <p:nvPr/>
        </p:nvSpPr>
        <p:spPr>
          <a:xfrm>
            <a:off x="7716520" y="1682750"/>
            <a:ext cx="410210" cy="41021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" name=" 184"/>
          <p:cNvSpPr/>
          <p:nvPr/>
        </p:nvSpPr>
        <p:spPr>
          <a:xfrm>
            <a:off x="11262995" y="419735"/>
            <a:ext cx="410210" cy="41021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" name=" 184"/>
          <p:cNvSpPr/>
          <p:nvPr/>
        </p:nvSpPr>
        <p:spPr>
          <a:xfrm>
            <a:off x="11850370" y="2983230"/>
            <a:ext cx="318770" cy="31877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98750" y="1682750"/>
            <a:ext cx="29552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Haskell</a:t>
            </a:r>
            <a:r>
              <a:rPr lang="en-US" altLang="zh-CN">
                <a:latin typeface="Calibri Light" panose="020F0302020204030204" charset="0"/>
                <a:cs typeface="Calibri Light" panose="020F0302020204030204" charset="0"/>
              </a:rPr>
              <a:t>l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65785" y="3591560"/>
            <a:ext cx="38207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函数式编程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531485" y="3591560"/>
            <a:ext cx="30378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λ</a:t>
            </a:r>
            <a:r>
              <a:rPr lang="zh-CN" altLang="en-US" sz="5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演算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000500" y="1891030"/>
            <a:ext cx="419100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Thanks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125345" y="3248660"/>
            <a:ext cx="7522210" cy="186055"/>
            <a:chOff x="4429" y="5254"/>
            <a:chExt cx="8471" cy="293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4683" y="5392"/>
              <a:ext cx="796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/>
          </p:nvSpPr>
          <p:spPr>
            <a:xfrm>
              <a:off x="4429" y="5254"/>
              <a:ext cx="293" cy="29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2607" y="5254"/>
              <a:ext cx="293" cy="29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448560" y="3540760"/>
            <a:ext cx="7294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特别感谢李晗学长耐心指导！！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9225915" y="-1511935"/>
            <a:ext cx="3878580" cy="8977630"/>
            <a:chOff x="14529" y="-2381"/>
            <a:chExt cx="6108" cy="14138"/>
          </a:xfrm>
        </p:grpSpPr>
        <p:sp>
          <p:nvSpPr>
            <p:cNvPr id="13" name="任意多边形 12"/>
            <p:cNvSpPr/>
            <p:nvPr/>
          </p:nvSpPr>
          <p:spPr>
            <a:xfrm>
              <a:off x="15921" y="-2381"/>
              <a:ext cx="2640" cy="8188"/>
            </a:xfrm>
            <a:custGeom>
              <a:avLst/>
              <a:gdLst>
                <a:gd name="connisteX0" fmla="*/ 0 w 1676400"/>
                <a:gd name="connsiteY0" fmla="*/ 1428750 h 5199380"/>
                <a:gd name="connisteX1" fmla="*/ 57150 w 1676400"/>
                <a:gd name="connsiteY1" fmla="*/ 1504950 h 5199380"/>
                <a:gd name="connisteX2" fmla="*/ 133350 w 1676400"/>
                <a:gd name="connsiteY2" fmla="*/ 1598930 h 5199380"/>
                <a:gd name="connisteX3" fmla="*/ 1676400 w 1676400"/>
                <a:gd name="connsiteY3" fmla="*/ 5199380 h 5199380"/>
                <a:gd name="connisteX4" fmla="*/ 685800 w 1676400"/>
                <a:gd name="connsiteY4" fmla="*/ 1295400 h 5199380"/>
                <a:gd name="connisteX5" fmla="*/ 685800 w 1676400"/>
                <a:gd name="connsiteY5" fmla="*/ 0 h 519938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</a:cxnLst>
              <a:rect l="l" t="t" r="r" b="b"/>
              <a:pathLst>
                <a:path w="1676400" h="5199380">
                  <a:moveTo>
                    <a:pt x="0" y="1428750"/>
                  </a:moveTo>
                  <a:lnTo>
                    <a:pt x="57150" y="1504950"/>
                  </a:lnTo>
                  <a:lnTo>
                    <a:pt x="133350" y="1598930"/>
                  </a:lnTo>
                  <a:lnTo>
                    <a:pt x="1676400" y="5199380"/>
                  </a:lnTo>
                  <a:lnTo>
                    <a:pt x="685800" y="1295400"/>
                  </a:lnTo>
                  <a:lnTo>
                    <a:pt x="68580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4529" y="-791"/>
              <a:ext cx="6109" cy="12549"/>
              <a:chOff x="14529" y="-791"/>
              <a:chExt cx="6109" cy="12549"/>
            </a:xfrm>
          </p:grpSpPr>
          <p:sp>
            <p:nvSpPr>
              <p:cNvPr id="11" name="任意多边形 10"/>
              <p:cNvSpPr/>
              <p:nvPr/>
            </p:nvSpPr>
            <p:spPr>
              <a:xfrm>
                <a:off x="14529" y="7108"/>
                <a:ext cx="4530" cy="4650"/>
              </a:xfrm>
              <a:custGeom>
                <a:avLst/>
                <a:gdLst>
                  <a:gd name="connisteX0" fmla="*/ 0 w 2876550"/>
                  <a:gd name="connsiteY0" fmla="*/ 2476500 h 2952750"/>
                  <a:gd name="connisteX1" fmla="*/ 2876550 w 2876550"/>
                  <a:gd name="connsiteY1" fmla="*/ 0 h 2952750"/>
                  <a:gd name="connisteX2" fmla="*/ 1524000 w 2876550"/>
                  <a:gd name="connsiteY2" fmla="*/ 2838450 h 2952750"/>
                  <a:gd name="connisteX3" fmla="*/ 2724150 w 2876550"/>
                  <a:gd name="connsiteY3" fmla="*/ 2952750 h 295275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2876550" h="2952750">
                    <a:moveTo>
                      <a:pt x="0" y="2476500"/>
                    </a:moveTo>
                    <a:lnTo>
                      <a:pt x="2876550" y="0"/>
                    </a:lnTo>
                    <a:lnTo>
                      <a:pt x="1524000" y="2838450"/>
                    </a:lnTo>
                    <a:lnTo>
                      <a:pt x="2724150" y="295275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17458" y="-791"/>
                <a:ext cx="3180" cy="10558"/>
              </a:xfrm>
              <a:custGeom>
                <a:avLst/>
                <a:gdLst>
                  <a:gd name="connisteX0" fmla="*/ 95250 w 2019300"/>
                  <a:gd name="connsiteY0" fmla="*/ 0 h 6704330"/>
                  <a:gd name="connisteX1" fmla="*/ 971550 w 2019300"/>
                  <a:gd name="connsiteY1" fmla="*/ 2341880 h 6704330"/>
                  <a:gd name="connisteX2" fmla="*/ 0 w 2019300"/>
                  <a:gd name="connsiteY2" fmla="*/ 5104130 h 6704330"/>
                  <a:gd name="connisteX3" fmla="*/ 1066800 w 2019300"/>
                  <a:gd name="connsiteY3" fmla="*/ 6018530 h 6704330"/>
                  <a:gd name="connisteX4" fmla="*/ 2019300 w 2019300"/>
                  <a:gd name="connsiteY4" fmla="*/ 6704330 h 670433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2019300" h="6704330">
                    <a:moveTo>
                      <a:pt x="95250" y="0"/>
                    </a:moveTo>
                    <a:lnTo>
                      <a:pt x="971550" y="2341880"/>
                    </a:lnTo>
                    <a:lnTo>
                      <a:pt x="0" y="5104130"/>
                    </a:lnTo>
                    <a:lnTo>
                      <a:pt x="1066800" y="6018530"/>
                    </a:lnTo>
                    <a:lnTo>
                      <a:pt x="2019300" y="670433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15831" y="-195"/>
                <a:ext cx="4680" cy="4228"/>
              </a:xfrm>
              <a:custGeom>
                <a:avLst/>
                <a:gdLst>
                  <a:gd name="connisteX0" fmla="*/ 1466850 w 2971800"/>
                  <a:gd name="connsiteY0" fmla="*/ 0 h 2684780"/>
                  <a:gd name="connisteX1" fmla="*/ 0 w 2971800"/>
                  <a:gd name="connsiteY1" fmla="*/ 1541780 h 2684780"/>
                  <a:gd name="connisteX2" fmla="*/ 2971800 w 2971800"/>
                  <a:gd name="connsiteY2" fmla="*/ 2684780 h 268478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</a:cxnLst>
                <a:rect l="l" t="t" r="r" b="b"/>
                <a:pathLst>
                  <a:path w="2971800" h="2684780">
                    <a:moveTo>
                      <a:pt x="1466850" y="0"/>
                    </a:moveTo>
                    <a:lnTo>
                      <a:pt x="0" y="1541780"/>
                    </a:lnTo>
                    <a:lnTo>
                      <a:pt x="2971800" y="268478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-2764155" y="-1511935"/>
            <a:ext cx="7009130" cy="7047230"/>
            <a:chOff x="-4353" y="-2381"/>
            <a:chExt cx="11038" cy="11098"/>
          </a:xfrm>
        </p:grpSpPr>
        <p:sp>
          <p:nvSpPr>
            <p:cNvPr id="4" name="任意多边形 3"/>
            <p:cNvSpPr/>
            <p:nvPr/>
          </p:nvSpPr>
          <p:spPr>
            <a:xfrm>
              <a:off x="-1604" y="-1155"/>
              <a:ext cx="4829" cy="6000"/>
            </a:xfrm>
            <a:custGeom>
              <a:avLst/>
              <a:gdLst>
                <a:gd name="connisteX0" fmla="*/ 361315 w 3066415"/>
                <a:gd name="connsiteY0" fmla="*/ 3810000 h 3810000"/>
                <a:gd name="connisteX1" fmla="*/ 3066415 w 3066415"/>
                <a:gd name="connsiteY1" fmla="*/ 857250 h 3810000"/>
                <a:gd name="connisteX2" fmla="*/ 152400 w 3066415"/>
                <a:gd name="connsiteY2" fmla="*/ 0 h 3810000"/>
                <a:gd name="connisteX3" fmla="*/ 1523365 w 3066415"/>
                <a:gd name="connsiteY3" fmla="*/ 1752600 h 3810000"/>
                <a:gd name="connisteX4" fmla="*/ 0 w 3066415"/>
                <a:gd name="connsiteY4" fmla="*/ 3314700 h 38100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3066415" h="3810000">
                  <a:moveTo>
                    <a:pt x="361315" y="3810000"/>
                  </a:moveTo>
                  <a:lnTo>
                    <a:pt x="3066415" y="857250"/>
                  </a:lnTo>
                  <a:lnTo>
                    <a:pt x="152400" y="0"/>
                  </a:lnTo>
                  <a:lnTo>
                    <a:pt x="1523365" y="1752600"/>
                  </a:lnTo>
                  <a:lnTo>
                    <a:pt x="0" y="331470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-4353" y="-2381"/>
              <a:ext cx="11038" cy="11098"/>
            </a:xfrm>
            <a:custGeom>
              <a:avLst/>
              <a:gdLst>
                <a:gd name="connisteX0" fmla="*/ 323850 w 7009130"/>
                <a:gd name="connsiteY0" fmla="*/ 7047230 h 7047230"/>
                <a:gd name="connisteX1" fmla="*/ 1846580 w 7009130"/>
                <a:gd name="connsiteY1" fmla="*/ 5732780 h 7047230"/>
                <a:gd name="connisteX2" fmla="*/ 0 w 7009130"/>
                <a:gd name="connsiteY2" fmla="*/ 1941830 h 7047230"/>
                <a:gd name="connisteX3" fmla="*/ 1217930 w 7009130"/>
                <a:gd name="connsiteY3" fmla="*/ 3389630 h 7047230"/>
                <a:gd name="connisteX4" fmla="*/ 1617980 w 7009130"/>
                <a:gd name="connsiteY4" fmla="*/ 0 h 7047230"/>
                <a:gd name="connisteX5" fmla="*/ 2532380 w 7009130"/>
                <a:gd name="connsiteY5" fmla="*/ 2475230 h 7047230"/>
                <a:gd name="connisteX6" fmla="*/ 5770880 w 7009130"/>
                <a:gd name="connsiteY6" fmla="*/ 704850 h 7047230"/>
                <a:gd name="connisteX7" fmla="*/ 7009130 w 7009130"/>
                <a:gd name="connsiteY7" fmla="*/ 1294130 h 7047230"/>
                <a:gd name="connisteX8" fmla="*/ 6818630 w 7009130"/>
                <a:gd name="connsiteY8" fmla="*/ 476250 h 704723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rect l="l" t="t" r="r" b="b"/>
              <a:pathLst>
                <a:path w="7009130" h="7047230">
                  <a:moveTo>
                    <a:pt x="323850" y="7047230"/>
                  </a:moveTo>
                  <a:lnTo>
                    <a:pt x="1846580" y="5732780"/>
                  </a:lnTo>
                  <a:lnTo>
                    <a:pt x="0" y="1941830"/>
                  </a:lnTo>
                  <a:lnTo>
                    <a:pt x="1217930" y="3389630"/>
                  </a:lnTo>
                  <a:lnTo>
                    <a:pt x="1617980" y="0"/>
                  </a:lnTo>
                  <a:lnTo>
                    <a:pt x="2532380" y="2475230"/>
                  </a:lnTo>
                  <a:lnTo>
                    <a:pt x="5770880" y="704850"/>
                  </a:lnTo>
                  <a:lnTo>
                    <a:pt x="7009130" y="1294130"/>
                  </a:lnTo>
                  <a:lnTo>
                    <a:pt x="6818630" y="47625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20582" t="35808" r="23004" b="35715"/>
          <a:stretch>
            <a:fillRect/>
          </a:stretch>
        </p:blipFill>
        <p:spPr>
          <a:xfrm>
            <a:off x="0" y="4247515"/>
            <a:ext cx="2350770" cy="256794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37565" y="1261745"/>
            <a:ext cx="891540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chemeClr val="bg1"/>
                </a:solidFill>
                <a:latin typeface="Arial Rounded MT Bold" panose="020F0704030504030204" charset="0"/>
                <a:cs typeface="Arial Rounded MT Bold" panose="020F0704030504030204" charset="0"/>
              </a:rPr>
              <a:t>Math : Function      -&gt; subroutine</a:t>
            </a:r>
          </a:p>
          <a:p>
            <a:endParaRPr lang="en-US" altLang="zh-CN" sz="4400">
              <a:solidFill>
                <a:schemeClr val="bg1"/>
              </a:solidFill>
              <a:latin typeface="Arial Rounded MT Bold" panose="020F0704030504030204" charset="0"/>
              <a:cs typeface="Arial Rounded MT Bold" panose="020F0704030504030204" charset="0"/>
            </a:endParaRPr>
          </a:p>
          <a:p>
            <a:r>
              <a:rPr lang="en-US" altLang="zh-CN" sz="4400">
                <a:solidFill>
                  <a:schemeClr val="bg1"/>
                </a:solidFill>
                <a:latin typeface="Arial Rounded MT Bold" panose="020F0704030504030204" charset="0"/>
                <a:cs typeface="Arial Rounded MT Bold" panose="020F0704030504030204" charset="0"/>
              </a:rPr>
              <a:t>Here : Functional  \-&gt; subroutine</a:t>
            </a:r>
          </a:p>
        </p:txBody>
      </p:sp>
      <p:sp>
        <p:nvSpPr>
          <p:cNvPr id="18" name="矩形 17"/>
          <p:cNvSpPr/>
          <p:nvPr/>
        </p:nvSpPr>
        <p:spPr>
          <a:xfrm>
            <a:off x="212090" y="254000"/>
            <a:ext cx="11645900" cy="635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3C0DB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10691" t="25236" r="13091" b="33593"/>
          <a:stretch>
            <a:fillRect/>
          </a:stretch>
        </p:blipFill>
        <p:spPr>
          <a:xfrm>
            <a:off x="1226820" y="3959860"/>
            <a:ext cx="6795135" cy="1107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6715" y="472440"/>
            <a:ext cx="73907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solidFill>
                  <a:schemeClr val="bg1"/>
                </a:solidFill>
                <a:latin typeface="Arial Rounded MT Bold" panose="020F0704030504030204" charset="0"/>
                <a:cs typeface="Arial Rounded MT Bold" panose="020F0704030504030204" charset="0"/>
              </a:rPr>
              <a:t>Is it interesting?</a:t>
            </a:r>
          </a:p>
        </p:txBody>
      </p:sp>
      <p:sp>
        <p:nvSpPr>
          <p:cNvPr id="18" name="矩形 17"/>
          <p:cNvSpPr/>
          <p:nvPr/>
        </p:nvSpPr>
        <p:spPr>
          <a:xfrm>
            <a:off x="212090" y="254000"/>
            <a:ext cx="11645900" cy="635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3C0DB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l="2113" t="1888" r="2113" b="3303"/>
          <a:stretch>
            <a:fillRect/>
          </a:stretch>
        </p:blipFill>
        <p:spPr>
          <a:xfrm>
            <a:off x="7287260" y="254000"/>
            <a:ext cx="4570730" cy="33762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460490" y="842010"/>
            <a:ext cx="2335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strike="sngStrike">
                <a:solidFill>
                  <a:srgbClr val="FFC000"/>
                </a:solidFill>
                <a:uFillTx/>
                <a:latin typeface="+mj-lt"/>
                <a:cs typeface="+mj-lt"/>
              </a:rPr>
              <a:t>NO!</a:t>
            </a:r>
            <a:r>
              <a:rPr lang="en-US" altLang="zh-CN" sz="3600">
                <a:solidFill>
                  <a:srgbClr val="FFC000"/>
                </a:solidFill>
                <a:latin typeface="+mj-lt"/>
                <a:cs typeface="+mj-lt"/>
              </a:rPr>
              <a:t> (bushi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386715" y="472440"/>
            <a:ext cx="6073775" cy="1067435"/>
          </a:xfrm>
          <a:prstGeom prst="round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7695" y="2195830"/>
            <a:ext cx="939101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</a:rPr>
              <a:t>函数</a:t>
            </a:r>
          </a:p>
          <a:p>
            <a:endParaRPr lang="zh-CN" altLang="en-US" sz="3600">
              <a:solidFill>
                <a:schemeClr val="bg1"/>
              </a:solidFill>
            </a:endParaRPr>
          </a:p>
          <a:p>
            <a:r>
              <a:rPr lang="zh-CN" altLang="en-US" sz="3600">
                <a:solidFill>
                  <a:schemeClr val="bg1"/>
                </a:solidFill>
              </a:rPr>
              <a:t>是一等公民</a:t>
            </a:r>
          </a:p>
          <a:p>
            <a:r>
              <a:rPr lang="zh-CN" altLang="en-US" sz="3600" dirty="0">
                <a:solidFill>
                  <a:schemeClr val="bg1"/>
                </a:solidFill>
                <a:sym typeface="+mn-ea"/>
              </a:rPr>
              <a:t>是纯粹的不会暴露给系统其他地方</a:t>
            </a:r>
            <a:r>
              <a:rPr lang="en-US" altLang="zh-CN" sz="3600" dirty="0">
                <a:solidFill>
                  <a:schemeClr val="bg1"/>
                </a:solidFill>
                <a:sym typeface="+mn-ea"/>
              </a:rPr>
              <a:t> --</a:t>
            </a:r>
            <a:r>
              <a:rPr lang="zh-CN" altLang="en-US" sz="3600" dirty="0">
                <a:solidFill>
                  <a:schemeClr val="bg1"/>
                </a:solidFill>
                <a:sym typeface="+mn-ea"/>
              </a:rPr>
              <a:t>纯函数</a:t>
            </a:r>
          </a:p>
          <a:p>
            <a:r>
              <a:rPr lang="zh-CN" altLang="en-US" sz="3600" dirty="0">
                <a:solidFill>
                  <a:schemeClr val="bg1"/>
                </a:solidFill>
                <a:sym typeface="+mn-ea"/>
              </a:rPr>
              <a:t>不能修改传递给函数的变量</a:t>
            </a:r>
            <a:r>
              <a:rPr lang="en-US" altLang="zh-CN" sz="3600" dirty="0">
                <a:solidFill>
                  <a:schemeClr val="bg1"/>
                </a:solidFill>
                <a:sym typeface="+mn-ea"/>
              </a:rPr>
              <a:t>   --</a:t>
            </a:r>
            <a:r>
              <a:rPr lang="zh-CN" altLang="en-US" sz="3600" dirty="0">
                <a:solidFill>
                  <a:schemeClr val="bg1"/>
                </a:solidFill>
                <a:sym typeface="+mn-ea"/>
              </a:rPr>
              <a:t>无副作用</a:t>
            </a:r>
          </a:p>
          <a:p>
            <a:r>
              <a:rPr lang="zh-CN" altLang="en-US" sz="3600" dirty="0">
                <a:solidFill>
                  <a:schemeClr val="bg1"/>
                </a:solidFill>
                <a:sym typeface="+mn-ea"/>
              </a:rPr>
              <a:t>让函数来生成函数</a:t>
            </a:r>
            <a:r>
              <a:rPr lang="en-US" altLang="zh-CN" sz="3600" dirty="0">
                <a:solidFill>
                  <a:schemeClr val="bg1"/>
                </a:solidFill>
                <a:sym typeface="+mn-ea"/>
              </a:rPr>
              <a:t>     --</a:t>
            </a:r>
            <a:r>
              <a:rPr lang="zh-CN" altLang="en-US" sz="3600" dirty="0">
                <a:solidFill>
                  <a:schemeClr val="bg1"/>
                </a:solidFill>
                <a:sym typeface="+mn-ea"/>
              </a:rPr>
              <a:t>泛函</a:t>
            </a:r>
            <a:r>
              <a:rPr lang="en-US" altLang="zh-CN" sz="3600" dirty="0">
                <a:solidFill>
                  <a:schemeClr val="bg1"/>
                </a:solidFill>
                <a:sym typeface="+mn-ea"/>
              </a:rPr>
              <a:t>/</a:t>
            </a:r>
            <a:r>
              <a:rPr lang="zh-CN" altLang="en-US" sz="3600" dirty="0">
                <a:solidFill>
                  <a:schemeClr val="bg1"/>
                </a:solidFill>
                <a:sym typeface="+mn-ea"/>
              </a:rPr>
              <a:t>高阶函数</a:t>
            </a:r>
          </a:p>
          <a:p>
            <a:r>
              <a:rPr lang="zh-CN" altLang="en-US" sz="3600" dirty="0">
                <a:solidFill>
                  <a:schemeClr val="bg1"/>
                </a:solidFill>
                <a:sym typeface="+mn-ea"/>
              </a:rPr>
              <a:t>没有循环体</a:t>
            </a:r>
            <a:r>
              <a:rPr lang="en-US" altLang="zh-CN" sz="3600" dirty="0">
                <a:solidFill>
                  <a:schemeClr val="bg1"/>
                </a:solidFill>
                <a:sym typeface="+mn-ea"/>
              </a:rPr>
              <a:t>  --</a:t>
            </a:r>
            <a:r>
              <a:rPr lang="zh-CN" altLang="en-US" sz="3600" dirty="0">
                <a:solidFill>
                  <a:schemeClr val="bg1"/>
                </a:solidFill>
                <a:sym typeface="+mn-ea"/>
              </a:rPr>
              <a:t>无需修改对象状态的递归实现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212090" y="254000"/>
            <a:ext cx="11645900" cy="635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3C0DB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>
            <a:off x="547370" y="2216785"/>
            <a:ext cx="3418205" cy="3082925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highlight>
                <a:srgbClr val="00FFFF"/>
              </a:highlight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963295" y="4457700"/>
            <a:ext cx="2596515" cy="203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1577340" y="3494405"/>
            <a:ext cx="1369060" cy="158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779905" y="4631055"/>
            <a:ext cx="16941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/>
              <a:t>函数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19555" y="3753485"/>
            <a:ext cx="14852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Calibri" panose="020F0502020204030204" charset="0"/>
                <a:cs typeface="Calibri" panose="020F0502020204030204" charset="0"/>
              </a:rPr>
              <a:t>λ</a:t>
            </a:r>
            <a:r>
              <a:rPr lang="en-US" altLang="zh-CN" sz="360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zh-CN" altLang="en-US" sz="3600"/>
              <a:t>演算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50365" y="2795905"/>
            <a:ext cx="17418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/>
              <a:t>  </a:t>
            </a:r>
            <a:r>
              <a:rPr lang="zh-CN" altLang="en-US" sz="2000" b="1"/>
              <a:t>函数式</a:t>
            </a:r>
            <a:r>
              <a:rPr lang="en-US" altLang="zh-CN" sz="2000" b="1"/>
              <a:t>  </a:t>
            </a:r>
          </a:p>
          <a:p>
            <a:r>
              <a:rPr lang="zh-CN" altLang="en-US" sz="2000" b="1"/>
              <a:t>编程语言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304165" y="574675"/>
            <a:ext cx="4043045" cy="987425"/>
          </a:xfrm>
          <a:prstGeom prst="round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8145" y="640080"/>
            <a:ext cx="44577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chemeClr val="bg1"/>
                </a:solidFill>
                <a:latin typeface="Arial Rounded MT Bold" panose="020F0704030504030204" charset="0"/>
                <a:cs typeface="Arial Rounded MT Bold" panose="020F0704030504030204" charset="0"/>
              </a:rPr>
              <a:t>Evolve from</a:t>
            </a:r>
            <a:r>
              <a:rPr lang="zh-CN" altLang="en-US" sz="4800">
                <a:solidFill>
                  <a:schemeClr val="bg1"/>
                </a:solidFill>
                <a:latin typeface="Arial Rounded MT Bold" panose="020F0704030504030204" charset="0"/>
                <a:cs typeface="Arial Rounded MT Bold" panose="020F0704030504030204" charset="0"/>
              </a:rPr>
              <a:t>？</a:t>
            </a:r>
          </a:p>
        </p:txBody>
      </p:sp>
      <p:sp>
        <p:nvSpPr>
          <p:cNvPr id="12" name="矩形 11"/>
          <p:cNvSpPr/>
          <p:nvPr/>
        </p:nvSpPr>
        <p:spPr>
          <a:xfrm>
            <a:off x="4773613" y="469265"/>
            <a:ext cx="503999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7200" b="1">
                <a:solidFill>
                  <a:schemeClr val="accent4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λ-</a:t>
            </a:r>
            <a:r>
              <a:rPr lang="en-US" altLang="zh-CN" sz="7200" b="1">
                <a:solidFill>
                  <a:schemeClr val="accent4"/>
                </a:solidFill>
                <a:effectLst/>
              </a:rPr>
              <a:t>calculus </a:t>
            </a:r>
            <a:r>
              <a:rPr lang="zh-CN" altLang="en-US" sz="7200" b="1">
                <a:solidFill>
                  <a:schemeClr val="accent4"/>
                </a:solidFill>
                <a:effectLst/>
              </a:rPr>
              <a:t>！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058025" y="1562100"/>
            <a:ext cx="39281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trike="sngStrike">
                <a:solidFill>
                  <a:schemeClr val="bg1"/>
                </a:solidFill>
                <a:uFillTx/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（刚刚的</a:t>
            </a:r>
            <a:r>
              <a:rPr lang="en-US" altLang="zh-CN" sz="2400" b="1" strike="sngStrike">
                <a:solidFill>
                  <a:schemeClr val="bg1"/>
                </a:solidFill>
                <a:uFillTx/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OT-1</a:t>
            </a:r>
            <a:r>
              <a:rPr lang="zh-CN" altLang="en-US" sz="2400" strike="sngStrike">
                <a:solidFill>
                  <a:schemeClr val="bg1"/>
                </a:solidFill>
                <a:uFillTx/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听懂了吗</a:t>
            </a:r>
          </a:p>
        </p:txBody>
      </p:sp>
      <p:pic>
        <p:nvPicPr>
          <p:cNvPr id="14" name="图片 13" descr="SCMY}RVJDD[Q3T2IV$%1E]W"/>
          <p:cNvPicPr>
            <a:picLocks noChangeAspect="1"/>
          </p:cNvPicPr>
          <p:nvPr/>
        </p:nvPicPr>
        <p:blipFill>
          <a:blip r:embed="rId3"/>
          <a:srcRect l="19528" t="14297" r="9381" b="12080"/>
          <a:stretch>
            <a:fillRect/>
          </a:stretch>
        </p:blipFill>
        <p:spPr>
          <a:xfrm>
            <a:off x="10461625" y="1362710"/>
            <a:ext cx="825500" cy="65976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123180" y="2724785"/>
            <a:ext cx="555752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Bahnschrift Light SemiCondensed" panose="020B0502040204020203" charset="0"/>
                <a:cs typeface="Bahnschrift Light SemiCondensed" panose="020B0502040204020203" charset="0"/>
                <a:sym typeface="+mn-ea"/>
              </a:rPr>
              <a:t>Variable </a:t>
            </a:r>
            <a:r>
              <a:rPr lang="en-US" sz="3600" b="1" dirty="0">
                <a:solidFill>
                  <a:schemeClr val="bg1"/>
                </a:solidFill>
                <a:latin typeface="Bahnschrift Light SemiCondensed" panose="020B0502040204020203" charset="0"/>
                <a:cs typeface="Bahnschrift Light SemiCondensed" panose="020B0502040204020203" charset="0"/>
                <a:sym typeface="+mn-ea"/>
              </a:rPr>
              <a:t>         -&gt;</a:t>
            </a:r>
            <a:r>
              <a:rPr lang="zh-CN" altLang="en-US" sz="3600" b="1" dirty="0">
                <a:solidFill>
                  <a:schemeClr val="bg1"/>
                </a:solidFill>
                <a:latin typeface="Bahnschrift Light SemiCondensed" panose="020B0502040204020203" charset="0"/>
                <a:cs typeface="Bahnschrift Light SemiCondensed" panose="020B0502040204020203" charset="0"/>
                <a:sym typeface="+mn-ea"/>
              </a:rPr>
              <a:t>变量</a:t>
            </a:r>
            <a:r>
              <a:rPr lang="en-US" altLang="zh-CN" sz="3600" b="1" dirty="0">
                <a:solidFill>
                  <a:schemeClr val="bg1"/>
                </a:solidFill>
                <a:latin typeface="Bahnschrift Light SemiCondensed" panose="020B0502040204020203" charset="0"/>
                <a:cs typeface="Bahnschrift Light SemiCondensed" panose="020B0502040204020203" charset="0"/>
                <a:sym typeface="+mn-ea"/>
              </a:rPr>
              <a:t>\</a:t>
            </a:r>
            <a:r>
              <a:rPr lang="zh-CN" altLang="en-US" sz="3600" b="1" dirty="0">
                <a:solidFill>
                  <a:schemeClr val="bg1"/>
                </a:solidFill>
                <a:latin typeface="Bahnschrift Light SemiCondensed" panose="020B0502040204020203" charset="0"/>
                <a:cs typeface="Bahnschrift Light SemiCondensed" panose="020B0502040204020203" charset="0"/>
                <a:sym typeface="+mn-ea"/>
              </a:rPr>
              <a:t>形参</a:t>
            </a:r>
            <a:endParaRPr lang="en-US" sz="3600" b="1" dirty="0">
              <a:solidFill>
                <a:schemeClr val="bg1"/>
              </a:solidFill>
              <a:latin typeface="Bahnschrift Light SemiCondensed" panose="020B0502040204020203" charset="0"/>
              <a:cs typeface="Bahnschrift Light SemiCondensed" panose="020B0502040204020203" charset="0"/>
              <a:sym typeface="+mn-ea"/>
            </a:endParaRPr>
          </a:p>
          <a:p>
            <a:r>
              <a:rPr lang="en-US" altLang="zh-CN" sz="3600" b="1">
                <a:solidFill>
                  <a:schemeClr val="accent1"/>
                </a:solidFill>
                <a:latin typeface="Bahnschrift Light SemiCondensed" panose="020B0502040204020203" charset="0"/>
                <a:cs typeface="Bahnschrift Light SemiCondensed" panose="020B0502040204020203" charset="0"/>
              </a:rPr>
              <a:t>Abstraction</a:t>
            </a:r>
            <a:r>
              <a:rPr lang="en-US" altLang="zh-CN" sz="3600" b="1">
                <a:solidFill>
                  <a:schemeClr val="bg1"/>
                </a:solidFill>
                <a:latin typeface="Bahnschrift Light SemiCondensed" panose="020B0502040204020203" charset="0"/>
                <a:cs typeface="Bahnschrift Light SemiCondensed" panose="020B0502040204020203" charset="0"/>
              </a:rPr>
              <a:t>     </a:t>
            </a:r>
            <a:r>
              <a:rPr lang="en-US" sz="3600" b="1" dirty="0">
                <a:solidFill>
                  <a:schemeClr val="bg1"/>
                </a:solidFill>
                <a:latin typeface="Bahnschrift Light SemiCondensed" panose="020B0502040204020203" charset="0"/>
                <a:cs typeface="Bahnschrift Light SemiCondensed" panose="020B0502040204020203" charset="0"/>
                <a:sym typeface="+mn-ea"/>
              </a:rPr>
              <a:t>-&gt;</a:t>
            </a:r>
            <a:r>
              <a:rPr lang="zh-CN" altLang="en-US" sz="3600" b="1">
                <a:solidFill>
                  <a:schemeClr val="bg1"/>
                </a:solidFill>
                <a:latin typeface="Bahnschrift Light SemiCondensed" panose="020B0502040204020203" charset="0"/>
                <a:cs typeface="Bahnschrift Light SemiCondensed" panose="020B0502040204020203" charset="0"/>
              </a:rPr>
              <a:t>函数</a:t>
            </a:r>
            <a:endParaRPr lang="en-US" altLang="zh-CN" sz="3600" b="1">
              <a:solidFill>
                <a:schemeClr val="bg1"/>
              </a:solidFill>
              <a:latin typeface="Bahnschrift Light SemiCondensed" panose="020B0502040204020203" charset="0"/>
              <a:cs typeface="Bahnschrift Light SemiCondensed" panose="020B0502040204020203" charset="0"/>
            </a:endParaRPr>
          </a:p>
          <a:p>
            <a:r>
              <a:rPr lang="en-US" altLang="zh-CN" sz="3600" b="1" dirty="0">
                <a:solidFill>
                  <a:srgbClr val="FF0000"/>
                </a:solidFill>
                <a:latin typeface="Bahnschrift Light SemiCondensed" panose="020B0502040204020203" charset="0"/>
                <a:cs typeface="Bahnschrift Light SemiCondensed" panose="020B0502040204020203" charset="0"/>
                <a:sym typeface="+mn-ea"/>
              </a:rPr>
              <a:t>Application</a:t>
            </a:r>
            <a:r>
              <a:rPr lang="en-US" altLang="zh-CN" sz="3600" b="1" dirty="0">
                <a:solidFill>
                  <a:schemeClr val="bg1"/>
                </a:solidFill>
                <a:latin typeface="Bahnschrift Light SemiCondensed" panose="020B0502040204020203" charset="0"/>
                <a:cs typeface="Bahnschrift Light SemiCondensed" panose="020B0502040204020203" charset="0"/>
                <a:sym typeface="+mn-ea"/>
              </a:rPr>
              <a:t>     </a:t>
            </a:r>
            <a:r>
              <a:rPr lang="en-US" sz="3600" b="1" dirty="0">
                <a:solidFill>
                  <a:schemeClr val="bg1"/>
                </a:solidFill>
                <a:latin typeface="Bahnschrift Light SemiCondensed" panose="020B0502040204020203" charset="0"/>
                <a:cs typeface="Bahnschrift Light SemiCondensed" panose="020B0502040204020203" charset="0"/>
                <a:sym typeface="+mn-ea"/>
              </a:rPr>
              <a:t>-&gt;</a:t>
            </a:r>
            <a:r>
              <a:rPr lang="zh-CN" altLang="en-US" sz="3600" b="1" dirty="0">
                <a:solidFill>
                  <a:schemeClr val="bg1"/>
                </a:solidFill>
                <a:latin typeface="Bahnschrift Light SemiCondensed" panose="020B0502040204020203" charset="0"/>
                <a:cs typeface="Bahnschrift Light SemiCondensed" panose="020B0502040204020203" charset="0"/>
                <a:sym typeface="+mn-ea"/>
              </a:rPr>
              <a:t>函数调用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490720" y="4789170"/>
            <a:ext cx="73666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</a:rPr>
              <a:t>(</a:t>
            </a:r>
            <a:r>
              <a:rPr lang="en-US" altLang="zh-CN" sz="4400">
                <a:solidFill>
                  <a:schemeClr val="accent1"/>
                </a:solidFill>
                <a:latin typeface="Calibri" panose="020F0502020204030204" charset="0"/>
                <a:cs typeface="Calibri" panose="020F0502020204030204" charset="0"/>
              </a:rPr>
              <a:t>λ</a:t>
            </a:r>
            <a:r>
              <a:rPr lang="en-US" altLang="zh-CN" sz="4400">
                <a:solidFill>
                  <a:schemeClr val="accent2"/>
                </a:solidFill>
                <a:latin typeface="Calibri" panose="020F0502020204030204" charset="0"/>
                <a:cs typeface="Calibri" panose="020F0502020204030204" charset="0"/>
              </a:rPr>
              <a:t>x</a:t>
            </a:r>
            <a:r>
              <a:rPr lang="en-US" altLang="zh-CN" sz="4400">
                <a:solidFill>
                  <a:schemeClr val="accent1"/>
                </a:solidFill>
                <a:latin typeface="Calibri" panose="020F0502020204030204" charset="0"/>
                <a:cs typeface="Calibri" panose="020F0502020204030204" charset="0"/>
              </a:rPr>
              <a:t>.M</a:t>
            </a:r>
            <a:r>
              <a:rPr lang="en-US" altLang="zh-CN" sz="4400">
                <a:solidFill>
                  <a:srgbClr val="FF0000"/>
                </a:solidFill>
              </a:rPr>
              <a:t>)N         </a:t>
            </a:r>
            <a:r>
              <a:rPr lang="en-US" altLang="zh-CN" sz="3600">
                <a:solidFill>
                  <a:schemeClr val="bg1"/>
                </a:solidFill>
              </a:rPr>
              <a:t>-&gt;</a:t>
            </a:r>
            <a:r>
              <a:rPr lang="zh-CN" altLang="en-US" sz="36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函数的形式化抽象</a:t>
            </a:r>
            <a:endParaRPr lang="zh-CN" altLang="en-US" sz="36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zh-CN" altLang="en-US" sz="36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50005" y="2724785"/>
            <a:ext cx="4972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559810" y="3216910"/>
            <a:ext cx="23063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chemeClr val="accent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λx.M</a:t>
            </a:r>
            <a:endParaRPr lang="zh-CN" altLang="en-US" sz="4400"/>
          </a:p>
        </p:txBody>
      </p:sp>
      <p:sp>
        <p:nvSpPr>
          <p:cNvPr id="17" name="文本框 16"/>
          <p:cNvSpPr txBox="1"/>
          <p:nvPr/>
        </p:nvSpPr>
        <p:spPr>
          <a:xfrm>
            <a:off x="3661410" y="3756660"/>
            <a:ext cx="23221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</a:rPr>
              <a:t>M 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2" grpId="0"/>
      <p:bldP spid="12" grpId="1"/>
      <p:bldP spid="13" grpId="0"/>
      <p:bldP spid="13" grpId="1"/>
      <p:bldP spid="15" grpId="0"/>
      <p:bldP spid="15" grpId="1"/>
      <p:bldP spid="16" grpId="0"/>
      <p:bldP spid="16" grpId="1"/>
      <p:bldP spid="2" grpId="0"/>
      <p:bldP spid="2" grpId="1"/>
      <p:bldP spid="3" grpId="0"/>
      <p:bldP spid="3" grpId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212090" y="254000"/>
            <a:ext cx="11645900" cy="635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3C0DB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7425" y="658495"/>
            <a:ext cx="803719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chemeClr val="accent4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α</a:t>
            </a:r>
            <a:r>
              <a:rPr lang="en-US" altLang="zh-CN" sz="5400" b="1">
                <a:solidFill>
                  <a:schemeClr val="accent4"/>
                </a:solidFill>
                <a:latin typeface="Calibri Light" panose="020F0302020204030204" charset="0"/>
                <a:cs typeface="Calibri Light" panose="020F0302020204030204" charset="0"/>
                <a:sym typeface="+mn-ea"/>
              </a:rPr>
              <a:t>-conversation :</a:t>
            </a:r>
            <a:endParaRPr lang="en-US" altLang="zh-CN" sz="5400">
              <a:solidFill>
                <a:schemeClr val="bg1"/>
              </a:solidFill>
              <a:latin typeface="Calibri Light" panose="020F0302020204030204" charset="0"/>
              <a:cs typeface="Calibri Light" panose="020F0302020204030204" charset="0"/>
              <a:sym typeface="+mn-ea"/>
            </a:endParaRPr>
          </a:p>
          <a:p>
            <a:r>
              <a:rPr lang="en-US" altLang="zh-CN" sz="360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  <a:sym typeface="+mn-ea"/>
              </a:rPr>
              <a:t>λx.x</a:t>
            </a:r>
            <a:r>
              <a:rPr lang="en-US" altLang="zh-CN" sz="3600">
                <a:solidFill>
                  <a:schemeClr val="bg1"/>
                </a:solidFill>
                <a:latin typeface="+mj-lt"/>
                <a:cs typeface="+mj-lt"/>
                <a:sym typeface="+mn-ea"/>
              </a:rPr>
              <a:t>  -</a:t>
            </a:r>
            <a:r>
              <a:rPr lang="en-US" altLang="zh-CN" sz="360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  <a:sym typeface="+mn-ea"/>
              </a:rPr>
              <a:t>&gt;  λy.y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7425" y="2485390"/>
            <a:ext cx="707707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  <a:sym typeface="+mn-ea"/>
              </a:rPr>
              <a:t> </a:t>
            </a:r>
            <a:r>
              <a:rPr lang="zh-CN" altLang="en-US" sz="5400" b="1">
                <a:solidFill>
                  <a:schemeClr val="accent4"/>
                </a:solidFill>
                <a:latin typeface="Calibri Light" panose="020F0302020204030204" charset="0"/>
                <a:cs typeface="Calibri Light" panose="020F0302020204030204" charset="0"/>
                <a:sym typeface="+mn-ea"/>
              </a:rPr>
              <a:t>β</a:t>
            </a:r>
            <a:r>
              <a:rPr lang="en-US" altLang="zh-CN" sz="5400" b="1">
                <a:solidFill>
                  <a:schemeClr val="accent4"/>
                </a:solidFill>
                <a:latin typeface="Calibri Light" panose="020F0302020204030204" charset="0"/>
                <a:cs typeface="Calibri Light" panose="020F0302020204030204" charset="0"/>
                <a:sym typeface="+mn-ea"/>
              </a:rPr>
              <a:t>-reduction </a:t>
            </a:r>
            <a:r>
              <a:rPr lang="en-US" altLang="zh-CN" sz="5400">
                <a:solidFill>
                  <a:schemeClr val="accent4"/>
                </a:solidFill>
                <a:latin typeface="Calibri Light" panose="020F0302020204030204" charset="0"/>
                <a:cs typeface="Calibri Light" panose="020F0302020204030204" charset="0"/>
                <a:sym typeface="+mn-ea"/>
              </a:rPr>
              <a:t>:</a:t>
            </a:r>
          </a:p>
          <a:p>
            <a:r>
              <a:rPr lang="en-US" altLang="zh-CN" sz="360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  <a:sym typeface="+mn-ea"/>
              </a:rPr>
              <a:t>(λx.M)N  -&gt;  M[x:=N]</a:t>
            </a:r>
          </a:p>
          <a:p>
            <a:endParaRPr lang="en-US" altLang="zh-CN" sz="3600">
              <a:latin typeface="Calibri Light" panose="020F0302020204030204" charset="0"/>
              <a:cs typeface="Calibri Light" panose="020F030202020403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87425" y="4425950"/>
            <a:ext cx="86690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  <a:sym typeface="+mn-ea"/>
              </a:rPr>
              <a:t> </a:t>
            </a:r>
            <a:r>
              <a:rPr lang="zh-CN" altLang="en-US" sz="5400" b="1">
                <a:solidFill>
                  <a:schemeClr val="accent4"/>
                </a:solidFill>
                <a:latin typeface="Calibri Light" panose="020F0302020204030204" charset="0"/>
                <a:cs typeface="Calibri Light" panose="020F0302020204030204" charset="0"/>
                <a:sym typeface="+mn-ea"/>
              </a:rPr>
              <a:t>η</a:t>
            </a:r>
            <a:r>
              <a:rPr lang="en-US" altLang="zh-CN" sz="5400" b="1">
                <a:solidFill>
                  <a:schemeClr val="accent4"/>
                </a:solidFill>
                <a:latin typeface="Calibri Light" panose="020F0302020204030204" charset="0"/>
                <a:cs typeface="Calibri Light" panose="020F0302020204030204" charset="0"/>
                <a:sym typeface="+mn-ea"/>
              </a:rPr>
              <a:t>-reduction :</a:t>
            </a:r>
          </a:p>
          <a:p>
            <a:r>
              <a:rPr lang="en-US" altLang="zh-CN" sz="360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  <a:sym typeface="+mn-ea"/>
              </a:rPr>
              <a:t> λx.M x  -&gt; M</a:t>
            </a:r>
            <a:endParaRPr lang="zh-CN" altLang="en-US" sz="3600">
              <a:latin typeface="Calibri Light" panose="020F0302020204030204" charset="0"/>
              <a:cs typeface="Calibri Light" panose="020F03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212090" y="254000"/>
            <a:ext cx="11645900" cy="635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3C0DB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7260" y="658495"/>
            <a:ext cx="10038715" cy="5723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accent4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Church Encoding</a:t>
            </a:r>
            <a:r>
              <a:rPr lang="en-US" altLang="zh-CN" sz="6000" b="1">
                <a:solidFill>
                  <a:schemeClr val="accent4"/>
                </a:solidFill>
                <a:latin typeface="Calibri Light" panose="020F0302020204030204" charset="0"/>
                <a:cs typeface="Calibri Light" panose="020F0302020204030204" charset="0"/>
                <a:sym typeface="+mn-ea"/>
              </a:rPr>
              <a:t>:</a:t>
            </a:r>
          </a:p>
          <a:p>
            <a:r>
              <a:rPr lang="en-US" altLang="zh-CN" sz="5400">
                <a:solidFill>
                  <a:schemeClr val="accent4"/>
                </a:solidFill>
                <a:latin typeface="Calibri Light" panose="020F0302020204030204" charset="0"/>
                <a:cs typeface="Calibri Light" panose="020F0302020204030204" charset="0"/>
                <a:sym typeface="+mn-ea"/>
              </a:rPr>
              <a:t>Church Numberals:</a:t>
            </a:r>
            <a:endParaRPr lang="en-US" altLang="zh-CN" sz="5400">
              <a:solidFill>
                <a:schemeClr val="bg1"/>
              </a:solidFill>
              <a:latin typeface="Calibri Light" panose="020F0302020204030204" charset="0"/>
              <a:cs typeface="Calibri Light" panose="020F0302020204030204" charset="0"/>
              <a:sym typeface="+mn-ea"/>
            </a:endParaRPr>
          </a:p>
          <a:p>
            <a:r>
              <a:rPr lang="el-GR" altLang="zh-CN" sz="3600" dirty="0">
                <a:solidFill>
                  <a:schemeClr val="bg1"/>
                </a:solidFill>
                <a:latin typeface="Calibri Light" panose="020F0302020204030204" charset="0"/>
                <a:ea typeface="苹方 常规" panose="020B0300000000000000" pitchFamily="34" charset="-122"/>
                <a:cs typeface="Calibri Light" panose="020F0302020204030204" charset="0"/>
                <a:sym typeface="+mn-ea"/>
              </a:rPr>
              <a:t>0 := λ</a:t>
            </a:r>
            <a:r>
              <a:rPr lang="en-US" altLang="zh-CN" sz="3600" dirty="0">
                <a:solidFill>
                  <a:schemeClr val="bg1"/>
                </a:solidFill>
                <a:latin typeface="Calibri Light" panose="020F0302020204030204" charset="0"/>
                <a:ea typeface="苹方 常规" panose="020B0300000000000000" pitchFamily="34" charset="-122"/>
                <a:cs typeface="Calibri Light" panose="020F0302020204030204" charset="0"/>
                <a:sym typeface="+mn-ea"/>
              </a:rPr>
              <a:t>f.</a:t>
            </a:r>
            <a:r>
              <a:rPr lang="el-GR" altLang="zh-CN" sz="3600" dirty="0">
                <a:solidFill>
                  <a:schemeClr val="bg1"/>
                </a:solidFill>
                <a:latin typeface="Calibri Light" panose="020F0302020204030204" charset="0"/>
                <a:ea typeface="苹方 常规" panose="020B0300000000000000" pitchFamily="34" charset="-122"/>
                <a:cs typeface="Calibri Light" panose="020F0302020204030204" charset="0"/>
                <a:sym typeface="+mn-ea"/>
              </a:rPr>
              <a:t>λ</a:t>
            </a:r>
            <a:r>
              <a:rPr lang="en-US" altLang="zh-CN" sz="3600" dirty="0" err="1">
                <a:solidFill>
                  <a:schemeClr val="bg1"/>
                </a:solidFill>
                <a:latin typeface="Calibri Light" panose="020F0302020204030204" charset="0"/>
                <a:ea typeface="苹方 常规" panose="020B0300000000000000" pitchFamily="34" charset="-122"/>
                <a:cs typeface="Calibri Light" panose="020F0302020204030204" charset="0"/>
                <a:sym typeface="+mn-ea"/>
              </a:rPr>
              <a:t>x.x</a:t>
            </a:r>
            <a:r>
              <a:rPr lang="en-US" altLang="zh-CN" sz="3600" dirty="0">
                <a:solidFill>
                  <a:schemeClr val="bg1"/>
                </a:solidFill>
                <a:latin typeface="Calibri Light" panose="020F0302020204030204" charset="0"/>
                <a:ea typeface="苹方 常规" panose="020B0300000000000000" pitchFamily="34" charset="-122"/>
                <a:cs typeface="Calibri Light" panose="020F0302020204030204" charset="0"/>
                <a:sym typeface="+mn-ea"/>
              </a:rPr>
              <a:t> </a:t>
            </a:r>
            <a:br>
              <a:rPr lang="en-US" altLang="zh-CN" sz="3600" dirty="0">
                <a:solidFill>
                  <a:schemeClr val="bg1"/>
                </a:solidFill>
                <a:latin typeface="Calibri Light" panose="020F0302020204030204" charset="0"/>
                <a:ea typeface="苹方 常规" panose="020B0300000000000000" pitchFamily="34" charset="-122"/>
                <a:cs typeface="Calibri Light" panose="020F0302020204030204" charset="0"/>
                <a:sym typeface="+mn-ea"/>
              </a:rPr>
            </a:br>
            <a:r>
              <a:rPr lang="en-US" altLang="zh-CN" sz="3600" dirty="0">
                <a:solidFill>
                  <a:schemeClr val="bg1"/>
                </a:solidFill>
                <a:latin typeface="Calibri Light" panose="020F0302020204030204" charset="0"/>
                <a:ea typeface="苹方 常规" panose="020B0300000000000000" pitchFamily="34" charset="-122"/>
                <a:cs typeface="Calibri Light" panose="020F0302020204030204" charset="0"/>
                <a:sym typeface="+mn-ea"/>
              </a:rPr>
              <a:t>1 := </a:t>
            </a:r>
            <a:r>
              <a:rPr lang="el-GR" altLang="zh-CN" sz="3600" dirty="0">
                <a:solidFill>
                  <a:schemeClr val="bg1"/>
                </a:solidFill>
                <a:latin typeface="Calibri Light" panose="020F0302020204030204" charset="0"/>
                <a:ea typeface="苹方 常规" panose="020B0300000000000000" pitchFamily="34" charset="-122"/>
                <a:cs typeface="Calibri Light" panose="020F0302020204030204" charset="0"/>
                <a:sym typeface="+mn-ea"/>
              </a:rPr>
              <a:t>λ</a:t>
            </a:r>
            <a:r>
              <a:rPr lang="en-US" altLang="zh-CN" sz="3600" dirty="0">
                <a:solidFill>
                  <a:schemeClr val="bg1"/>
                </a:solidFill>
                <a:latin typeface="Calibri Light" panose="020F0302020204030204" charset="0"/>
                <a:ea typeface="苹方 常规" panose="020B0300000000000000" pitchFamily="34" charset="-122"/>
                <a:cs typeface="Calibri Light" panose="020F0302020204030204" charset="0"/>
                <a:sym typeface="+mn-ea"/>
              </a:rPr>
              <a:t>f.</a:t>
            </a:r>
            <a:r>
              <a:rPr lang="el-GR" altLang="zh-CN" sz="3600" dirty="0">
                <a:solidFill>
                  <a:schemeClr val="bg1"/>
                </a:solidFill>
                <a:latin typeface="Calibri Light" panose="020F0302020204030204" charset="0"/>
                <a:ea typeface="苹方 常规" panose="020B0300000000000000" pitchFamily="34" charset="-122"/>
                <a:cs typeface="Calibri Light" panose="020F0302020204030204" charset="0"/>
                <a:sym typeface="+mn-ea"/>
              </a:rPr>
              <a:t>λ</a:t>
            </a:r>
            <a:r>
              <a:rPr lang="en-US" altLang="zh-CN" sz="3600" dirty="0" err="1">
                <a:solidFill>
                  <a:schemeClr val="bg1"/>
                </a:solidFill>
                <a:latin typeface="Calibri Light" panose="020F0302020204030204" charset="0"/>
                <a:ea typeface="苹方 常规" panose="020B0300000000000000" pitchFamily="34" charset="-122"/>
                <a:cs typeface="Calibri Light" panose="020F0302020204030204" charset="0"/>
                <a:sym typeface="+mn-ea"/>
              </a:rPr>
              <a:t>x.f</a:t>
            </a:r>
            <a:r>
              <a:rPr lang="en-US" altLang="zh-CN" sz="3600" dirty="0">
                <a:solidFill>
                  <a:schemeClr val="bg1"/>
                </a:solidFill>
                <a:latin typeface="Calibri Light" panose="020F0302020204030204" charset="0"/>
                <a:ea typeface="苹方 常规" panose="020B0300000000000000" pitchFamily="34" charset="-122"/>
                <a:cs typeface="Calibri Light" panose="020F0302020204030204" charset="0"/>
                <a:sym typeface="+mn-ea"/>
              </a:rPr>
              <a:t> x</a:t>
            </a:r>
            <a:br>
              <a:rPr lang="en-US" altLang="zh-CN" sz="3600" dirty="0">
                <a:solidFill>
                  <a:schemeClr val="bg1"/>
                </a:solidFill>
                <a:latin typeface="Calibri Light" panose="020F0302020204030204" charset="0"/>
                <a:ea typeface="苹方 常规" panose="020B0300000000000000" pitchFamily="34" charset="-122"/>
                <a:cs typeface="Calibri Light" panose="020F0302020204030204" charset="0"/>
                <a:sym typeface="+mn-ea"/>
              </a:rPr>
            </a:br>
            <a:r>
              <a:rPr lang="en-US" altLang="zh-CN" sz="3600" dirty="0">
                <a:solidFill>
                  <a:schemeClr val="bg1"/>
                </a:solidFill>
                <a:latin typeface="Calibri Light" panose="020F0302020204030204" charset="0"/>
                <a:ea typeface="苹方 常规" panose="020B0300000000000000" pitchFamily="34" charset="-122"/>
                <a:cs typeface="Calibri Light" panose="020F0302020204030204" charset="0"/>
                <a:sym typeface="+mn-ea"/>
              </a:rPr>
              <a:t>2 := </a:t>
            </a:r>
            <a:r>
              <a:rPr lang="el-GR" altLang="zh-CN" sz="3600" dirty="0">
                <a:solidFill>
                  <a:schemeClr val="bg1"/>
                </a:solidFill>
                <a:latin typeface="Calibri Light" panose="020F0302020204030204" charset="0"/>
                <a:ea typeface="苹方 常规" panose="020B0300000000000000" pitchFamily="34" charset="-122"/>
                <a:cs typeface="Calibri Light" panose="020F0302020204030204" charset="0"/>
                <a:sym typeface="+mn-ea"/>
              </a:rPr>
              <a:t>λ</a:t>
            </a:r>
            <a:r>
              <a:rPr lang="en-US" altLang="zh-CN" sz="3600" dirty="0">
                <a:solidFill>
                  <a:schemeClr val="bg1"/>
                </a:solidFill>
                <a:latin typeface="Calibri Light" panose="020F0302020204030204" charset="0"/>
                <a:ea typeface="苹方 常规" panose="020B0300000000000000" pitchFamily="34" charset="-122"/>
                <a:cs typeface="Calibri Light" panose="020F0302020204030204" charset="0"/>
                <a:sym typeface="+mn-ea"/>
              </a:rPr>
              <a:t>f.</a:t>
            </a:r>
            <a:r>
              <a:rPr lang="el-GR" altLang="zh-CN" sz="3600" dirty="0">
                <a:solidFill>
                  <a:schemeClr val="bg1"/>
                </a:solidFill>
                <a:latin typeface="Calibri Light" panose="020F0302020204030204" charset="0"/>
                <a:ea typeface="苹方 常规" panose="020B0300000000000000" pitchFamily="34" charset="-122"/>
                <a:cs typeface="Calibri Light" panose="020F0302020204030204" charset="0"/>
                <a:sym typeface="+mn-ea"/>
              </a:rPr>
              <a:t>λ</a:t>
            </a:r>
            <a:r>
              <a:rPr lang="en-US" altLang="zh-CN" sz="3600" dirty="0" err="1">
                <a:solidFill>
                  <a:schemeClr val="bg1"/>
                </a:solidFill>
                <a:latin typeface="Calibri Light" panose="020F0302020204030204" charset="0"/>
                <a:ea typeface="苹方 常规" panose="020B0300000000000000" pitchFamily="34" charset="-122"/>
                <a:cs typeface="Calibri Light" panose="020F0302020204030204" charset="0"/>
                <a:sym typeface="+mn-ea"/>
              </a:rPr>
              <a:t>x.f</a:t>
            </a:r>
            <a:r>
              <a:rPr lang="en-US" altLang="zh-CN" sz="3600" dirty="0">
                <a:solidFill>
                  <a:schemeClr val="bg1"/>
                </a:solidFill>
                <a:latin typeface="Calibri Light" panose="020F0302020204030204" charset="0"/>
                <a:ea typeface="苹方 常规" panose="020B0300000000000000" pitchFamily="34" charset="-122"/>
                <a:cs typeface="Calibri Light" panose="020F0302020204030204" charset="0"/>
                <a:sym typeface="+mn-ea"/>
              </a:rPr>
              <a:t> (f x)</a:t>
            </a:r>
            <a:br>
              <a:rPr lang="en-US" altLang="zh-CN" sz="3600" dirty="0">
                <a:solidFill>
                  <a:schemeClr val="bg1"/>
                </a:solidFill>
                <a:latin typeface="Calibri Light" panose="020F0302020204030204" charset="0"/>
                <a:ea typeface="苹方 常规" panose="020B0300000000000000" pitchFamily="34" charset="-122"/>
                <a:cs typeface="Calibri Light" panose="020F0302020204030204" charset="0"/>
                <a:sym typeface="+mn-ea"/>
              </a:rPr>
            </a:br>
            <a:r>
              <a:rPr lang="en-US" altLang="zh-CN" sz="3600" dirty="0">
                <a:solidFill>
                  <a:schemeClr val="bg1"/>
                </a:solidFill>
                <a:latin typeface="Calibri Light" panose="020F0302020204030204" charset="0"/>
                <a:ea typeface="苹方 常规" panose="020B0300000000000000" pitchFamily="34" charset="-122"/>
                <a:cs typeface="Calibri Light" panose="020F0302020204030204" charset="0"/>
                <a:sym typeface="+mn-ea"/>
              </a:rPr>
              <a:t>3 := </a:t>
            </a:r>
            <a:r>
              <a:rPr lang="el-GR" altLang="zh-CN" sz="3600" dirty="0">
                <a:solidFill>
                  <a:schemeClr val="bg1"/>
                </a:solidFill>
                <a:latin typeface="Calibri Light" panose="020F0302020204030204" charset="0"/>
                <a:ea typeface="苹方 常规" panose="020B0300000000000000" pitchFamily="34" charset="-122"/>
                <a:cs typeface="Calibri Light" panose="020F0302020204030204" charset="0"/>
                <a:sym typeface="+mn-ea"/>
              </a:rPr>
              <a:t>λ</a:t>
            </a:r>
            <a:r>
              <a:rPr lang="en-US" altLang="zh-CN" sz="3600" dirty="0">
                <a:solidFill>
                  <a:schemeClr val="bg1"/>
                </a:solidFill>
                <a:latin typeface="Calibri Light" panose="020F0302020204030204" charset="0"/>
                <a:ea typeface="苹方 常规" panose="020B0300000000000000" pitchFamily="34" charset="-122"/>
                <a:cs typeface="Calibri Light" panose="020F0302020204030204" charset="0"/>
                <a:sym typeface="+mn-ea"/>
              </a:rPr>
              <a:t>f.</a:t>
            </a:r>
            <a:r>
              <a:rPr lang="el-GR" altLang="zh-CN" sz="3600" dirty="0">
                <a:solidFill>
                  <a:schemeClr val="bg1"/>
                </a:solidFill>
                <a:latin typeface="Calibri Light" panose="020F0302020204030204" charset="0"/>
                <a:ea typeface="苹方 常规" panose="020B0300000000000000" pitchFamily="34" charset="-122"/>
                <a:cs typeface="Calibri Light" panose="020F0302020204030204" charset="0"/>
                <a:sym typeface="+mn-ea"/>
              </a:rPr>
              <a:t>λ</a:t>
            </a:r>
            <a:r>
              <a:rPr lang="en-US" altLang="zh-CN" sz="3600" dirty="0" err="1">
                <a:solidFill>
                  <a:schemeClr val="bg1"/>
                </a:solidFill>
                <a:latin typeface="Calibri Light" panose="020F0302020204030204" charset="0"/>
                <a:ea typeface="苹方 常规" panose="020B0300000000000000" pitchFamily="34" charset="-122"/>
                <a:cs typeface="Calibri Light" panose="020F0302020204030204" charset="0"/>
                <a:sym typeface="+mn-ea"/>
              </a:rPr>
              <a:t>x.f</a:t>
            </a:r>
            <a:r>
              <a:rPr lang="en-US" altLang="zh-CN" sz="3600" dirty="0">
                <a:solidFill>
                  <a:schemeClr val="bg1"/>
                </a:solidFill>
                <a:latin typeface="Calibri Light" panose="020F0302020204030204" charset="0"/>
                <a:ea typeface="苹方 常规" panose="020B0300000000000000" pitchFamily="34" charset="-122"/>
                <a:cs typeface="Calibri Light" panose="020F0302020204030204" charset="0"/>
                <a:sym typeface="+mn-ea"/>
              </a:rPr>
              <a:t> (f (f x))</a:t>
            </a:r>
            <a:br>
              <a:rPr lang="en-US" altLang="zh-CN" sz="3600" dirty="0">
                <a:solidFill>
                  <a:schemeClr val="bg1"/>
                </a:solidFill>
                <a:latin typeface="Calibri Light" panose="020F0302020204030204" charset="0"/>
                <a:ea typeface="苹方 常规" panose="020B0300000000000000" pitchFamily="34" charset="-122"/>
                <a:cs typeface="Calibri Light" panose="020F0302020204030204" charset="0"/>
                <a:sym typeface="+mn-ea"/>
              </a:rPr>
            </a:br>
            <a:r>
              <a:rPr lang="en-US" altLang="zh-CN" sz="3600" dirty="0">
                <a:solidFill>
                  <a:schemeClr val="bg1"/>
                </a:solidFill>
                <a:latin typeface="Calibri Light" panose="020F0302020204030204" charset="0"/>
                <a:ea typeface="苹方 常规" panose="020B0300000000000000" pitchFamily="34" charset="-122"/>
                <a:cs typeface="Calibri Light" panose="020F0302020204030204" charset="0"/>
                <a:sym typeface="+mn-ea"/>
              </a:rPr>
              <a:t> ...</a:t>
            </a:r>
          </a:p>
          <a:p>
            <a:r>
              <a:rPr lang="en-US" altLang="zh-CN" sz="3600" dirty="0">
                <a:solidFill>
                  <a:schemeClr val="bg1"/>
                </a:solidFill>
                <a:latin typeface="Calibri Light" panose="020F0302020204030204" charset="0"/>
                <a:ea typeface="苹方 常规" panose="020B0300000000000000" pitchFamily="34" charset="-122"/>
                <a:cs typeface="Calibri Light" panose="020F0302020204030204" charset="0"/>
                <a:sym typeface="+mn-ea"/>
              </a:rPr>
              <a:t>n := </a:t>
            </a:r>
            <a:r>
              <a:rPr lang="el-GR" altLang="zh-CN" sz="3600" dirty="0">
                <a:solidFill>
                  <a:schemeClr val="bg1"/>
                </a:solidFill>
                <a:latin typeface="Calibri Light" panose="020F0302020204030204" charset="0"/>
                <a:ea typeface="苹方 常规" panose="020B0300000000000000" pitchFamily="34" charset="-122"/>
                <a:cs typeface="Calibri Light" panose="020F0302020204030204" charset="0"/>
                <a:sym typeface="+mn-ea"/>
              </a:rPr>
              <a:t>λ</a:t>
            </a:r>
            <a:r>
              <a:rPr lang="en-US" altLang="zh-CN" sz="3600" dirty="0">
                <a:solidFill>
                  <a:schemeClr val="bg1"/>
                </a:solidFill>
                <a:latin typeface="Calibri Light" panose="020F0302020204030204" charset="0"/>
                <a:ea typeface="苹方 常规" panose="020B0300000000000000" pitchFamily="34" charset="-122"/>
                <a:cs typeface="Calibri Light" panose="020F0302020204030204" charset="0"/>
                <a:sym typeface="+mn-ea"/>
              </a:rPr>
              <a:t>f.</a:t>
            </a:r>
            <a:r>
              <a:rPr lang="el-GR" altLang="zh-CN" sz="3600" dirty="0">
                <a:solidFill>
                  <a:schemeClr val="bg1"/>
                </a:solidFill>
                <a:latin typeface="Calibri Light" panose="020F0302020204030204" charset="0"/>
                <a:ea typeface="苹方 常规" panose="020B0300000000000000" pitchFamily="34" charset="-122"/>
                <a:cs typeface="Calibri Light" panose="020F0302020204030204" charset="0"/>
                <a:sym typeface="+mn-ea"/>
              </a:rPr>
              <a:t>λ</a:t>
            </a:r>
            <a:r>
              <a:rPr lang="en-US" altLang="zh-CN" sz="3600" dirty="0" err="1">
                <a:solidFill>
                  <a:schemeClr val="bg1"/>
                </a:solidFill>
                <a:latin typeface="Calibri Light" panose="020F0302020204030204" charset="0"/>
                <a:ea typeface="苹方 常规" panose="020B0300000000000000" pitchFamily="34" charset="-122"/>
                <a:cs typeface="Calibri Light" panose="020F0302020204030204" charset="0"/>
                <a:sym typeface="+mn-ea"/>
              </a:rPr>
              <a:t>x.f</a:t>
            </a:r>
            <a:r>
              <a:rPr lang="en-US" altLang="zh-CN" sz="3600" dirty="0">
                <a:solidFill>
                  <a:schemeClr val="bg1"/>
                </a:solidFill>
                <a:latin typeface="Calibri Light" panose="020F0302020204030204" charset="0"/>
                <a:ea typeface="苹方 常规" panose="020B0300000000000000" pitchFamily="34" charset="-122"/>
                <a:cs typeface="Calibri Light" panose="020F0302020204030204" charset="0"/>
                <a:sym typeface="+mn-ea"/>
              </a:rPr>
              <a:t> (f (...(f x)....) </a:t>
            </a:r>
            <a:br>
              <a:rPr lang="en-US" altLang="zh-CN" sz="3600" dirty="0">
                <a:solidFill>
                  <a:schemeClr val="bg1"/>
                </a:solidFill>
                <a:latin typeface="Calibri Light" panose="020F0302020204030204" charset="0"/>
                <a:ea typeface="苹方 常规" panose="020B0300000000000000" pitchFamily="34" charset="-122"/>
                <a:cs typeface="Calibri Light" panose="020F0302020204030204" charset="0"/>
                <a:sym typeface="+mn-ea"/>
              </a:rPr>
            </a:br>
            <a:endParaRPr lang="en-US" altLang="zh-CN" sz="3600" dirty="0">
              <a:solidFill>
                <a:schemeClr val="bg1"/>
              </a:solidFill>
              <a:latin typeface="Calibri Light" panose="020F0302020204030204" charset="0"/>
              <a:ea typeface="苹方 常规" panose="020B0300000000000000" pitchFamily="34" charset="-122"/>
              <a:cs typeface="Calibri Light" panose="020F03020202040302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553085" y="864235"/>
                <a:ext cx="12268835" cy="5908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>
                    <a:solidFill>
                      <a:schemeClr val="accent4"/>
                    </a:solidFill>
                    <a:latin typeface="Calibri Light" panose="020F0302020204030204" charset="0"/>
                    <a:cs typeface="Calibri Light" panose="020F0302020204030204" charset="0"/>
                    <a:sym typeface="+mn-ea"/>
                  </a:rPr>
                  <a:t>SUB</a:t>
                </a:r>
                <a14:m>
                  <m:oMath xmlns:m="http://schemas.openxmlformats.org/officeDocument/2006/math">
                    <m:r>
                      <a:rPr lang="en-US" altLang="zh-CN" sz="5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CN" sz="5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sz="5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5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zh-CN" sz="5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sz="5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5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. (</m:t>
                    </m:r>
                    <m:r>
                      <a:rPr lang="en-US" altLang="zh-CN" sz="5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sz="5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5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zh-CN" sz="5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sz="5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5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zh-CN" sz="54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5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54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54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5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5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5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5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5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5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54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400">
                    <a:solidFill>
                      <a:schemeClr val="accent4"/>
                    </a:solidFill>
                    <a:latin typeface="Calibri Light" panose="020F0302020204030204" charset="0"/>
                    <a:cs typeface="Calibri Light" panose="020F0302020204030204" charset="0"/>
                    <a:sym typeface="+mn-ea"/>
                  </a:rPr>
                  <a:t>                 </a:t>
                </a:r>
              </a:p>
              <a:p>
                <a:r>
                  <a:rPr lang="en-US" sz="5400">
                    <a:solidFill>
                      <a:schemeClr val="accent4"/>
                    </a:solidFill>
                    <a:latin typeface="Calibri Light" panose="020F0302020204030204" charset="0"/>
                    <a:cs typeface="Calibri Light" panose="020F0302020204030204" charset="0"/>
                    <a:sym typeface="+mn-ea"/>
                  </a:rPr>
                  <a:t>       </a:t>
                </a:r>
              </a:p>
              <a:p>
                <a:r>
                  <a:rPr lang="en-US" sz="5400">
                    <a:solidFill>
                      <a:schemeClr val="accent4"/>
                    </a:solidFill>
                    <a:latin typeface="Calibri Light" panose="020F0302020204030204" charset="0"/>
                    <a:cs typeface="Calibri Light" panose="020F0302020204030204" charset="0"/>
                    <a:sym typeface="+mn-ea"/>
                  </a:rPr>
                  <a:t>MULT</a:t>
                </a:r>
                <a:r>
                  <a:rPr lang="en-US" sz="5400">
                    <a:solidFill>
                      <a:schemeClr val="bg1">
                        <a:lumMod val="95000"/>
                      </a:schemeClr>
                    </a:solidFill>
                    <a:latin typeface="Calibri Light" panose="020F0302020204030204" charset="0"/>
                    <a:cs typeface="Calibri Light" panose="020F0302020204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5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CN" sz="5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sz="5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5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zh-CN" sz="5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sz="5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5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. (</m:t>
                    </m:r>
                    <m:r>
                      <a:rPr lang="en-US" altLang="zh-CN" sz="5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sz="5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5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altLang="zh-CN" sz="5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sz="5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5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zh-CN" sz="54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5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5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5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5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5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5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5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5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54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54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400">
                    <a:solidFill>
                      <a:schemeClr val="accent4"/>
                    </a:solidFill>
                    <a:latin typeface="Calibri Light" panose="020F0302020204030204" charset="0"/>
                    <a:cs typeface="Calibri Light" panose="020F0302020204030204" charset="0"/>
                    <a:sym typeface="+mn-ea"/>
                  </a:rPr>
                  <a:t>      </a:t>
                </a:r>
              </a:p>
              <a:p>
                <a:endParaRPr lang="en-US" sz="5400">
                  <a:solidFill>
                    <a:schemeClr val="accent4"/>
                  </a:solidFill>
                  <a:latin typeface="Calibri Light" panose="020F0302020204030204" charset="0"/>
                  <a:cs typeface="Calibri Light" panose="020F0302020204030204" charset="0"/>
                  <a:sym typeface="+mn-ea"/>
                </a:endParaRPr>
              </a:p>
              <a:p>
                <a:r>
                  <a:rPr lang="en-US" sz="5400">
                    <a:solidFill>
                      <a:schemeClr val="accent4"/>
                    </a:solidFill>
                    <a:latin typeface="Calibri Light" panose="020F0302020204030204" charset="0"/>
                    <a:cs typeface="Calibri Light" panose="020F0302020204030204" charset="0"/>
                    <a:sym typeface="+mn-ea"/>
                  </a:rPr>
                  <a:t>Recursion</a:t>
                </a:r>
              </a:p>
              <a:p>
                <a:r>
                  <a:rPr lang="en-US" sz="5400" dirty="0">
                    <a:solidFill>
                      <a:schemeClr val="accent4"/>
                    </a:solidFill>
                    <a:latin typeface="Calibri Light" panose="020F0302020204030204" charset="0"/>
                    <a:ea typeface="苹方 常规" panose="020B0300000000000000" pitchFamily="34" charset="-122"/>
                    <a:cs typeface="Calibri Light" panose="020F0302020204030204" charset="0"/>
                    <a:sym typeface="+mn-ea"/>
                  </a:rPr>
                  <a:t>Fixed points</a:t>
                </a:r>
              </a:p>
              <a:p>
                <a:endParaRPr lang="en-US" altLang="en-US" sz="5400" dirty="0">
                  <a:solidFill>
                    <a:schemeClr val="accent4"/>
                  </a:solidFill>
                  <a:latin typeface="Calibri Light" panose="020F0302020204030204" charset="0"/>
                  <a:ea typeface="苹方 常规" panose="020B0300000000000000" pitchFamily="34" charset="-122"/>
                  <a:cs typeface="Calibri Light" panose="020F0302020204030204" charset="0"/>
                  <a:sym typeface="+mn-ea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85" y="864235"/>
                <a:ext cx="12268835" cy="59080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1355090" y="455295"/>
                <a:ext cx="9706610" cy="7662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>
                    <a:solidFill>
                      <a:schemeClr val="accent4"/>
                    </a:solidFill>
                    <a:latin typeface="Calibri Light" panose="020F0302020204030204" charset="0"/>
                    <a:cs typeface="Calibri Light" panose="020F0302020204030204" charset="0"/>
                    <a:sym typeface="+mn-ea"/>
                  </a:rPr>
                  <a:t>Booleans: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5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𝐹𝑎𝑙𝑠𝑒</m:t>
                      </m:r>
                      <m:r>
                        <a:rPr lang="en-US" altLang="zh-CN" sz="5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≔</m:t>
                      </m:r>
                      <m:r>
                        <a:rPr lang="en-US" altLang="zh-CN" sz="5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5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5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lang="en-US" altLang="zh-CN" sz="5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5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5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. </m:t>
                      </m:r>
                      <m:r>
                        <a:rPr lang="en-US" altLang="zh-CN" sz="5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zh-CN" sz="5400" b="0" dirty="0">
                  <a:solidFill>
                    <a:schemeClr val="bg1">
                      <a:lumMod val="95000"/>
                    </a:schemeClr>
                  </a:solidFill>
                  <a:latin typeface="Bahnschrift Light SemiCondensed" panose="020B0502040204020203" charset="0"/>
                  <a:cs typeface="Bahnschrift Light SemiCondensed" panose="020B0502040204020203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5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𝑇𝑟𝑢𝑒</m:t>
                      </m:r>
                      <m:r>
                        <a:rPr lang="en-US" altLang="zh-CN" sz="5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 ≔</m:t>
                      </m:r>
                      <m:r>
                        <a:rPr lang="en-US" altLang="zh-CN" sz="5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5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5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. </m:t>
                      </m:r>
                      <m:r>
                        <a:rPr lang="en-US" altLang="zh-CN" sz="5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5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5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. </m:t>
                      </m:r>
                      <m:r>
                        <a:rPr lang="en-US" altLang="zh-CN" sz="54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zh-CN" sz="5400" b="0" dirty="0">
                  <a:solidFill>
                    <a:schemeClr val="bg1">
                      <a:lumMod val="95000"/>
                    </a:schemeClr>
                  </a:solidFill>
                  <a:latin typeface="Bahnschrift Light SemiCondensed" panose="020B0502040204020203" charset="0"/>
                  <a:cs typeface="Bahnschrift Light SemiCondensed" panose="020B0502040204020203" charset="0"/>
                </a:endParaRPr>
              </a:p>
              <a:p>
                <a:r>
                  <a:rPr lang="en-US" sz="5400">
                    <a:solidFill>
                      <a:schemeClr val="accent4"/>
                    </a:solidFill>
                    <a:latin typeface="Calibri Light" panose="020F0302020204030204" charset="0"/>
                    <a:cs typeface="Calibri Light" panose="020F0302020204030204" charset="0"/>
                    <a:sym typeface="+mn-ea"/>
                  </a:rPr>
                  <a:t>AND</a:t>
                </a:r>
                <a14:m>
                  <m:oMath xmlns:m="http://schemas.openxmlformats.org/officeDocument/2006/math">
                    <m:r>
                      <a:rPr lang="en-US" altLang="zh-CN" sz="54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  ≔</m:t>
                    </m:r>
                    <m:r>
                      <a:rPr lang="en-US" altLang="zh-CN" sz="54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sz="54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54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zh-CN" sz="54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sz="54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54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.(</m:t>
                    </m:r>
                    <m:r>
                      <a:rPr lang="en-US" altLang="zh-CN" sz="54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54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54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54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54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54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5400" b="0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endParaRPr lang="en-US" sz="5400">
                  <a:solidFill>
                    <a:schemeClr val="bg1">
                      <a:lumMod val="95000"/>
                    </a:schemeClr>
                  </a:solidFill>
                  <a:latin typeface="Calibri Light" panose="020F0302020204030204" charset="0"/>
                  <a:cs typeface="Calibri Light" panose="020F0302020204030204" charset="0"/>
                  <a:sym typeface="+mn-ea"/>
                </a:endParaRPr>
              </a:p>
              <a:p>
                <a:r>
                  <a:rPr lang="en-US" sz="5400">
                    <a:solidFill>
                      <a:schemeClr val="accent4"/>
                    </a:solidFill>
                    <a:latin typeface="Calibri Light" panose="020F0302020204030204" charset="0"/>
                    <a:cs typeface="Calibri Light" panose="020F0302020204030204" charset="0"/>
                    <a:sym typeface="+mn-ea"/>
                  </a:rPr>
                  <a:t>OR</a:t>
                </a:r>
                <a14:m>
                  <m:oMath xmlns:m="http://schemas.openxmlformats.org/officeDocument/2006/math">
                    <m:r>
                      <a:rPr lang="en-US" altLang="zh-CN" sz="54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     ≔</m:t>
                    </m:r>
                    <m:r>
                      <a:rPr lang="en-US" altLang="zh-CN" sz="54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sz="54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54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zh-CN" sz="54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sz="54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54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altLang="zh-CN" sz="5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5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5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5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5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5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sz="5400">
                  <a:solidFill>
                    <a:schemeClr val="bg1">
                      <a:lumMod val="95000"/>
                    </a:schemeClr>
                  </a:solidFill>
                  <a:latin typeface="Calibri Light" panose="020F0302020204030204" charset="0"/>
                  <a:cs typeface="Calibri Light" panose="020F0302020204030204" charset="0"/>
                  <a:sym typeface="+mn-ea"/>
                </a:endParaRPr>
              </a:p>
              <a:p>
                <a:r>
                  <a:rPr lang="en-US" sz="5400">
                    <a:solidFill>
                      <a:schemeClr val="accent4"/>
                    </a:solidFill>
                    <a:latin typeface="Calibri Light" panose="020F0302020204030204" charset="0"/>
                    <a:cs typeface="Calibri Light" panose="020F0302020204030204" charset="0"/>
                    <a:sym typeface="+mn-ea"/>
                  </a:rPr>
                  <a:t>NOT</a:t>
                </a:r>
                <a14:m>
                  <m:oMath xmlns:m="http://schemas.openxmlformats.org/officeDocument/2006/math">
                    <m:r>
                      <a:rPr lang="en-US" altLang="zh-CN" sz="54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  ≔</m:t>
                    </m:r>
                    <m:r>
                      <a:rPr lang="en-US" altLang="zh-CN" sz="54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sz="54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54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altLang="zh-CN" sz="5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5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5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5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𝐹𝑎𝑙𝑠𝑒</m:t>
                        </m:r>
                        <m:r>
                          <a:rPr lang="en-US" altLang="zh-CN" sz="5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5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𝑇𝑟𝑢𝑒</m:t>
                        </m:r>
                      </m:e>
                    </m:d>
                  </m:oMath>
                </a14:m>
                <a:endParaRPr lang="en-US" sz="5400">
                  <a:solidFill>
                    <a:schemeClr val="bg1">
                      <a:lumMod val="95000"/>
                    </a:schemeClr>
                  </a:solidFill>
                  <a:latin typeface="Calibri Light" panose="020F0302020204030204" charset="0"/>
                  <a:cs typeface="Calibri Light" panose="020F0302020204030204" charset="0"/>
                  <a:sym typeface="+mn-ea"/>
                </a:endParaRPr>
              </a:p>
              <a:p>
                <a:r>
                  <a:rPr lang="en-US" sz="5400">
                    <a:solidFill>
                      <a:schemeClr val="accent4"/>
                    </a:solidFill>
                    <a:latin typeface="Calibri Light" panose="020F0302020204030204" charset="0"/>
                    <a:cs typeface="Calibri Light" panose="020F0302020204030204" charset="0"/>
                    <a:sym typeface="+mn-ea"/>
                  </a:rPr>
                  <a:t>  </a:t>
                </a:r>
              </a:p>
              <a:p>
                <a:endParaRPr lang="zh-CN" altLang="en-US" sz="540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090" y="455295"/>
                <a:ext cx="9706610" cy="76625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476,&quot;width&quot;:1404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0384,&quot;width&quot;:1404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70,&quot;width&quot;:240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1873</Words>
  <Application>Microsoft Office PowerPoint</Application>
  <PresentationFormat>宽屏</PresentationFormat>
  <Paragraphs>237</Paragraphs>
  <Slides>27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MS Mincho</vt:lpstr>
      <vt:lpstr>华文仿宋</vt:lpstr>
      <vt:lpstr>楷体</vt:lpstr>
      <vt:lpstr>苹方 常规</vt:lpstr>
      <vt:lpstr>宋体</vt:lpstr>
      <vt:lpstr>微软雅黑</vt:lpstr>
      <vt:lpstr>Arial</vt:lpstr>
      <vt:lpstr>Arial Rounded MT Bold</vt:lpstr>
      <vt:lpstr>Bahnschrift Light SemiCondensed</vt:lpstr>
      <vt:lpstr>Calibri</vt:lpstr>
      <vt:lpstr>Calibri Light</vt:lpstr>
      <vt:lpstr>Cambria Math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86</cp:revision>
  <dcterms:created xsi:type="dcterms:W3CDTF">2018-01-15T06:59:00Z</dcterms:created>
  <dcterms:modified xsi:type="dcterms:W3CDTF">2021-11-29T03:05:16Z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KSOTemplateUUID">
    <vt:lpwstr>v1.0_mb_zxVlKal1m1zX0K7zWdvSbg==</vt:lpwstr>
  </property>
  <property fmtid="{D5CDD505-2E9C-101B-9397-08002B2CF9AE}" pid="4" name="ICV">
    <vt:lpwstr>61C20B1A6CCE4F15851C1DF884A822CA</vt:lpwstr>
  </property>
</Properties>
</file>