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9" r:id="rId1"/>
  </p:sldMasterIdLst>
  <p:notesMasterIdLst>
    <p:notesMasterId r:id="rId30"/>
  </p:notesMasterIdLst>
  <p:sldIdLst>
    <p:sldId id="256" r:id="rId2"/>
    <p:sldId id="304" r:id="rId3"/>
    <p:sldId id="306" r:id="rId4"/>
    <p:sldId id="307" r:id="rId5"/>
    <p:sldId id="308" r:id="rId6"/>
    <p:sldId id="309" r:id="rId7"/>
    <p:sldId id="310" r:id="rId8"/>
    <p:sldId id="331" r:id="rId9"/>
    <p:sldId id="311" r:id="rId10"/>
    <p:sldId id="312" r:id="rId11"/>
    <p:sldId id="314" r:id="rId12"/>
    <p:sldId id="315" r:id="rId13"/>
    <p:sldId id="332" r:id="rId14"/>
    <p:sldId id="316" r:id="rId15"/>
    <p:sldId id="317" r:id="rId16"/>
    <p:sldId id="318" r:id="rId17"/>
    <p:sldId id="305" r:id="rId18"/>
    <p:sldId id="320" r:id="rId19"/>
    <p:sldId id="321" r:id="rId20"/>
    <p:sldId id="322" r:id="rId21"/>
    <p:sldId id="324" r:id="rId22"/>
    <p:sldId id="325" r:id="rId23"/>
    <p:sldId id="326" r:id="rId24"/>
    <p:sldId id="327" r:id="rId25"/>
    <p:sldId id="333" r:id="rId26"/>
    <p:sldId id="328" r:id="rId27"/>
    <p:sldId id="329" r:id="rId28"/>
    <p:sldId id="330" r:id="rId29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00"/>
    <a:srgbClr val="879A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56" autoAdjust="0"/>
  </p:normalViewPr>
  <p:slideViewPr>
    <p:cSldViewPr>
      <p:cViewPr varScale="1">
        <p:scale>
          <a:sx n="60" d="100"/>
          <a:sy n="60" d="100"/>
        </p:scale>
        <p:origin x="-118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41E455A1-21F7-4490-9DB8-AC5F95484D1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34D55D25-85BB-456E-8F5B-41C3D2ABFF9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xmlns="" id="{1FA7AADE-FC0E-4E2A-984A-03D26C8C3CF0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89000EA5-9A21-4CA6-9805-063A3D37FAA0}"/>
              </a:ext>
            </a:extLst>
          </p:cNvPr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noProof="0"/>
              <a:t>Click to edit Master text styles</a:t>
            </a:r>
          </a:p>
          <a:p>
            <a:pPr lvl="1"/>
            <a:r>
              <a:rPr lang="zh-CN" altLang="zh-CN" noProof="0"/>
              <a:t>Second level</a:t>
            </a:r>
          </a:p>
          <a:p>
            <a:pPr lvl="2"/>
            <a:r>
              <a:rPr lang="zh-CN" altLang="zh-CN" noProof="0"/>
              <a:t>Third level</a:t>
            </a:r>
          </a:p>
          <a:p>
            <a:pPr lvl="3"/>
            <a:r>
              <a:rPr lang="zh-CN" altLang="zh-CN" noProof="0"/>
              <a:t>Fourth level</a:t>
            </a:r>
          </a:p>
          <a:p>
            <a:pPr lvl="4"/>
            <a:r>
              <a:rPr lang="zh-CN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823F4A22-045A-4101-A6BC-BF74C457A2A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xmlns="" id="{76D0FEF6-EFFC-4465-850E-7D9A505AD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8CBA800-E8A9-417E-B14A-1C469838E64D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2730749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xmlns="" id="{1E3768A0-EA0D-4A10-A309-AAC988248A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F8065E64-A0A4-4FF0-B3EA-171AF0E90F82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xmlns="" id="{3FB8731A-59FB-499E-9E5F-E5CD9B8775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xmlns="" id="{FC3BAFA6-5C17-4786-9557-D48F8BCB2A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696B3D14-0975-4E10-9087-75E467D5F5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31E8D4-C37A-4D46-A641-0A0D14F3DF47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151554" name="Rectangle 2">
            <a:extLst>
              <a:ext uri="{FF2B5EF4-FFF2-40B4-BE49-F238E27FC236}">
                <a16:creationId xmlns:a16="http://schemas.microsoft.com/office/drawing/2014/main" xmlns="" id="{A2966809-BDA0-4D59-80AE-D708505E0F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xmlns="" id="{E80AB6C3-EED9-4F6A-B3E3-B5C9D3367A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740253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xmlns="" id="{0C4EDC29-2441-41B8-BC2F-85B6C042EA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788E6236-0D64-4CB6-AA1B-736065838296}" type="slidenum">
              <a:rPr lang="en-US" altLang="zh-CN"/>
              <a:pPr>
                <a:spcBef>
                  <a:spcPct val="0"/>
                </a:spcBef>
              </a:pPr>
              <a:t>14</a:t>
            </a:fld>
            <a:endParaRPr lang="en-US" altLang="zh-CN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xmlns="" id="{44804F75-8B89-4EF6-AB12-BFCB198050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xmlns="" id="{4407FA39-A01A-40B3-8D13-6FD5B02CE3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xmlns="" id="{63EC919E-5A96-48C0-9B4C-0AE37AB0F0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FC543BFA-F408-4059-B150-68C486F5DBBC}" type="slidenum">
              <a:rPr lang="en-US" altLang="zh-CN"/>
              <a:pPr>
                <a:spcBef>
                  <a:spcPct val="0"/>
                </a:spcBef>
              </a:pPr>
              <a:t>15</a:t>
            </a:fld>
            <a:endParaRPr lang="en-US" altLang="zh-CN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xmlns="" id="{DC85762D-AFDD-4837-96E5-7299159F8B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xmlns="" id="{29F13196-DFFC-407F-8D7C-F2141CCF26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xmlns="" id="{21138458-B67D-4C59-ABDA-CCB1D8C83E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D7B3A654-0F23-4173-88A9-130C7620129B}" type="slidenum">
              <a:rPr lang="zh-CN" altLang="en-US"/>
              <a:pPr>
                <a:spcBef>
                  <a:spcPct val="0"/>
                </a:spcBef>
              </a:pPr>
              <a:t>23</a:t>
            </a:fld>
            <a:endParaRPr lang="en-US" altLang="zh-CN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xmlns="" id="{E6959F1B-FD54-43FA-B991-A6879A1195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xmlns="" id="{4D93AF67-BD58-434A-B570-D8668C6D6F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2625" y="4222750"/>
            <a:ext cx="7772400" cy="890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title style</a:t>
            </a:r>
            <a:endParaRPr lang="zh-CN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302250"/>
            <a:ext cx="6400800" cy="6254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subtitle style</a:t>
            </a:r>
            <a:endParaRPr lang="zh-CN" noProof="0"/>
          </a:p>
        </p:txBody>
      </p:sp>
    </p:spTree>
    <p:extLst>
      <p:ext uri="{BB962C8B-B14F-4D97-AF65-F5344CB8AC3E}">
        <p14:creationId xmlns:p14="http://schemas.microsoft.com/office/powerpoint/2010/main" val="299413348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944C20DB-E429-4A10-918F-0B581F41E3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C1A03394-442E-4374-916F-D304DFB468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6F45F966-9678-4058-83BF-0678D0D30F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349DD2-F5AD-4809-ADE5-82B5370DBC12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26888350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F86D88E8-CFDA-4606-ABEB-6528E1869E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CE0AD885-9F49-45FD-8878-131F736D4A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8DB0697-3C07-4D9E-B64B-97943D9090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ECAA6-443C-4D26-B750-4FD9EB913244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7837255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FA381A79-9686-4F59-891D-54406D7A08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1FAB5754-412F-48A0-A780-8FDC6682E4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79191D23-6A0B-43FB-B14D-520140762E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72B08-94F4-4C3F-BC5D-AA52B774F099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19802692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8E0FA2C3-6109-4021-A924-5FFEB7B0F8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C5510B3E-CCB2-4869-B0C3-36EE37A14D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F4373F30-98A4-4604-A5B1-623C4CC18A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834288-61A6-4E6F-AE23-62BD18729DD9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775691569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xmlns="" id="{B7A6812F-8B4B-4775-9466-E6E7AA7465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xmlns="" id="{652842EB-2377-4CA7-8E4E-C70B4C3BA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xmlns="" id="{B9F8A734-85AD-4B45-AABA-DDA7D1E395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A875FC-F29C-48F3-B390-AD0C12E9C62C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087754635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xmlns="" id="{14A89E61-EC42-4872-AEB9-89C70656C1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xmlns="" id="{B5B0A793-F658-4CCE-A7E7-66B6EB996A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xmlns="" id="{C45FD247-13D1-4BF5-B2EE-873ACFB774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74E838-BED8-4E05-AAF9-89FC11DF9CBB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61001660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xmlns="" id="{7F11F33F-00A6-4B03-B2C5-E4EDD9CCB1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xmlns="" id="{22578FC3-31A9-4C7E-AA32-B1FF88A09E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xmlns="" id="{655A62CE-A4D6-45DC-AA10-D7175DFB1E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8D3E3-6FA9-45A6-B7FD-87B95CDC59CA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54253196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xmlns="" id="{21C36F4A-48D5-4B04-B830-995E70AA6E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xmlns="" id="{1568B3C1-303A-4E2B-9C92-15F6AA3070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xmlns="" id="{CC5806ED-A171-43CF-9F2B-E37E6CA8C0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90D665-E33C-4433-A4B8-8E8273D11C40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114518421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xmlns="" id="{9E297102-5C5E-459D-AEDC-571C3E3745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xmlns="" id="{8DBB6E20-1BAE-47AD-A026-562C6F74D2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xmlns="" id="{C9462B6B-089D-4D3C-AF63-564E757D06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F82AB-FA2E-4DF2-87E3-4943F249F2C3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543250613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/>
              <a:t>Click icon to add picture</a:t>
            </a:r>
            <a:endParaRPr lang="zh-CN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xmlns="" id="{6465594B-4A75-41EF-983C-251A6ADDD2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xmlns="" id="{F11CD496-5835-49DD-8083-FAA1E3CCB9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xmlns="" id="{773B2688-6819-4C3C-ACD8-26162BFCAF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27893-38AD-43B8-A8DA-679C49D48632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20650442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xmlns="" id="{DFA9F2EC-6B04-43BD-A1C5-CC02797961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xmlns="" id="{454BA024-4EB9-4602-9637-21E95174D2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028" name="日期占位符 3">
            <a:extLst>
              <a:ext uri="{FF2B5EF4-FFF2-40B4-BE49-F238E27FC236}">
                <a16:creationId xmlns:a16="http://schemas.microsoft.com/office/drawing/2014/main" xmlns="" id="{471B1D4F-8E8B-4C60-8F30-4DABE966B7E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页脚占位符 4">
            <a:extLst>
              <a:ext uri="{FF2B5EF4-FFF2-40B4-BE49-F238E27FC236}">
                <a16:creationId xmlns:a16="http://schemas.microsoft.com/office/drawing/2014/main" xmlns="" id="{F923024D-CDA8-4D3F-AA50-6A3E3AE9B2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>
            <a:extLst>
              <a:ext uri="{FF2B5EF4-FFF2-40B4-BE49-F238E27FC236}">
                <a16:creationId xmlns:a16="http://schemas.microsoft.com/office/drawing/2014/main" xmlns="" id="{FE9ECA36-6B47-4E34-AB62-76FB646E7C1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0C335705-A07D-46C2-8A65-3F0D569C06F9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4EC27E94-7B11-44A2-817C-B2953E04E66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4365625"/>
            <a:ext cx="7772400" cy="890588"/>
          </a:xfrm>
        </p:spPr>
        <p:txBody>
          <a:bodyPr/>
          <a:lstStyle/>
          <a:p>
            <a:pPr eaLnBrk="1" hangingPunct="1"/>
            <a:r>
              <a:rPr lang="zh-CN" altLang="zh-CN" sz="3600" b="0">
                <a:solidFill>
                  <a:srgbClr val="FFFF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计算机问题求解</a:t>
            </a:r>
            <a:r>
              <a:rPr lang="zh-CN" altLang="en-US" sz="3600"/>
              <a:t> </a:t>
            </a:r>
            <a:r>
              <a:rPr lang="en-US" altLang="zh-CN" sz="3600" b="0"/>
              <a:t>–</a:t>
            </a:r>
            <a:r>
              <a:rPr lang="zh-CN" altLang="en-US" sz="3600" b="0"/>
              <a:t> </a:t>
            </a:r>
            <a:r>
              <a:rPr lang="zh-CN" altLang="en-US" sz="3600" b="0">
                <a:latin typeface="楷体" panose="02010609060101010101" pitchFamily="49" charset="-122"/>
                <a:ea typeface="楷体" panose="02010609060101010101" pitchFamily="49" charset="-122"/>
              </a:rPr>
              <a:t>论题</a:t>
            </a:r>
            <a:r>
              <a:rPr lang="en-US" altLang="zh-CN" sz="3600" b="0">
                <a:latin typeface="楷体" panose="02010609060101010101" pitchFamily="49" charset="-122"/>
                <a:ea typeface="楷体" panose="02010609060101010101" pitchFamily="49" charset="-122"/>
              </a:rPr>
              <a:t>3-10</a:t>
            </a:r>
            <a:r>
              <a:rPr lang="zh-CN" altLang="zh-CN" sz="3600" b="0"/>
              <a:t/>
            </a:r>
            <a:br>
              <a:rPr lang="zh-CN" altLang="zh-CN" sz="3600" b="0"/>
            </a:br>
            <a:r>
              <a:rPr lang="zh-CN" altLang="zh-CN" sz="3600"/>
              <a:t>    </a:t>
            </a:r>
            <a:r>
              <a:rPr lang="zh-CN" altLang="zh-CN" sz="3600" b="0"/>
              <a:t>-  </a:t>
            </a:r>
            <a:r>
              <a:rPr lang="zh-CN" altLang="en-US" sz="3600" b="0">
                <a:latin typeface="楷体" panose="02010609060101010101" pitchFamily="49" charset="-122"/>
                <a:ea typeface="楷体" panose="02010609060101010101" pitchFamily="49" charset="-122"/>
              </a:rPr>
              <a:t>群与拉格朗日定理</a:t>
            </a:r>
            <a:endParaRPr lang="zh-CN" altLang="zh-CN" sz="3600" b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2CE282E3-9E0E-4388-8390-AA3F49CF8CC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31913" y="5516563"/>
            <a:ext cx="6400800" cy="503237"/>
          </a:xfrm>
        </p:spPr>
        <p:txBody>
          <a:bodyPr/>
          <a:lstStyle/>
          <a:p>
            <a:pPr eaLnBrk="1" hangingPunct="1"/>
            <a:r>
              <a:rPr lang="zh-CN" altLang="zh-CN" sz="2000" dirty="0"/>
              <a:t>20</a:t>
            </a:r>
            <a:r>
              <a:rPr lang="en-US" altLang="zh-CN" sz="2000" dirty="0"/>
              <a:t>21</a:t>
            </a:r>
            <a:r>
              <a:rPr lang="zh-CN" altLang="zh-CN" sz="2000" dirty="0"/>
              <a:t>年</a:t>
            </a:r>
            <a:r>
              <a:rPr lang="en-US" altLang="zh-CN" sz="2000" dirty="0"/>
              <a:t>11</a:t>
            </a:r>
            <a:r>
              <a:rPr lang="zh-CN" altLang="en-US" sz="2000" dirty="0"/>
              <a:t>月</a:t>
            </a:r>
            <a:r>
              <a:rPr lang="en-US" altLang="zh-CN" sz="2000" dirty="0"/>
              <a:t>01</a:t>
            </a:r>
            <a:r>
              <a:rPr lang="zh-CN" altLang="zh-CN" sz="2000" dirty="0"/>
              <a:t>日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108DD85-371E-4B76-8C69-966E2C984944}"/>
              </a:ext>
            </a:extLst>
          </p:cNvPr>
          <p:cNvSpPr/>
          <p:nvPr/>
        </p:nvSpPr>
        <p:spPr>
          <a:xfrm>
            <a:off x="899592" y="2708920"/>
            <a:ext cx="7334059" cy="166199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CN" alt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宋体" charset="-122"/>
              </a:rPr>
              <a:t>6</a:t>
            </a:r>
            <a:r>
              <a:rPr lang="zh-CN" alt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宋体" charset="-122"/>
              </a:rPr>
              <a:t>：</a:t>
            </a:r>
            <a:endParaRPr lang="en-US" altLang="zh-CN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宋体" charset="-122"/>
            </a:endParaRPr>
          </a:p>
          <a:p>
            <a:pPr eaLnBrk="1" hangingPunct="1">
              <a:defRPr/>
            </a:pPr>
            <a:r>
              <a:rPr lang="zh-CN" alt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宋体" charset="-122"/>
              </a:rPr>
              <a:t>群中有可能包含“</a:t>
            </a:r>
            <a:r>
              <a:rPr lang="en-US" altLang="zh-CN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宋体" charset="-122"/>
              </a:rPr>
              <a:t>0</a:t>
            </a:r>
            <a:r>
              <a:rPr lang="zh-CN" alt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宋体" charset="-122"/>
              </a:rPr>
              <a:t>”吗？</a:t>
            </a:r>
            <a:endParaRPr lang="en-US" altLang="zh-CN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xmlns="" id="{1E3EEBB2-750B-4BB4-935B-F91A7E21E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群方程</a:t>
            </a:r>
          </a:p>
        </p:txBody>
      </p:sp>
      <p:pic>
        <p:nvPicPr>
          <p:cNvPr id="14339" name="Picture 2">
            <a:extLst>
              <a:ext uri="{FF2B5EF4-FFF2-40B4-BE49-F238E27FC236}">
                <a16:creationId xmlns:a16="http://schemas.microsoft.com/office/drawing/2014/main" xmlns="" id="{42897FCE-0DA3-4E42-A1CD-A5E88AEF0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341438"/>
            <a:ext cx="7921625" cy="309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5897473-0693-479B-9B80-0C252AD48830}"/>
              </a:ext>
            </a:extLst>
          </p:cNvPr>
          <p:cNvSpPr/>
          <p:nvPr/>
        </p:nvSpPr>
        <p:spPr>
          <a:xfrm>
            <a:off x="1386558" y="4581128"/>
            <a:ext cx="6558207" cy="178510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zh-CN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7</a:t>
            </a:r>
            <a:r>
              <a:rPr lang="zh-CN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ea typeface="宋体" charset="-122"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zh-CN" alt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你能说说你熟悉的一元一次方程求解和这个定理的关系吗？</a:t>
            </a:r>
            <a:endParaRPr lang="en-US" altLang="zh-CN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A395FEA-78C1-4FAD-BD66-E3E5955B5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4581525"/>
            <a:ext cx="2725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008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群满足“消去率”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xmlns="" id="{998CCC04-54E9-4537-9228-408400149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“结构相同”的群</a:t>
            </a:r>
          </a:p>
        </p:txBody>
      </p:sp>
      <p:pic>
        <p:nvPicPr>
          <p:cNvPr id="15363" name="Picture 2">
            <a:extLst>
              <a:ext uri="{FF2B5EF4-FFF2-40B4-BE49-F238E27FC236}">
                <a16:creationId xmlns:a16="http://schemas.microsoft.com/office/drawing/2014/main" xmlns="" id="{3844A99B-5F25-4E9B-A7B1-0B8624124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484313"/>
            <a:ext cx="7993062" cy="302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xmlns="" id="{8143B9B7-729A-4968-9101-417170E53C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同构的例子</a:t>
            </a:r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xmlns="" id="{F146A50B-68D5-4CEF-AE94-F76B6DD599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2400" dirty="0"/>
              <a:t>比较“逻辑或”与“布尔和”</a:t>
            </a:r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pPr lvl="1"/>
            <a:r>
              <a:rPr lang="zh-CN" altLang="en-US" sz="2000" dirty="0"/>
              <a:t>如果不考虑符号的形式极其含义，则两者没有差别。	</a:t>
            </a:r>
          </a:p>
          <a:p>
            <a:endParaRPr lang="en-US" altLang="zh-CN" sz="2400" dirty="0"/>
          </a:p>
        </p:txBody>
      </p:sp>
      <p:graphicFrame>
        <p:nvGraphicFramePr>
          <p:cNvPr id="142340" name="Object 4">
            <a:extLst>
              <a:ext uri="{FF2B5EF4-FFF2-40B4-BE49-F238E27FC236}">
                <a16:creationId xmlns:a16="http://schemas.microsoft.com/office/drawing/2014/main" xmlns="" id="{B1178ABB-C4B6-4E31-827F-DA3A902F81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685805"/>
              </p:ext>
            </p:extLst>
          </p:nvPr>
        </p:nvGraphicFramePr>
        <p:xfrm>
          <a:off x="899592" y="1844824"/>
          <a:ext cx="9903846" cy="20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7436520" imgH="1266840" progId="Word.Document.8">
                  <p:embed/>
                </p:oleObj>
              </mc:Choice>
              <mc:Fallback>
                <p:oleObj name="Document" r:id="rId4" imgW="7436520" imgH="1266840" progId="Word.Document.8">
                  <p:embed/>
                  <p:pic>
                    <p:nvPicPr>
                      <p:cNvPr id="142340" name="Object 4">
                        <a:extLst>
                          <a:ext uri="{FF2B5EF4-FFF2-40B4-BE49-F238E27FC236}">
                            <a16:creationId xmlns:a16="http://schemas.microsoft.com/office/drawing/2014/main" xmlns="" id="{B1178ABB-C4B6-4E31-827F-DA3A902F81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844824"/>
                        <a:ext cx="9903846" cy="201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F2C8F43C-27CB-4288-9977-0371A16D8DBA}"/>
              </a:ext>
            </a:extLst>
          </p:cNvPr>
          <p:cNvSpPr txBox="1"/>
          <p:nvPr/>
        </p:nvSpPr>
        <p:spPr>
          <a:xfrm>
            <a:off x="4572000" y="270892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关键是同构映射（双射）：</a:t>
            </a:r>
            <a:endParaRPr lang="en-US" altLang="zh-CN" dirty="0"/>
          </a:p>
          <a:p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(‘F’)=0; 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(‘T’)=1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83F355E2-8B8B-43AD-92FF-CD03F5A8A729}"/>
              </a:ext>
            </a:extLst>
          </p:cNvPr>
          <p:cNvSpPr txBox="1"/>
          <p:nvPr/>
        </p:nvSpPr>
        <p:spPr>
          <a:xfrm>
            <a:off x="2555776" y="454030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8000"/>
                </a:solidFill>
                <a:latin typeface="+mj-ea"/>
                <a:ea typeface="+mj-ea"/>
              </a:rPr>
              <a:t>你能否证明正实数乘法群和实数加法群同构？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0D08B8AD-F879-4C64-9227-83C6539A1802}"/>
              </a:ext>
            </a:extLst>
          </p:cNvPr>
          <p:cNvSpPr/>
          <p:nvPr/>
        </p:nvSpPr>
        <p:spPr>
          <a:xfrm>
            <a:off x="1233586" y="4971596"/>
            <a:ext cx="6676828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问题</a:t>
            </a:r>
            <a:r>
              <a:rPr lang="en-US" altLang="zh-CN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8</a:t>
            </a:r>
            <a:r>
              <a:rPr lang="zh-CN" altLang="en-US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endParaRPr lang="en-US" altLang="zh-CN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>
              <a:spcBef>
                <a:spcPts val="600"/>
              </a:spcBef>
            </a:pPr>
            <a:r>
              <a:rPr lang="zh-CN" altLang="en-US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你能否结合“关系”的概念谈谈群同构？</a:t>
            </a:r>
            <a:endParaRPr lang="zh-CN" alt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28579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20BE0542-A0EC-4821-AA90-5E4B36DCC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同样的结构意味着同样的性质 </a:t>
            </a:r>
            <a:r>
              <a:rPr lang="en-US" altLang="zh-CN"/>
              <a:t>- 1</a:t>
            </a:r>
            <a:endParaRPr lang="zh-CN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E4E76BEF-73DB-4218-ABBB-67AA4057AA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4450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30000"/>
              </a:spcBef>
            </a:pPr>
            <a:r>
              <a:rPr lang="zh-CN" altLang="en-US"/>
              <a:t>结合律</a:t>
            </a:r>
          </a:p>
          <a:p>
            <a:pPr lvl="1">
              <a:lnSpc>
                <a:spcPct val="110000"/>
              </a:lnSpc>
              <a:spcBef>
                <a:spcPct val="30000"/>
              </a:spcBef>
            </a:pPr>
            <a:r>
              <a:rPr lang="zh-CN" altLang="en-US"/>
              <a:t>假设</a:t>
            </a:r>
            <a:r>
              <a:rPr lang="en-US" altLang="zh-CN" i="1"/>
              <a:t>f</a:t>
            </a:r>
            <a:r>
              <a:rPr lang="en-US" altLang="zh-CN"/>
              <a:t>: S</a:t>
            </a:r>
            <a:r>
              <a:rPr lang="en-US" altLang="zh-CN" baseline="-25000"/>
              <a:t>1</a:t>
            </a:r>
            <a:r>
              <a:rPr lang="en-US" altLang="zh-CN">
                <a:sym typeface="Symbol" panose="05050102010706020507" pitchFamily="18" charset="2"/>
              </a:rPr>
              <a:t></a:t>
            </a:r>
            <a:r>
              <a:rPr lang="en-US" altLang="zh-CN"/>
              <a:t>S</a:t>
            </a:r>
            <a:r>
              <a:rPr lang="en-US" altLang="zh-CN" baseline="-25000"/>
              <a:t>2</a:t>
            </a:r>
            <a:r>
              <a:rPr lang="zh-CN" altLang="en-US"/>
              <a:t>是同构映射，若</a:t>
            </a:r>
            <a:r>
              <a:rPr lang="en-US" altLang="zh-CN"/>
              <a:t>S</a:t>
            </a:r>
            <a:r>
              <a:rPr lang="en-US" altLang="zh-CN" baseline="-25000"/>
              <a:t>1</a:t>
            </a:r>
            <a:r>
              <a:rPr lang="zh-CN" altLang="en-US">
                <a:sym typeface="Symbol" panose="05050102010706020507" pitchFamily="18" charset="2"/>
              </a:rPr>
              <a:t>满足结合律，即对任意</a:t>
            </a:r>
            <a:r>
              <a:rPr lang="en-US" altLang="zh-CN">
                <a:sym typeface="Symbol" panose="05050102010706020507" pitchFamily="18" charset="2"/>
              </a:rPr>
              <a:t>x,y,z</a:t>
            </a:r>
            <a:r>
              <a:rPr lang="en-US" altLang="zh-CN" sz="3000">
                <a:sym typeface="Symbol" panose="05050102010706020507" pitchFamily="18" charset="2"/>
              </a:rPr>
              <a:t></a:t>
            </a:r>
            <a:r>
              <a:rPr lang="en-US" altLang="zh-CN"/>
              <a:t>S</a:t>
            </a:r>
            <a:r>
              <a:rPr lang="en-US" altLang="zh-CN" baseline="-25000"/>
              <a:t>1</a:t>
            </a:r>
            <a:r>
              <a:rPr lang="en-US" altLang="zh-CN"/>
              <a:t>,(x</a:t>
            </a:r>
            <a:r>
              <a:rPr lang="en-US" altLang="zh-CN">
                <a:ea typeface="Arial Unicode MS" panose="020B0604020202020204" pitchFamily="34" charset="-122"/>
                <a:cs typeface="Arial Unicode MS" panose="020B0604020202020204" pitchFamily="34" charset="-122"/>
              </a:rPr>
              <a:t>◦y)</a:t>
            </a:r>
            <a:r>
              <a:rPr lang="en-US" altLang="zh-CN">
                <a:latin typeface="Sylfaen" panose="010A0502050306030303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◦z = x◦(y◦z)</a:t>
            </a:r>
            <a:endParaRPr lang="en-US" altLang="zh-CN"/>
          </a:p>
          <a:p>
            <a:pPr lvl="1">
              <a:lnSpc>
                <a:spcPct val="110000"/>
              </a:lnSpc>
              <a:spcBef>
                <a:spcPct val="30000"/>
              </a:spcBef>
            </a:pPr>
            <a:r>
              <a:rPr lang="zh-CN" altLang="en-US"/>
              <a:t>则：</a:t>
            </a:r>
            <a:r>
              <a:rPr lang="zh-CN" altLang="en-US">
                <a:solidFill>
                  <a:srgbClr val="FF3300"/>
                </a:solidFill>
              </a:rPr>
              <a:t>对任意</a:t>
            </a:r>
            <a:r>
              <a:rPr lang="en-US" altLang="zh-CN">
                <a:solidFill>
                  <a:srgbClr val="FF3300"/>
                </a:solidFill>
                <a:sym typeface="Symbol" panose="05050102010706020507" pitchFamily="18" charset="2"/>
              </a:rPr>
              <a:t>x’,y’,z’</a:t>
            </a:r>
            <a:r>
              <a:rPr lang="en-US" altLang="zh-CN" sz="3000">
                <a:solidFill>
                  <a:srgbClr val="FF3300"/>
                </a:solidFill>
                <a:sym typeface="Symbol" panose="05050102010706020507" pitchFamily="18" charset="2"/>
              </a:rPr>
              <a:t></a:t>
            </a:r>
            <a:r>
              <a:rPr lang="en-US" altLang="zh-CN">
                <a:solidFill>
                  <a:srgbClr val="FF3300"/>
                </a:solidFill>
              </a:rPr>
              <a:t>S</a:t>
            </a:r>
            <a:r>
              <a:rPr lang="en-US" altLang="zh-CN" baseline="-25000">
                <a:solidFill>
                  <a:srgbClr val="FF3300"/>
                </a:solidFill>
              </a:rPr>
              <a:t>2</a:t>
            </a:r>
            <a:r>
              <a:rPr lang="en-US" altLang="zh-CN"/>
              <a:t>, </a:t>
            </a:r>
            <a:r>
              <a:rPr lang="zh-CN" altLang="en-US"/>
              <a:t>因为</a:t>
            </a:r>
            <a:r>
              <a:rPr lang="en-US" altLang="zh-CN" i="1"/>
              <a:t>f</a:t>
            </a:r>
            <a:r>
              <a:rPr lang="en-US" altLang="zh-CN"/>
              <a:t> </a:t>
            </a:r>
            <a:r>
              <a:rPr lang="zh-CN" altLang="en-US"/>
              <a:t>是满射，必有</a:t>
            </a:r>
            <a:r>
              <a:rPr lang="en-US" altLang="zh-CN">
                <a:sym typeface="Symbol" panose="05050102010706020507" pitchFamily="18" charset="2"/>
              </a:rPr>
              <a:t>x,y,z</a:t>
            </a:r>
            <a:r>
              <a:rPr lang="en-US" altLang="zh-CN" sz="3000">
                <a:sym typeface="Symbol" panose="05050102010706020507" pitchFamily="18" charset="2"/>
              </a:rPr>
              <a:t></a:t>
            </a:r>
            <a:r>
              <a:rPr lang="en-US" altLang="zh-CN"/>
              <a:t>S</a:t>
            </a:r>
            <a:r>
              <a:rPr lang="en-US" altLang="zh-CN" baseline="-25000"/>
              <a:t>1</a:t>
            </a:r>
            <a:r>
              <a:rPr lang="en-US" altLang="zh-CN"/>
              <a:t>,</a:t>
            </a:r>
            <a:r>
              <a:rPr lang="zh-CN" altLang="en-US"/>
              <a:t>使得</a:t>
            </a:r>
            <a:r>
              <a:rPr lang="en-US" altLang="zh-CN" i="1"/>
              <a:t>f</a:t>
            </a:r>
            <a:r>
              <a:rPr lang="en-US" altLang="zh-CN"/>
              <a:t>(x)=x’, </a:t>
            </a:r>
            <a:r>
              <a:rPr lang="en-US" altLang="zh-CN" i="1"/>
              <a:t>f</a:t>
            </a:r>
            <a:r>
              <a:rPr lang="en-US" altLang="zh-CN"/>
              <a:t>(y)=y’, </a:t>
            </a:r>
            <a:r>
              <a:rPr lang="en-US" altLang="zh-CN" i="1"/>
              <a:t>f</a:t>
            </a:r>
            <a:r>
              <a:rPr lang="en-US" altLang="zh-CN"/>
              <a:t>(z)=z’, </a:t>
            </a:r>
            <a:r>
              <a:rPr lang="zh-CN" altLang="en-US"/>
              <a:t>因此：</a:t>
            </a:r>
            <a:r>
              <a:rPr lang="en-US" altLang="zh-CN">
                <a:solidFill>
                  <a:srgbClr val="FF3300"/>
                </a:solidFill>
              </a:rPr>
              <a:t>(x’*y’)*z’ =</a:t>
            </a:r>
            <a:r>
              <a:rPr lang="en-US" altLang="zh-CN"/>
              <a:t> (</a:t>
            </a:r>
            <a:r>
              <a:rPr lang="en-US" altLang="zh-CN" i="1"/>
              <a:t>f</a:t>
            </a:r>
            <a:r>
              <a:rPr lang="en-US" altLang="zh-CN"/>
              <a:t>(x)* </a:t>
            </a:r>
            <a:r>
              <a:rPr lang="en-US" altLang="zh-CN" i="1"/>
              <a:t>f</a:t>
            </a:r>
            <a:r>
              <a:rPr lang="en-US" altLang="zh-CN"/>
              <a:t>(y))* </a:t>
            </a:r>
            <a:r>
              <a:rPr lang="en-US" altLang="zh-CN" i="1"/>
              <a:t>f</a:t>
            </a:r>
            <a:r>
              <a:rPr lang="en-US" altLang="zh-CN"/>
              <a:t>(z) = </a:t>
            </a:r>
            <a:r>
              <a:rPr lang="en-US" altLang="zh-CN" i="1"/>
              <a:t>f</a:t>
            </a:r>
            <a:r>
              <a:rPr lang="en-US" altLang="zh-CN"/>
              <a:t>(x</a:t>
            </a:r>
            <a:r>
              <a:rPr lang="en-US" altLang="zh-CN">
                <a:ea typeface="Arial Unicode MS" panose="020B0604020202020204" pitchFamily="34" charset="-122"/>
                <a:cs typeface="Arial Unicode MS" panose="020B0604020202020204" pitchFamily="34" charset="-122"/>
              </a:rPr>
              <a:t>◦</a:t>
            </a:r>
            <a:r>
              <a:rPr lang="en-US" altLang="zh-CN"/>
              <a:t>y) * </a:t>
            </a:r>
            <a:r>
              <a:rPr lang="en-US" altLang="zh-CN" i="1"/>
              <a:t>f</a:t>
            </a:r>
            <a:r>
              <a:rPr lang="en-US" altLang="zh-CN"/>
              <a:t>(z)  = </a:t>
            </a:r>
            <a:r>
              <a:rPr lang="en-US" altLang="zh-CN" i="1"/>
              <a:t>f</a:t>
            </a:r>
            <a:r>
              <a:rPr lang="en-US" altLang="zh-CN"/>
              <a:t>((x</a:t>
            </a:r>
            <a:r>
              <a:rPr lang="en-US" altLang="zh-CN">
                <a:ea typeface="Arial Unicode MS" panose="020B0604020202020204" pitchFamily="34" charset="-122"/>
                <a:cs typeface="Arial Unicode MS" panose="020B0604020202020204" pitchFamily="34" charset="-122"/>
              </a:rPr>
              <a:t>◦</a:t>
            </a:r>
            <a:r>
              <a:rPr lang="en-US" altLang="zh-CN"/>
              <a:t>y)  </a:t>
            </a:r>
            <a:r>
              <a:rPr lang="en-US" altLang="zh-CN">
                <a:ea typeface="Arial Unicode MS" panose="020B0604020202020204" pitchFamily="34" charset="-122"/>
                <a:cs typeface="Arial Unicode MS" panose="020B0604020202020204" pitchFamily="34" charset="-122"/>
              </a:rPr>
              <a:t>⃘</a:t>
            </a:r>
            <a:r>
              <a:rPr lang="en-US" altLang="zh-CN"/>
              <a:t>z) = </a:t>
            </a:r>
            <a:r>
              <a:rPr lang="en-US" altLang="zh-CN" i="1"/>
              <a:t>f</a:t>
            </a:r>
            <a:r>
              <a:rPr lang="en-US" altLang="zh-CN"/>
              <a:t>(x  </a:t>
            </a:r>
            <a:r>
              <a:rPr lang="en-US" altLang="zh-CN">
                <a:ea typeface="Arial Unicode MS" panose="020B0604020202020204" pitchFamily="34" charset="-122"/>
                <a:cs typeface="Arial Unicode MS" panose="020B0604020202020204" pitchFamily="34" charset="-122"/>
              </a:rPr>
              <a:t>⃘</a:t>
            </a:r>
            <a:r>
              <a:rPr lang="en-US" altLang="zh-CN"/>
              <a:t>(y  </a:t>
            </a:r>
            <a:r>
              <a:rPr lang="en-US" altLang="zh-CN">
                <a:ea typeface="Arial Unicode MS" panose="020B0604020202020204" pitchFamily="34" charset="-122"/>
                <a:cs typeface="Arial Unicode MS" panose="020B0604020202020204" pitchFamily="34" charset="-122"/>
              </a:rPr>
              <a:t>⃘</a:t>
            </a:r>
            <a:r>
              <a:rPr lang="en-US" altLang="zh-CN"/>
              <a:t> z)) = </a:t>
            </a:r>
            <a:r>
              <a:rPr lang="en-US" altLang="zh-CN" i="1"/>
              <a:t>f</a:t>
            </a:r>
            <a:r>
              <a:rPr lang="en-US" altLang="zh-CN"/>
              <a:t>(x)* (</a:t>
            </a:r>
            <a:r>
              <a:rPr lang="en-US" altLang="zh-CN" i="1"/>
              <a:t>f</a:t>
            </a:r>
            <a:r>
              <a:rPr lang="en-US" altLang="zh-CN"/>
              <a:t>(y)* </a:t>
            </a:r>
            <a:r>
              <a:rPr lang="en-US" altLang="zh-CN" i="1"/>
              <a:t>f</a:t>
            </a:r>
            <a:r>
              <a:rPr lang="en-US" altLang="zh-CN"/>
              <a:t>(z)) = </a:t>
            </a:r>
            <a:r>
              <a:rPr lang="en-US" altLang="zh-CN">
                <a:solidFill>
                  <a:srgbClr val="FF3300"/>
                </a:solidFill>
              </a:rPr>
              <a:t>x’*(y’*z’)</a:t>
            </a:r>
            <a:r>
              <a:rPr lang="en-US" altLang="zh-CN"/>
              <a:t> </a:t>
            </a:r>
            <a:endParaRPr lang="zh-CN" altLang="en-US" sz="2500">
              <a:solidFill>
                <a:srgbClr val="009900"/>
              </a:solidFill>
            </a:endParaRPr>
          </a:p>
          <a:p>
            <a:pPr lvl="1"/>
            <a:r>
              <a:rPr lang="zh-CN" altLang="en-US"/>
              <a:t>可以类似地讨论</a:t>
            </a:r>
            <a:r>
              <a:rPr lang="zh-CN" altLang="en-US" b="1" i="1"/>
              <a:t>交换律</a:t>
            </a: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DB6D79BD-72AF-4E8B-8B07-51FB4D0142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同样的结构意味着同样的性质 </a:t>
            </a:r>
            <a:r>
              <a:rPr lang="en-US" altLang="zh-CN"/>
              <a:t>-</a:t>
            </a:r>
            <a:r>
              <a:rPr lang="zh-CN" altLang="en-US"/>
              <a:t> </a:t>
            </a:r>
            <a:r>
              <a:rPr lang="en-US" altLang="zh-CN"/>
              <a:t>2</a:t>
            </a:r>
            <a:endParaRPr lang="zh-CN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53EED44D-52EB-42BE-B855-885D7FF5CD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Bef>
                <a:spcPct val="30000"/>
              </a:spcBef>
            </a:pPr>
            <a:r>
              <a:rPr lang="zh-CN" altLang="en-US"/>
              <a:t>单位元素</a:t>
            </a:r>
          </a:p>
          <a:p>
            <a:pPr lvl="1">
              <a:lnSpc>
                <a:spcPct val="110000"/>
              </a:lnSpc>
              <a:spcBef>
                <a:spcPct val="30000"/>
              </a:spcBef>
            </a:pPr>
            <a:r>
              <a:rPr lang="zh-CN" altLang="en-US"/>
              <a:t>假设</a:t>
            </a:r>
            <a:r>
              <a:rPr lang="en-US" altLang="zh-CN" i="1"/>
              <a:t>f</a:t>
            </a:r>
            <a:r>
              <a:rPr lang="en-US" altLang="zh-CN"/>
              <a:t>: S</a:t>
            </a:r>
            <a:r>
              <a:rPr lang="en-US" altLang="zh-CN" baseline="-25000"/>
              <a:t>1</a:t>
            </a:r>
            <a:r>
              <a:rPr lang="en-US" altLang="zh-CN">
                <a:sym typeface="Symbol" panose="05050102010706020507" pitchFamily="18" charset="2"/>
              </a:rPr>
              <a:t></a:t>
            </a:r>
            <a:r>
              <a:rPr lang="en-US" altLang="zh-CN"/>
              <a:t>S</a:t>
            </a:r>
            <a:r>
              <a:rPr lang="en-US" altLang="zh-CN" baseline="-25000"/>
              <a:t>2</a:t>
            </a:r>
            <a:r>
              <a:rPr lang="zh-CN" altLang="en-US"/>
              <a:t>是同构映射，若</a:t>
            </a:r>
            <a:r>
              <a:rPr lang="en-US" altLang="zh-CN"/>
              <a:t>S</a:t>
            </a:r>
            <a:r>
              <a:rPr lang="en-US" altLang="zh-CN" baseline="-25000"/>
              <a:t>1</a:t>
            </a:r>
            <a:r>
              <a:rPr lang="zh-CN" altLang="en-US">
                <a:sym typeface="Symbol" panose="05050102010706020507" pitchFamily="18" charset="2"/>
              </a:rPr>
              <a:t>有单位元</a:t>
            </a:r>
            <a:r>
              <a:rPr lang="en-US" altLang="zh-CN">
                <a:sym typeface="Symbol" panose="05050102010706020507" pitchFamily="18" charset="2"/>
              </a:rPr>
              <a:t>e</a:t>
            </a:r>
            <a:r>
              <a:rPr lang="zh-CN" altLang="en-US">
                <a:sym typeface="Symbol" panose="05050102010706020507" pitchFamily="18" charset="2"/>
              </a:rPr>
              <a:t>，即对任意</a:t>
            </a:r>
            <a:r>
              <a:rPr lang="en-US" altLang="zh-CN">
                <a:sym typeface="Symbol" panose="05050102010706020507" pitchFamily="18" charset="2"/>
              </a:rPr>
              <a:t>x</a:t>
            </a:r>
            <a:r>
              <a:rPr lang="en-US" altLang="zh-CN" sz="3000">
                <a:sym typeface="Symbol" panose="05050102010706020507" pitchFamily="18" charset="2"/>
              </a:rPr>
              <a:t></a:t>
            </a:r>
            <a:r>
              <a:rPr lang="en-US" altLang="zh-CN"/>
              <a:t>S</a:t>
            </a:r>
            <a:r>
              <a:rPr lang="en-US" altLang="zh-CN" baseline="-25000"/>
              <a:t>1</a:t>
            </a:r>
            <a:r>
              <a:rPr lang="en-US" altLang="zh-CN"/>
              <a:t>, (x</a:t>
            </a:r>
            <a:r>
              <a:rPr lang="zh-CN" altLang="en-US"/>
              <a:t>  </a:t>
            </a:r>
            <a:r>
              <a:rPr lang="en-US" altLang="zh-CN">
                <a:ea typeface="Arial Unicode MS" panose="020B0604020202020204" pitchFamily="34" charset="-122"/>
                <a:cs typeface="Arial Unicode MS" panose="020B0604020202020204" pitchFamily="34" charset="-122"/>
              </a:rPr>
              <a:t>⃘</a:t>
            </a:r>
            <a:r>
              <a:rPr lang="en-US" altLang="zh-CN"/>
              <a:t>e)=(e</a:t>
            </a:r>
            <a:r>
              <a:rPr lang="zh-CN" altLang="en-US"/>
              <a:t>  </a:t>
            </a:r>
            <a:r>
              <a:rPr lang="en-US" altLang="zh-CN">
                <a:ea typeface="Arial Unicode MS" panose="020B0604020202020204" pitchFamily="34" charset="-122"/>
                <a:cs typeface="Arial Unicode MS" panose="020B0604020202020204" pitchFamily="34" charset="-122"/>
              </a:rPr>
              <a:t>⃘</a:t>
            </a:r>
            <a:r>
              <a:rPr lang="en-US" altLang="zh-CN"/>
              <a:t>x)=x</a:t>
            </a:r>
          </a:p>
          <a:p>
            <a:pPr lvl="1">
              <a:lnSpc>
                <a:spcPct val="110000"/>
              </a:lnSpc>
              <a:spcBef>
                <a:spcPct val="30000"/>
              </a:spcBef>
            </a:pPr>
            <a:r>
              <a:rPr lang="zh-CN" altLang="en-US"/>
              <a:t>则：令</a:t>
            </a:r>
            <a:r>
              <a:rPr lang="en-US" altLang="zh-CN" i="1"/>
              <a:t>f</a:t>
            </a:r>
            <a:r>
              <a:rPr lang="en-US" altLang="zh-CN"/>
              <a:t>(e)=e’</a:t>
            </a:r>
            <a:r>
              <a:rPr lang="en-US" altLang="zh-CN" sz="3000">
                <a:sym typeface="Symbol" panose="05050102010706020507" pitchFamily="18" charset="2"/>
              </a:rPr>
              <a:t></a:t>
            </a:r>
            <a:r>
              <a:rPr lang="en-US" altLang="zh-CN"/>
              <a:t>S</a:t>
            </a:r>
            <a:r>
              <a:rPr lang="en-US" altLang="zh-CN" baseline="-25000"/>
              <a:t>2</a:t>
            </a:r>
            <a:r>
              <a:rPr lang="en-US" altLang="zh-CN"/>
              <a:t>, </a:t>
            </a:r>
            <a:r>
              <a:rPr lang="zh-CN" altLang="en-US"/>
              <a:t>对任意</a:t>
            </a:r>
            <a:r>
              <a:rPr lang="en-US" altLang="zh-CN">
                <a:sym typeface="Symbol" panose="05050102010706020507" pitchFamily="18" charset="2"/>
              </a:rPr>
              <a:t>x’</a:t>
            </a:r>
            <a:r>
              <a:rPr lang="en-US" altLang="zh-CN" sz="3000">
                <a:sym typeface="Symbol" panose="05050102010706020507" pitchFamily="18" charset="2"/>
              </a:rPr>
              <a:t></a:t>
            </a:r>
            <a:r>
              <a:rPr lang="en-US" altLang="zh-CN"/>
              <a:t>S</a:t>
            </a:r>
            <a:r>
              <a:rPr lang="en-US" altLang="zh-CN" baseline="-25000"/>
              <a:t>2</a:t>
            </a:r>
            <a:r>
              <a:rPr lang="en-US" altLang="zh-CN"/>
              <a:t>, </a:t>
            </a:r>
            <a:r>
              <a:rPr lang="zh-CN" altLang="en-US"/>
              <a:t>一定存在</a:t>
            </a:r>
            <a:r>
              <a:rPr lang="en-US" altLang="zh-CN">
                <a:sym typeface="Symbol" panose="05050102010706020507" pitchFamily="18" charset="2"/>
              </a:rPr>
              <a:t>x</a:t>
            </a:r>
            <a:r>
              <a:rPr lang="en-US" altLang="zh-CN" sz="3000">
                <a:sym typeface="Symbol" panose="05050102010706020507" pitchFamily="18" charset="2"/>
              </a:rPr>
              <a:t></a:t>
            </a:r>
            <a:r>
              <a:rPr lang="en-US" altLang="zh-CN"/>
              <a:t>S</a:t>
            </a:r>
            <a:r>
              <a:rPr lang="en-US" altLang="zh-CN" baseline="-25000"/>
              <a:t>1</a:t>
            </a:r>
            <a:r>
              <a:rPr lang="en-US" altLang="zh-CN"/>
              <a:t>, x’*e’=</a:t>
            </a:r>
            <a:r>
              <a:rPr lang="en-US" altLang="zh-CN" i="1"/>
              <a:t>f</a:t>
            </a:r>
            <a:r>
              <a:rPr lang="en-US" altLang="zh-CN"/>
              <a:t>(x)* </a:t>
            </a:r>
            <a:r>
              <a:rPr lang="en-US" altLang="zh-CN" i="1"/>
              <a:t>f</a:t>
            </a:r>
            <a:r>
              <a:rPr lang="en-US" altLang="zh-CN"/>
              <a:t>(e)=</a:t>
            </a:r>
            <a:r>
              <a:rPr lang="en-US" altLang="zh-CN" i="1"/>
              <a:t>f</a:t>
            </a:r>
            <a:r>
              <a:rPr lang="en-US" altLang="zh-CN"/>
              <a:t>(x</a:t>
            </a:r>
            <a:r>
              <a:rPr lang="zh-CN" altLang="en-US"/>
              <a:t>  </a:t>
            </a:r>
            <a:r>
              <a:rPr lang="en-US" altLang="zh-CN">
                <a:ea typeface="Arial Unicode MS" panose="020B0604020202020204" pitchFamily="34" charset="-122"/>
                <a:cs typeface="Arial Unicode MS" panose="020B0604020202020204" pitchFamily="34" charset="-122"/>
              </a:rPr>
              <a:t>⃘</a:t>
            </a:r>
            <a:r>
              <a:rPr lang="en-US" altLang="zh-CN"/>
              <a:t>e)=</a:t>
            </a:r>
            <a:r>
              <a:rPr lang="en-US" altLang="zh-CN" i="1"/>
              <a:t>f</a:t>
            </a:r>
            <a:r>
              <a:rPr lang="en-US" altLang="zh-CN"/>
              <a:t>(x)=x’</a:t>
            </a:r>
            <a:r>
              <a:rPr lang="zh-CN" altLang="en-US"/>
              <a:t>，同理可得</a:t>
            </a:r>
            <a:r>
              <a:rPr lang="en-US" altLang="zh-CN"/>
              <a:t>e’*x’=x’</a:t>
            </a:r>
            <a:r>
              <a:rPr lang="zh-CN" altLang="en-US"/>
              <a:t>，因此</a:t>
            </a:r>
            <a:r>
              <a:rPr lang="en-US" altLang="zh-CN" b="1" i="1">
                <a:solidFill>
                  <a:schemeClr val="tx2"/>
                </a:solidFill>
              </a:rPr>
              <a:t>f</a:t>
            </a:r>
            <a:r>
              <a:rPr lang="en-US" altLang="zh-CN" b="1">
                <a:solidFill>
                  <a:schemeClr val="tx2"/>
                </a:solidFill>
              </a:rPr>
              <a:t>(e)=e’</a:t>
            </a:r>
            <a:r>
              <a:rPr lang="zh-CN" altLang="en-US" b="1">
                <a:solidFill>
                  <a:schemeClr val="tx2"/>
                </a:solidFill>
              </a:rPr>
              <a:t>是</a:t>
            </a:r>
            <a:r>
              <a:rPr lang="en-US" altLang="zh-CN" b="1">
                <a:solidFill>
                  <a:schemeClr val="tx2"/>
                </a:solidFill>
              </a:rPr>
              <a:t>S</a:t>
            </a:r>
            <a:r>
              <a:rPr lang="en-US" altLang="zh-CN" b="1" baseline="-25000">
                <a:solidFill>
                  <a:schemeClr val="tx2"/>
                </a:solidFill>
              </a:rPr>
              <a:t>2</a:t>
            </a:r>
            <a:r>
              <a:rPr lang="zh-CN" altLang="en-US" b="1">
                <a:solidFill>
                  <a:schemeClr val="tx2"/>
                </a:solidFill>
              </a:rPr>
              <a:t>的单位元素</a:t>
            </a:r>
            <a:r>
              <a:rPr lang="zh-CN" altLang="en-US"/>
              <a:t>。</a:t>
            </a:r>
          </a:p>
          <a:p>
            <a:pPr lvl="1">
              <a:lnSpc>
                <a:spcPct val="110000"/>
              </a:lnSpc>
              <a:spcBef>
                <a:spcPct val="30000"/>
              </a:spcBef>
            </a:pPr>
            <a:endParaRPr lang="zh-CN" altLang="en-US"/>
          </a:p>
          <a:p>
            <a:pPr>
              <a:lnSpc>
                <a:spcPct val="110000"/>
              </a:lnSpc>
              <a:spcBef>
                <a:spcPct val="30000"/>
              </a:spcBef>
            </a:pPr>
            <a:r>
              <a:rPr lang="zh-CN" altLang="en-US"/>
              <a:t>类似地可以讨论</a:t>
            </a:r>
            <a:r>
              <a:rPr lang="zh-CN" altLang="en-US" b="1" i="1"/>
              <a:t>零元素</a:t>
            </a:r>
            <a:r>
              <a:rPr lang="zh-CN" altLang="en-US"/>
              <a:t>。</a:t>
            </a: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C7F0BEE-3B24-4E0C-BAF4-2CAB47FE7E1C}"/>
              </a:ext>
            </a:extLst>
          </p:cNvPr>
          <p:cNvSpPr/>
          <p:nvPr/>
        </p:nvSpPr>
        <p:spPr>
          <a:xfrm>
            <a:off x="683568" y="1340768"/>
            <a:ext cx="7848872" cy="40318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宋体" charset="-122"/>
              </a:rPr>
              <a:t>9</a:t>
            </a:r>
            <a:r>
              <a:rPr lang="zh-CN" alt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宋体" charset="-122"/>
              </a:rPr>
              <a:t>：</a:t>
            </a:r>
            <a:endParaRPr lang="en-US" altLang="zh-CN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charset="0"/>
              <a:ea typeface="宋体" charset="-122"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zh-CN" altLang="en-US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宋体" charset="-122"/>
              </a:rPr>
              <a:t>现在你应该能说清楚为什么</a:t>
            </a:r>
            <a:r>
              <a:rPr lang="en-US" altLang="zh-CN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宋体" charset="-122"/>
              </a:rPr>
              <a:t>1</a:t>
            </a:r>
            <a:r>
              <a:rPr lang="zh-CN" altLang="en-US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宋体" charset="-122"/>
              </a:rPr>
              <a:t>的</a:t>
            </a:r>
            <a:r>
              <a:rPr lang="en-US" altLang="zh-CN" sz="48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宋体" charset="-122"/>
              </a:rPr>
              <a:t>n</a:t>
            </a:r>
            <a:r>
              <a:rPr lang="zh-CN" altLang="en-US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宋体" charset="-122"/>
              </a:rPr>
              <a:t>次根构成的群和模</a:t>
            </a:r>
            <a:r>
              <a:rPr lang="en-US" altLang="zh-CN" sz="48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宋体" charset="-122"/>
              </a:rPr>
              <a:t>n</a:t>
            </a:r>
            <a:r>
              <a:rPr lang="zh-CN" altLang="en-US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宋体" charset="-122"/>
              </a:rPr>
              <a:t>整数加群具有“相同的结构”了吧？</a:t>
            </a:r>
            <a:endParaRPr lang="en-US" altLang="zh-CN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D9E88C1-B770-4B99-97EB-8CE5A74C07F5}"/>
              </a:ext>
            </a:extLst>
          </p:cNvPr>
          <p:cNvSpPr/>
          <p:nvPr/>
        </p:nvSpPr>
        <p:spPr>
          <a:xfrm>
            <a:off x="1344197" y="2492896"/>
            <a:ext cx="6455613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zh-CN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Part II</a:t>
            </a:r>
          </a:p>
          <a:p>
            <a:pPr algn="ctr" eaLnBrk="1" hangingPunct="1">
              <a:defRPr/>
            </a:pPr>
            <a:r>
              <a:rPr lang="zh-CN" altLang="en-US" sz="540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子群与拉格朗日</a:t>
            </a:r>
            <a:r>
              <a:rPr lang="zh-CN" altLang="en-US" sz="5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定理</a:t>
            </a:r>
            <a:endParaRPr lang="en-US" altLang="zh-CN" sz="5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xmlns="" id="{749EEAD9-DA38-4B0C-9877-9DA506251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19162"/>
          </a:xfrm>
        </p:spPr>
        <p:txBody>
          <a:bodyPr/>
          <a:lstStyle/>
          <a:p>
            <a:r>
              <a:rPr lang="zh-CN" altLang="en-US"/>
              <a:t>子群和循环子群</a:t>
            </a:r>
          </a:p>
        </p:txBody>
      </p:sp>
      <p:pic>
        <p:nvPicPr>
          <p:cNvPr id="21507" name="Picture 2">
            <a:extLst>
              <a:ext uri="{FF2B5EF4-FFF2-40B4-BE49-F238E27FC236}">
                <a16:creationId xmlns:a16="http://schemas.microsoft.com/office/drawing/2014/main" xmlns="" id="{C367C4FF-1DDD-4DCB-B139-DA734AADF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" y="1557338"/>
            <a:ext cx="6851650" cy="251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8" name="TextBox 2">
            <a:extLst>
              <a:ext uri="{FF2B5EF4-FFF2-40B4-BE49-F238E27FC236}">
                <a16:creationId xmlns:a16="http://schemas.microsoft.com/office/drawing/2014/main" xmlns="" id="{24514443-5CA3-4F75-9F0A-EBB5DC828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" y="1196975"/>
            <a:ext cx="2530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子群的判定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65F3E38-697F-4CAD-88F8-B29278B57ACD}"/>
              </a:ext>
            </a:extLst>
          </p:cNvPr>
          <p:cNvSpPr/>
          <p:nvPr/>
        </p:nvSpPr>
        <p:spPr>
          <a:xfrm>
            <a:off x="1706678" y="4248488"/>
            <a:ext cx="6594243" cy="203132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zh-CN" altLang="en-US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10</a:t>
            </a:r>
            <a:r>
              <a:rPr lang="zh-CN" altLang="en-US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  <a:ea typeface="宋体" charset="-122"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zh-CN" altLang="en-US" sz="28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群中某个元素的所有整数次幂为什么一定构成子群？如果这个子集包含原来群中所有元素，这意味着什么？</a:t>
            </a:r>
            <a:endParaRPr lang="en-US" altLang="zh-CN" sz="28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  <a:ea typeface="宋体" charset="-12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899763F-3F92-4455-97F7-9605C231D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1135063"/>
            <a:ext cx="3673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顺便问一句，为什么结合律不用证？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2EE2E848-0FC8-40FE-A60E-F981C0AC2080}"/>
              </a:ext>
            </a:extLst>
          </p:cNvPr>
          <p:cNvCxnSpPr/>
          <p:nvPr/>
        </p:nvCxnSpPr>
        <p:spPr>
          <a:xfrm>
            <a:off x="6156325" y="3068638"/>
            <a:ext cx="0" cy="288925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2" name="TextBox 6">
            <a:extLst>
              <a:ext uri="{FF2B5EF4-FFF2-40B4-BE49-F238E27FC236}">
                <a16:creationId xmlns:a16="http://schemas.microsoft.com/office/drawing/2014/main" xmlns="" id="{FA8F19FA-EC92-4531-85F6-5C3720A1D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420938"/>
            <a:ext cx="647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充分</a:t>
            </a:r>
          </a:p>
        </p:txBody>
      </p:sp>
      <p:sp>
        <p:nvSpPr>
          <p:cNvPr id="21513" name="TextBox 10">
            <a:extLst>
              <a:ext uri="{FF2B5EF4-FFF2-40B4-BE49-F238E27FC236}">
                <a16:creationId xmlns:a16="http://schemas.microsoft.com/office/drawing/2014/main" xmlns="" id="{98F8B7B2-50B6-4618-9F55-A9D33DCB4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3214688"/>
            <a:ext cx="6477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必要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xmlns="" id="{39A8CD1E-7A30-4E4C-A012-B806F1B34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循环群是“最简单”的一类群</a:t>
            </a:r>
          </a:p>
        </p:txBody>
      </p:sp>
      <p:pic>
        <p:nvPicPr>
          <p:cNvPr id="22531" name="Picture 2">
            <a:extLst>
              <a:ext uri="{FF2B5EF4-FFF2-40B4-BE49-F238E27FC236}">
                <a16:creationId xmlns:a16="http://schemas.microsoft.com/office/drawing/2014/main" xmlns="" id="{6B956086-6DC3-450E-BDC2-69AD871421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196975"/>
            <a:ext cx="6480175" cy="165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2" name="Picture 3">
            <a:extLst>
              <a:ext uri="{FF2B5EF4-FFF2-40B4-BE49-F238E27FC236}">
                <a16:creationId xmlns:a16="http://schemas.microsoft.com/office/drawing/2014/main" xmlns="" id="{023E2E9C-0A4B-45DF-88DB-7438B39564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2852738"/>
            <a:ext cx="6827838" cy="303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6D4CD72E-C373-49A7-B919-590C3B7F80CE}"/>
              </a:ext>
            </a:extLst>
          </p:cNvPr>
          <p:cNvCxnSpPr/>
          <p:nvPr/>
        </p:nvCxnSpPr>
        <p:spPr>
          <a:xfrm>
            <a:off x="4932363" y="1484313"/>
            <a:ext cx="13684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34" name="Picture 4">
            <a:extLst>
              <a:ext uri="{FF2B5EF4-FFF2-40B4-BE49-F238E27FC236}">
                <a16:creationId xmlns:a16="http://schemas.microsoft.com/office/drawing/2014/main" xmlns="" id="{FDB5A760-7934-4CED-9862-D878A149A2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941888"/>
            <a:ext cx="1371600" cy="3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B026A3E0-24BC-4282-A315-EEDE942BA973}"/>
              </a:ext>
            </a:extLst>
          </p:cNvPr>
          <p:cNvCxnSpPr/>
          <p:nvPr/>
        </p:nvCxnSpPr>
        <p:spPr>
          <a:xfrm>
            <a:off x="323850" y="4565650"/>
            <a:ext cx="7416800" cy="0"/>
          </a:xfrm>
          <a:prstGeom prst="line">
            <a:avLst/>
          </a:prstGeom>
          <a:ln>
            <a:solidFill>
              <a:srgbClr val="C0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BF8FCAFA-C29D-44ED-8F6E-B8C43F89FDBC}"/>
              </a:ext>
            </a:extLst>
          </p:cNvPr>
          <p:cNvSpPr txBox="1"/>
          <p:nvPr/>
        </p:nvSpPr>
        <p:spPr>
          <a:xfrm>
            <a:off x="2195736" y="6021288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C00000"/>
                </a:solidFill>
                <a:latin typeface="+mj-ea"/>
                <a:ea typeface="+mj-ea"/>
              </a:rPr>
              <a:t>这里“对应”很简单，你能说说证明的关键是什么吗？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78A7061-2B3A-4681-9AB1-555E835FD482}"/>
              </a:ext>
            </a:extLst>
          </p:cNvPr>
          <p:cNvSpPr/>
          <p:nvPr/>
        </p:nvSpPr>
        <p:spPr>
          <a:xfrm>
            <a:off x="2624372" y="2636912"/>
            <a:ext cx="3647152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zh-CN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Part I</a:t>
            </a:r>
          </a:p>
          <a:p>
            <a:pPr algn="ctr" eaLnBrk="1" hangingPunct="1">
              <a:defRPr/>
            </a:pPr>
            <a:r>
              <a:rPr lang="zh-CN" altLang="en-US" sz="5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公理化系统</a:t>
            </a:r>
            <a:endParaRPr lang="en-US" altLang="zh-CN" sz="5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xmlns="" id="{5E7F3B07-AD46-4343-BB53-590772C0D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r>
              <a:rPr lang="zh-CN" altLang="en-US"/>
              <a:t>复数乘法群的循环子群</a:t>
            </a:r>
          </a:p>
        </p:txBody>
      </p:sp>
      <p:pic>
        <p:nvPicPr>
          <p:cNvPr id="23555" name="Picture 2">
            <a:extLst>
              <a:ext uri="{FF2B5EF4-FFF2-40B4-BE49-F238E27FC236}">
                <a16:creationId xmlns:a16="http://schemas.microsoft.com/office/drawing/2014/main" xmlns="" id="{B6C90ECB-7547-4C2F-B1FD-F06DF97C3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3068638"/>
            <a:ext cx="3340100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6" name="Picture 3">
            <a:extLst>
              <a:ext uri="{FF2B5EF4-FFF2-40B4-BE49-F238E27FC236}">
                <a16:creationId xmlns:a16="http://schemas.microsoft.com/office/drawing/2014/main" xmlns="" id="{2E566982-D14C-45B1-9B56-1B1DB4117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527175"/>
            <a:ext cx="2808287" cy="269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7" name="TextBox 2">
            <a:extLst>
              <a:ext uri="{FF2B5EF4-FFF2-40B4-BE49-F238E27FC236}">
                <a16:creationId xmlns:a16="http://schemas.microsoft.com/office/drawing/2014/main" xmlns="" id="{ADC9440B-71B3-4DA8-851F-32EB3B315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437063"/>
            <a:ext cx="28082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上面</a:t>
            </a:r>
            <a:r>
              <a:rPr lang="en-US" altLang="zh-CN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个元素中任何一个其乘幂包含了</a:t>
            </a:r>
            <a:r>
              <a:rPr lang="en-US" altLang="zh-CN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en-US" altLang="zh-CN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次根。</a:t>
            </a:r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xmlns="" id="{22B67AB4-EA3B-4E09-A8EA-7CABEF6D5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现在回头再看看</a:t>
            </a:r>
            <a:r>
              <a:rPr lang="en-US" altLang="zh-CN"/>
              <a:t/>
            </a:r>
            <a:br>
              <a:rPr lang="en-US" altLang="zh-CN"/>
            </a:br>
            <a:r>
              <a:rPr lang="en-US" altLang="zh-CN"/>
              <a:t>Symmetries of a Triangle </a:t>
            </a:r>
            <a:endParaRPr lang="zh-CN" altLang="en-US"/>
          </a:p>
        </p:txBody>
      </p:sp>
      <p:pic>
        <p:nvPicPr>
          <p:cNvPr id="24579" name="Picture 2">
            <a:extLst>
              <a:ext uri="{FF2B5EF4-FFF2-40B4-BE49-F238E27FC236}">
                <a16:creationId xmlns:a16="http://schemas.microsoft.com/office/drawing/2014/main" xmlns="" id="{2CF7B859-A0A0-45CC-BB87-D669E7C59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773238"/>
            <a:ext cx="5614988" cy="255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FED91AF-6CA3-4536-9CDA-A30E5C470CE4}"/>
              </a:ext>
            </a:extLst>
          </p:cNvPr>
          <p:cNvSpPr/>
          <p:nvPr/>
        </p:nvSpPr>
        <p:spPr>
          <a:xfrm>
            <a:off x="827585" y="4149080"/>
            <a:ext cx="7488832" cy="178510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zh-CN" altLang="en-US" sz="36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36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11</a:t>
            </a:r>
            <a:r>
              <a:rPr lang="zh-CN" altLang="en-US" sz="36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  <a:ea typeface="宋体" charset="-122"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zh-CN" altLang="en-US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将</a:t>
            </a:r>
            <a:r>
              <a:rPr lang="en-US" altLang="zh-CN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Symmetries of a Triangle</a:t>
            </a:r>
            <a:r>
              <a:rPr lang="zh-CN" altLang="en-US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看作群，元素究竟是什么？</a:t>
            </a:r>
            <a:endParaRPr lang="en-US" altLang="zh-CN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E6A6531-4489-437F-9071-1B8109B0EF22}"/>
              </a:ext>
            </a:extLst>
          </p:cNvPr>
          <p:cNvSpPr/>
          <p:nvPr/>
        </p:nvSpPr>
        <p:spPr>
          <a:xfrm>
            <a:off x="899592" y="1268760"/>
            <a:ext cx="7344816" cy="35702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ea typeface="宋体" charset="-122"/>
              </a:rPr>
              <a:t>12</a:t>
            </a:r>
            <a:r>
              <a:rPr lang="zh-CN" alt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 charset="0"/>
              <a:ea typeface="宋体" charset="-122"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zh-CN" alt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ea typeface="宋体" charset="-122"/>
              </a:rPr>
              <a:t>为什么一个有限集合上所有一一对应的函数一定能构成一个群？</a:t>
            </a:r>
            <a:endParaRPr lang="en-US" altLang="zh-CN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297994C-B875-41EE-9441-EEA0ACA42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0700" y="4975225"/>
            <a:ext cx="1296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置换群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3">
            <a:extLst>
              <a:ext uri="{FF2B5EF4-FFF2-40B4-BE49-F238E27FC236}">
                <a16:creationId xmlns:a16="http://schemas.microsoft.com/office/drawing/2014/main" xmlns="" id="{80BEBEBF-02A8-4AE0-88EB-22331EF55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738" y="2354263"/>
            <a:ext cx="5257800" cy="3200400"/>
          </a:xfrm>
          <a:prstGeom prst="ellipse">
            <a:avLst/>
          </a:prstGeom>
          <a:solidFill>
            <a:srgbClr val="FFCC99"/>
          </a:solidFill>
          <a:ln w="57150" cmpd="thickThin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26627" name="Text Box 4">
            <a:extLst>
              <a:ext uri="{FF2B5EF4-FFF2-40B4-BE49-F238E27FC236}">
                <a16:creationId xmlns:a16="http://schemas.microsoft.com/office/drawing/2014/main" xmlns="" id="{0C7F44D5-194C-46DE-AF97-B07DFAB8F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338" y="2582863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zh-CN" altLang="en-US" sz="2400"/>
              <a:t>群</a:t>
            </a:r>
            <a:r>
              <a:rPr kumimoji="1" lang="en-US" altLang="zh-CN" sz="2400" i="1"/>
              <a:t>G</a:t>
            </a:r>
            <a:endParaRPr kumimoji="1" lang="en-US" altLang="zh-CN" sz="2400"/>
          </a:p>
        </p:txBody>
      </p:sp>
      <p:sp>
        <p:nvSpPr>
          <p:cNvPr id="26628" name="Oval 5">
            <a:extLst>
              <a:ext uri="{FF2B5EF4-FFF2-40B4-BE49-F238E27FC236}">
                <a16:creationId xmlns:a16="http://schemas.microsoft.com/office/drawing/2014/main" xmlns="" id="{2A5036FA-9A49-48A9-AC16-79157F29F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538" y="2963863"/>
            <a:ext cx="2895600" cy="1981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26629" name="Text Box 6">
            <a:extLst>
              <a:ext uri="{FF2B5EF4-FFF2-40B4-BE49-F238E27FC236}">
                <a16:creationId xmlns:a16="http://schemas.microsoft.com/office/drawing/2014/main" xmlns="" id="{F2B25FC2-9CA5-4EC1-827C-5D0A96508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573588"/>
            <a:ext cx="1171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zh-CN" altLang="en-US" sz="2400"/>
              <a:t>子群</a:t>
            </a:r>
            <a:r>
              <a:rPr kumimoji="1" lang="en-US" altLang="zh-CN" sz="2400" i="1"/>
              <a:t>H</a:t>
            </a:r>
            <a:endParaRPr kumimoji="1" lang="en-US" altLang="zh-CN" sz="2400"/>
          </a:p>
        </p:txBody>
      </p:sp>
      <p:sp>
        <p:nvSpPr>
          <p:cNvPr id="26630" name="Oval 7">
            <a:extLst>
              <a:ext uri="{FF2B5EF4-FFF2-40B4-BE49-F238E27FC236}">
                <a16:creationId xmlns:a16="http://schemas.microsoft.com/office/drawing/2014/main" xmlns="" id="{1735868B-2919-4A1D-B8E9-9B000D3D9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5538" y="349726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26631" name="Text Box 8">
            <a:extLst>
              <a:ext uri="{FF2B5EF4-FFF2-40B4-BE49-F238E27FC236}">
                <a16:creationId xmlns:a16="http://schemas.microsoft.com/office/drawing/2014/main" xmlns="" id="{F0E7F5CE-1DEA-419C-84FA-36B60226F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0738" y="326866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en-US" altLang="zh-CN" sz="2400" i="1"/>
              <a:t>a</a:t>
            </a:r>
          </a:p>
        </p:txBody>
      </p:sp>
      <p:sp>
        <p:nvSpPr>
          <p:cNvPr id="26632" name="Oval 11">
            <a:extLst>
              <a:ext uri="{FF2B5EF4-FFF2-40B4-BE49-F238E27FC236}">
                <a16:creationId xmlns:a16="http://schemas.microsoft.com/office/drawing/2014/main" xmlns="" id="{EBE55B09-D308-4706-BF12-068A465EE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5338" y="3040063"/>
            <a:ext cx="144462" cy="14446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26633" name="Text Box 12">
            <a:extLst>
              <a:ext uri="{FF2B5EF4-FFF2-40B4-BE49-F238E27FC236}">
                <a16:creationId xmlns:a16="http://schemas.microsoft.com/office/drawing/2014/main" xmlns="" id="{AC11DA02-6957-43A4-9C21-45CF1651A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0538" y="281146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en-US" altLang="zh-CN" sz="2400" i="1"/>
              <a:t>b</a:t>
            </a:r>
          </a:p>
        </p:txBody>
      </p:sp>
      <p:sp>
        <p:nvSpPr>
          <p:cNvPr id="26634" name="Oval 13">
            <a:extLst>
              <a:ext uri="{FF2B5EF4-FFF2-40B4-BE49-F238E27FC236}">
                <a16:creationId xmlns:a16="http://schemas.microsoft.com/office/drawing/2014/main" xmlns="" id="{8A25C5F9-E232-4AA4-829F-FDE344F66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9938" y="3878263"/>
            <a:ext cx="144462" cy="144462"/>
          </a:xfrm>
          <a:prstGeom prst="ellipse">
            <a:avLst/>
          </a:prstGeom>
          <a:solidFill>
            <a:srgbClr val="99CC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26635" name="Oval 14">
            <a:extLst>
              <a:ext uri="{FF2B5EF4-FFF2-40B4-BE49-F238E27FC236}">
                <a16:creationId xmlns:a16="http://schemas.microsoft.com/office/drawing/2014/main" xmlns="" id="{A6C032B1-D40A-4095-BA0D-762710524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441166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26636" name="Text Box 15">
            <a:extLst>
              <a:ext uri="{FF2B5EF4-FFF2-40B4-BE49-F238E27FC236}">
                <a16:creationId xmlns:a16="http://schemas.microsoft.com/office/drawing/2014/main" xmlns="" id="{142B32F8-B98B-4921-92A3-7354248AB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3830638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en-US" altLang="zh-CN" sz="2400" i="1"/>
              <a:t>e</a:t>
            </a:r>
            <a:r>
              <a:rPr kumimoji="1" lang="en-US" altLang="zh-CN" sz="2400" baseline="-25000"/>
              <a:t>H</a:t>
            </a:r>
            <a:endParaRPr kumimoji="1" lang="en-US" altLang="zh-CN" sz="2400" i="1"/>
          </a:p>
        </p:txBody>
      </p:sp>
      <p:sp>
        <p:nvSpPr>
          <p:cNvPr id="26637" name="Text Box 16">
            <a:extLst>
              <a:ext uri="{FF2B5EF4-FFF2-40B4-BE49-F238E27FC236}">
                <a16:creationId xmlns:a16="http://schemas.microsoft.com/office/drawing/2014/main" xmlns="" id="{F5937C4C-5324-4AC1-80FE-E4BB23A18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9888" y="4340225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en-US" altLang="zh-CN" sz="2400" i="1"/>
              <a:t>a</a:t>
            </a:r>
            <a:r>
              <a:rPr kumimoji="1" lang="en-US" altLang="zh-CN" sz="2400" baseline="30000"/>
              <a:t>-1</a:t>
            </a:r>
            <a:r>
              <a:rPr kumimoji="1" lang="en-US" altLang="zh-CN" sz="2400" baseline="-25000"/>
              <a:t>H</a:t>
            </a:r>
            <a:endParaRPr kumimoji="1" lang="en-US" altLang="zh-CN" sz="2400" i="1"/>
          </a:p>
        </p:txBody>
      </p:sp>
      <p:sp>
        <p:nvSpPr>
          <p:cNvPr id="93201" name="Text Box 17">
            <a:extLst>
              <a:ext uri="{FF2B5EF4-FFF2-40B4-BE49-F238E27FC236}">
                <a16:creationId xmlns:a16="http://schemas.microsoft.com/office/drawing/2014/main" xmlns="" id="{684A9A86-B852-4C61-A1D3-3243FB556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6638" y="1768475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zh-CN" altLang="en-US" sz="2400" dirty="0"/>
              <a:t>问题</a:t>
            </a:r>
            <a:r>
              <a:rPr kumimoji="1" lang="en-US" altLang="zh-CN" sz="2400" dirty="0"/>
              <a:t>13-</a:t>
            </a:r>
            <a:r>
              <a:rPr kumimoji="1" lang="zh-CN" altLang="en-US" sz="2400" dirty="0"/>
              <a:t>1：</a:t>
            </a:r>
            <a:r>
              <a:rPr kumimoji="1" lang="en-US" altLang="zh-CN" sz="2400" i="1" dirty="0"/>
              <a:t>ab</a:t>
            </a:r>
            <a:r>
              <a:rPr kumimoji="1" lang="zh-CN" altLang="en-US" sz="2400" dirty="0"/>
              <a:t>应该在哪儿？</a:t>
            </a:r>
          </a:p>
        </p:txBody>
      </p:sp>
      <p:grpSp>
        <p:nvGrpSpPr>
          <p:cNvPr id="93204" name="Group 20">
            <a:extLst>
              <a:ext uri="{FF2B5EF4-FFF2-40B4-BE49-F238E27FC236}">
                <a16:creationId xmlns:a16="http://schemas.microsoft.com/office/drawing/2014/main" xmlns="" id="{8A3D048E-39D2-4F69-B7A4-0D6E1886431E}"/>
              </a:ext>
            </a:extLst>
          </p:cNvPr>
          <p:cNvGrpSpPr>
            <a:grpSpLocks/>
          </p:cNvGrpSpPr>
          <p:nvPr/>
        </p:nvGrpSpPr>
        <p:grpSpPr bwMode="auto">
          <a:xfrm>
            <a:off x="4757738" y="3802063"/>
            <a:ext cx="847725" cy="457200"/>
            <a:chOff x="2016" y="2496"/>
            <a:chExt cx="534" cy="288"/>
          </a:xfrm>
        </p:grpSpPr>
        <p:sp>
          <p:nvSpPr>
            <p:cNvPr id="26643" name="Oval 18">
              <a:extLst>
                <a:ext uri="{FF2B5EF4-FFF2-40B4-BE49-F238E27FC236}">
                  <a16:creationId xmlns:a16="http://schemas.microsoft.com/office/drawing/2014/main" xmlns="" id="{EB002A4B-0EEC-4ACE-962D-D612792CD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2544"/>
              <a:ext cx="91" cy="91"/>
            </a:xfrm>
            <a:prstGeom prst="ellipse">
              <a:avLst/>
            </a:prstGeom>
            <a:solidFill>
              <a:srgbClr val="993366"/>
            </a:solidFill>
            <a:ln w="28575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6644" name="Text Box 19">
              <a:extLst>
                <a:ext uri="{FF2B5EF4-FFF2-40B4-BE49-F238E27FC236}">
                  <a16:creationId xmlns:a16="http://schemas.microsoft.com/office/drawing/2014/main" xmlns="" id="{F1435F5C-1972-4D67-A943-A5DF790ADF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0" y="2496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zh-CN" sz="2400" i="1"/>
                <a:t>a  </a:t>
              </a:r>
              <a:r>
                <a:rPr kumimoji="1" lang="en-US" altLang="zh-CN" sz="2400"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⃘</a:t>
              </a:r>
              <a:r>
                <a:rPr kumimoji="1" lang="en-US" altLang="zh-CN" sz="2400" i="1"/>
                <a:t>b</a:t>
              </a:r>
            </a:p>
          </p:txBody>
        </p:sp>
      </p:grpSp>
      <p:sp>
        <p:nvSpPr>
          <p:cNvPr id="93205" name="Text Box 21">
            <a:extLst>
              <a:ext uri="{FF2B5EF4-FFF2-40B4-BE49-F238E27FC236}">
                <a16:creationId xmlns:a16="http://schemas.microsoft.com/office/drawing/2014/main" xmlns="" id="{3DC31DBC-87A4-47F3-AF77-3891C399D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9338" y="2506663"/>
            <a:ext cx="25146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zh-CN" altLang="en-US" sz="2400" dirty="0"/>
              <a:t>问题</a:t>
            </a:r>
            <a:r>
              <a:rPr kumimoji="1" lang="en-US" altLang="zh-CN" sz="2400" dirty="0"/>
              <a:t>13-</a:t>
            </a:r>
            <a:r>
              <a:rPr kumimoji="1" lang="zh-CN" altLang="en-US" sz="2400" dirty="0"/>
              <a:t>2：</a:t>
            </a:r>
          </a:p>
          <a:p>
            <a:pPr eaLnBrk="1" hangingPunct="1">
              <a:buFontTx/>
              <a:buNone/>
            </a:pPr>
            <a:r>
              <a:rPr kumimoji="1" lang="en-US" altLang="zh-CN" sz="2400" i="1" dirty="0" err="1"/>
              <a:t>e</a:t>
            </a:r>
            <a:r>
              <a:rPr kumimoji="1" lang="en-US" altLang="zh-CN" sz="2400" baseline="-25000" dirty="0" err="1"/>
              <a:t>H</a:t>
            </a:r>
            <a:r>
              <a:rPr kumimoji="1" lang="zh-CN" altLang="en-US" sz="2400" dirty="0"/>
              <a:t>是否一定是</a:t>
            </a:r>
            <a:r>
              <a:rPr kumimoji="1" lang="en-US" altLang="zh-CN" sz="2400" i="1" dirty="0" err="1"/>
              <a:t>e</a:t>
            </a:r>
            <a:r>
              <a:rPr kumimoji="1" lang="en-US" altLang="zh-CN" sz="2400" baseline="-25000" dirty="0" err="1"/>
              <a:t>G</a:t>
            </a:r>
            <a:r>
              <a:rPr kumimoji="1" lang="en-US" altLang="zh-CN" sz="2400" dirty="0"/>
              <a:t>?</a:t>
            </a:r>
            <a:endParaRPr kumimoji="1" lang="en-US" altLang="zh-CN" sz="2400" i="1" dirty="0"/>
          </a:p>
        </p:txBody>
      </p:sp>
      <p:sp>
        <p:nvSpPr>
          <p:cNvPr id="93206" name="Text Box 22">
            <a:extLst>
              <a:ext uri="{FF2B5EF4-FFF2-40B4-BE49-F238E27FC236}">
                <a16:creationId xmlns:a16="http://schemas.microsoft.com/office/drawing/2014/main" xmlns="" id="{1B82101F-7157-449D-AE80-7BC2C27E8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8338" y="4335463"/>
            <a:ext cx="28194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zh-CN" altLang="en-US" sz="2400" dirty="0"/>
              <a:t>     问题</a:t>
            </a:r>
            <a:r>
              <a:rPr kumimoji="1" lang="en-US" altLang="zh-CN" sz="2400" dirty="0"/>
              <a:t>13-</a:t>
            </a:r>
            <a:r>
              <a:rPr kumimoji="1" lang="zh-CN" altLang="en-US" sz="2400" dirty="0"/>
              <a:t>3：</a:t>
            </a:r>
          </a:p>
          <a:p>
            <a:pPr eaLnBrk="1" hangingPunct="1">
              <a:buFontTx/>
              <a:buNone/>
            </a:pPr>
            <a:r>
              <a:rPr kumimoji="1" lang="en-US" altLang="zh-CN" sz="2400" i="1" dirty="0"/>
              <a:t>e</a:t>
            </a:r>
            <a:r>
              <a:rPr kumimoji="1" lang="en-US" altLang="zh-CN" sz="2400" baseline="30000" dirty="0"/>
              <a:t>-1</a:t>
            </a:r>
            <a:r>
              <a:rPr kumimoji="1" lang="en-US" altLang="zh-CN" sz="2400" baseline="-25000" dirty="0"/>
              <a:t>H</a:t>
            </a:r>
            <a:r>
              <a:rPr kumimoji="1" lang="zh-CN" altLang="en-US" sz="2400" dirty="0"/>
              <a:t>是否一定是</a:t>
            </a:r>
            <a:r>
              <a:rPr kumimoji="1" lang="en-US" altLang="zh-CN" sz="2400" i="1" dirty="0"/>
              <a:t>e</a:t>
            </a:r>
            <a:r>
              <a:rPr kumimoji="1" lang="en-US" altLang="zh-CN" sz="2400" baseline="30000" dirty="0"/>
              <a:t>-1</a:t>
            </a:r>
            <a:r>
              <a:rPr kumimoji="1" lang="en-US" altLang="zh-CN" sz="2400" baseline="-25000" dirty="0"/>
              <a:t>G</a:t>
            </a:r>
            <a:r>
              <a:rPr kumimoji="1" lang="en-US" altLang="zh-CN" sz="2400" dirty="0"/>
              <a:t>?</a:t>
            </a:r>
            <a:endParaRPr kumimoji="1" lang="en-US" altLang="zh-CN" sz="2400" i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745357C-D393-4E19-8A1D-71F12410BB64}"/>
              </a:ext>
            </a:extLst>
          </p:cNvPr>
          <p:cNvSpPr/>
          <p:nvPr/>
        </p:nvSpPr>
        <p:spPr>
          <a:xfrm>
            <a:off x="779865" y="350900"/>
            <a:ext cx="3002745" cy="141577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zh-CN" alt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13</a:t>
            </a:r>
            <a:r>
              <a:rPr lang="zh-CN" alt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ea typeface="宋体" charset="-122"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zh-CN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乘积在哪里？</a:t>
            </a:r>
            <a:endParaRPr lang="en-US" altLang="zh-CN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3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3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3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3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3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3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3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3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01" grpId="0" autoUpdateAnimBg="0"/>
      <p:bldP spid="93205" grpId="0" autoUpdateAnimBg="0"/>
      <p:bldP spid="9320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xmlns="" id="{1F5593A4-2C0C-486A-81C2-53F5A9618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子集的陪集</a:t>
            </a:r>
          </a:p>
        </p:txBody>
      </p:sp>
      <p:pic>
        <p:nvPicPr>
          <p:cNvPr id="27651" name="Picture 2">
            <a:extLst>
              <a:ext uri="{FF2B5EF4-FFF2-40B4-BE49-F238E27FC236}">
                <a16:creationId xmlns:a16="http://schemas.microsoft.com/office/drawing/2014/main" xmlns="" id="{8E2546AD-D928-4502-AAAE-6486A1278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25538"/>
            <a:ext cx="7921625" cy="2303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E0168DA-AAA8-4C76-B905-E56CE6D405D3}"/>
              </a:ext>
            </a:extLst>
          </p:cNvPr>
          <p:cNvSpPr/>
          <p:nvPr/>
        </p:nvSpPr>
        <p:spPr>
          <a:xfrm>
            <a:off x="611560" y="3444624"/>
            <a:ext cx="5216493" cy="121571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CN" alt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ea typeface="宋体" charset="-122"/>
              </a:rPr>
              <a:t>14</a:t>
            </a:r>
            <a:r>
              <a:rPr lang="zh-CN" alt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ea typeface="宋体" charset="-122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zh-CN" altLang="en-US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ea typeface="宋体" charset="-122"/>
              </a:rPr>
              <a:t>诸</a:t>
            </a:r>
            <a:r>
              <a:rPr lang="en-US" altLang="zh-CN" sz="3200" b="1" i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ea typeface="宋体" charset="-122"/>
              </a:rPr>
              <a:t>gh</a:t>
            </a:r>
            <a:r>
              <a:rPr lang="zh-CN" altLang="en-US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ea typeface="宋体" charset="-122"/>
              </a:rPr>
              <a:t>中会不会有相同元素？</a:t>
            </a:r>
            <a:endParaRPr lang="en-US" altLang="zh-CN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D8AB7B0-2588-4ADC-A008-AEBA39C99EB8}"/>
              </a:ext>
            </a:extLst>
          </p:cNvPr>
          <p:cNvSpPr/>
          <p:nvPr/>
        </p:nvSpPr>
        <p:spPr>
          <a:xfrm>
            <a:off x="683568" y="4776967"/>
            <a:ext cx="8031366" cy="121571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zh-CN" altLang="en-US" sz="36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36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15</a:t>
            </a:r>
            <a:r>
              <a:rPr lang="zh-CN" altLang="en-US" sz="36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  <a:ea typeface="宋体" charset="-122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zh-CN" altLang="en-US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既然不会，那</a:t>
            </a:r>
            <a:r>
              <a:rPr lang="en-US" altLang="zh-CN" sz="3200" b="1" i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H</a:t>
            </a:r>
            <a:r>
              <a:rPr lang="zh-CN" altLang="en-US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和</a:t>
            </a:r>
            <a:r>
              <a:rPr lang="en-US" altLang="zh-CN" sz="3200" b="1" i="1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gH</a:t>
            </a:r>
            <a:r>
              <a:rPr lang="zh-CN" altLang="en-US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是否肯定“一样大”？</a:t>
            </a:r>
            <a:endParaRPr lang="en-US" altLang="zh-CN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25D667F-F87B-46CA-B6B1-46B8BE1FB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陪集：从集合到关系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97B9ACEC-61C8-45D3-A5A6-F23BBDAA8B5C}"/>
              </a:ext>
            </a:extLst>
          </p:cNvPr>
          <p:cNvSpPr txBox="1"/>
          <p:nvPr/>
        </p:nvSpPr>
        <p:spPr>
          <a:xfrm>
            <a:off x="1115616" y="1409389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如果</a:t>
            </a:r>
            <a:r>
              <a:rPr lang="en-US" altLang="zh-CN" sz="2400" i="1" dirty="0">
                <a:latin typeface="+mn-lt"/>
              </a:rPr>
              <a:t>H</a:t>
            </a:r>
            <a:r>
              <a:rPr lang="zh-CN" altLang="en-US" sz="2400" dirty="0"/>
              <a:t>是群</a:t>
            </a:r>
            <a:r>
              <a:rPr lang="en-US" altLang="zh-CN" sz="2400" i="1" dirty="0">
                <a:latin typeface="+mn-lt"/>
              </a:rPr>
              <a:t>G</a:t>
            </a:r>
            <a:r>
              <a:rPr lang="zh-CN" altLang="en-US" sz="2400" dirty="0"/>
              <a:t>的子群，</a:t>
            </a:r>
            <a:r>
              <a:rPr lang="en-US" altLang="zh-CN" sz="2400" i="1" dirty="0">
                <a:latin typeface="+mn-lt"/>
              </a:rPr>
              <a:t>g</a:t>
            </a:r>
            <a:r>
              <a:rPr lang="en-US" altLang="zh-CN" sz="2400" baseline="-25000" dirty="0">
                <a:latin typeface="+mn-lt"/>
              </a:rPr>
              <a:t>1</a:t>
            </a:r>
            <a:r>
              <a:rPr lang="zh-CN" altLang="en-US" sz="2400" dirty="0"/>
              <a:t>和</a:t>
            </a:r>
            <a:r>
              <a:rPr lang="en-US" altLang="zh-CN" sz="2400" i="1" dirty="0">
                <a:latin typeface="+mn-lt"/>
              </a:rPr>
              <a:t>g</a:t>
            </a:r>
            <a:r>
              <a:rPr lang="en-US" altLang="zh-CN" sz="2400" baseline="-25000" dirty="0">
                <a:latin typeface="+mn-lt"/>
              </a:rPr>
              <a:t>2</a:t>
            </a:r>
            <a:r>
              <a:rPr lang="zh-CN" altLang="en-US" sz="2400" dirty="0"/>
              <a:t>是</a:t>
            </a:r>
            <a:r>
              <a:rPr lang="en-US" altLang="zh-CN" sz="2400" dirty="0"/>
              <a:t>G</a:t>
            </a:r>
            <a:r>
              <a:rPr lang="zh-CN" altLang="en-US" sz="2400" dirty="0"/>
              <a:t>中任意两个元素，则以下的命题等价：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84179DF7-961C-4C0B-B1D4-A017336647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708" y="2335930"/>
            <a:ext cx="2808312" cy="199368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823E976E-5A90-4856-AA8A-5EB1B271D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762" y="4130502"/>
            <a:ext cx="2424070" cy="1311754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F06AE47B-6A4E-4CA0-945D-05543DA125A0}"/>
              </a:ext>
            </a:extLst>
          </p:cNvPr>
          <p:cNvSpPr txBox="1"/>
          <p:nvPr/>
        </p:nvSpPr>
        <p:spPr>
          <a:xfrm>
            <a:off x="3909020" y="2611832"/>
            <a:ext cx="4695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“</a:t>
            </a:r>
            <a:r>
              <a:rPr lang="en-US" altLang="zh-CN" sz="2400" dirty="0"/>
              <a:t>(</a:t>
            </a:r>
            <a:r>
              <a:rPr lang="zh-CN" altLang="en-US" sz="2400" dirty="0"/>
              <a:t>左</a:t>
            </a:r>
            <a:r>
              <a:rPr lang="en-US" altLang="zh-CN" sz="2400" dirty="0"/>
              <a:t>)</a:t>
            </a:r>
            <a:r>
              <a:rPr lang="zh-CN" altLang="en-US" sz="2400" dirty="0"/>
              <a:t>陪集关系是定义在</a:t>
            </a:r>
            <a:r>
              <a:rPr lang="en-US" altLang="zh-CN" sz="2400" dirty="0"/>
              <a:t>G</a:t>
            </a:r>
            <a:r>
              <a:rPr lang="zh-CN" altLang="en-US" sz="2400" dirty="0"/>
              <a:t>上的二元关系：“</a:t>
            </a:r>
            <a:r>
              <a:rPr lang="zh-CN" altLang="en-US" sz="2400" dirty="0">
                <a:solidFill>
                  <a:srgbClr val="C00000"/>
                </a:solidFill>
                <a:latin typeface="+mj-ea"/>
                <a:ea typeface="+mj-ea"/>
              </a:rPr>
              <a:t>在同一</a:t>
            </a:r>
            <a:r>
              <a:rPr lang="en-US" altLang="zh-CN" sz="2400" dirty="0">
                <a:solidFill>
                  <a:srgbClr val="C00000"/>
                </a:solidFill>
                <a:latin typeface="+mj-ea"/>
                <a:ea typeface="+mj-ea"/>
              </a:rPr>
              <a:t>(</a:t>
            </a:r>
            <a:r>
              <a:rPr lang="zh-CN" altLang="en-US" sz="2400" dirty="0">
                <a:solidFill>
                  <a:srgbClr val="C00000"/>
                </a:solidFill>
                <a:latin typeface="+mj-ea"/>
                <a:ea typeface="+mj-ea"/>
              </a:rPr>
              <a:t>左</a:t>
            </a:r>
            <a:r>
              <a:rPr lang="en-US" altLang="zh-CN" sz="2400" dirty="0">
                <a:solidFill>
                  <a:srgbClr val="C00000"/>
                </a:solidFill>
                <a:latin typeface="+mj-ea"/>
                <a:ea typeface="+mj-ea"/>
              </a:rPr>
              <a:t>)</a:t>
            </a:r>
            <a:r>
              <a:rPr lang="zh-CN" altLang="en-US" sz="2400" dirty="0">
                <a:solidFill>
                  <a:srgbClr val="C00000"/>
                </a:solidFill>
                <a:latin typeface="+mj-ea"/>
                <a:ea typeface="+mj-ea"/>
              </a:rPr>
              <a:t>陪集中</a:t>
            </a:r>
            <a:r>
              <a:rPr lang="zh-CN" altLang="en-US" sz="24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2933253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xmlns="" id="{CFC07F4E-AAA7-49C8-9925-551DF9476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陪集与分划</a:t>
            </a:r>
          </a:p>
        </p:txBody>
      </p:sp>
      <p:pic>
        <p:nvPicPr>
          <p:cNvPr id="28675" name="Picture 2">
            <a:extLst>
              <a:ext uri="{FF2B5EF4-FFF2-40B4-BE49-F238E27FC236}">
                <a16:creationId xmlns:a16="http://schemas.microsoft.com/office/drawing/2014/main" xmlns="" id="{C5B39F8D-90D7-4AA4-8854-E90F1F075C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1125538"/>
            <a:ext cx="8208962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AED235F-4BF2-445D-B4B8-1355A995BF13}"/>
              </a:ext>
            </a:extLst>
          </p:cNvPr>
          <p:cNvSpPr/>
          <p:nvPr/>
        </p:nvSpPr>
        <p:spPr>
          <a:xfrm>
            <a:off x="822155" y="4653136"/>
            <a:ext cx="7507183" cy="121571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CN" altLang="en-US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16</a:t>
            </a:r>
            <a:r>
              <a:rPr lang="zh-CN" altLang="en-US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  <a:ea typeface="宋体" charset="-122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zh-CN" altLang="en-US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如果</a:t>
            </a:r>
            <a:r>
              <a:rPr lang="en-US" altLang="zh-CN" sz="32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G</a:t>
            </a:r>
            <a:r>
              <a:rPr lang="zh-CN" altLang="en-US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是有限群，你能得出什么结论吗？</a:t>
            </a:r>
            <a:endParaRPr lang="en-US" altLang="zh-CN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xmlns="" id="{833242A6-30CB-4A44-AC4A-8CD7D0AE0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拉格郎日定理</a:t>
            </a:r>
          </a:p>
        </p:txBody>
      </p:sp>
      <p:pic>
        <p:nvPicPr>
          <p:cNvPr id="29699" name="Picture 2">
            <a:extLst>
              <a:ext uri="{FF2B5EF4-FFF2-40B4-BE49-F238E27FC236}">
                <a16:creationId xmlns:a16="http://schemas.microsoft.com/office/drawing/2014/main" xmlns="" id="{D9696DAC-E403-4EF9-9C94-1DA8EFD3D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1125538"/>
            <a:ext cx="7921625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EDEFE0F-042B-456D-AE09-24EB8B80EB53}"/>
              </a:ext>
            </a:extLst>
          </p:cNvPr>
          <p:cNvSpPr/>
          <p:nvPr/>
        </p:nvSpPr>
        <p:spPr>
          <a:xfrm>
            <a:off x="576997" y="2884295"/>
            <a:ext cx="8012130" cy="121571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zh-CN" altLang="en-US" sz="36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36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17</a:t>
            </a:r>
            <a:r>
              <a:rPr lang="zh-CN" altLang="en-US" sz="36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  <a:ea typeface="宋体" charset="-122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zh-CN" altLang="en-US" sz="3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为什么元素个数是质数的群一定是循环群？</a:t>
            </a:r>
            <a:endParaRPr lang="en-US" altLang="zh-CN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  <a:ea typeface="宋体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FB5DC18-B683-413A-A935-DADAE61D9721}"/>
              </a:ext>
            </a:extLst>
          </p:cNvPr>
          <p:cNvSpPr/>
          <p:nvPr/>
        </p:nvSpPr>
        <p:spPr>
          <a:xfrm>
            <a:off x="971599" y="4365104"/>
            <a:ext cx="7814309" cy="17081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ea typeface="宋体" charset="-122"/>
              </a:rPr>
              <a:t>18</a:t>
            </a:r>
            <a:r>
              <a:rPr lang="zh-CN" altLang="en-US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ea typeface="宋体" charset="-122"/>
              </a:rPr>
              <a:t>：</a:t>
            </a:r>
            <a:endParaRPr lang="en-US" altLang="zh-CN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charset="0"/>
              <a:ea typeface="宋体" charset="-122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zh-CN" altLang="en-US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ea typeface="宋体" charset="-122"/>
              </a:rPr>
              <a:t>为什么不可能有比</a:t>
            </a:r>
            <a:r>
              <a:rPr lang="en-US" altLang="zh-CN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ea typeface="宋体" charset="-122"/>
              </a:rPr>
              <a:t>Symmetries of a Triangle</a:t>
            </a:r>
            <a:r>
              <a:rPr lang="zh-CN" altLang="en-US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ea typeface="宋体" charset="-122"/>
              </a:rPr>
              <a:t>元素个数更少的非交换群？</a:t>
            </a:r>
            <a:endParaRPr lang="en-US" altLang="zh-CN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xmlns="" id="{2801EB8F-B9B2-46EA-9A5F-41574B99D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家庭作业</a:t>
            </a:r>
          </a:p>
        </p:txBody>
      </p:sp>
      <p:sp>
        <p:nvSpPr>
          <p:cNvPr id="30723" name="Content Placeholder 1">
            <a:extLst>
              <a:ext uri="{FF2B5EF4-FFF2-40B4-BE49-F238E27FC236}">
                <a16:creationId xmlns:a16="http://schemas.microsoft.com/office/drawing/2014/main" xmlns="" id="{751CE327-C500-442E-A5F1-D416D8042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556792"/>
            <a:ext cx="8002587" cy="4032796"/>
          </a:xfrm>
        </p:spPr>
        <p:txBody>
          <a:bodyPr/>
          <a:lstStyle/>
          <a:p>
            <a:r>
              <a:rPr lang="en-US" altLang="zh-CN" sz="2800" dirty="0"/>
              <a:t>TJ </a:t>
            </a:r>
            <a:r>
              <a:rPr lang="zh-CN" altLang="en-US" sz="2800" dirty="0" smtClean="0"/>
              <a:t>第</a:t>
            </a:r>
            <a:r>
              <a:rPr lang="en-US" altLang="zh-CN" sz="2800" dirty="0" smtClean="0"/>
              <a:t>3</a:t>
            </a:r>
            <a:r>
              <a:rPr lang="zh-CN" altLang="en-US" sz="2800" dirty="0" smtClean="0"/>
              <a:t>章 </a:t>
            </a:r>
            <a:r>
              <a:rPr lang="en-US" altLang="zh-CN" sz="2800" dirty="0" smtClean="0"/>
              <a:t>pp.39-</a:t>
            </a:r>
            <a:r>
              <a:rPr lang="en-US" altLang="zh-CN" sz="2800" dirty="0"/>
              <a:t>: 3,</a:t>
            </a:r>
            <a:r>
              <a:rPr lang="zh-CN" altLang="en-US" sz="2800" dirty="0"/>
              <a:t> </a:t>
            </a:r>
            <a:r>
              <a:rPr lang="en-US" altLang="zh-CN" sz="2800" dirty="0"/>
              <a:t>6,</a:t>
            </a:r>
            <a:r>
              <a:rPr lang="zh-CN" altLang="en-US" sz="2800" dirty="0"/>
              <a:t> </a:t>
            </a:r>
            <a:r>
              <a:rPr lang="en-US" altLang="zh-CN" sz="2800" dirty="0"/>
              <a:t>7,</a:t>
            </a:r>
            <a:r>
              <a:rPr lang="zh-CN" altLang="en-US" sz="2800" dirty="0"/>
              <a:t> </a:t>
            </a:r>
            <a:r>
              <a:rPr lang="en-US" altLang="zh-CN" sz="2800" dirty="0"/>
              <a:t>17,</a:t>
            </a:r>
            <a:r>
              <a:rPr lang="zh-CN" altLang="en-US" sz="2800" dirty="0"/>
              <a:t> </a:t>
            </a:r>
            <a:r>
              <a:rPr lang="en-US" altLang="zh-CN" sz="2800" dirty="0"/>
              <a:t>28,</a:t>
            </a:r>
            <a:r>
              <a:rPr lang="zh-CN" altLang="en-US" sz="2800" dirty="0"/>
              <a:t> </a:t>
            </a:r>
            <a:r>
              <a:rPr lang="en-US" altLang="zh-CN" sz="2800" dirty="0"/>
              <a:t>36,</a:t>
            </a:r>
            <a:r>
              <a:rPr lang="zh-CN" altLang="en-US" sz="2800" dirty="0"/>
              <a:t> </a:t>
            </a:r>
            <a:r>
              <a:rPr lang="en-US" altLang="zh-CN" sz="2800" dirty="0"/>
              <a:t>38,</a:t>
            </a:r>
            <a:r>
              <a:rPr lang="zh-CN" altLang="en-US" sz="2800" dirty="0"/>
              <a:t> </a:t>
            </a:r>
            <a:r>
              <a:rPr lang="en-US" altLang="zh-CN" sz="2800" dirty="0"/>
              <a:t>41,</a:t>
            </a:r>
            <a:r>
              <a:rPr lang="zh-CN" altLang="en-US" sz="2800" dirty="0"/>
              <a:t> </a:t>
            </a:r>
            <a:r>
              <a:rPr lang="en-US" altLang="zh-CN" sz="2800" dirty="0"/>
              <a:t>48,</a:t>
            </a:r>
            <a:r>
              <a:rPr lang="zh-CN" altLang="en-US" sz="2800" dirty="0"/>
              <a:t> </a:t>
            </a:r>
            <a:r>
              <a:rPr lang="en-US" altLang="zh-CN" sz="2800" dirty="0"/>
              <a:t>52</a:t>
            </a:r>
          </a:p>
          <a:p>
            <a:r>
              <a:rPr lang="en-US" altLang="zh-CN" sz="2800" dirty="0"/>
              <a:t>TJ </a:t>
            </a:r>
            <a:r>
              <a:rPr lang="zh-CN" altLang="en-US" sz="2800" dirty="0" smtClean="0"/>
              <a:t>第</a:t>
            </a:r>
            <a:r>
              <a:rPr lang="en-US" altLang="zh-CN" sz="2800" dirty="0" smtClean="0"/>
              <a:t>4</a:t>
            </a:r>
            <a:r>
              <a:rPr lang="zh-CN" altLang="en-US" sz="2800" dirty="0" smtClean="0"/>
              <a:t>章 </a:t>
            </a:r>
            <a:r>
              <a:rPr lang="en-US" altLang="zh-CN" sz="2800" dirty="0" smtClean="0"/>
              <a:t>pp.53-: </a:t>
            </a:r>
            <a:r>
              <a:rPr lang="en-US" altLang="zh-CN" sz="2800" dirty="0"/>
              <a:t>1, 12, 21, 24, 32</a:t>
            </a:r>
          </a:p>
          <a:p>
            <a:r>
              <a:rPr lang="en-US" altLang="zh-CN" sz="2800" dirty="0"/>
              <a:t>TJ </a:t>
            </a:r>
            <a:r>
              <a:rPr lang="zh-CN" altLang="en-US" sz="2800" dirty="0" smtClean="0"/>
              <a:t>第</a:t>
            </a:r>
            <a:r>
              <a:rPr lang="en-US" altLang="zh-CN" sz="2800" dirty="0" smtClean="0"/>
              <a:t>5</a:t>
            </a:r>
            <a:r>
              <a:rPr lang="zh-CN" altLang="en-US" sz="2800" dirty="0" smtClean="0"/>
              <a:t>章 </a:t>
            </a:r>
            <a:r>
              <a:rPr lang="en-US" altLang="zh-CN" sz="2800" dirty="0" smtClean="0"/>
              <a:t>pp.68-</a:t>
            </a:r>
            <a:r>
              <a:rPr lang="en-US" altLang="zh-CN" sz="2800" dirty="0"/>
              <a:t>: 3, 5, 16, 27, 29</a:t>
            </a:r>
          </a:p>
          <a:p>
            <a:r>
              <a:rPr lang="en-US" altLang="zh-CN" sz="2800" dirty="0"/>
              <a:t>TJ </a:t>
            </a:r>
            <a:r>
              <a:rPr lang="zh-CN" altLang="en-US" sz="2800" dirty="0" smtClean="0"/>
              <a:t>第</a:t>
            </a:r>
            <a:r>
              <a:rPr lang="en-US" altLang="zh-CN" sz="2800" dirty="0" smtClean="0"/>
              <a:t>6</a:t>
            </a:r>
            <a:r>
              <a:rPr lang="zh-CN" altLang="en-US" sz="2800" dirty="0" smtClean="0"/>
              <a:t>章 </a:t>
            </a:r>
            <a:r>
              <a:rPr lang="en-US" altLang="zh-CN" sz="2800" dirty="0" smtClean="0"/>
              <a:t>pp.76-: </a:t>
            </a:r>
            <a:r>
              <a:rPr lang="en-US" altLang="zh-CN" sz="2800" dirty="0"/>
              <a:t>11, 12, 16, 21</a:t>
            </a:r>
          </a:p>
          <a:p>
            <a:r>
              <a:rPr lang="en-US" altLang="zh-CN" sz="2800" dirty="0"/>
              <a:t>TJ </a:t>
            </a:r>
            <a:r>
              <a:rPr lang="zh-CN" altLang="en-US" sz="2800" dirty="0" smtClean="0"/>
              <a:t>第</a:t>
            </a:r>
            <a:r>
              <a:rPr lang="en-US" altLang="zh-CN" sz="2800" dirty="0" smtClean="0"/>
              <a:t>9</a:t>
            </a:r>
            <a:r>
              <a:rPr lang="zh-CN" altLang="en-US" sz="2800" dirty="0" smtClean="0"/>
              <a:t>章 </a:t>
            </a:r>
            <a:r>
              <a:rPr lang="en-US" altLang="zh-CN" sz="2800" dirty="0" smtClean="0"/>
              <a:t>pp.118-</a:t>
            </a:r>
            <a:r>
              <a:rPr lang="en-US" altLang="zh-CN" sz="2800" dirty="0"/>
              <a:t>: 6, 7, 8, 9</a:t>
            </a:r>
            <a:endParaRPr lang="zh-CN" altLang="en-US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xmlns="" id="{F2018FFA-1909-4168-BC8C-48C49B40D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620713"/>
            <a:ext cx="8137525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475C8260-92D3-4F5E-BD89-341A744D5407}"/>
              </a:ext>
            </a:extLst>
          </p:cNvPr>
          <p:cNvSpPr/>
          <p:nvPr/>
        </p:nvSpPr>
        <p:spPr>
          <a:xfrm>
            <a:off x="3924300" y="2420938"/>
            <a:ext cx="4824413" cy="431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D0991582-0CCA-4DA0-AF07-485FE99A7619}"/>
              </a:ext>
            </a:extLst>
          </p:cNvPr>
          <p:cNvCxnSpPr/>
          <p:nvPr/>
        </p:nvCxnSpPr>
        <p:spPr>
          <a:xfrm>
            <a:off x="1547813" y="2060575"/>
            <a:ext cx="5762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FB2FC6B1-9D30-4339-A8B3-23ADC9D0C8E9}"/>
              </a:ext>
            </a:extLst>
          </p:cNvPr>
          <p:cNvCxnSpPr/>
          <p:nvPr/>
        </p:nvCxnSpPr>
        <p:spPr>
          <a:xfrm>
            <a:off x="8120063" y="2012950"/>
            <a:ext cx="50323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9BFC570E-6C1F-4CF6-ABA7-D6DCD7E8518B}"/>
              </a:ext>
            </a:extLst>
          </p:cNvPr>
          <p:cNvCxnSpPr/>
          <p:nvPr/>
        </p:nvCxnSpPr>
        <p:spPr>
          <a:xfrm>
            <a:off x="769938" y="2406650"/>
            <a:ext cx="108108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6E05D9E-CD7D-41C1-8E47-F6BBC7F8016E}"/>
              </a:ext>
            </a:extLst>
          </p:cNvPr>
          <p:cNvSpPr/>
          <p:nvPr/>
        </p:nvSpPr>
        <p:spPr>
          <a:xfrm>
            <a:off x="1128445" y="3212976"/>
            <a:ext cx="7103132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ea typeface="宋体" charset="-122"/>
              </a:rPr>
              <a:t>1: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zh-CN" alt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ea typeface="宋体" charset="-122"/>
              </a:rPr>
              <a:t>你能说说这段话是什么意思吗</a:t>
            </a:r>
            <a:r>
              <a:rPr lang="en-US" altLang="zh-CN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ea typeface="宋体" charset="-122"/>
              </a:rPr>
              <a:t>?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xmlns="" id="{633D8B35-998B-4D05-BEDA-177C860C8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908050"/>
            <a:ext cx="4570412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>
            <a:extLst>
              <a:ext uri="{FF2B5EF4-FFF2-40B4-BE49-F238E27FC236}">
                <a16:creationId xmlns:a16="http://schemas.microsoft.com/office/drawing/2014/main" xmlns="" id="{F9FEDB36-4FB4-4A4C-AA32-36E2A61AF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263" y="1811338"/>
            <a:ext cx="5329237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352254E-1D43-4E84-9F81-80E9A5CBDC50}"/>
              </a:ext>
            </a:extLst>
          </p:cNvPr>
          <p:cNvSpPr/>
          <p:nvPr/>
        </p:nvSpPr>
        <p:spPr>
          <a:xfrm>
            <a:off x="950116" y="3140968"/>
            <a:ext cx="7367723" cy="166199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CN" alt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问题</a:t>
            </a:r>
            <a:r>
              <a:rPr lang="en-US" altLang="zh-CN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2:</a:t>
            </a:r>
          </a:p>
          <a:p>
            <a:pPr eaLnBrk="1" hangingPunct="1">
              <a:defRPr/>
            </a:pPr>
            <a:r>
              <a:rPr lang="zh-CN" alt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上面两者有什么相同之处</a:t>
            </a:r>
            <a:r>
              <a:rPr lang="en-US" altLang="zh-CN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?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F977697-2D29-454A-8B07-B2C00DAADC58}"/>
              </a:ext>
            </a:extLst>
          </p:cNvPr>
          <p:cNvSpPr/>
          <p:nvPr/>
        </p:nvSpPr>
        <p:spPr>
          <a:xfrm>
            <a:off x="755576" y="1052736"/>
            <a:ext cx="7560840" cy="32932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宋体" charset="-122"/>
              </a:rPr>
              <a:t>3: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zh-CN" alt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宋体" charset="-122"/>
              </a:rPr>
              <a:t>如果我们并不关心集合中究竟是什么东西</a:t>
            </a:r>
            <a:r>
              <a:rPr lang="en-US" altLang="zh-CN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宋体" charset="-122"/>
              </a:rPr>
              <a:t>,</a:t>
            </a:r>
            <a:r>
              <a:rPr lang="zh-CN" alt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宋体" charset="-122"/>
              </a:rPr>
              <a:t> 那么所谓“结构”中最关键的是什么？</a:t>
            </a:r>
            <a:endParaRPr lang="en-US" altLang="zh-CN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ea typeface="宋体" charset="-12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3654C39-A608-427E-8734-B37038D5E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738" y="4868863"/>
            <a:ext cx="28082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二元运算及其性质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79E9A1E-A607-4C70-B8D7-3F6D7E882C00}"/>
              </a:ext>
            </a:extLst>
          </p:cNvPr>
          <p:cNvSpPr/>
          <p:nvPr/>
        </p:nvSpPr>
        <p:spPr>
          <a:xfrm>
            <a:off x="1331640" y="2060848"/>
            <a:ext cx="6929727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4</a:t>
            </a:r>
            <a:r>
              <a:rPr lang="zh-CN" alt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charset="0"/>
              <a:ea typeface="宋体" charset="-122"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zh-CN" altLang="en-US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你能理解为什么“结构”由运算确定吗？</a:t>
            </a:r>
            <a:endParaRPr lang="en-US" altLang="zh-CN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xmlns="" id="{6EF354F6-4371-47BB-A6A2-0AF53A69B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群 </a:t>
            </a:r>
            <a:r>
              <a:rPr lang="en-US" altLang="zh-CN"/>
              <a:t>–</a:t>
            </a:r>
            <a:r>
              <a:rPr lang="zh-CN" altLang="en-US"/>
              <a:t> 一种“公理化”的代数系统</a:t>
            </a:r>
          </a:p>
        </p:txBody>
      </p:sp>
      <p:pic>
        <p:nvPicPr>
          <p:cNvPr id="9219" name="Picture 2">
            <a:extLst>
              <a:ext uri="{FF2B5EF4-FFF2-40B4-BE49-F238E27FC236}">
                <a16:creationId xmlns:a16="http://schemas.microsoft.com/office/drawing/2014/main" xmlns="" id="{5FD40A2D-5043-48C0-A98C-92F185DC6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25538"/>
            <a:ext cx="8280400" cy="410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ED12A42-5DB9-465B-A8DD-A271C4049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5445125"/>
            <a:ext cx="7561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注意：对于</a:t>
            </a:r>
            <a:r>
              <a:rPr lang="en-US" altLang="zh-CN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integers mod </a:t>
            </a:r>
            <a:r>
              <a:rPr lang="en-US" altLang="zh-CN" sz="2000" i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zh-CN" altLang="en-US" sz="2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，加法一定构成群，乘法则未必。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B0D5D983-3354-4688-976A-84F6E22FA9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001000" cy="1143000"/>
          </a:xfrm>
        </p:spPr>
        <p:txBody>
          <a:bodyPr/>
          <a:lstStyle/>
          <a:p>
            <a:r>
              <a:rPr lang="zh-CN" altLang="en-US"/>
              <a:t>在系统中进行推理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xmlns="" id="{441B3504-D88C-4F63-A8EE-87C09AD529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208963" cy="4249737"/>
          </a:xfrm>
        </p:spPr>
        <p:txBody>
          <a:bodyPr/>
          <a:lstStyle/>
          <a:p>
            <a:r>
              <a:rPr lang="zh-CN" altLang="en-US" sz="2400" dirty="0"/>
              <a:t>如果</a:t>
            </a:r>
            <a:r>
              <a:rPr lang="en-US" altLang="zh-CN" sz="2400" dirty="0"/>
              <a:t>(</a:t>
            </a:r>
            <a:r>
              <a:rPr lang="en-US" altLang="zh-CN" sz="2400" i="1" dirty="0"/>
              <a:t>A</a:t>
            </a:r>
            <a:r>
              <a:rPr lang="en-US" altLang="zh-CN" sz="2400" dirty="0"/>
              <a:t>,*)</a:t>
            </a:r>
            <a:r>
              <a:rPr lang="zh-CN" altLang="en-US" sz="2400" dirty="0"/>
              <a:t>满足结合率（称为半群），且对</a:t>
            </a:r>
            <a:r>
              <a:rPr lang="en-US" altLang="zh-CN" sz="2400" dirty="0"/>
              <a:t>A</a:t>
            </a:r>
            <a:r>
              <a:rPr lang="zh-CN" altLang="en-US" sz="2400" dirty="0"/>
              <a:t>中任意元素</a:t>
            </a:r>
            <a:r>
              <a:rPr lang="en-US" altLang="zh-CN" sz="2400" i="1" dirty="0" err="1"/>
              <a:t>a</a:t>
            </a:r>
            <a:r>
              <a:rPr lang="en-US" altLang="zh-CN" sz="2400" dirty="0" err="1"/>
              <a:t>,</a:t>
            </a:r>
            <a:r>
              <a:rPr lang="en-US" altLang="zh-CN" sz="2400" i="1" dirty="0" err="1"/>
              <a:t>b</a:t>
            </a:r>
            <a:r>
              <a:rPr lang="en-US" altLang="zh-CN" sz="2400" dirty="0"/>
              <a:t>, </a:t>
            </a:r>
            <a:r>
              <a:rPr lang="zh-CN" altLang="en-US" sz="2400" dirty="0"/>
              <a:t>若</a:t>
            </a:r>
            <a:r>
              <a:rPr lang="en-US" altLang="zh-CN" sz="2400" i="1" dirty="0" err="1"/>
              <a:t>a</a:t>
            </a:r>
            <a:r>
              <a:rPr lang="en-US" altLang="zh-CN" sz="2400" dirty="0" err="1">
                <a:sym typeface="Symbol" panose="05050102010706020507" pitchFamily="18" charset="2"/>
              </a:rPr>
              <a:t></a:t>
            </a:r>
            <a:r>
              <a:rPr lang="en-US" altLang="zh-CN" sz="2400" i="1" dirty="0" err="1">
                <a:sym typeface="Symbol" panose="05050102010706020507" pitchFamily="18" charset="2"/>
              </a:rPr>
              <a:t>b</a:t>
            </a:r>
            <a:r>
              <a:rPr lang="en-US" altLang="zh-CN" sz="2400" dirty="0">
                <a:sym typeface="Symbol" panose="05050102010706020507" pitchFamily="18" charset="2"/>
              </a:rPr>
              <a:t>, </a:t>
            </a:r>
            <a:r>
              <a:rPr lang="zh-CN" altLang="en-US" sz="2400" dirty="0">
                <a:sym typeface="Symbol" panose="05050102010706020507" pitchFamily="18" charset="2"/>
              </a:rPr>
              <a:t>则</a:t>
            </a:r>
            <a:r>
              <a:rPr lang="en-US" altLang="zh-CN" sz="2400" i="1" dirty="0">
                <a:sym typeface="Symbol" panose="05050102010706020507" pitchFamily="18" charset="2"/>
              </a:rPr>
              <a:t>a</a:t>
            </a:r>
            <a:r>
              <a:rPr lang="en-US" altLang="zh-CN" sz="2400" dirty="0">
                <a:sym typeface="Symbol" panose="05050102010706020507" pitchFamily="18" charset="2"/>
              </a:rPr>
              <a:t>*</a:t>
            </a:r>
            <a:r>
              <a:rPr lang="en-US" altLang="zh-CN" sz="2400" i="1" dirty="0">
                <a:sym typeface="Symbol" panose="05050102010706020507" pitchFamily="18" charset="2"/>
              </a:rPr>
              <a:t>b</a:t>
            </a:r>
            <a:r>
              <a:rPr lang="en-US" altLang="zh-CN" sz="2400" dirty="0">
                <a:sym typeface="Symbol" panose="05050102010706020507" pitchFamily="18" charset="2"/>
              </a:rPr>
              <a:t> </a:t>
            </a:r>
            <a:r>
              <a:rPr lang="en-US" altLang="zh-CN" sz="2400" i="1" dirty="0">
                <a:sym typeface="Symbol" panose="05050102010706020507" pitchFamily="18" charset="2"/>
              </a:rPr>
              <a:t>b</a:t>
            </a:r>
            <a:r>
              <a:rPr lang="en-US" altLang="zh-CN" sz="2400" dirty="0">
                <a:sym typeface="Symbol" panose="05050102010706020507" pitchFamily="18" charset="2"/>
              </a:rPr>
              <a:t>*</a:t>
            </a:r>
            <a:r>
              <a:rPr lang="en-US" altLang="zh-CN" sz="2400" i="1" dirty="0">
                <a:sym typeface="Symbol" panose="05050102010706020507" pitchFamily="18" charset="2"/>
              </a:rPr>
              <a:t>a</a:t>
            </a:r>
            <a:r>
              <a:rPr lang="en-US" altLang="zh-CN" sz="2400" dirty="0">
                <a:sym typeface="Symbol" panose="05050102010706020507" pitchFamily="18" charset="2"/>
              </a:rPr>
              <a:t>, </a:t>
            </a:r>
            <a:r>
              <a:rPr lang="zh-CN" altLang="en-US" sz="2400" dirty="0">
                <a:sym typeface="Symbol" panose="05050102010706020507" pitchFamily="18" charset="2"/>
              </a:rPr>
              <a:t>则：</a:t>
            </a:r>
          </a:p>
          <a:p>
            <a:pPr lvl="1">
              <a:spcBef>
                <a:spcPts val="600"/>
              </a:spcBef>
            </a:pPr>
            <a:r>
              <a:rPr lang="en-US" altLang="zh-CN" sz="2200" dirty="0">
                <a:sym typeface="Symbol" panose="05050102010706020507" pitchFamily="18" charset="2"/>
              </a:rPr>
              <a:t>(1) </a:t>
            </a:r>
            <a:r>
              <a:rPr lang="en-US" altLang="zh-CN" sz="2200" i="1" dirty="0">
                <a:sym typeface="Symbol" panose="05050102010706020507" pitchFamily="18" charset="2"/>
              </a:rPr>
              <a:t>a*a = a 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zh-CN" altLang="en-US" sz="2200" i="1" dirty="0">
                <a:sym typeface="Wingdings" panose="05000000000000000000" pitchFamily="2" charset="2"/>
              </a:rPr>
              <a:t> </a:t>
            </a:r>
            <a:r>
              <a:rPr lang="en-US" altLang="zh-CN" sz="2200" dirty="0">
                <a:sym typeface="Wingdings" panose="05000000000000000000" pitchFamily="2" charset="2"/>
              </a:rPr>
              <a:t>(</a:t>
            </a:r>
            <a:r>
              <a:rPr lang="en-US" altLang="zh-CN" sz="2200" i="1" dirty="0">
                <a:sym typeface="Wingdings" panose="05000000000000000000" pitchFamily="2" charset="2"/>
              </a:rPr>
              <a:t>a*a</a:t>
            </a:r>
            <a:r>
              <a:rPr lang="en-US" altLang="zh-CN" sz="2200" dirty="0">
                <a:sym typeface="Wingdings" panose="05000000000000000000" pitchFamily="2" charset="2"/>
              </a:rPr>
              <a:t>)</a:t>
            </a:r>
            <a:r>
              <a:rPr lang="en-US" altLang="zh-CN" sz="2200" i="1" dirty="0">
                <a:sym typeface="Wingdings" panose="05000000000000000000" pitchFamily="2" charset="2"/>
              </a:rPr>
              <a:t>*a = a*</a:t>
            </a:r>
            <a:r>
              <a:rPr lang="en-US" altLang="zh-CN" sz="2200" dirty="0">
                <a:sym typeface="Wingdings" panose="05000000000000000000" pitchFamily="2" charset="2"/>
              </a:rPr>
              <a:t>(</a:t>
            </a:r>
            <a:r>
              <a:rPr lang="en-US" altLang="zh-CN" sz="2200" i="1" dirty="0">
                <a:sym typeface="Wingdings" panose="05000000000000000000" pitchFamily="2" charset="2"/>
              </a:rPr>
              <a:t>a*a</a:t>
            </a:r>
            <a:r>
              <a:rPr lang="en-US" altLang="zh-CN" sz="2200" dirty="0">
                <a:sym typeface="Wingdings" panose="05000000000000000000" pitchFamily="2" charset="2"/>
              </a:rPr>
              <a:t>)</a:t>
            </a:r>
            <a:endParaRPr lang="en-US" altLang="zh-CN" sz="2200" dirty="0">
              <a:sym typeface="Symbol" panose="05050102010706020507" pitchFamily="18" charset="2"/>
            </a:endParaRPr>
          </a:p>
          <a:p>
            <a:pPr lvl="1">
              <a:spcBef>
                <a:spcPts val="600"/>
              </a:spcBef>
            </a:pPr>
            <a:r>
              <a:rPr lang="en-US" altLang="zh-CN" sz="2200" dirty="0">
                <a:sym typeface="Symbol" panose="05050102010706020507" pitchFamily="18" charset="2"/>
              </a:rPr>
              <a:t>(2) </a:t>
            </a:r>
            <a:r>
              <a:rPr lang="en-US" altLang="zh-CN" sz="2200" i="1" dirty="0">
                <a:sym typeface="Symbol" panose="05050102010706020507" pitchFamily="18" charset="2"/>
              </a:rPr>
              <a:t>a*b*a = a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zh-CN" sz="2200" dirty="0">
                <a:sym typeface="Wingdings" panose="05000000000000000000" pitchFamily="2" charset="2"/>
              </a:rPr>
              <a:t>(</a:t>
            </a:r>
            <a:r>
              <a:rPr lang="en-US" altLang="zh-CN" sz="2200" i="1" dirty="0">
                <a:sym typeface="Symbol" panose="05050102010706020507" pitchFamily="18" charset="2"/>
              </a:rPr>
              <a:t>a*b*a</a:t>
            </a:r>
            <a:r>
              <a:rPr lang="en-US" altLang="zh-CN" sz="2200" dirty="0">
                <a:sym typeface="Symbol" panose="05050102010706020507" pitchFamily="18" charset="2"/>
              </a:rPr>
              <a:t>)</a:t>
            </a:r>
            <a:r>
              <a:rPr lang="en-US" altLang="zh-CN" sz="2200" i="1" dirty="0">
                <a:sym typeface="Symbol" panose="05050102010706020507" pitchFamily="18" charset="2"/>
              </a:rPr>
              <a:t>*a=</a:t>
            </a:r>
            <a:r>
              <a:rPr lang="en-US" altLang="zh-CN" sz="2200" dirty="0">
                <a:sym typeface="Symbol" panose="05050102010706020507" pitchFamily="18" charset="2"/>
              </a:rPr>
              <a:t>(</a:t>
            </a:r>
            <a:r>
              <a:rPr lang="en-US" altLang="zh-CN" sz="2200" i="1" dirty="0">
                <a:sym typeface="Symbol" panose="05050102010706020507" pitchFamily="18" charset="2"/>
              </a:rPr>
              <a:t>a*b</a:t>
            </a:r>
            <a:r>
              <a:rPr lang="en-US" altLang="zh-CN" sz="2200" dirty="0">
                <a:sym typeface="Symbol" panose="05050102010706020507" pitchFamily="18" charset="2"/>
              </a:rPr>
              <a:t>)</a:t>
            </a:r>
            <a:r>
              <a:rPr lang="en-US" altLang="zh-CN" sz="2200" i="1" dirty="0">
                <a:sym typeface="Symbol" panose="05050102010706020507" pitchFamily="18" charset="2"/>
              </a:rPr>
              <a:t>*</a:t>
            </a:r>
            <a:r>
              <a:rPr lang="en-US" altLang="zh-CN" sz="2200" dirty="0">
                <a:sym typeface="Symbol" panose="05050102010706020507" pitchFamily="18" charset="2"/>
              </a:rPr>
              <a:t>(</a:t>
            </a:r>
            <a:r>
              <a:rPr lang="en-US" altLang="zh-CN" sz="2200" i="1" dirty="0">
                <a:sym typeface="Symbol" panose="05050102010706020507" pitchFamily="18" charset="2"/>
              </a:rPr>
              <a:t>a*a</a:t>
            </a:r>
            <a:r>
              <a:rPr lang="en-US" altLang="zh-CN" sz="2200" dirty="0">
                <a:sym typeface="Symbol" panose="05050102010706020507" pitchFamily="18" charset="2"/>
              </a:rPr>
              <a:t>)</a:t>
            </a:r>
            <a:r>
              <a:rPr lang="en-US" altLang="zh-CN" sz="2200" i="1" dirty="0">
                <a:sym typeface="Symbol" panose="05050102010706020507" pitchFamily="18" charset="2"/>
              </a:rPr>
              <a:t>=a*b*a</a:t>
            </a:r>
            <a:r>
              <a:rPr lang="en-US" altLang="zh-CN" sz="2200" dirty="0">
                <a:sym typeface="Symbol" panose="05050102010706020507" pitchFamily="18" charset="2"/>
              </a:rPr>
              <a:t>, </a:t>
            </a:r>
            <a:r>
              <a:rPr lang="zh-CN" altLang="en-US" sz="2200" dirty="0">
                <a:sym typeface="Symbol" panose="05050102010706020507" pitchFamily="18" charset="2"/>
              </a:rPr>
              <a:t>同样</a:t>
            </a:r>
            <a:r>
              <a:rPr lang="en-US" altLang="zh-CN" sz="2200" i="1" dirty="0">
                <a:sym typeface="Symbol" panose="05050102010706020507" pitchFamily="18" charset="2"/>
              </a:rPr>
              <a:t>a*</a:t>
            </a:r>
            <a:r>
              <a:rPr lang="en-US" altLang="zh-CN" sz="2200" dirty="0">
                <a:sym typeface="Symbol" panose="05050102010706020507" pitchFamily="18" charset="2"/>
              </a:rPr>
              <a:t>(</a:t>
            </a:r>
            <a:r>
              <a:rPr lang="en-US" altLang="zh-CN" sz="2200" i="1" dirty="0">
                <a:sym typeface="Symbol" panose="05050102010706020507" pitchFamily="18" charset="2"/>
              </a:rPr>
              <a:t>a*b*a</a:t>
            </a:r>
            <a:r>
              <a:rPr lang="en-US" altLang="zh-CN" sz="2200" dirty="0">
                <a:sym typeface="Symbol" panose="05050102010706020507" pitchFamily="18" charset="2"/>
              </a:rPr>
              <a:t>)</a:t>
            </a:r>
            <a:r>
              <a:rPr lang="en-US" altLang="zh-CN" sz="2200" i="1" dirty="0">
                <a:sym typeface="Symbol" panose="05050102010706020507" pitchFamily="18" charset="2"/>
              </a:rPr>
              <a:t>=a*b*a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AE16EE4-58C9-4A24-AB0E-7E46EBDC8F0B}"/>
              </a:ext>
            </a:extLst>
          </p:cNvPr>
          <p:cNvSpPr/>
          <p:nvPr/>
        </p:nvSpPr>
        <p:spPr>
          <a:xfrm>
            <a:off x="1115616" y="1556792"/>
            <a:ext cx="7056784" cy="32932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宋体" charset="-122"/>
              </a:rPr>
              <a:t>5</a:t>
            </a:r>
            <a:r>
              <a:rPr lang="zh-CN" alt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宋体" charset="-122"/>
              </a:rPr>
              <a:t>：</a:t>
            </a:r>
            <a:endParaRPr lang="en-US" altLang="zh-CN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charset="0"/>
              <a:ea typeface="宋体" charset="-122"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zh-CN" altLang="en-US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宋体" charset="-122"/>
              </a:rPr>
              <a:t>你还熟悉哪些“运算性质”，在群公理中没有提到？</a:t>
            </a:r>
            <a:endParaRPr lang="en-US" altLang="zh-CN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heme1">
  <a:themeElements>
    <a:clrScheme name="海上日出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海上日出">
      <a:majorFont>
        <a:latin typeface="Impact"/>
        <a:ea typeface="微软雅黑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海上日出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1223</TotalTime>
  <Pages>0</Pages>
  <Words>1378</Words>
  <Characters>0</Characters>
  <Application>Microsoft Office PowerPoint</Application>
  <DocSecurity>0</DocSecurity>
  <PresentationFormat>On-screen Show (4:3)</PresentationFormat>
  <Lines>0</Lines>
  <Paragraphs>114</Paragraphs>
  <Slides>28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Theme1</vt:lpstr>
      <vt:lpstr>Document</vt:lpstr>
      <vt:lpstr>计算机问题求解 – 论题3-10     -  群与拉格朗日定理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群 – 一种“公理化”的代数系统</vt:lpstr>
      <vt:lpstr>在系统中进行推理</vt:lpstr>
      <vt:lpstr>PowerPoint Presentation</vt:lpstr>
      <vt:lpstr>PowerPoint Presentation</vt:lpstr>
      <vt:lpstr>群方程</vt:lpstr>
      <vt:lpstr>“结构相同”的群</vt:lpstr>
      <vt:lpstr>同构的例子</vt:lpstr>
      <vt:lpstr>同样的结构意味着同样的性质 - 1</vt:lpstr>
      <vt:lpstr>同样的结构意味着同样的性质 - 2</vt:lpstr>
      <vt:lpstr>PowerPoint Presentation</vt:lpstr>
      <vt:lpstr>PowerPoint Presentation</vt:lpstr>
      <vt:lpstr>子群和循环子群</vt:lpstr>
      <vt:lpstr>循环群是“最简单”的一类群</vt:lpstr>
      <vt:lpstr>复数乘法群的循环子群</vt:lpstr>
      <vt:lpstr>现在回头再看看 Symmetries of a Triangle </vt:lpstr>
      <vt:lpstr>PowerPoint Presentation</vt:lpstr>
      <vt:lpstr>PowerPoint Presentation</vt:lpstr>
      <vt:lpstr>子集的陪集</vt:lpstr>
      <vt:lpstr>陪集：从集合到关系</vt:lpstr>
      <vt:lpstr>陪集与分划</vt:lpstr>
      <vt:lpstr>拉格郎日定理</vt:lpstr>
      <vt:lpstr>家庭作业</vt:lpstr>
    </vt:vector>
  </TitlesOfParts>
  <Company>Nanjing University</Company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计算机问题求解     -  算法在计算机科学中的地位</dc:title>
  <dc:creator>Chen Daoxu</dc:creator>
  <cp:lastModifiedBy>ChenDaoxu</cp:lastModifiedBy>
  <cp:revision>103</cp:revision>
  <cp:lastPrinted>1601-01-01T00:00:00Z</cp:lastPrinted>
  <dcterms:created xsi:type="dcterms:W3CDTF">2010-10-07T02:50:25Z</dcterms:created>
  <dcterms:modified xsi:type="dcterms:W3CDTF">2021-11-09T08:20:42Z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3</vt:r8>
  </property>
  <property fmtid="{D5CDD505-2E9C-101B-9397-08002B2CF9AE}" pid="3" name="KSOProductBuildVer">
    <vt:lpwstr>2052-6.6.0.2461</vt:lpwstr>
  </property>
</Properties>
</file>