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59" r:id="rId7"/>
    <p:sldId id="261" r:id="rId8"/>
    <p:sldId id="263" r:id="rId9"/>
    <p:sldId id="264" r:id="rId10"/>
    <p:sldId id="265" r:id="rId11"/>
    <p:sldId id="268" r:id="rId12"/>
    <p:sldId id="269" r:id="rId13"/>
    <p:sldId id="271" r:id="rId14"/>
    <p:sldId id="272" r:id="rId15"/>
    <p:sldId id="266" r:id="rId16"/>
    <p:sldId id="267" r:id="rId17"/>
    <p:sldId id="270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5" r:id="rId29"/>
    <p:sldId id="288" r:id="rId30"/>
    <p:sldId id="289" r:id="rId31"/>
    <p:sldId id="284" r:id="rId32"/>
    <p:sldId id="287" r:id="rId33"/>
    <p:sldId id="29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92"/>
    <p:restoredTop sz="94631"/>
  </p:normalViewPr>
  <p:slideViewPr>
    <p:cSldViewPr snapToGrid="0" snapToObjects="1">
      <p:cViewPr varScale="1">
        <p:scale>
          <a:sx n="99" d="100"/>
          <a:sy n="99" d="100"/>
        </p:scale>
        <p:origin x="176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51D91-6CDF-BC43-82A1-613BC97C2B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A07033-34BA-A548-913B-84EA2C89DA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B263D-CFEB-964A-A1B5-D5F31E1E1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DADE-79B4-C748-BDC4-4EBA2A84E7E1}" type="datetimeFigureOut">
              <a:rPr lang="en-US" smtClean="0"/>
              <a:t>9/21/18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DA66E-ABD9-B74E-B0FE-E87D230D7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FBFB5-FE60-EF49-A542-B6C6D1BFE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60D5-6B72-5C43-9FA5-0F4CFC089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297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CC6E3-3154-0646-8D52-A8F36155D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D759DC-AEF1-5747-84F1-259110CFB8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BFED4-355C-9843-B1BA-118F05291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DADE-79B4-C748-BDC4-4EBA2A84E7E1}" type="datetimeFigureOut">
              <a:rPr lang="en-US" smtClean="0"/>
              <a:t>9/21/18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092933-84B7-3448-B63C-3596F668B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B96AF-2A1D-3A46-AC71-2D4EA239F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60D5-6B72-5C43-9FA5-0F4CFC089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547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F7CBCA-2A13-1F45-9EB9-278B1C5A50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631C70-4531-F749-96CC-6A0D63C690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8473C-1A5B-EB4F-B47A-77308AAD8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DADE-79B4-C748-BDC4-4EBA2A84E7E1}" type="datetimeFigureOut">
              <a:rPr lang="en-US" smtClean="0"/>
              <a:t>9/21/18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F3F3D2-E1F5-A646-AF78-DA29F8085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9DFA38-55CF-4B4A-9461-B5FD6E010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60D5-6B72-5C43-9FA5-0F4CFC089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372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63693-5648-0140-9716-0F0324BA5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EBA82-F041-2C40-9CCC-719B566CCF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0312D-B739-8B4A-B435-9B50D7CDC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DADE-79B4-C748-BDC4-4EBA2A84E7E1}" type="datetimeFigureOut">
              <a:rPr lang="en-US" smtClean="0"/>
              <a:t>9/21/18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60F7E-207E-EA4C-9EB2-6601F65B0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9F15D-9AD7-884D-93FD-D288ACFB4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60D5-6B72-5C43-9FA5-0F4CFC089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221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2E4FF-B4C6-294C-B99A-DFDECF576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95DD4F-0A8F-A44F-B1D1-851BB3C2E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D291C-290F-2A46-A656-B403630D2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DADE-79B4-C748-BDC4-4EBA2A84E7E1}" type="datetimeFigureOut">
              <a:rPr lang="en-US" smtClean="0"/>
              <a:t>9/21/18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81189-2A98-6A4C-A451-B639A4B2B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17826-ADA6-494E-AB3A-8AB87186D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60D5-6B72-5C43-9FA5-0F4CFC089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40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CCF73-1AA1-A94C-A87E-198289D7A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28F46C-BFBE-0347-BDF8-65866FDF8B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6ACB17-9291-504B-9A4F-5BBF469E6C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0FC1E9-3A64-9A4E-B4B0-A45DF595A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DADE-79B4-C748-BDC4-4EBA2A84E7E1}" type="datetimeFigureOut">
              <a:rPr lang="en-US" smtClean="0"/>
              <a:t>9/21/18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B4BA76-981F-5549-946D-FB3072EBB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2B3B21-9DCD-7F41-A96B-EFD159E48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60D5-6B72-5C43-9FA5-0F4CFC089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04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7A3D6-7E10-A740-88E2-375EF9B0C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39754-B35C-AE46-B605-9C0979FA5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5B0A4A-1E10-294C-BA9A-6A1BB0DB09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7DCFF-9E44-8A4C-A75A-C9C4F8E4EE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A4F48E-7C9F-3A4D-A357-26F628E690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6EFA77-05E1-1347-90FA-04BAEBB95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DADE-79B4-C748-BDC4-4EBA2A84E7E1}" type="datetimeFigureOut">
              <a:rPr lang="en-US" smtClean="0"/>
              <a:t>9/21/18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47D6BC-845A-4A48-A1EE-C14AA85F5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EB9234-2FF3-2E4F-B538-F89B5421D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60D5-6B72-5C43-9FA5-0F4CFC089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439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BC16-EC2E-2A42-A738-C9DEC7ACD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2672F5-1F4A-6640-9567-28DBEAD68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DADE-79B4-C748-BDC4-4EBA2A84E7E1}" type="datetimeFigureOut">
              <a:rPr lang="en-US" smtClean="0"/>
              <a:t>9/21/18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78C227-7247-454D-8C71-2D137D2DD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430427-7DF6-EB40-925C-88007DFF5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60D5-6B72-5C43-9FA5-0F4CFC089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53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B55DDB-D6CB-DF48-972A-401E93D80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DADE-79B4-C748-BDC4-4EBA2A84E7E1}" type="datetimeFigureOut">
              <a:rPr lang="en-US" smtClean="0"/>
              <a:t>9/21/18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53782D-EF35-3543-BC02-F47B4BC3A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9E5E2E-275C-F342-9029-030693590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60D5-6B72-5C43-9FA5-0F4CFC089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41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B36C9-0DD1-5A40-800F-070955B71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8D155-6CE5-9B40-9148-D4EC3E94E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DBC7F-29E4-A842-830A-BAF0483EB2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E92501-BAA0-714A-8016-BA0F368A4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DADE-79B4-C748-BDC4-4EBA2A84E7E1}" type="datetimeFigureOut">
              <a:rPr lang="en-US" smtClean="0"/>
              <a:t>9/21/18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82B37A-A12D-3E4B-8BB4-CB1E50E4E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5A1B82-32A8-B846-BFD1-92300A39A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60D5-6B72-5C43-9FA5-0F4CFC089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851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41089-03E8-CA45-B184-A7B1D9BEE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BD3159-8E75-0542-8365-EBA602E54F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ED67F7-06C0-8A4B-8C20-56807A8D87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1FC1F7-4B28-8C48-932E-447A02461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DADE-79B4-C748-BDC4-4EBA2A84E7E1}" type="datetimeFigureOut">
              <a:rPr lang="en-US" smtClean="0"/>
              <a:t>9/21/18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C5F7E1-C63A-D94D-89D0-F01187C53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DAF74-38DB-6443-A511-B9EC851FE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E60D5-6B72-5C43-9FA5-0F4CFC089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364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76B62-2ABC-4A44-AD1B-6D74E3956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91225C-00F4-BA4F-8C26-558679BAC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0EC3B-D2A5-9D45-B097-B10821A8F9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5DADE-79B4-C748-BDC4-4EBA2A84E7E1}" type="datetimeFigureOut">
              <a:rPr lang="en-US" smtClean="0"/>
              <a:t>9/21/18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9E7CE-2647-7F45-9448-1953694E4A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F59A0-24B4-0E4D-A3E4-ADB236C4E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E60D5-6B72-5C43-9FA5-0F4CFC089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620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th.bas.bg/~nkirov/2004/Horstman/ch01/ch01.html" TargetMode="External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th.bas.bg/~nkirov/2004/Horstman/ch01/ch01.html" TargetMode="External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8BA36-8FA7-3B46-BDCE-F2CB4FD9F8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1	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3585696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6D2CE-B1DE-AC40-887F-B30777C91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simple C++ program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0D9C4D-DFBD-5049-9D7F-CAB4461C7624}"/>
              </a:ext>
            </a:extLst>
          </p:cNvPr>
          <p:cNvSpPr txBox="1"/>
          <p:nvPr/>
        </p:nvSpPr>
        <p:spPr>
          <a:xfrm>
            <a:off x="1283930" y="2706349"/>
            <a:ext cx="2549044" cy="22419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>
                <a:latin typeface="Cambria" panose="02040503050406030204" pitchFamily="18" charset="0"/>
                <a:cs typeface="Times New Roman" panose="02020603050405020304" pitchFamily="18" charset="0"/>
              </a:rPr>
              <a:t>?????????????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latin typeface="Cambria" panose="02040503050406030204" pitchFamily="18" charset="0"/>
                <a:cs typeface="Times New Roman" panose="02020603050405020304" pitchFamily="18" charset="0"/>
              </a:rPr>
              <a:t>?????????????</a:t>
            </a:r>
          </a:p>
          <a:p>
            <a:pPr algn="just">
              <a:lnSpc>
                <a:spcPct val="150000"/>
              </a:lnSpc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5833C0-060E-0D42-9261-E579BF7A84E1}"/>
              </a:ext>
            </a:extLst>
          </p:cNvPr>
          <p:cNvSpPr/>
          <p:nvPr/>
        </p:nvSpPr>
        <p:spPr>
          <a:xfrm>
            <a:off x="5689508" y="3802784"/>
            <a:ext cx="3544753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effectLst/>
                <a:latin typeface="Cambria" panose="02040503050406030204" pitchFamily="18" charset="0"/>
                <a:cs typeface="Courier New" panose="02070309020205020404" pitchFamily="49" charset="0"/>
              </a:rPr>
              <a:t>g++  </a:t>
            </a:r>
            <a:r>
              <a:rPr lang="en-US" sz="2400" b="1" dirty="0" err="1">
                <a:effectLst/>
                <a:latin typeface="Cambria" panose="02040503050406030204" pitchFamily="18" charset="0"/>
                <a:cs typeface="Courier New" panose="02070309020205020404" pitchFamily="49" charset="0"/>
              </a:rPr>
              <a:t>simple.o</a:t>
            </a:r>
            <a:r>
              <a:rPr lang="en-US" sz="2400" b="1" dirty="0">
                <a:effectLst/>
                <a:latin typeface="Cambria" panose="02040503050406030204" pitchFamily="18" charset="0"/>
                <a:cs typeface="Courier New" panose="02070309020205020404" pitchFamily="49" charset="0"/>
              </a:rPr>
              <a:t>  -o  simple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705B8F-D226-F142-AC72-21284AA30360}"/>
              </a:ext>
            </a:extLst>
          </p:cNvPr>
          <p:cNvSpPr/>
          <p:nvPr/>
        </p:nvSpPr>
        <p:spPr>
          <a:xfrm>
            <a:off x="5016342" y="3319499"/>
            <a:ext cx="8178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Link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2790A8-09B8-A747-84A0-A0D73E603BE2}"/>
              </a:ext>
            </a:extLst>
          </p:cNvPr>
          <p:cNvSpPr txBox="1"/>
          <p:nvPr/>
        </p:nvSpPr>
        <p:spPr>
          <a:xfrm>
            <a:off x="6569015" y="1921089"/>
            <a:ext cx="4646763" cy="1047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 </a:t>
            </a:r>
            <a:r>
              <a:rPr lang="en-US" sz="2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simple.o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into 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simple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-o simple: indicate the executable file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E6C222-023E-D34D-9967-2F42681CF2C1}"/>
              </a:ext>
            </a:extLst>
          </p:cNvPr>
          <p:cNvSpPr txBox="1"/>
          <p:nvPr/>
        </p:nvSpPr>
        <p:spPr>
          <a:xfrm>
            <a:off x="1131500" y="5235269"/>
            <a:ext cx="2853904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 file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simple.o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104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6D2CE-B1DE-AC40-887F-B30777C91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“Hello, World!”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E6C222-023E-D34D-9967-2F42681CF2C1}"/>
              </a:ext>
            </a:extLst>
          </p:cNvPr>
          <p:cNvSpPr txBox="1"/>
          <p:nvPr/>
        </p:nvSpPr>
        <p:spPr>
          <a:xfrm>
            <a:off x="1870449" y="5279150"/>
            <a:ext cx="3043685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 file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hello.cpp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402F8C-3554-254C-82B5-25AD5652F2C5}"/>
              </a:ext>
            </a:extLst>
          </p:cNvPr>
          <p:cNvSpPr txBox="1"/>
          <p:nvPr/>
        </p:nvSpPr>
        <p:spPr>
          <a:xfrm>
            <a:off x="838200" y="2365244"/>
            <a:ext cx="5108185" cy="28226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#include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&lt;iostream&gt;</a:t>
            </a:r>
          </a:p>
          <a:p>
            <a:pPr algn="just">
              <a:lnSpc>
                <a:spcPct val="150000"/>
              </a:lnSpc>
            </a:pPr>
            <a:endParaRPr lang="en-US" sz="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b="1" dirty="0" err="1">
                <a:solidFill>
                  <a:srgbClr val="0070C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int</a:t>
            </a: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 main( ) {</a:t>
            </a:r>
          </a:p>
          <a:p>
            <a:pPr algn="just">
              <a:lnSpc>
                <a:spcPct val="150000"/>
              </a:lnSpc>
            </a:pP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22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std</a:t>
            </a: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::</a:t>
            </a:r>
            <a:r>
              <a:rPr lang="en-US" sz="22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cout</a:t>
            </a: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 &lt;&lt; “Hello, World!\n”;</a:t>
            </a:r>
          </a:p>
          <a:p>
            <a:pPr algn="just">
              <a:lnSpc>
                <a:spcPct val="150000"/>
              </a:lnSpc>
            </a:pP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2200" b="1" dirty="0">
                <a:solidFill>
                  <a:srgbClr val="0070C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return</a:t>
            </a: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 0;</a:t>
            </a:r>
          </a:p>
          <a:p>
            <a:pPr algn="just">
              <a:lnSpc>
                <a:spcPct val="150000"/>
              </a:lnSpc>
            </a:pP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}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AB8498-6172-0740-B9E0-4E3D6CA711C2}"/>
              </a:ext>
            </a:extLst>
          </p:cNvPr>
          <p:cNvSpPr/>
          <p:nvPr/>
        </p:nvSpPr>
        <p:spPr>
          <a:xfrm>
            <a:off x="7327954" y="2364890"/>
            <a:ext cx="40258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effectLst/>
                <a:latin typeface="Cambria" panose="02040503050406030204" pitchFamily="18" charset="0"/>
                <a:cs typeface="Courier New" panose="02070309020205020404" pitchFamily="49" charset="0"/>
              </a:rPr>
              <a:t>g++  -c  -o  </a:t>
            </a:r>
            <a:r>
              <a:rPr lang="en-US" sz="2400" b="1" dirty="0" err="1">
                <a:effectLst/>
                <a:latin typeface="Cambria" panose="02040503050406030204" pitchFamily="18" charset="0"/>
                <a:cs typeface="Courier New" panose="02070309020205020404" pitchFamily="49" charset="0"/>
              </a:rPr>
              <a:t>hello.o</a:t>
            </a:r>
            <a:r>
              <a:rPr lang="en-US" sz="2400" b="1" dirty="0">
                <a:effectLst/>
                <a:latin typeface="Cambria" panose="02040503050406030204" pitchFamily="18" charset="0"/>
                <a:cs typeface="Courier New" panose="02070309020205020404" pitchFamily="49" charset="0"/>
              </a:rPr>
              <a:t>  </a:t>
            </a:r>
            <a:r>
              <a:rPr lang="en-US" sz="2400" b="1" dirty="0" err="1">
                <a:effectLst/>
                <a:latin typeface="Cambria" panose="02040503050406030204" pitchFamily="18" charset="0"/>
                <a:cs typeface="Courier New" panose="02070309020205020404" pitchFamily="49" charset="0"/>
              </a:rPr>
              <a:t>hello.cpp</a:t>
            </a:r>
            <a:endParaRPr lang="en-US" sz="2400" b="1" dirty="0">
              <a:effectLst/>
              <a:latin typeface="Cambria" panose="02040503050406030204" pitchFamily="18" charset="0"/>
              <a:cs typeface="Courier New" panose="02070309020205020404" pitchFamily="49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750D25-09FE-7848-9A90-9969F18B8BE8}"/>
              </a:ext>
            </a:extLst>
          </p:cNvPr>
          <p:cNvSpPr/>
          <p:nvPr/>
        </p:nvSpPr>
        <p:spPr>
          <a:xfrm>
            <a:off x="6654788" y="1881605"/>
            <a:ext cx="1346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Compile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6F65FD-ECB0-A245-A6C0-7EDD9B96C885}"/>
              </a:ext>
            </a:extLst>
          </p:cNvPr>
          <p:cNvSpPr/>
          <p:nvPr/>
        </p:nvSpPr>
        <p:spPr>
          <a:xfrm>
            <a:off x="7327954" y="3793124"/>
            <a:ext cx="3060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effectLst/>
                <a:latin typeface="Cambria" panose="02040503050406030204" pitchFamily="18" charset="0"/>
                <a:cs typeface="Courier New" panose="02070309020205020404" pitchFamily="49" charset="0"/>
              </a:rPr>
              <a:t>g++  </a:t>
            </a:r>
            <a:r>
              <a:rPr lang="en-US" sz="2400" b="1" dirty="0" err="1">
                <a:effectLst/>
                <a:latin typeface="Cambria" panose="02040503050406030204" pitchFamily="18" charset="0"/>
                <a:cs typeface="Courier New" panose="02070309020205020404" pitchFamily="49" charset="0"/>
              </a:rPr>
              <a:t>hello.o</a:t>
            </a:r>
            <a:r>
              <a:rPr lang="en-US" sz="2400" b="1" dirty="0">
                <a:effectLst/>
                <a:latin typeface="Cambria" panose="02040503050406030204" pitchFamily="18" charset="0"/>
                <a:cs typeface="Courier New" panose="02070309020205020404" pitchFamily="49" charset="0"/>
              </a:rPr>
              <a:t>  -o  hello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FB81D9F-D3F1-C549-93D2-1E6F98E51DEB}"/>
              </a:ext>
            </a:extLst>
          </p:cNvPr>
          <p:cNvSpPr/>
          <p:nvPr/>
        </p:nvSpPr>
        <p:spPr>
          <a:xfrm>
            <a:off x="6654788" y="3309839"/>
            <a:ext cx="8178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Link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5C6250-E6D4-2044-A6B8-B7B1E3FAFC17}"/>
              </a:ext>
            </a:extLst>
          </p:cNvPr>
          <p:cNvSpPr/>
          <p:nvPr/>
        </p:nvSpPr>
        <p:spPr>
          <a:xfrm>
            <a:off x="7327954" y="5279150"/>
            <a:ext cx="11240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cs typeface="Courier New" panose="02070309020205020404" pitchFamily="49" charset="0"/>
              </a:rPr>
              <a:t>./hello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9C0EB78-416B-6143-AAD6-227A23264640}"/>
              </a:ext>
            </a:extLst>
          </p:cNvPr>
          <p:cNvSpPr/>
          <p:nvPr/>
        </p:nvSpPr>
        <p:spPr>
          <a:xfrm>
            <a:off x="6654788" y="4795865"/>
            <a:ext cx="12266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Execute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35AC6C-864D-9442-B56B-3C22C82BEE34}"/>
              </a:ext>
            </a:extLst>
          </p:cNvPr>
          <p:cNvSpPr txBox="1"/>
          <p:nvPr/>
        </p:nvSpPr>
        <p:spPr>
          <a:xfrm>
            <a:off x="8729932" y="6068885"/>
            <a:ext cx="2947614" cy="41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Tested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macOS [Sept 20, 2018]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873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6D2CE-B1DE-AC40-887F-B30777C91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“Hello World!”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402F8C-3554-254C-82B5-25AD5652F2C5}"/>
              </a:ext>
            </a:extLst>
          </p:cNvPr>
          <p:cNvSpPr txBox="1"/>
          <p:nvPr/>
        </p:nvSpPr>
        <p:spPr>
          <a:xfrm>
            <a:off x="4581918" y="2658252"/>
            <a:ext cx="5108185" cy="28226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#include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&lt;iostream&gt;</a:t>
            </a:r>
          </a:p>
          <a:p>
            <a:pPr algn="just">
              <a:lnSpc>
                <a:spcPct val="150000"/>
              </a:lnSpc>
            </a:pPr>
            <a:endParaRPr lang="en-US" sz="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b="1" dirty="0" err="1">
                <a:solidFill>
                  <a:srgbClr val="0070C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int</a:t>
            </a: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 main( ) {</a:t>
            </a:r>
          </a:p>
          <a:p>
            <a:pPr algn="just">
              <a:lnSpc>
                <a:spcPct val="150000"/>
              </a:lnSpc>
            </a:pP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22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std</a:t>
            </a: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::</a:t>
            </a:r>
            <a:r>
              <a:rPr lang="en-US" sz="22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cout</a:t>
            </a: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 &lt;&lt; “Hello, World!\n”;</a:t>
            </a:r>
          </a:p>
          <a:p>
            <a:pPr algn="just">
              <a:lnSpc>
                <a:spcPct val="150000"/>
              </a:lnSpc>
            </a:pP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2200" b="1" dirty="0">
                <a:solidFill>
                  <a:srgbClr val="0070C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return</a:t>
            </a: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 0;</a:t>
            </a:r>
          </a:p>
          <a:p>
            <a:pPr algn="just">
              <a:lnSpc>
                <a:spcPct val="150000"/>
              </a:lnSpc>
            </a:pP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}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D63D49-7101-9543-AE82-6AA8FA1F23A8}"/>
              </a:ext>
            </a:extLst>
          </p:cNvPr>
          <p:cNvSpPr/>
          <p:nvPr/>
        </p:nvSpPr>
        <p:spPr>
          <a:xfrm>
            <a:off x="6722616" y="1882594"/>
            <a:ext cx="23511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header  </a:t>
            </a:r>
            <a:r>
              <a:rPr lang="ja-JP" altLang="en-US" sz="24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头文件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6AA31E9-2F68-E247-A502-94E33D83A805}"/>
              </a:ext>
            </a:extLst>
          </p:cNvPr>
          <p:cNvCxnSpPr/>
          <p:nvPr/>
        </p:nvCxnSpPr>
        <p:spPr>
          <a:xfrm flipH="1">
            <a:off x="6722616" y="2415396"/>
            <a:ext cx="195532" cy="414068"/>
          </a:xfrm>
          <a:prstGeom prst="straightConnector1">
            <a:avLst/>
          </a:prstGeom>
          <a:ln w="412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936BC248-CFFA-BF47-8FC4-76251E8944AF}"/>
              </a:ext>
            </a:extLst>
          </p:cNvPr>
          <p:cNvSpPr/>
          <p:nvPr/>
        </p:nvSpPr>
        <p:spPr>
          <a:xfrm>
            <a:off x="1267847" y="1844327"/>
            <a:ext cx="50407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preprocessor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directives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ja-JP" altLang="en-US" sz="24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预处理指令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BD8CB7A-F6D6-D449-9237-34E1FCF66923}"/>
              </a:ext>
            </a:extLst>
          </p:cNvPr>
          <p:cNvCxnSpPr>
            <a:cxnSpLocks/>
          </p:cNvCxnSpPr>
          <p:nvPr/>
        </p:nvCxnSpPr>
        <p:spPr>
          <a:xfrm>
            <a:off x="4704035" y="2329790"/>
            <a:ext cx="138022" cy="499674"/>
          </a:xfrm>
          <a:prstGeom prst="straightConnector1">
            <a:avLst/>
          </a:prstGeom>
          <a:ln w="412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1C1962BB-FD9A-7A44-A9F8-387A4D02C9F9}"/>
              </a:ext>
            </a:extLst>
          </p:cNvPr>
          <p:cNvSpPr/>
          <p:nvPr/>
        </p:nvSpPr>
        <p:spPr>
          <a:xfrm>
            <a:off x="1783028" y="4059272"/>
            <a:ext cx="20718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standard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cout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ja-JP" altLang="en-US" sz="24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标准输出流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19607D9-6B8C-2443-B675-95C4E26D9ED1}"/>
              </a:ext>
            </a:extLst>
          </p:cNvPr>
          <p:cNvCxnSpPr>
            <a:cxnSpLocks/>
          </p:cNvCxnSpPr>
          <p:nvPr/>
        </p:nvCxnSpPr>
        <p:spPr>
          <a:xfrm flipV="1">
            <a:off x="3872149" y="4193333"/>
            <a:ext cx="1537905" cy="135054"/>
          </a:xfrm>
          <a:prstGeom prst="straightConnector1">
            <a:avLst/>
          </a:prstGeom>
          <a:ln w="412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4DC7E2F1-C390-A74E-A0AD-92F60F996352}"/>
              </a:ext>
            </a:extLst>
          </p:cNvPr>
          <p:cNvSpPr/>
          <p:nvPr/>
        </p:nvSpPr>
        <p:spPr>
          <a:xfrm>
            <a:off x="9906964" y="2789721"/>
            <a:ext cx="14468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new line  </a:t>
            </a:r>
          </a:p>
          <a:p>
            <a:r>
              <a:rPr lang="ja-JP" alt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换行符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E5BF9EB-1368-D244-B3A0-B51A1550C66A}"/>
              </a:ext>
            </a:extLst>
          </p:cNvPr>
          <p:cNvCxnSpPr>
            <a:cxnSpLocks/>
          </p:cNvCxnSpPr>
          <p:nvPr/>
        </p:nvCxnSpPr>
        <p:spPr>
          <a:xfrm flipH="1">
            <a:off x="9194576" y="3320636"/>
            <a:ext cx="670457" cy="600165"/>
          </a:xfrm>
          <a:prstGeom prst="straightConnector1">
            <a:avLst/>
          </a:prstGeom>
          <a:ln w="412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B3EFA5C2-4D4D-0143-87C6-707E53BC02F3}"/>
              </a:ext>
            </a:extLst>
          </p:cNvPr>
          <p:cNvSpPr/>
          <p:nvPr/>
        </p:nvSpPr>
        <p:spPr>
          <a:xfrm>
            <a:off x="6722616" y="5417645"/>
            <a:ext cx="42096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insertion operator</a:t>
            </a:r>
          </a:p>
          <a:p>
            <a:r>
              <a:rPr lang="ja-JP" alt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流插入运算符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ja-JP" alt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输出运算符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397560D-E133-5E42-A454-1900FAF943AD}"/>
              </a:ext>
            </a:extLst>
          </p:cNvPr>
          <p:cNvCxnSpPr>
            <a:cxnSpLocks/>
          </p:cNvCxnSpPr>
          <p:nvPr/>
        </p:nvCxnSpPr>
        <p:spPr>
          <a:xfrm flipH="1" flipV="1">
            <a:off x="6934456" y="4362893"/>
            <a:ext cx="198879" cy="1054752"/>
          </a:xfrm>
          <a:prstGeom prst="straightConnector1">
            <a:avLst/>
          </a:prstGeom>
          <a:ln w="412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0600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6D2CE-B1DE-AC40-887F-B30777C91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 of three integers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402F8C-3554-254C-82B5-25AD5652F2C5}"/>
              </a:ext>
            </a:extLst>
          </p:cNvPr>
          <p:cNvSpPr txBox="1"/>
          <p:nvPr/>
        </p:nvSpPr>
        <p:spPr>
          <a:xfrm>
            <a:off x="3726739" y="1800569"/>
            <a:ext cx="5648864" cy="42537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#include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&lt;iostream&gt;</a:t>
            </a:r>
          </a:p>
          <a:p>
            <a:pPr algn="just">
              <a:lnSpc>
                <a:spcPct val="150000"/>
              </a:lnSpc>
            </a:pPr>
            <a:endParaRPr lang="en-US" sz="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b="1" dirty="0" err="1">
                <a:solidFill>
                  <a:srgbClr val="0070C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int</a:t>
            </a: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 main( ) {</a:t>
            </a:r>
          </a:p>
          <a:p>
            <a:pPr algn="just">
              <a:lnSpc>
                <a:spcPct val="150000"/>
              </a:lnSpc>
            </a:pP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2200" b="1" dirty="0" err="1">
                <a:solidFill>
                  <a:srgbClr val="0070C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int</a:t>
            </a: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 a, b, c;</a:t>
            </a:r>
          </a:p>
          <a:p>
            <a:pPr algn="just">
              <a:lnSpc>
                <a:spcPct val="150000"/>
              </a:lnSpc>
            </a:pP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22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std</a:t>
            </a: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::</a:t>
            </a:r>
            <a:r>
              <a:rPr lang="en-US" sz="22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cout</a:t>
            </a: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 &lt;&lt; “Input 3 integers:\n”;</a:t>
            </a:r>
          </a:p>
          <a:p>
            <a:pPr algn="just">
              <a:lnSpc>
                <a:spcPct val="150000"/>
              </a:lnSpc>
            </a:pP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22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std</a:t>
            </a: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::</a:t>
            </a:r>
            <a:r>
              <a:rPr lang="en-US" sz="22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cin</a:t>
            </a: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 &gt;&gt; a &gt;&gt; b &gt;&gt; c;</a:t>
            </a:r>
          </a:p>
          <a:p>
            <a:pPr algn="just">
              <a:lnSpc>
                <a:spcPct val="150000"/>
              </a:lnSpc>
            </a:pP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22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std</a:t>
            </a: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::</a:t>
            </a:r>
            <a:r>
              <a:rPr lang="en-US" sz="22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cout</a:t>
            </a: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 &lt;&lt; a + b + c &lt;&lt; </a:t>
            </a:r>
            <a:r>
              <a:rPr lang="en-US" sz="22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std</a:t>
            </a: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::</a:t>
            </a:r>
            <a:r>
              <a:rPr lang="en-US" sz="22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endl</a:t>
            </a: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2200" b="1" dirty="0">
                <a:solidFill>
                  <a:srgbClr val="0070C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return</a:t>
            </a: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 0;</a:t>
            </a:r>
          </a:p>
          <a:p>
            <a:pPr algn="just">
              <a:lnSpc>
                <a:spcPct val="150000"/>
              </a:lnSpc>
            </a:pP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}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35AC6C-864D-9442-B56B-3C22C82BEE34}"/>
              </a:ext>
            </a:extLst>
          </p:cNvPr>
          <p:cNvSpPr txBox="1"/>
          <p:nvPr/>
        </p:nvSpPr>
        <p:spPr>
          <a:xfrm>
            <a:off x="8729932" y="6068885"/>
            <a:ext cx="2947614" cy="41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Tested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macOS [Sept 20, 2018]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7D0A89-5276-EC4F-8419-5182C86B9DC3}"/>
              </a:ext>
            </a:extLst>
          </p:cNvPr>
          <p:cNvSpPr/>
          <p:nvPr/>
        </p:nvSpPr>
        <p:spPr>
          <a:xfrm>
            <a:off x="1350018" y="3889857"/>
            <a:ext cx="20509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standard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cin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ja-JP" altLang="en-US" sz="24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标准输</a:t>
            </a:r>
            <a:r>
              <a:rPr lang="ja-JP" alt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入</a:t>
            </a:r>
            <a:r>
              <a:rPr lang="ja-JP" altLang="en-US" sz="24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流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FC23365-5BD4-744C-BE7A-A98CF5DA4898}"/>
              </a:ext>
            </a:extLst>
          </p:cNvPr>
          <p:cNvCxnSpPr>
            <a:cxnSpLocks/>
          </p:cNvCxnSpPr>
          <p:nvPr/>
        </p:nvCxnSpPr>
        <p:spPr>
          <a:xfrm>
            <a:off x="3400956" y="4305356"/>
            <a:ext cx="1119285" cy="1"/>
          </a:xfrm>
          <a:prstGeom prst="straightConnector1">
            <a:avLst/>
          </a:prstGeom>
          <a:ln w="412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E71A5388-39BD-1645-B1CA-134DC92EDE25}"/>
              </a:ext>
            </a:extLst>
          </p:cNvPr>
          <p:cNvSpPr/>
          <p:nvPr/>
        </p:nvSpPr>
        <p:spPr>
          <a:xfrm>
            <a:off x="1846053" y="3056077"/>
            <a:ext cx="1554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变量声明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3BDCF38-01D4-D346-AC00-9208DCFF8D28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3400956" y="3286910"/>
            <a:ext cx="1119285" cy="14908"/>
          </a:xfrm>
          <a:prstGeom prst="straightConnector1">
            <a:avLst/>
          </a:prstGeom>
          <a:ln w="412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A84B3C9-7380-E94A-BF4D-2D436586C787}"/>
              </a:ext>
            </a:extLst>
          </p:cNvPr>
          <p:cNvCxnSpPr>
            <a:cxnSpLocks/>
          </p:cNvCxnSpPr>
          <p:nvPr/>
        </p:nvCxnSpPr>
        <p:spPr>
          <a:xfrm flipH="1">
            <a:off x="7125420" y="2380891"/>
            <a:ext cx="621101" cy="1777041"/>
          </a:xfrm>
          <a:prstGeom prst="straightConnector1">
            <a:avLst/>
          </a:prstGeom>
          <a:ln w="412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1975D2A9-C0BC-054D-A5D0-A51281FB985F}"/>
              </a:ext>
            </a:extLst>
          </p:cNvPr>
          <p:cNvSpPr/>
          <p:nvPr/>
        </p:nvSpPr>
        <p:spPr>
          <a:xfrm>
            <a:off x="7125420" y="1440013"/>
            <a:ext cx="39224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extraction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operator</a:t>
            </a:r>
          </a:p>
          <a:p>
            <a:r>
              <a:rPr lang="ja-JP" alt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流提取运算符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ja-JP" alt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输入运算符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276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6D2CE-B1DE-AC40-887F-B30777C91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 of three integers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402F8C-3554-254C-82B5-25AD5652F2C5}"/>
              </a:ext>
            </a:extLst>
          </p:cNvPr>
          <p:cNvSpPr txBox="1"/>
          <p:nvPr/>
        </p:nvSpPr>
        <p:spPr>
          <a:xfrm>
            <a:off x="3813003" y="1637726"/>
            <a:ext cx="5648864" cy="47615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#include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&lt;iostream&gt;</a:t>
            </a:r>
          </a:p>
          <a:p>
            <a:pPr algn="just">
              <a:lnSpc>
                <a:spcPct val="150000"/>
              </a:lnSpc>
            </a:pPr>
            <a:r>
              <a:rPr lang="en-US" altLang="ja-JP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namespace</a:t>
            </a:r>
            <a:r>
              <a:rPr lang="en-US" altLang="ja-JP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std</a:t>
            </a:r>
            <a:r>
              <a:rPr lang="en-US" altLang="ja-JP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b="1" dirty="0" err="1">
                <a:solidFill>
                  <a:srgbClr val="0070C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int</a:t>
            </a: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 main( ) {</a:t>
            </a:r>
          </a:p>
          <a:p>
            <a:pPr algn="just">
              <a:lnSpc>
                <a:spcPct val="150000"/>
              </a:lnSpc>
            </a:pP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2200" b="1" dirty="0" err="1">
                <a:solidFill>
                  <a:srgbClr val="0070C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int</a:t>
            </a: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 a, b, c;</a:t>
            </a:r>
          </a:p>
          <a:p>
            <a:pPr algn="just">
              <a:lnSpc>
                <a:spcPct val="150000"/>
              </a:lnSpc>
            </a:pP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22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cout</a:t>
            </a: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 &lt;&lt; “Input 3 integers:\n”;</a:t>
            </a:r>
          </a:p>
          <a:p>
            <a:pPr algn="just">
              <a:lnSpc>
                <a:spcPct val="150000"/>
              </a:lnSpc>
            </a:pP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22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cin</a:t>
            </a: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 &gt;&gt; a &gt;&gt; b &gt;&gt; c;</a:t>
            </a:r>
          </a:p>
          <a:p>
            <a:pPr algn="just">
              <a:lnSpc>
                <a:spcPct val="150000"/>
              </a:lnSpc>
            </a:pP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22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cout</a:t>
            </a: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 &lt;&lt; a + b + c &lt;&lt; </a:t>
            </a:r>
            <a:r>
              <a:rPr lang="en-US" sz="22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endl</a:t>
            </a: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2200" b="1" dirty="0">
                <a:solidFill>
                  <a:srgbClr val="0070C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return</a:t>
            </a: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 0;</a:t>
            </a:r>
          </a:p>
          <a:p>
            <a:pPr algn="just">
              <a:lnSpc>
                <a:spcPct val="150000"/>
              </a:lnSpc>
            </a:pP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}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35AC6C-864D-9442-B56B-3C22C82BEE34}"/>
              </a:ext>
            </a:extLst>
          </p:cNvPr>
          <p:cNvSpPr txBox="1"/>
          <p:nvPr/>
        </p:nvSpPr>
        <p:spPr>
          <a:xfrm>
            <a:off x="8729932" y="6068885"/>
            <a:ext cx="2947614" cy="41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Tested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macOS [Sept 20, 2018]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FC3540-4003-AB4C-B282-40BFB48831CD}"/>
              </a:ext>
            </a:extLst>
          </p:cNvPr>
          <p:cNvSpPr/>
          <p:nvPr/>
        </p:nvSpPr>
        <p:spPr>
          <a:xfrm>
            <a:off x="964065" y="2266629"/>
            <a:ext cx="20430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标准命名空间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5CF670B-D305-EC42-9B52-638D69996F10}"/>
              </a:ext>
            </a:extLst>
          </p:cNvPr>
          <p:cNvCxnSpPr>
            <a:cxnSpLocks/>
          </p:cNvCxnSpPr>
          <p:nvPr/>
        </p:nvCxnSpPr>
        <p:spPr>
          <a:xfrm>
            <a:off x="3088256" y="2497462"/>
            <a:ext cx="638482" cy="1"/>
          </a:xfrm>
          <a:prstGeom prst="straightConnector1">
            <a:avLst/>
          </a:prstGeom>
          <a:ln w="412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1437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6D2CE-B1DE-AC40-887F-B30777C91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Recall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353D05-8F84-1645-BFB9-4367F56F6E3B}"/>
              </a:ext>
            </a:extLst>
          </p:cNvPr>
          <p:cNvSpPr txBox="1"/>
          <p:nvPr/>
        </p:nvSpPr>
        <p:spPr>
          <a:xfrm>
            <a:off x="3762552" y="749796"/>
            <a:ext cx="7591248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steps of building an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executable program</a:t>
            </a:r>
            <a:r>
              <a:rPr lang="zh-CN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C++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786870-1FEE-164C-81A9-30ED8AF3D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253" y="2856022"/>
            <a:ext cx="9608529" cy="27798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1B1A8AC-16E8-5047-BBE8-7A3BBB26A0FD}"/>
              </a:ext>
            </a:extLst>
          </p:cNvPr>
          <p:cNvSpPr txBox="1"/>
          <p:nvPr/>
        </p:nvSpPr>
        <p:spPr>
          <a:xfrm>
            <a:off x="1696964" y="2226674"/>
            <a:ext cx="1494812" cy="576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ja-JP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hello.cpp</a:t>
            </a:r>
            <a:endParaRPr lang="en-US" sz="2400" b="1" dirty="0">
              <a:solidFill>
                <a:srgbClr val="00B05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299111-1BEB-364B-98C7-E0FEB9B46625}"/>
              </a:ext>
            </a:extLst>
          </p:cNvPr>
          <p:cNvSpPr/>
          <p:nvPr/>
        </p:nvSpPr>
        <p:spPr>
          <a:xfrm>
            <a:off x="1674931" y="3791591"/>
            <a:ext cx="3380862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1" dirty="0">
                <a:effectLst/>
                <a:latin typeface="Cambria" panose="02040503050406030204" pitchFamily="18" charset="0"/>
                <a:cs typeface="Courier New" panose="02070309020205020404" pitchFamily="49" charset="0"/>
              </a:rPr>
              <a:t>g++  -c  -o  </a:t>
            </a:r>
            <a:r>
              <a:rPr lang="en-US" sz="2000" b="1" dirty="0" err="1">
                <a:effectLst/>
                <a:latin typeface="Cambria" panose="02040503050406030204" pitchFamily="18" charset="0"/>
                <a:cs typeface="Courier New" panose="02070309020205020404" pitchFamily="49" charset="0"/>
              </a:rPr>
              <a:t>hello.o</a:t>
            </a:r>
            <a:r>
              <a:rPr lang="en-US" sz="2000" b="1" dirty="0">
                <a:effectLst/>
                <a:latin typeface="Cambria" panose="02040503050406030204" pitchFamily="18" charset="0"/>
                <a:cs typeface="Courier New" panose="02070309020205020404" pitchFamily="49" charset="0"/>
              </a:rPr>
              <a:t>  </a:t>
            </a:r>
            <a:r>
              <a:rPr lang="en-US" sz="2000" b="1" dirty="0" err="1">
                <a:effectLst/>
                <a:latin typeface="Cambria" panose="02040503050406030204" pitchFamily="18" charset="0"/>
                <a:cs typeface="Courier New" panose="02070309020205020404" pitchFamily="49" charset="0"/>
              </a:rPr>
              <a:t>hello.cpp</a:t>
            </a:r>
            <a:endParaRPr lang="en-US" sz="2000" b="1" dirty="0">
              <a:effectLst/>
              <a:latin typeface="Cambria" panose="02040503050406030204" pitchFamily="18" charset="0"/>
              <a:cs typeface="Courier New" panose="02070309020205020404" pitchFamily="49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7048DA-CF35-074E-B7C0-13655569DF66}"/>
              </a:ext>
            </a:extLst>
          </p:cNvPr>
          <p:cNvSpPr txBox="1"/>
          <p:nvPr/>
        </p:nvSpPr>
        <p:spPr>
          <a:xfrm>
            <a:off x="5546015" y="2279774"/>
            <a:ext cx="1689139" cy="576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ja-JP" sz="2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hello.o</a:t>
            </a:r>
            <a:endParaRPr lang="en-US" sz="2400" b="1" dirty="0">
              <a:solidFill>
                <a:srgbClr val="00B05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1563B8-5637-A747-AD3C-82B405A196D8}"/>
              </a:ext>
            </a:extLst>
          </p:cNvPr>
          <p:cNvSpPr/>
          <p:nvPr/>
        </p:nvSpPr>
        <p:spPr>
          <a:xfrm>
            <a:off x="6741934" y="3791591"/>
            <a:ext cx="2577052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1" dirty="0">
                <a:effectLst/>
                <a:latin typeface="Cambria" panose="02040503050406030204" pitchFamily="18" charset="0"/>
                <a:cs typeface="Courier New" panose="02070309020205020404" pitchFamily="49" charset="0"/>
              </a:rPr>
              <a:t>g++  </a:t>
            </a:r>
            <a:r>
              <a:rPr lang="en-US" sz="2000" b="1" dirty="0" err="1">
                <a:effectLst/>
                <a:latin typeface="Cambria" panose="02040503050406030204" pitchFamily="18" charset="0"/>
                <a:cs typeface="Courier New" panose="02070309020205020404" pitchFamily="49" charset="0"/>
              </a:rPr>
              <a:t>hello.o</a:t>
            </a:r>
            <a:r>
              <a:rPr lang="en-US" sz="2000" b="1" dirty="0">
                <a:effectLst/>
                <a:latin typeface="Cambria" panose="02040503050406030204" pitchFamily="18" charset="0"/>
                <a:cs typeface="Courier New" panose="02070309020205020404" pitchFamily="49" charset="0"/>
              </a:rPr>
              <a:t>  -o  hello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AD16B2-0B64-F848-B31E-CC84E34B79DA}"/>
              </a:ext>
            </a:extLst>
          </p:cNvPr>
          <p:cNvSpPr txBox="1"/>
          <p:nvPr/>
        </p:nvSpPr>
        <p:spPr>
          <a:xfrm>
            <a:off x="9607939" y="2297027"/>
            <a:ext cx="1115663" cy="576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ja-JP" sz="2400" b="1" dirty="0">
                <a:solidFill>
                  <a:srgbClr val="00B05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hello</a:t>
            </a:r>
            <a:endParaRPr lang="en-US" sz="2400" b="1" dirty="0">
              <a:solidFill>
                <a:srgbClr val="00B05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CDA4B1-C607-9040-9C6D-0CC3C80A3CDB}"/>
              </a:ext>
            </a:extLst>
          </p:cNvPr>
          <p:cNvSpPr txBox="1"/>
          <p:nvPr/>
        </p:nvSpPr>
        <p:spPr>
          <a:xfrm>
            <a:off x="2794958" y="6137896"/>
            <a:ext cx="8893653" cy="41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source: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http://www.math.bas.bg/~nkirov/2004/Horstman/ch01/ch01.html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Obtained: Sept 19, 2018.</a:t>
            </a:r>
          </a:p>
        </p:txBody>
      </p:sp>
    </p:spTree>
    <p:extLst>
      <p:ext uri="{BB962C8B-B14F-4D97-AF65-F5344CB8AC3E}">
        <p14:creationId xmlns:p14="http://schemas.microsoft.com/office/powerpoint/2010/main" val="1294973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6D2CE-B1DE-AC40-887F-B30777C91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2D0767-FC1C-BB46-8B5E-89500F8B0979}"/>
              </a:ext>
            </a:extLst>
          </p:cNvPr>
          <p:cNvSpPr txBox="1"/>
          <p:nvPr/>
        </p:nvSpPr>
        <p:spPr>
          <a:xfrm>
            <a:off x="2813648" y="715290"/>
            <a:ext cx="7241230" cy="590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ntegrated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evelopment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nvironment, </a:t>
            </a:r>
            <a:r>
              <a:rPr lang="ja-JP" altLang="en-US" sz="2400" b="1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集成开发环境</a:t>
            </a:r>
            <a:endParaRPr lang="en-US" sz="2400" b="1" dirty="0"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A8BFBA-4432-164E-B181-5726BDD58614}"/>
              </a:ext>
            </a:extLst>
          </p:cNvPr>
          <p:cNvSpPr txBox="1"/>
          <p:nvPr/>
        </p:nvSpPr>
        <p:spPr>
          <a:xfrm>
            <a:off x="838200" y="2265168"/>
            <a:ext cx="8443823" cy="113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IDE is a software application that provides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comprehensive facilities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computer programmers for software development.</a:t>
            </a:r>
            <a:endParaRPr lang="en-US" sz="2400" b="1" dirty="0"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F60016-5EC4-754A-8A72-BF43FC7C8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496" y="2123724"/>
            <a:ext cx="1282700" cy="15748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1EA1558-F91B-1542-9BF7-3EB9FBBA149E}"/>
              </a:ext>
            </a:extLst>
          </p:cNvPr>
          <p:cNvSpPr txBox="1"/>
          <p:nvPr/>
        </p:nvSpPr>
        <p:spPr>
          <a:xfrm>
            <a:off x="2542709" y="3969894"/>
            <a:ext cx="4272159" cy="168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 code editor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Build automation tools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Debugger</a:t>
            </a:r>
            <a:endParaRPr lang="en-US" sz="2400" b="1" dirty="0">
              <a:solidFill>
                <a:schemeClr val="bg1">
                  <a:lumMod val="5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307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6D2CE-B1DE-AC40-887F-B30777C91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069595D-3F05-6C41-8584-3443F816F7FD}"/>
              </a:ext>
            </a:extLst>
          </p:cNvPr>
          <p:cNvGrpSpPr/>
          <p:nvPr/>
        </p:nvGrpSpPr>
        <p:grpSpPr>
          <a:xfrm>
            <a:off x="1796723" y="2190136"/>
            <a:ext cx="5890405" cy="800563"/>
            <a:chOff x="1564932" y="2040853"/>
            <a:chExt cx="5890405" cy="80056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CA8BFBA-4432-164E-B181-5726BDD58614}"/>
                </a:ext>
              </a:extLst>
            </p:cNvPr>
            <p:cNvSpPr txBox="1"/>
            <p:nvPr/>
          </p:nvSpPr>
          <p:spPr>
            <a:xfrm>
              <a:off x="1564932" y="2265168"/>
              <a:ext cx="4145755" cy="576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Microsoft Visual Studio</a:t>
              </a:r>
              <a:endParaRPr lang="en-US" sz="2400" b="1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8194A2D-5897-B446-8E45-EDE4C33D0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13189" y="2040853"/>
              <a:ext cx="2042148" cy="794459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4345356-C9D0-7E4E-8DF2-A916914B84E3}"/>
              </a:ext>
            </a:extLst>
          </p:cNvPr>
          <p:cNvGrpSpPr/>
          <p:nvPr/>
        </p:nvGrpSpPr>
        <p:grpSpPr>
          <a:xfrm>
            <a:off x="1023120" y="3769196"/>
            <a:ext cx="2968529" cy="1212971"/>
            <a:chOff x="5990565" y="3455254"/>
            <a:chExt cx="2968529" cy="121297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8F0A703-B041-2F4B-8AA0-C208C1465576}"/>
                </a:ext>
              </a:extLst>
            </p:cNvPr>
            <p:cNvSpPr txBox="1"/>
            <p:nvPr/>
          </p:nvSpPr>
          <p:spPr>
            <a:xfrm>
              <a:off x="5990565" y="3721856"/>
              <a:ext cx="2968529" cy="576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Eclipse</a:t>
              </a:r>
              <a:endParaRPr lang="en-US" sz="2400" b="1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686FFA2-BB13-0B4A-8C46-997B82A55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55337" y="3455254"/>
              <a:ext cx="1252099" cy="1212971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F3CBAEF-0374-1749-B3E1-CF98E5E601DE}"/>
              </a:ext>
            </a:extLst>
          </p:cNvPr>
          <p:cNvGrpSpPr/>
          <p:nvPr/>
        </p:nvGrpSpPr>
        <p:grpSpPr>
          <a:xfrm>
            <a:off x="4741926" y="4581449"/>
            <a:ext cx="3384673" cy="1268666"/>
            <a:chOff x="2326014" y="4683560"/>
            <a:chExt cx="3384673" cy="126866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B7AD175-C632-1748-9686-36B85636B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42021" y="4683560"/>
              <a:ext cx="1268666" cy="126866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2B4A079-F85C-3248-8495-BF235ECBAEFC}"/>
                </a:ext>
              </a:extLst>
            </p:cNvPr>
            <p:cNvSpPr txBox="1"/>
            <p:nvPr/>
          </p:nvSpPr>
          <p:spPr>
            <a:xfrm>
              <a:off x="2326014" y="5029769"/>
              <a:ext cx="2116007" cy="576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Sublime Text</a:t>
              </a:r>
              <a:endParaRPr lang="en-US" sz="2400" b="1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AFEF914-E180-D149-AE13-4092FDE21B22}"/>
              </a:ext>
            </a:extLst>
          </p:cNvPr>
          <p:cNvGrpSpPr/>
          <p:nvPr/>
        </p:nvGrpSpPr>
        <p:grpSpPr>
          <a:xfrm>
            <a:off x="8084082" y="3120971"/>
            <a:ext cx="2968529" cy="1254711"/>
            <a:chOff x="7842542" y="4719981"/>
            <a:chExt cx="2968529" cy="125471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A27E90F-FDDD-1B45-9808-50D384650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26807" y="4719981"/>
              <a:ext cx="1254711" cy="125471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D9C5A17-B521-EE43-AB74-FE6B7DE8DF85}"/>
                </a:ext>
              </a:extLst>
            </p:cNvPr>
            <p:cNvSpPr txBox="1"/>
            <p:nvPr/>
          </p:nvSpPr>
          <p:spPr>
            <a:xfrm>
              <a:off x="7842542" y="4944239"/>
              <a:ext cx="2968529" cy="576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Dev</a:t>
              </a:r>
              <a:r>
                <a: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C++</a:t>
              </a:r>
              <a:endParaRPr lang="en-US" sz="2400" b="1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6890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6D2CE-B1DE-AC40-887F-B30777C91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A8BFBA-4432-164E-B181-5726BDD58614}"/>
              </a:ext>
            </a:extLst>
          </p:cNvPr>
          <p:cNvSpPr txBox="1"/>
          <p:nvPr/>
        </p:nvSpPr>
        <p:spPr>
          <a:xfrm>
            <a:off x="1511060" y="1971871"/>
            <a:ext cx="9427234" cy="113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Comments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help the human readers, </a:t>
            </a:r>
            <a:r>
              <a:rPr lang="en-US" altLang="zh-C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including the programmer himself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to understand the code.</a:t>
            </a:r>
            <a:endParaRPr lang="en-US" sz="2400" b="1" dirty="0"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EA1558-F91B-1542-9BF7-3EB9FBBA149E}"/>
              </a:ext>
            </a:extLst>
          </p:cNvPr>
          <p:cNvSpPr txBox="1"/>
          <p:nvPr/>
        </p:nvSpPr>
        <p:spPr>
          <a:xfrm>
            <a:off x="2522184" y="3383300"/>
            <a:ext cx="6690827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Summarize an algorithm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Explain the functionality of a function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Identify the purpose of a variable</a:t>
            </a:r>
            <a:endParaRPr lang="en-US" sz="2400" b="1" dirty="0">
              <a:solidFill>
                <a:schemeClr val="bg1">
                  <a:lumMod val="50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Clarify an otherwise obscure segment of code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23AA55-8683-3C4A-9E1C-231192115261}"/>
              </a:ext>
            </a:extLst>
          </p:cNvPr>
          <p:cNvSpPr txBox="1"/>
          <p:nvPr/>
        </p:nvSpPr>
        <p:spPr>
          <a:xfrm>
            <a:off x="3762554" y="679009"/>
            <a:ext cx="1033733" cy="637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ja-JP" altLang="en-US" sz="2800" b="1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注释</a:t>
            </a:r>
            <a:endParaRPr lang="en-US" altLang="ja-JP" sz="2800" b="1" dirty="0"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859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6D2CE-B1DE-AC40-887F-B30777C91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8D04E5-F579-C74D-A3E1-53FA1B6C69BA}"/>
              </a:ext>
            </a:extLst>
          </p:cNvPr>
          <p:cNvSpPr txBox="1"/>
          <p:nvPr/>
        </p:nvSpPr>
        <p:spPr>
          <a:xfrm>
            <a:off x="3667663" y="1500907"/>
            <a:ext cx="5648864" cy="47615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#include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&lt;iostream&gt;</a:t>
            </a:r>
          </a:p>
          <a:p>
            <a:pPr algn="just">
              <a:lnSpc>
                <a:spcPct val="150000"/>
              </a:lnSpc>
            </a:pPr>
            <a:endParaRPr lang="en-US" sz="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b="1" dirty="0">
                <a:solidFill>
                  <a:srgbClr val="00B05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/*</a:t>
            </a:r>
          </a:p>
          <a:p>
            <a:pPr algn="just">
              <a:lnSpc>
                <a:spcPct val="150000"/>
              </a:lnSpc>
            </a:pPr>
            <a:r>
              <a:rPr lang="en-US" sz="2200" b="1" dirty="0">
                <a:solidFill>
                  <a:srgbClr val="00B05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 * An example main function:</a:t>
            </a:r>
          </a:p>
          <a:p>
            <a:pPr algn="just">
              <a:lnSpc>
                <a:spcPct val="150000"/>
              </a:lnSpc>
            </a:pPr>
            <a:r>
              <a:rPr lang="en-US" sz="2200" b="1" dirty="0">
                <a:solidFill>
                  <a:srgbClr val="00B05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 * Read in 3 integers and print their sum.</a:t>
            </a:r>
          </a:p>
          <a:p>
            <a:pPr algn="just">
              <a:lnSpc>
                <a:spcPct val="150000"/>
              </a:lnSpc>
            </a:pPr>
            <a:r>
              <a:rPr lang="en-US" sz="2200" b="1" dirty="0">
                <a:solidFill>
                  <a:srgbClr val="00B05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 */</a:t>
            </a:r>
            <a:endParaRPr lang="en-US" sz="2200" b="1" dirty="0">
              <a:solidFill>
                <a:srgbClr val="0070C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b="1" dirty="0" err="1">
                <a:solidFill>
                  <a:srgbClr val="0070C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int</a:t>
            </a: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 main( ) {</a:t>
            </a:r>
          </a:p>
          <a:p>
            <a:pPr algn="just">
              <a:lnSpc>
                <a:spcPct val="150000"/>
              </a:lnSpc>
            </a:pPr>
            <a:r>
              <a:rPr lang="en-US" sz="2200" b="1" dirty="0">
                <a:solidFill>
                  <a:srgbClr val="00B05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	// TODO implement later…</a:t>
            </a:r>
          </a:p>
          <a:p>
            <a:pPr algn="just">
              <a:lnSpc>
                <a:spcPct val="150000"/>
              </a:lnSpc>
            </a:pP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2200" b="1" dirty="0">
                <a:solidFill>
                  <a:srgbClr val="0070C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return</a:t>
            </a: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 0;</a:t>
            </a:r>
          </a:p>
          <a:p>
            <a:pPr algn="just">
              <a:lnSpc>
                <a:spcPct val="150000"/>
              </a:lnSpc>
            </a:pP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004667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6D2CE-B1DE-AC40-887F-B30777C91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Programming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EE2B6A-3628-B146-BC13-7716CE1C5B66}"/>
              </a:ext>
            </a:extLst>
          </p:cNvPr>
          <p:cNvSpPr txBox="1"/>
          <p:nvPr/>
        </p:nvSpPr>
        <p:spPr>
          <a:xfrm>
            <a:off x="838200" y="2762227"/>
            <a:ext cx="8668109" cy="168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Computer programming is the process of designing and building an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executable computer program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accomplishing a specific 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computing task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428345-CAB6-7B4B-A4A8-C8DDF41DE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1035" y="2762227"/>
            <a:ext cx="12827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950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6D2CE-B1DE-AC40-887F-B30777C91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A8BFBA-4432-164E-B181-5726BDD58614}"/>
              </a:ext>
            </a:extLst>
          </p:cNvPr>
          <p:cNvSpPr txBox="1"/>
          <p:nvPr/>
        </p:nvSpPr>
        <p:spPr>
          <a:xfrm>
            <a:off x="1511060" y="1971871"/>
            <a:ext cx="9427234" cy="113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Comments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help the human readers, </a:t>
            </a:r>
            <a:r>
              <a:rPr lang="en-US" altLang="zh-C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including the programmer himself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to understand the code.</a:t>
            </a:r>
            <a:endParaRPr lang="en-US" sz="2400" b="1" dirty="0"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EA1558-F91B-1542-9BF7-3EB9FBBA149E}"/>
              </a:ext>
            </a:extLst>
          </p:cNvPr>
          <p:cNvSpPr txBox="1"/>
          <p:nvPr/>
        </p:nvSpPr>
        <p:spPr>
          <a:xfrm>
            <a:off x="1763059" y="3504070"/>
            <a:ext cx="9175235" cy="168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Compilers ignores comments.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In practice, it is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very important</a:t>
            </a:r>
            <a:r>
              <a:rPr lang="en-US" sz="2400" b="1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to make your codes 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readable</a:t>
            </a:r>
            <a:r>
              <a:rPr lang="en-US" sz="2400" b="1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and 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maintainable</a:t>
            </a:r>
            <a:r>
              <a:rPr lang="en-US" sz="2400" b="1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59765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6D2CE-B1DE-AC40-887F-B30777C91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Flow of control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A8BFBA-4432-164E-B181-5726BDD58614}"/>
              </a:ext>
            </a:extLst>
          </p:cNvPr>
          <p:cNvSpPr txBox="1"/>
          <p:nvPr/>
        </p:nvSpPr>
        <p:spPr>
          <a:xfrm>
            <a:off x="2330507" y="3567082"/>
            <a:ext cx="2974676" cy="576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sequential execution</a:t>
            </a:r>
            <a:endParaRPr lang="en-US" sz="2400" b="1" dirty="0"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B102EF-0BBE-754B-8ACF-74B0759D1599}"/>
              </a:ext>
            </a:extLst>
          </p:cNvPr>
          <p:cNvSpPr txBox="1"/>
          <p:nvPr/>
        </p:nvSpPr>
        <p:spPr>
          <a:xfrm>
            <a:off x="5779824" y="1240911"/>
            <a:ext cx="4951435" cy="47615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#include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&lt;iostream&gt;</a:t>
            </a:r>
          </a:p>
          <a:p>
            <a:pPr algn="just">
              <a:lnSpc>
                <a:spcPct val="150000"/>
              </a:lnSpc>
            </a:pPr>
            <a:r>
              <a:rPr lang="en-US" altLang="ja-JP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namespace</a:t>
            </a:r>
            <a:r>
              <a:rPr lang="en-US" altLang="ja-JP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std</a:t>
            </a:r>
            <a:r>
              <a:rPr lang="en-US" altLang="ja-JP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b="1" dirty="0" err="1">
                <a:solidFill>
                  <a:srgbClr val="0070C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int</a:t>
            </a: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 main( ) {</a:t>
            </a:r>
          </a:p>
          <a:p>
            <a:pPr algn="just">
              <a:lnSpc>
                <a:spcPct val="150000"/>
              </a:lnSpc>
            </a:pP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2200" b="1" dirty="0" err="1">
                <a:solidFill>
                  <a:srgbClr val="0070C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int</a:t>
            </a: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 a, b, c;</a:t>
            </a:r>
          </a:p>
          <a:p>
            <a:pPr algn="just">
              <a:lnSpc>
                <a:spcPct val="150000"/>
              </a:lnSpc>
            </a:pP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22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cout</a:t>
            </a: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 &lt;&lt; “Input 3 integers:\n”;</a:t>
            </a:r>
          </a:p>
          <a:p>
            <a:pPr algn="just">
              <a:lnSpc>
                <a:spcPct val="150000"/>
              </a:lnSpc>
            </a:pP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22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cin</a:t>
            </a: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 &gt;&gt; a &gt;&gt; b &gt;&gt; c;</a:t>
            </a:r>
          </a:p>
          <a:p>
            <a:pPr algn="just">
              <a:lnSpc>
                <a:spcPct val="150000"/>
              </a:lnSpc>
            </a:pP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22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cout</a:t>
            </a: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 &lt;&lt; a + b + c &lt;&lt; </a:t>
            </a:r>
            <a:r>
              <a:rPr lang="en-US" sz="22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endl</a:t>
            </a: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2200" b="1" dirty="0">
                <a:solidFill>
                  <a:srgbClr val="0070C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return</a:t>
            </a: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 0;</a:t>
            </a:r>
          </a:p>
          <a:p>
            <a:pPr algn="just">
              <a:lnSpc>
                <a:spcPct val="150000"/>
              </a:lnSpc>
            </a:pPr>
            <a:r>
              <a:rPr lang="en-US" sz="2200" b="1" dirty="0">
                <a:latin typeface="Cambria" panose="02040503050406030204" pitchFamily="18" charset="0"/>
                <a:cs typeface="Times New Roman" panose="02020603050405020304" pitchFamily="18" charset="0"/>
              </a:rPr>
              <a:t>}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A880B0F-943F-864A-83D5-06DAD5A17415}"/>
              </a:ext>
            </a:extLst>
          </p:cNvPr>
          <p:cNvCxnSpPr/>
          <p:nvPr/>
        </p:nvCxnSpPr>
        <p:spPr>
          <a:xfrm>
            <a:off x="5520906" y="3122763"/>
            <a:ext cx="0" cy="2346385"/>
          </a:xfrm>
          <a:prstGeom prst="straightConnector1">
            <a:avLst/>
          </a:prstGeom>
          <a:ln w="34925">
            <a:solidFill>
              <a:schemeClr val="tx1"/>
            </a:solidFill>
            <a:prstDash val="dash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87507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6D2CE-B1DE-AC40-887F-B30777C91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Flow of control: loops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0B5AA77-C3C3-BB4F-B60A-B53CF9445416}"/>
              </a:ext>
            </a:extLst>
          </p:cNvPr>
          <p:cNvGrpSpPr/>
          <p:nvPr/>
        </p:nvGrpSpPr>
        <p:grpSpPr>
          <a:xfrm>
            <a:off x="1601575" y="2380801"/>
            <a:ext cx="9057861" cy="1133965"/>
            <a:chOff x="1431860" y="2001240"/>
            <a:chExt cx="9057861" cy="11339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DCA8BFBA-4432-164E-B181-5726BDD58614}"/>
                    </a:ext>
                  </a:extLst>
                </p:cNvPr>
                <p:cNvSpPr txBox="1"/>
                <p:nvPr/>
              </p:nvSpPr>
              <p:spPr>
                <a:xfrm>
                  <a:off x="2968862" y="2001240"/>
                  <a:ext cx="7520859" cy="11339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Print the result of </a:t>
                  </a:r>
                  <a14:m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+⋯+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𝒏</m:t>
                      </m:r>
                    </m:oMath>
                  </a14:m>
                  <a:r>
                    <a:rPr lang="en-US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where </a:t>
                  </a:r>
                  <a14:m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𝒏</m:t>
                      </m:r>
                    </m:oMath>
                  </a14:m>
                  <a:r>
                    <a:rPr lang="en-US" sz="2400" b="1" dirty="0">
                      <a:latin typeface="Times New Roman" panose="02020603050405020304" pitchFamily="18" charset="0"/>
                      <a:ea typeface="KaiTi" panose="02010609060101010101" pitchFamily="49" charset="-122"/>
                      <a:cs typeface="Times New Roman" panose="02020603050405020304" pitchFamily="18" charset="0"/>
                    </a:rPr>
                    <a:t> is a user-specified integer.</a:t>
                  </a: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DCA8BFBA-4432-164E-B181-5726BDD586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68862" y="2001240"/>
                  <a:ext cx="7520859" cy="1133965"/>
                </a:xfrm>
                <a:prstGeom prst="rect">
                  <a:avLst/>
                </a:prstGeom>
                <a:blipFill>
                  <a:blip r:embed="rId2"/>
                  <a:stretch>
                    <a:fillRect l="-1180" r="-1180" b="-120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74274C-CBFF-F54A-8FC6-485EF4F9E94D}"/>
                </a:ext>
              </a:extLst>
            </p:cNvPr>
            <p:cNvSpPr txBox="1"/>
            <p:nvPr/>
          </p:nvSpPr>
          <p:spPr>
            <a:xfrm>
              <a:off x="1431860" y="2001240"/>
              <a:ext cx="1588761" cy="579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[Problem]</a:t>
              </a:r>
              <a:endParaRPr lang="en-US" sz="2400" b="1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CCD8144-60FB-4649-998E-512392CFCB3C}"/>
                  </a:ext>
                </a:extLst>
              </p:cNvPr>
              <p:cNvSpPr/>
              <p:nvPr/>
            </p:nvSpPr>
            <p:spPr>
              <a:xfrm>
                <a:off x="3968901" y="4014427"/>
                <a:ext cx="4385013" cy="10988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+⋯+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𝒏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sz="24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𝒊</m:t>
                          </m:r>
                          <m:r>
                            <a:rPr lang="en-US" sz="24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24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24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𝒏</m:t>
                          </m:r>
                        </m:sup>
                        <m:e>
                          <m:r>
                            <a:rPr lang="en-US" sz="24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𝒊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CCD8144-60FB-4649-998E-512392CFCB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901" y="4014427"/>
                <a:ext cx="4385013" cy="1098891"/>
              </a:xfrm>
              <a:prstGeom prst="rect">
                <a:avLst/>
              </a:prstGeom>
              <a:blipFill>
                <a:blip r:embed="rId3"/>
                <a:stretch>
                  <a:fillRect t="-105682" r="-2601" b="-160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B7AA59EF-61E2-2B45-8682-359D3CD31A66}"/>
              </a:ext>
            </a:extLst>
          </p:cNvPr>
          <p:cNvSpPr txBox="1"/>
          <p:nvPr/>
        </p:nvSpPr>
        <p:spPr>
          <a:xfrm>
            <a:off x="3190336" y="4204878"/>
            <a:ext cx="1246517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Hint:</a:t>
            </a:r>
            <a:endParaRPr lang="en-US" sz="2400" b="1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1257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6D2CE-B1DE-AC40-887F-B30777C91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Flow of control: loops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CCD8144-60FB-4649-998E-512392CFCB3C}"/>
                  </a:ext>
                </a:extLst>
              </p:cNvPr>
              <p:cNvSpPr/>
              <p:nvPr/>
            </p:nvSpPr>
            <p:spPr>
              <a:xfrm>
                <a:off x="1511058" y="1957277"/>
                <a:ext cx="288047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𝒔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𝒊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m:oMathPara>
                </a14:m>
                <a:endParaRPr lang="en-US" sz="2400" b="1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CCD8144-60FB-4649-998E-512392CFCB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058" y="1957277"/>
                <a:ext cx="2880472" cy="461665"/>
              </a:xfrm>
              <a:prstGeom prst="rect">
                <a:avLst/>
              </a:prstGeom>
              <a:blipFill>
                <a:blip r:embed="rId2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C39DAE31-C164-384F-8337-1E49B205DA43}"/>
              </a:ext>
            </a:extLst>
          </p:cNvPr>
          <p:cNvGrpSpPr/>
          <p:nvPr/>
        </p:nvGrpSpPr>
        <p:grpSpPr>
          <a:xfrm>
            <a:off x="2951294" y="2600468"/>
            <a:ext cx="1879496" cy="931652"/>
            <a:chOff x="2717698" y="2898476"/>
            <a:chExt cx="1879496" cy="931652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400F41A5-E29C-9240-A6E4-38C877753699}"/>
                </a:ext>
              </a:extLst>
            </p:cNvPr>
            <p:cNvCxnSpPr>
              <a:cxnSpLocks/>
            </p:cNvCxnSpPr>
            <p:nvPr/>
          </p:nvCxnSpPr>
          <p:spPr>
            <a:xfrm>
              <a:off x="2717698" y="2898476"/>
              <a:ext cx="0" cy="931652"/>
            </a:xfrm>
            <a:prstGeom prst="straightConnector1">
              <a:avLst/>
            </a:prstGeom>
            <a:ln w="476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EB316753-B0D6-514C-A68E-FD3C7F279ECD}"/>
                    </a:ext>
                  </a:extLst>
                </p:cNvPr>
                <p:cNvSpPr/>
                <p:nvPr/>
              </p:nvSpPr>
              <p:spPr>
                <a:xfrm>
                  <a:off x="2956736" y="2900554"/>
                  <a:ext cx="1640458" cy="830997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  <m:r>
                          <a:rPr lang="en-US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←</m:t>
                        </m:r>
                        <m:r>
                          <a:rPr lang="en-US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  <m:r>
                          <a:rPr lang="en-US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𝒊</m:t>
                        </m:r>
                      </m:oMath>
                    </m:oMathPara>
                  </a14:m>
                  <a:endParaRPr lang="en-US" sz="2400" b="1" dirty="0">
                    <a:cs typeface="Times New Roman" panose="020206030504050203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𝒊</m:t>
                        </m:r>
                        <m:r>
                          <a:rPr lang="en-US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←</m:t>
                        </m:r>
                        <m:r>
                          <a:rPr lang="en-US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𝒊</m:t>
                        </m:r>
                        <m:r>
                          <a:rPr lang="en-US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oMath>
                    </m:oMathPara>
                  </a14:m>
                  <a:endParaRPr lang="en-US" sz="2400" b="1" dirty="0"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EB316753-B0D6-514C-A68E-FD3C7F279E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6736" y="2900554"/>
                  <a:ext cx="1640458" cy="83099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B070D97-E3D3-734D-8143-837276984ED8}"/>
                  </a:ext>
                </a:extLst>
              </p:cNvPr>
              <p:cNvSpPr/>
              <p:nvPr/>
            </p:nvSpPr>
            <p:spPr>
              <a:xfrm>
                <a:off x="1528311" y="3748152"/>
                <a:ext cx="288047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𝒔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𝒊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</m:oMath>
                  </m:oMathPara>
                </a14:m>
                <a:endParaRPr lang="en-US" sz="2400" b="1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B070D97-E3D3-734D-8143-837276984E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8311" y="3748152"/>
                <a:ext cx="2880472" cy="461665"/>
              </a:xfrm>
              <a:prstGeom prst="rect">
                <a:avLst/>
              </a:prstGeom>
              <a:blipFill>
                <a:blip r:embed="rId4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B60725CC-B2F2-014E-BEE3-4DDE41044BEB}"/>
              </a:ext>
            </a:extLst>
          </p:cNvPr>
          <p:cNvGrpSpPr/>
          <p:nvPr/>
        </p:nvGrpSpPr>
        <p:grpSpPr>
          <a:xfrm>
            <a:off x="2951294" y="4425849"/>
            <a:ext cx="1879496" cy="931652"/>
            <a:chOff x="2717698" y="2898476"/>
            <a:chExt cx="1879496" cy="931652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F0D557A-F10D-484C-9B90-7C8506394DCB}"/>
                </a:ext>
              </a:extLst>
            </p:cNvPr>
            <p:cNvCxnSpPr>
              <a:cxnSpLocks/>
            </p:cNvCxnSpPr>
            <p:nvPr/>
          </p:nvCxnSpPr>
          <p:spPr>
            <a:xfrm>
              <a:off x="2717698" y="2898476"/>
              <a:ext cx="0" cy="931652"/>
            </a:xfrm>
            <a:prstGeom prst="straightConnector1">
              <a:avLst/>
            </a:prstGeom>
            <a:ln w="476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E26855A5-DF4F-9145-9EAF-F68454206A7C}"/>
                    </a:ext>
                  </a:extLst>
                </p:cNvPr>
                <p:cNvSpPr/>
                <p:nvPr/>
              </p:nvSpPr>
              <p:spPr>
                <a:xfrm>
                  <a:off x="2956736" y="2900554"/>
                  <a:ext cx="1640458" cy="830997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  <m:r>
                          <a:rPr lang="en-US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←</m:t>
                        </m:r>
                        <m:r>
                          <a:rPr lang="en-US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  <m:r>
                          <a:rPr lang="en-US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𝒊</m:t>
                        </m:r>
                      </m:oMath>
                    </m:oMathPara>
                  </a14:m>
                  <a:endParaRPr lang="en-US" sz="2400" b="1" dirty="0">
                    <a:cs typeface="Times New Roman" panose="020206030504050203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𝒊</m:t>
                        </m:r>
                        <m:r>
                          <a:rPr lang="en-US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←</m:t>
                        </m:r>
                        <m:r>
                          <a:rPr lang="en-US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𝒊</m:t>
                        </m:r>
                        <m:r>
                          <a:rPr lang="en-US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oMath>
                    </m:oMathPara>
                  </a14:m>
                  <a:endParaRPr lang="en-US" sz="2400" b="1" dirty="0"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E26855A5-DF4F-9145-9EAF-F68454206A7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6736" y="2900554"/>
                  <a:ext cx="1640458" cy="83099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FC61692-6A15-6044-A58C-5BFD29B1E614}"/>
                  </a:ext>
                </a:extLst>
              </p:cNvPr>
              <p:cNvSpPr/>
              <p:nvPr/>
            </p:nvSpPr>
            <p:spPr>
              <a:xfrm>
                <a:off x="1511058" y="5562090"/>
                <a:ext cx="288047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𝒔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 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𝒊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</m:oMath>
                  </m:oMathPara>
                </a14:m>
                <a:endParaRPr lang="en-US" sz="2400" b="1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FC61692-6A15-6044-A58C-5BFD29B1E6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058" y="5562090"/>
                <a:ext cx="2880472" cy="461665"/>
              </a:xfrm>
              <a:prstGeom prst="rect">
                <a:avLst/>
              </a:prstGeom>
              <a:blipFill>
                <a:blip r:embed="rId6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F9458377-4D3B-9B46-BDD9-395F9CA44D54}"/>
              </a:ext>
            </a:extLst>
          </p:cNvPr>
          <p:cNvGrpSpPr/>
          <p:nvPr/>
        </p:nvGrpSpPr>
        <p:grpSpPr>
          <a:xfrm>
            <a:off x="5968040" y="4209817"/>
            <a:ext cx="4832604" cy="830997"/>
            <a:chOff x="6364855" y="3734111"/>
            <a:chExt cx="4832604" cy="83099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7AA59EF-61E2-2B45-8682-359D3CD31A66}"/>
                </a:ext>
              </a:extLst>
            </p:cNvPr>
            <p:cNvSpPr txBox="1"/>
            <p:nvPr/>
          </p:nvSpPr>
          <p:spPr>
            <a:xfrm>
              <a:off x="6364855" y="3840290"/>
              <a:ext cx="1246517" cy="579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Repeat</a:t>
              </a:r>
              <a:endParaRPr lang="en-US" sz="2400" b="1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1BC64331-1309-994C-B17E-E1F9B089D8CE}"/>
                    </a:ext>
                  </a:extLst>
                </p:cNvPr>
                <p:cNvSpPr/>
                <p:nvPr/>
              </p:nvSpPr>
              <p:spPr>
                <a:xfrm>
                  <a:off x="7469036" y="3734111"/>
                  <a:ext cx="1571446" cy="830997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  <m:r>
                          <a:rPr lang="en-US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←</m:t>
                        </m:r>
                        <m:r>
                          <a:rPr lang="en-US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  <m:r>
                          <a:rPr lang="en-US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𝒊</m:t>
                        </m:r>
                      </m:oMath>
                    </m:oMathPara>
                  </a14:m>
                  <a:endParaRPr lang="en-US" sz="2400" b="1" dirty="0">
                    <a:cs typeface="Times New Roman" panose="020206030504050203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𝒊</m:t>
                        </m:r>
                        <m:r>
                          <a:rPr lang="en-US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←</m:t>
                        </m:r>
                        <m:r>
                          <a:rPr lang="en-US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𝒊</m:t>
                        </m:r>
                        <m:r>
                          <a:rPr lang="en-US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4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oMath>
                    </m:oMathPara>
                  </a14:m>
                  <a:endParaRPr lang="en-US" sz="2400" b="1" dirty="0"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1BC64331-1309-994C-B17E-E1F9B089D8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69036" y="3734111"/>
                  <a:ext cx="1571446" cy="83099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9D002A2-5FA0-2542-8E42-7E3C29C47F5D}"/>
                    </a:ext>
                  </a:extLst>
                </p:cNvPr>
                <p:cNvSpPr txBox="1"/>
                <p:nvPr/>
              </p:nvSpPr>
              <p:spPr>
                <a:xfrm>
                  <a:off x="9090802" y="3845882"/>
                  <a:ext cx="2106657" cy="5799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for </a:t>
                  </a:r>
                  <a14:m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𝒏</m:t>
                      </m:r>
                    </m:oMath>
                  </a14:m>
                  <a:r>
                    <a:rPr lang="en-US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times.</a:t>
                  </a:r>
                  <a:endParaRPr lang="en-US" sz="2400" b="1" dirty="0">
                    <a:latin typeface="Times New Roman" panose="02020603050405020304" pitchFamily="18" charset="0"/>
                    <a:ea typeface="KaiTi" panose="02010609060101010101" pitchFamily="49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9D002A2-5FA0-2542-8E42-7E3C29C47F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90802" y="3845882"/>
                  <a:ext cx="2106657" cy="579967"/>
                </a:xfrm>
                <a:prstGeom prst="rect">
                  <a:avLst/>
                </a:prstGeom>
                <a:blipFill>
                  <a:blip r:embed="rId8"/>
                  <a:stretch>
                    <a:fillRect l="-4819" b="-212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AC887E6-CC92-7443-B34A-7453EA547537}"/>
                  </a:ext>
                </a:extLst>
              </p:cNvPr>
              <p:cNvSpPr/>
              <p:nvPr/>
            </p:nvSpPr>
            <p:spPr>
              <a:xfrm>
                <a:off x="5848364" y="2188109"/>
                <a:ext cx="3984654" cy="10988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+⋯+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𝒏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sz="24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𝒊</m:t>
                          </m:r>
                          <m:r>
                            <a:rPr lang="en-US" sz="24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24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24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𝒏</m:t>
                          </m:r>
                        </m:sup>
                        <m:e>
                          <m:r>
                            <a:rPr lang="en-US" sz="2400" b="1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𝒊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AC887E6-CC92-7443-B34A-7453EA5475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8364" y="2188109"/>
                <a:ext cx="3984654" cy="1098891"/>
              </a:xfrm>
              <a:prstGeom prst="rect">
                <a:avLst/>
              </a:prstGeom>
              <a:blipFill>
                <a:blip r:embed="rId9"/>
                <a:stretch>
                  <a:fillRect t="-105682" r="-7962" b="-16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72056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9CA16653-31C0-D541-B98A-4170ACA77D72}"/>
              </a:ext>
            </a:extLst>
          </p:cNvPr>
          <p:cNvSpPr txBox="1"/>
          <p:nvPr/>
        </p:nvSpPr>
        <p:spPr>
          <a:xfrm>
            <a:off x="2984739" y="3319733"/>
            <a:ext cx="2260121" cy="1881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en-US" sz="2000" b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000" b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000" b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000" b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6D2CE-B1DE-AC40-887F-B30777C91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Flow of control: loops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14E750-EB5D-C94B-B5AA-BEC42924964C}"/>
              </a:ext>
            </a:extLst>
          </p:cNvPr>
          <p:cNvSpPr txBox="1"/>
          <p:nvPr/>
        </p:nvSpPr>
        <p:spPr>
          <a:xfrm>
            <a:off x="2167013" y="1432022"/>
            <a:ext cx="4906648" cy="511351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#include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&lt;iostream&gt;</a:t>
            </a:r>
          </a:p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srgbClr val="0070C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int</a:t>
            </a: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 main( ) {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 err="1">
                <a:solidFill>
                  <a:srgbClr val="0070C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int</a:t>
            </a: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 s = 0, </a:t>
            </a:r>
            <a:r>
              <a:rPr lang="en-US" sz="20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 = 1, n;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00B05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	// TODO Get n from user input.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>
                <a:solidFill>
                  <a:srgbClr val="0070C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while</a:t>
            </a: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 ( </a:t>
            </a:r>
            <a:r>
              <a:rPr lang="en-US" sz="20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 &lt;= n ) {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		s += </a:t>
            </a:r>
            <a:r>
              <a:rPr lang="en-US" sz="20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		++</a:t>
            </a:r>
            <a:r>
              <a:rPr lang="en-US" sz="20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	}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std</a:t>
            </a: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::</a:t>
            </a:r>
            <a:r>
              <a:rPr lang="en-US" sz="20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cout</a:t>
            </a: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 &lt;&lt; s &lt;&lt; </a:t>
            </a:r>
            <a:r>
              <a:rPr lang="en-US" sz="20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std</a:t>
            </a: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::</a:t>
            </a:r>
            <a:r>
              <a:rPr lang="en-US" sz="20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endl</a:t>
            </a: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>
                <a:solidFill>
                  <a:srgbClr val="0070C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return</a:t>
            </a: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 0;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}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2B7A23-14E1-F147-9C47-2A80EB8B8937}"/>
              </a:ext>
            </a:extLst>
          </p:cNvPr>
          <p:cNvSpPr txBox="1"/>
          <p:nvPr/>
        </p:nvSpPr>
        <p:spPr>
          <a:xfrm>
            <a:off x="8729932" y="6068885"/>
            <a:ext cx="2947614" cy="41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Tested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macOS [Sept 20, 2018]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7CDD93F-FA66-BC48-944C-3ACE8169AD15}"/>
              </a:ext>
            </a:extLst>
          </p:cNvPr>
          <p:cNvSpPr/>
          <p:nvPr/>
        </p:nvSpPr>
        <p:spPr>
          <a:xfrm>
            <a:off x="723545" y="3150188"/>
            <a:ext cx="1554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w</a:t>
            </a:r>
            <a:r>
              <a:rPr lang="en-US" altLang="ja-JP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hile</a:t>
            </a:r>
            <a:r>
              <a:rPr lang="ja-JP" altLang="en-US" sz="24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语句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816898B-C64C-1A46-A813-4A1F6FCFF814}"/>
              </a:ext>
            </a:extLst>
          </p:cNvPr>
          <p:cNvCxnSpPr>
            <a:cxnSpLocks/>
          </p:cNvCxnSpPr>
          <p:nvPr/>
        </p:nvCxnSpPr>
        <p:spPr>
          <a:xfrm>
            <a:off x="2294626" y="3433223"/>
            <a:ext cx="690113" cy="139441"/>
          </a:xfrm>
          <a:prstGeom prst="straightConnector1">
            <a:avLst/>
          </a:prstGeom>
          <a:ln w="412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870C620-E06B-2E4C-9273-15C629354695}"/>
              </a:ext>
            </a:extLst>
          </p:cNvPr>
          <p:cNvCxnSpPr>
            <a:cxnSpLocks/>
          </p:cNvCxnSpPr>
          <p:nvPr/>
        </p:nvCxnSpPr>
        <p:spPr>
          <a:xfrm flipH="1">
            <a:off x="4658266" y="2470704"/>
            <a:ext cx="1130061" cy="962519"/>
          </a:xfrm>
          <a:prstGeom prst="straightConnector1">
            <a:avLst/>
          </a:prstGeom>
          <a:ln w="412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65B21D17-3222-FE48-94D5-D32AFAD5B868}"/>
              </a:ext>
            </a:extLst>
          </p:cNvPr>
          <p:cNvSpPr/>
          <p:nvPr/>
        </p:nvSpPr>
        <p:spPr>
          <a:xfrm>
            <a:off x="5753821" y="2043545"/>
            <a:ext cx="8971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条件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B3FBA1B-2DDF-D64A-82F2-A81B76EFFF0C}"/>
              </a:ext>
            </a:extLst>
          </p:cNvPr>
          <p:cNvCxnSpPr>
            <a:cxnSpLocks/>
          </p:cNvCxnSpPr>
          <p:nvPr/>
        </p:nvCxnSpPr>
        <p:spPr>
          <a:xfrm flipH="1">
            <a:off x="4981389" y="4294540"/>
            <a:ext cx="1221005" cy="0"/>
          </a:xfrm>
          <a:prstGeom prst="straightConnector1">
            <a:avLst/>
          </a:prstGeom>
          <a:ln w="412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1DAA7B8A-7CDB-D243-8227-8BA563CBCE95}"/>
              </a:ext>
            </a:extLst>
          </p:cNvPr>
          <p:cNvSpPr/>
          <p:nvPr/>
        </p:nvSpPr>
        <p:spPr>
          <a:xfrm>
            <a:off x="6228998" y="4029831"/>
            <a:ext cx="13234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循环体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4629FF-1F63-2241-90F8-477B0C82074E}"/>
              </a:ext>
            </a:extLst>
          </p:cNvPr>
          <p:cNvSpPr txBox="1"/>
          <p:nvPr/>
        </p:nvSpPr>
        <p:spPr>
          <a:xfrm>
            <a:off x="7579032" y="4491496"/>
            <a:ext cx="4290925" cy="9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+=: compound assignment operator 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++: (prefix) increment operator</a:t>
            </a:r>
            <a:endParaRPr lang="en-US" sz="2000" b="1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633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9CA16653-31C0-D541-B98A-4170ACA77D72}"/>
              </a:ext>
            </a:extLst>
          </p:cNvPr>
          <p:cNvSpPr txBox="1"/>
          <p:nvPr/>
        </p:nvSpPr>
        <p:spPr>
          <a:xfrm>
            <a:off x="4207910" y="3625778"/>
            <a:ext cx="3429361" cy="14201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en-US" sz="2000" b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000" b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000" b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6D2CE-B1DE-AC40-887F-B30777C91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Flow of control: loops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14E750-EB5D-C94B-B5AA-BEC42924964C}"/>
              </a:ext>
            </a:extLst>
          </p:cNvPr>
          <p:cNvSpPr txBox="1"/>
          <p:nvPr/>
        </p:nvSpPr>
        <p:spPr>
          <a:xfrm>
            <a:off x="3374713" y="1690688"/>
            <a:ext cx="4906648" cy="465185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#include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&lt;iostream&gt;</a:t>
            </a:r>
          </a:p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srgbClr val="0070C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int</a:t>
            </a: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 main( ) {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 err="1">
                <a:solidFill>
                  <a:srgbClr val="0070C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int</a:t>
            </a: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 s = 0, n;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00B05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	// TODO Get n from user input.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>
                <a:solidFill>
                  <a:srgbClr val="0070C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for</a:t>
            </a: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solidFill>
                  <a:srgbClr val="0070C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int</a:t>
            </a: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 =1; </a:t>
            </a:r>
            <a:r>
              <a:rPr lang="en-US" sz="20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 &lt;= n; ++</a:t>
            </a:r>
            <a:r>
              <a:rPr lang="en-US" sz="20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 ) {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		s += </a:t>
            </a:r>
            <a:r>
              <a:rPr lang="en-US" sz="20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	}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std</a:t>
            </a: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::</a:t>
            </a:r>
            <a:r>
              <a:rPr lang="en-US" sz="20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cout</a:t>
            </a: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 &lt;&lt; s &lt;&lt; </a:t>
            </a:r>
            <a:r>
              <a:rPr lang="en-US" sz="20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std</a:t>
            </a: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::</a:t>
            </a:r>
            <a:r>
              <a:rPr lang="en-US" sz="20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endl</a:t>
            </a: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>
                <a:solidFill>
                  <a:srgbClr val="0070C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return</a:t>
            </a: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 0;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}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2B7A23-14E1-F147-9C47-2A80EB8B8937}"/>
              </a:ext>
            </a:extLst>
          </p:cNvPr>
          <p:cNvSpPr txBox="1"/>
          <p:nvPr/>
        </p:nvSpPr>
        <p:spPr>
          <a:xfrm>
            <a:off x="8729932" y="6068885"/>
            <a:ext cx="2947614" cy="41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Tested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macOS [Sept 20, 2018]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7CDD93F-FA66-BC48-944C-3ACE8169AD15}"/>
              </a:ext>
            </a:extLst>
          </p:cNvPr>
          <p:cNvSpPr/>
          <p:nvPr/>
        </p:nvSpPr>
        <p:spPr>
          <a:xfrm>
            <a:off x="1909991" y="3418121"/>
            <a:ext cx="1404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for</a:t>
            </a:r>
            <a:r>
              <a:rPr lang="ja-JP" altLang="en-US" sz="24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语句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816898B-C64C-1A46-A813-4A1F6FCFF814}"/>
              </a:ext>
            </a:extLst>
          </p:cNvPr>
          <p:cNvCxnSpPr>
            <a:cxnSpLocks/>
          </p:cNvCxnSpPr>
          <p:nvPr/>
        </p:nvCxnSpPr>
        <p:spPr>
          <a:xfrm>
            <a:off x="3156380" y="3691889"/>
            <a:ext cx="1184466" cy="108800"/>
          </a:xfrm>
          <a:prstGeom prst="straightConnector1">
            <a:avLst/>
          </a:prstGeom>
          <a:ln w="412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870C620-E06B-2E4C-9273-15C629354695}"/>
              </a:ext>
            </a:extLst>
          </p:cNvPr>
          <p:cNvCxnSpPr>
            <a:cxnSpLocks/>
          </p:cNvCxnSpPr>
          <p:nvPr/>
        </p:nvCxnSpPr>
        <p:spPr>
          <a:xfrm flipH="1">
            <a:off x="6297286" y="2729370"/>
            <a:ext cx="698742" cy="929751"/>
          </a:xfrm>
          <a:prstGeom prst="straightConnector1">
            <a:avLst/>
          </a:prstGeom>
          <a:ln w="412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65B21D17-3222-FE48-94D5-D32AFAD5B868}"/>
              </a:ext>
            </a:extLst>
          </p:cNvPr>
          <p:cNvSpPr/>
          <p:nvPr/>
        </p:nvSpPr>
        <p:spPr>
          <a:xfrm>
            <a:off x="6505050" y="2167178"/>
            <a:ext cx="4312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循环头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ja-JP" altLang="en-US" sz="24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初始化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; </a:t>
            </a:r>
            <a:r>
              <a:rPr lang="ja-JP" alt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条件</a:t>
            </a:r>
            <a:r>
              <a:rPr lang="en-US" altLang="ja-JP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; </a:t>
            </a:r>
            <a:r>
              <a:rPr lang="ja-JP" alt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表达式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B3FBA1B-2DDF-D64A-82F2-A81B76EFFF0C}"/>
              </a:ext>
            </a:extLst>
          </p:cNvPr>
          <p:cNvCxnSpPr>
            <a:cxnSpLocks/>
          </p:cNvCxnSpPr>
          <p:nvPr/>
        </p:nvCxnSpPr>
        <p:spPr>
          <a:xfrm flipH="1" flipV="1">
            <a:off x="6297286" y="4288498"/>
            <a:ext cx="948904" cy="128100"/>
          </a:xfrm>
          <a:prstGeom prst="straightConnector1">
            <a:avLst/>
          </a:prstGeom>
          <a:ln w="412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1DAA7B8A-7CDB-D243-8227-8BA563CBCE95}"/>
              </a:ext>
            </a:extLst>
          </p:cNvPr>
          <p:cNvSpPr/>
          <p:nvPr/>
        </p:nvSpPr>
        <p:spPr>
          <a:xfrm>
            <a:off x="7261661" y="4288497"/>
            <a:ext cx="13234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b="1">
                <a:solidFill>
                  <a:schemeClr val="tx1">
                    <a:lumMod val="65000"/>
                    <a:lumOff val="35000"/>
                  </a:schemeClr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循环体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123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6D2CE-B1DE-AC40-887F-B30777C91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structures &amp; classes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763ADB4-7541-A346-A8F7-24F9ECA649A9}"/>
              </a:ext>
            </a:extLst>
          </p:cNvPr>
          <p:cNvGrpSpPr/>
          <p:nvPr/>
        </p:nvGrpSpPr>
        <p:grpSpPr>
          <a:xfrm>
            <a:off x="2925196" y="2579135"/>
            <a:ext cx="7691990" cy="3144220"/>
            <a:chOff x="2910088" y="4264521"/>
            <a:chExt cx="4280276" cy="174962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66B54BB-22D3-A448-A79B-3420C9C3666D}"/>
                </a:ext>
              </a:extLst>
            </p:cNvPr>
            <p:cNvGrpSpPr/>
            <p:nvPr/>
          </p:nvGrpSpPr>
          <p:grpSpPr>
            <a:xfrm>
              <a:off x="4819534" y="4264521"/>
              <a:ext cx="2370830" cy="1512168"/>
              <a:chOff x="1982765" y="2276872"/>
              <a:chExt cx="2370830" cy="1512168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AE67A0E-3E47-C345-8082-C261B37FBA55}"/>
                  </a:ext>
                </a:extLst>
              </p:cNvPr>
              <p:cNvSpPr/>
              <p:nvPr/>
            </p:nvSpPr>
            <p:spPr bwMode="auto">
              <a:xfrm>
                <a:off x="2627784" y="2276872"/>
                <a:ext cx="216024" cy="216024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CEFC8F1-263A-5841-BD1C-F59DCAB3B871}"/>
                  </a:ext>
                </a:extLst>
              </p:cNvPr>
              <p:cNvSpPr/>
              <p:nvPr/>
            </p:nvSpPr>
            <p:spPr bwMode="auto">
              <a:xfrm>
                <a:off x="2843808" y="2276872"/>
                <a:ext cx="216024" cy="2160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9F984A4-00D5-F449-9A33-99C713E8D481}"/>
                  </a:ext>
                </a:extLst>
              </p:cNvPr>
              <p:cNvSpPr/>
              <p:nvPr/>
            </p:nvSpPr>
            <p:spPr bwMode="auto">
              <a:xfrm>
                <a:off x="3058900" y="2276872"/>
                <a:ext cx="216024" cy="2160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010737E-FDFE-A444-AE34-1D792DE47209}"/>
                  </a:ext>
                </a:extLst>
              </p:cNvPr>
              <p:cNvSpPr/>
              <p:nvPr/>
            </p:nvSpPr>
            <p:spPr bwMode="auto">
              <a:xfrm>
                <a:off x="3274924" y="2276872"/>
                <a:ext cx="216024" cy="2160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CDBB0F9-7F7B-5E40-901F-481988E78422}"/>
                  </a:ext>
                </a:extLst>
              </p:cNvPr>
              <p:cNvSpPr/>
              <p:nvPr/>
            </p:nvSpPr>
            <p:spPr bwMode="auto">
              <a:xfrm>
                <a:off x="3490431" y="2276872"/>
                <a:ext cx="216024" cy="2160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E10F4F77-D399-5C43-9097-A5F32DDCD126}"/>
                  </a:ext>
                </a:extLst>
              </p:cNvPr>
              <p:cNvSpPr/>
              <p:nvPr/>
            </p:nvSpPr>
            <p:spPr bwMode="auto">
              <a:xfrm>
                <a:off x="3706455" y="2276872"/>
                <a:ext cx="216024" cy="2160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8CF91B9-612A-4C41-BE0F-D63DDFD29780}"/>
                  </a:ext>
                </a:extLst>
              </p:cNvPr>
              <p:cNvSpPr/>
              <p:nvPr/>
            </p:nvSpPr>
            <p:spPr bwMode="auto">
              <a:xfrm>
                <a:off x="3921547" y="2276872"/>
                <a:ext cx="216024" cy="2160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D43C9D7-2D64-2949-A581-0AC366F8C228}"/>
                  </a:ext>
                </a:extLst>
              </p:cNvPr>
              <p:cNvSpPr/>
              <p:nvPr/>
            </p:nvSpPr>
            <p:spPr bwMode="auto">
              <a:xfrm>
                <a:off x="4137571" y="2276872"/>
                <a:ext cx="216024" cy="2160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29B5DD5-1B5D-4642-9B46-5E65BEAADC93}"/>
                  </a:ext>
                </a:extLst>
              </p:cNvPr>
              <p:cNvSpPr/>
              <p:nvPr/>
            </p:nvSpPr>
            <p:spPr bwMode="auto">
              <a:xfrm>
                <a:off x="1982765" y="2276872"/>
                <a:ext cx="216024" cy="216024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0E0D1D1-F1A1-3440-A22D-DBCF77CA5B3F}"/>
                  </a:ext>
                </a:extLst>
              </p:cNvPr>
              <p:cNvSpPr/>
              <p:nvPr/>
            </p:nvSpPr>
            <p:spPr bwMode="auto">
              <a:xfrm>
                <a:off x="2197857" y="2276872"/>
                <a:ext cx="216024" cy="216024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B3355A8-EA61-C644-8860-5DFA8D3E283E}"/>
                  </a:ext>
                </a:extLst>
              </p:cNvPr>
              <p:cNvSpPr/>
              <p:nvPr/>
            </p:nvSpPr>
            <p:spPr bwMode="auto">
              <a:xfrm>
                <a:off x="2413881" y="2276872"/>
                <a:ext cx="216024" cy="216024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E438F3DC-A93B-A147-97BC-13B1D5FCF998}"/>
                  </a:ext>
                </a:extLst>
              </p:cNvPr>
              <p:cNvSpPr/>
              <p:nvPr/>
            </p:nvSpPr>
            <p:spPr bwMode="auto">
              <a:xfrm>
                <a:off x="2627784" y="2492896"/>
                <a:ext cx="216024" cy="216024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D730CBE-129B-C14E-AC8A-3C13E0F15491}"/>
                  </a:ext>
                </a:extLst>
              </p:cNvPr>
              <p:cNvSpPr/>
              <p:nvPr/>
            </p:nvSpPr>
            <p:spPr bwMode="auto">
              <a:xfrm>
                <a:off x="2843808" y="2492896"/>
                <a:ext cx="216024" cy="2160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8AAF50C1-1CC8-DA46-BF2B-E01127B9874F}"/>
                  </a:ext>
                </a:extLst>
              </p:cNvPr>
              <p:cNvSpPr/>
              <p:nvPr/>
            </p:nvSpPr>
            <p:spPr bwMode="auto">
              <a:xfrm>
                <a:off x="3058900" y="2492896"/>
                <a:ext cx="216024" cy="2160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0C7E135-5FC2-B945-AEA7-7B0474A64D4C}"/>
                  </a:ext>
                </a:extLst>
              </p:cNvPr>
              <p:cNvSpPr/>
              <p:nvPr/>
            </p:nvSpPr>
            <p:spPr bwMode="auto">
              <a:xfrm>
                <a:off x="3274924" y="2492896"/>
                <a:ext cx="216024" cy="2160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36DE357-0C57-0A48-A6C4-5A70A411F744}"/>
                  </a:ext>
                </a:extLst>
              </p:cNvPr>
              <p:cNvSpPr/>
              <p:nvPr/>
            </p:nvSpPr>
            <p:spPr bwMode="auto">
              <a:xfrm>
                <a:off x="3490431" y="2492896"/>
                <a:ext cx="216024" cy="2160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7249C11-90B0-4147-848A-DD4E81F94DD8}"/>
                  </a:ext>
                </a:extLst>
              </p:cNvPr>
              <p:cNvSpPr/>
              <p:nvPr/>
            </p:nvSpPr>
            <p:spPr bwMode="auto">
              <a:xfrm>
                <a:off x="3706455" y="2492896"/>
                <a:ext cx="216024" cy="2160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A5F7255A-B561-2B43-B7BB-DE399498FC42}"/>
                  </a:ext>
                </a:extLst>
              </p:cNvPr>
              <p:cNvSpPr/>
              <p:nvPr/>
            </p:nvSpPr>
            <p:spPr bwMode="auto">
              <a:xfrm>
                <a:off x="3921547" y="2492896"/>
                <a:ext cx="216024" cy="2160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8F976E61-6C9A-694B-8300-A88FFE614356}"/>
                  </a:ext>
                </a:extLst>
              </p:cNvPr>
              <p:cNvSpPr/>
              <p:nvPr/>
            </p:nvSpPr>
            <p:spPr bwMode="auto">
              <a:xfrm>
                <a:off x="4137571" y="2492896"/>
                <a:ext cx="216024" cy="2160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35B935A4-390C-0E41-B42C-979FAB62B791}"/>
                  </a:ext>
                </a:extLst>
              </p:cNvPr>
              <p:cNvSpPr/>
              <p:nvPr/>
            </p:nvSpPr>
            <p:spPr bwMode="auto">
              <a:xfrm>
                <a:off x="1982765" y="2492896"/>
                <a:ext cx="216024" cy="216024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E690BD3-4F8E-FE49-939B-572BD2F6205A}"/>
                  </a:ext>
                </a:extLst>
              </p:cNvPr>
              <p:cNvSpPr/>
              <p:nvPr/>
            </p:nvSpPr>
            <p:spPr bwMode="auto">
              <a:xfrm>
                <a:off x="2197857" y="2492896"/>
                <a:ext cx="216024" cy="216024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6AD40888-29AB-104E-968B-F326C534D523}"/>
                  </a:ext>
                </a:extLst>
              </p:cNvPr>
              <p:cNvSpPr/>
              <p:nvPr/>
            </p:nvSpPr>
            <p:spPr bwMode="auto">
              <a:xfrm>
                <a:off x="2413881" y="2492896"/>
                <a:ext cx="216024" cy="216024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6016453F-D779-064B-A9BF-2B96BF6BD3EC}"/>
                  </a:ext>
                </a:extLst>
              </p:cNvPr>
              <p:cNvSpPr/>
              <p:nvPr/>
            </p:nvSpPr>
            <p:spPr bwMode="auto">
              <a:xfrm>
                <a:off x="2627784" y="2708920"/>
                <a:ext cx="216024" cy="216024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DB51B74-DCE0-214F-A1B6-9D910C5C2840}"/>
                  </a:ext>
                </a:extLst>
              </p:cNvPr>
              <p:cNvSpPr/>
              <p:nvPr/>
            </p:nvSpPr>
            <p:spPr bwMode="auto">
              <a:xfrm>
                <a:off x="2843808" y="2708920"/>
                <a:ext cx="216024" cy="2160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A822AF33-71EA-9F40-ADFB-AD008AEAFD95}"/>
                  </a:ext>
                </a:extLst>
              </p:cNvPr>
              <p:cNvSpPr/>
              <p:nvPr/>
            </p:nvSpPr>
            <p:spPr bwMode="auto">
              <a:xfrm>
                <a:off x="3058900" y="2708920"/>
                <a:ext cx="216024" cy="2160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D6166598-EF8C-B042-8D19-5415C3FD6E05}"/>
                  </a:ext>
                </a:extLst>
              </p:cNvPr>
              <p:cNvSpPr/>
              <p:nvPr/>
            </p:nvSpPr>
            <p:spPr bwMode="auto">
              <a:xfrm>
                <a:off x="3274924" y="2708920"/>
                <a:ext cx="216024" cy="216024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CCDB9E3-FA8D-BF47-A730-E731CEAB1E15}"/>
                  </a:ext>
                </a:extLst>
              </p:cNvPr>
              <p:cNvSpPr/>
              <p:nvPr/>
            </p:nvSpPr>
            <p:spPr bwMode="auto">
              <a:xfrm>
                <a:off x="3490431" y="2708920"/>
                <a:ext cx="216024" cy="216024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92181121-2112-A24F-AC9D-4C805CBF0160}"/>
                  </a:ext>
                </a:extLst>
              </p:cNvPr>
              <p:cNvSpPr/>
              <p:nvPr/>
            </p:nvSpPr>
            <p:spPr bwMode="auto">
              <a:xfrm>
                <a:off x="3706455" y="2708920"/>
                <a:ext cx="216024" cy="2160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90703753-B7DB-364C-B5B7-E389BA70FC43}"/>
                  </a:ext>
                </a:extLst>
              </p:cNvPr>
              <p:cNvSpPr/>
              <p:nvPr/>
            </p:nvSpPr>
            <p:spPr bwMode="auto">
              <a:xfrm>
                <a:off x="3921547" y="2708920"/>
                <a:ext cx="216024" cy="2160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F0D17963-4EF9-CC41-BF90-A4CF980DD17B}"/>
                  </a:ext>
                </a:extLst>
              </p:cNvPr>
              <p:cNvSpPr/>
              <p:nvPr/>
            </p:nvSpPr>
            <p:spPr bwMode="auto">
              <a:xfrm>
                <a:off x="4137571" y="2708920"/>
                <a:ext cx="216024" cy="2160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80760CC0-2E63-4643-889F-C6B3B38F22EF}"/>
                  </a:ext>
                </a:extLst>
              </p:cNvPr>
              <p:cNvSpPr/>
              <p:nvPr/>
            </p:nvSpPr>
            <p:spPr bwMode="auto">
              <a:xfrm>
                <a:off x="1982765" y="2708920"/>
                <a:ext cx="216024" cy="216024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66A3742-4B31-8947-AB23-3C79B6D8549D}"/>
                  </a:ext>
                </a:extLst>
              </p:cNvPr>
              <p:cNvSpPr/>
              <p:nvPr/>
            </p:nvSpPr>
            <p:spPr bwMode="auto">
              <a:xfrm>
                <a:off x="2197857" y="2708920"/>
                <a:ext cx="216024" cy="216024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6DB01D7E-7381-8E4B-B22C-AF35477825EE}"/>
                  </a:ext>
                </a:extLst>
              </p:cNvPr>
              <p:cNvSpPr/>
              <p:nvPr/>
            </p:nvSpPr>
            <p:spPr bwMode="auto">
              <a:xfrm>
                <a:off x="2413881" y="2708920"/>
                <a:ext cx="216024" cy="216024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71F95BA-B765-2D41-92DD-996A965DEA5A}"/>
                  </a:ext>
                </a:extLst>
              </p:cNvPr>
              <p:cNvSpPr/>
              <p:nvPr/>
            </p:nvSpPr>
            <p:spPr bwMode="auto">
              <a:xfrm>
                <a:off x="2627784" y="2924944"/>
                <a:ext cx="216024" cy="216024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92AF570B-F416-7341-845E-3D2275A5EC01}"/>
                  </a:ext>
                </a:extLst>
              </p:cNvPr>
              <p:cNvSpPr/>
              <p:nvPr/>
            </p:nvSpPr>
            <p:spPr bwMode="auto">
              <a:xfrm>
                <a:off x="2843808" y="2924944"/>
                <a:ext cx="216024" cy="2160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4A85E5FF-D5C0-1A47-A976-CE4730E5106B}"/>
                  </a:ext>
                </a:extLst>
              </p:cNvPr>
              <p:cNvSpPr/>
              <p:nvPr/>
            </p:nvSpPr>
            <p:spPr bwMode="auto">
              <a:xfrm>
                <a:off x="3058900" y="2924944"/>
                <a:ext cx="216024" cy="2160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7CAF1090-6507-D94F-8E80-FF44C08486C9}"/>
                  </a:ext>
                </a:extLst>
              </p:cNvPr>
              <p:cNvSpPr/>
              <p:nvPr/>
            </p:nvSpPr>
            <p:spPr bwMode="auto">
              <a:xfrm>
                <a:off x="3274924" y="2924944"/>
                <a:ext cx="216024" cy="2160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1897D00-12F5-0940-92AA-54A45F4B8669}"/>
                  </a:ext>
                </a:extLst>
              </p:cNvPr>
              <p:cNvSpPr/>
              <p:nvPr/>
            </p:nvSpPr>
            <p:spPr bwMode="auto">
              <a:xfrm>
                <a:off x="3490431" y="2924944"/>
                <a:ext cx="216024" cy="216024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A34785F1-AB3F-324A-94D1-6E67F4BFF759}"/>
                  </a:ext>
                </a:extLst>
              </p:cNvPr>
              <p:cNvSpPr/>
              <p:nvPr/>
            </p:nvSpPr>
            <p:spPr bwMode="auto">
              <a:xfrm>
                <a:off x="3706455" y="2924944"/>
                <a:ext cx="216024" cy="2160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60C19D5D-4E86-8748-B577-50D56B8B2F84}"/>
                  </a:ext>
                </a:extLst>
              </p:cNvPr>
              <p:cNvSpPr/>
              <p:nvPr/>
            </p:nvSpPr>
            <p:spPr bwMode="auto">
              <a:xfrm>
                <a:off x="3921547" y="2924944"/>
                <a:ext cx="216024" cy="2160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28CDF5-6E13-9945-8B78-5B3E91F00A79}"/>
                  </a:ext>
                </a:extLst>
              </p:cNvPr>
              <p:cNvSpPr/>
              <p:nvPr/>
            </p:nvSpPr>
            <p:spPr bwMode="auto">
              <a:xfrm>
                <a:off x="4137571" y="2924944"/>
                <a:ext cx="216024" cy="2160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35765495-B024-6C48-9E02-4116A0205550}"/>
                  </a:ext>
                </a:extLst>
              </p:cNvPr>
              <p:cNvSpPr/>
              <p:nvPr/>
            </p:nvSpPr>
            <p:spPr bwMode="auto">
              <a:xfrm>
                <a:off x="1982765" y="2924944"/>
                <a:ext cx="216024" cy="216024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F7AEB30E-E639-2E45-BAC9-3F19E4D7D287}"/>
                  </a:ext>
                </a:extLst>
              </p:cNvPr>
              <p:cNvSpPr/>
              <p:nvPr/>
            </p:nvSpPr>
            <p:spPr bwMode="auto">
              <a:xfrm>
                <a:off x="2197857" y="2924944"/>
                <a:ext cx="216024" cy="216024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19C2D4E3-6B8D-D646-9444-55EB71A2F563}"/>
                  </a:ext>
                </a:extLst>
              </p:cNvPr>
              <p:cNvSpPr/>
              <p:nvPr/>
            </p:nvSpPr>
            <p:spPr bwMode="auto">
              <a:xfrm>
                <a:off x="2413881" y="2924944"/>
                <a:ext cx="216024" cy="216024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A282F935-A902-DF4A-B0CA-E85076D13B52}"/>
                  </a:ext>
                </a:extLst>
              </p:cNvPr>
              <p:cNvSpPr/>
              <p:nvPr/>
            </p:nvSpPr>
            <p:spPr bwMode="auto">
              <a:xfrm>
                <a:off x="2627784" y="3140968"/>
                <a:ext cx="216024" cy="216024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51339136-8135-E648-B39E-ED59DBFA4112}"/>
                  </a:ext>
                </a:extLst>
              </p:cNvPr>
              <p:cNvSpPr/>
              <p:nvPr/>
            </p:nvSpPr>
            <p:spPr bwMode="auto">
              <a:xfrm>
                <a:off x="2843808" y="3140968"/>
                <a:ext cx="216024" cy="216024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42A8161-7DD7-4A40-B6F5-18BB58B5C5CD}"/>
                  </a:ext>
                </a:extLst>
              </p:cNvPr>
              <p:cNvSpPr/>
              <p:nvPr/>
            </p:nvSpPr>
            <p:spPr bwMode="auto">
              <a:xfrm>
                <a:off x="3058900" y="3140968"/>
                <a:ext cx="216024" cy="2160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2F012435-9188-0D40-803C-6949AB3A923D}"/>
                  </a:ext>
                </a:extLst>
              </p:cNvPr>
              <p:cNvSpPr/>
              <p:nvPr/>
            </p:nvSpPr>
            <p:spPr bwMode="auto">
              <a:xfrm>
                <a:off x="3274924" y="3140968"/>
                <a:ext cx="216024" cy="2160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A70C95D4-25B4-D84A-8B5B-978CA9F03E59}"/>
                  </a:ext>
                </a:extLst>
              </p:cNvPr>
              <p:cNvSpPr/>
              <p:nvPr/>
            </p:nvSpPr>
            <p:spPr bwMode="auto">
              <a:xfrm>
                <a:off x="3490431" y="3140968"/>
                <a:ext cx="216024" cy="216024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A09536BD-AAFD-9345-92D6-4EFAE2E70F84}"/>
                  </a:ext>
                </a:extLst>
              </p:cNvPr>
              <p:cNvSpPr/>
              <p:nvPr/>
            </p:nvSpPr>
            <p:spPr bwMode="auto">
              <a:xfrm>
                <a:off x="3706455" y="3140968"/>
                <a:ext cx="216024" cy="2160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D9D97C1C-88C1-E24C-A3EC-1740D2062A39}"/>
                  </a:ext>
                </a:extLst>
              </p:cNvPr>
              <p:cNvSpPr/>
              <p:nvPr/>
            </p:nvSpPr>
            <p:spPr bwMode="auto">
              <a:xfrm>
                <a:off x="3921547" y="3140968"/>
                <a:ext cx="216024" cy="216024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2F78ABDF-B0AD-0B4D-A336-604195FC830A}"/>
                  </a:ext>
                </a:extLst>
              </p:cNvPr>
              <p:cNvSpPr/>
              <p:nvPr/>
            </p:nvSpPr>
            <p:spPr bwMode="auto">
              <a:xfrm>
                <a:off x="4137571" y="3140968"/>
                <a:ext cx="216024" cy="216024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BBB5F619-B209-9643-997E-E50F6BB8BFDE}"/>
                  </a:ext>
                </a:extLst>
              </p:cNvPr>
              <p:cNvSpPr/>
              <p:nvPr/>
            </p:nvSpPr>
            <p:spPr bwMode="auto">
              <a:xfrm>
                <a:off x="1982765" y="3140968"/>
                <a:ext cx="216024" cy="216024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504CA715-6F36-9D42-B508-070B757F506E}"/>
                  </a:ext>
                </a:extLst>
              </p:cNvPr>
              <p:cNvSpPr/>
              <p:nvPr/>
            </p:nvSpPr>
            <p:spPr bwMode="auto">
              <a:xfrm>
                <a:off x="2197857" y="3140968"/>
                <a:ext cx="216024" cy="216024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CE7656FC-AE24-F143-BE88-9C76FB65B73D}"/>
                  </a:ext>
                </a:extLst>
              </p:cNvPr>
              <p:cNvSpPr/>
              <p:nvPr/>
            </p:nvSpPr>
            <p:spPr bwMode="auto">
              <a:xfrm>
                <a:off x="2413881" y="3140968"/>
                <a:ext cx="216024" cy="216024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BA291DD7-2A95-5A45-8739-007EC0EB800E}"/>
                  </a:ext>
                </a:extLst>
              </p:cNvPr>
              <p:cNvSpPr/>
              <p:nvPr/>
            </p:nvSpPr>
            <p:spPr bwMode="auto">
              <a:xfrm>
                <a:off x="2627784" y="3356992"/>
                <a:ext cx="216024" cy="216024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D5B76166-225D-5B46-973E-7106EAFE4A59}"/>
                  </a:ext>
                </a:extLst>
              </p:cNvPr>
              <p:cNvSpPr/>
              <p:nvPr/>
            </p:nvSpPr>
            <p:spPr bwMode="auto">
              <a:xfrm>
                <a:off x="2843808" y="3356992"/>
                <a:ext cx="216024" cy="2160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4F93A3D8-BB3D-6648-993A-0B0CF1E8DE95}"/>
                  </a:ext>
                </a:extLst>
              </p:cNvPr>
              <p:cNvSpPr/>
              <p:nvPr/>
            </p:nvSpPr>
            <p:spPr bwMode="auto">
              <a:xfrm>
                <a:off x="3058900" y="3356992"/>
                <a:ext cx="216024" cy="2160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C48D7285-CD0F-9E47-96A7-1FB37CD9D5E2}"/>
                  </a:ext>
                </a:extLst>
              </p:cNvPr>
              <p:cNvSpPr/>
              <p:nvPr/>
            </p:nvSpPr>
            <p:spPr bwMode="auto">
              <a:xfrm>
                <a:off x="3274924" y="3356992"/>
                <a:ext cx="216024" cy="2160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D0FED7AD-B087-FB41-9F22-2302F8A407AC}"/>
                  </a:ext>
                </a:extLst>
              </p:cNvPr>
              <p:cNvSpPr/>
              <p:nvPr/>
            </p:nvSpPr>
            <p:spPr bwMode="auto">
              <a:xfrm>
                <a:off x="3490431" y="3356992"/>
                <a:ext cx="216024" cy="216024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8EFA4BD3-8DB1-2244-B28A-FA081D4FEAC6}"/>
                  </a:ext>
                </a:extLst>
              </p:cNvPr>
              <p:cNvSpPr/>
              <p:nvPr/>
            </p:nvSpPr>
            <p:spPr bwMode="auto">
              <a:xfrm>
                <a:off x="3706455" y="3356992"/>
                <a:ext cx="216024" cy="2160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2BE3CB47-56B0-174C-AFAE-BE2D20654511}"/>
                  </a:ext>
                </a:extLst>
              </p:cNvPr>
              <p:cNvSpPr/>
              <p:nvPr/>
            </p:nvSpPr>
            <p:spPr bwMode="auto">
              <a:xfrm>
                <a:off x="3921547" y="3356992"/>
                <a:ext cx="216024" cy="2160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E8D10E1B-8563-DF44-B052-EF6077D15711}"/>
                  </a:ext>
                </a:extLst>
              </p:cNvPr>
              <p:cNvSpPr/>
              <p:nvPr/>
            </p:nvSpPr>
            <p:spPr bwMode="auto">
              <a:xfrm>
                <a:off x="4137571" y="3356992"/>
                <a:ext cx="216024" cy="2160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79CAD5AE-813A-324C-970D-5F4BB91D5418}"/>
                  </a:ext>
                </a:extLst>
              </p:cNvPr>
              <p:cNvSpPr/>
              <p:nvPr/>
            </p:nvSpPr>
            <p:spPr bwMode="auto">
              <a:xfrm>
                <a:off x="1982765" y="3356992"/>
                <a:ext cx="216024" cy="216024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AE4F7FD0-55CE-7341-8903-5A277C4529D6}"/>
                  </a:ext>
                </a:extLst>
              </p:cNvPr>
              <p:cNvSpPr/>
              <p:nvPr/>
            </p:nvSpPr>
            <p:spPr bwMode="auto">
              <a:xfrm>
                <a:off x="2197857" y="3356992"/>
                <a:ext cx="216024" cy="216024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0C5A0853-1DEC-0944-A940-02E226E7266B}"/>
                  </a:ext>
                </a:extLst>
              </p:cNvPr>
              <p:cNvSpPr/>
              <p:nvPr/>
            </p:nvSpPr>
            <p:spPr bwMode="auto">
              <a:xfrm>
                <a:off x="2413881" y="3356992"/>
                <a:ext cx="216024" cy="216024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10E1738-8537-8C4B-9881-A0777511F97E}"/>
                  </a:ext>
                </a:extLst>
              </p:cNvPr>
              <p:cNvSpPr/>
              <p:nvPr/>
            </p:nvSpPr>
            <p:spPr bwMode="auto">
              <a:xfrm>
                <a:off x="2627784" y="3573016"/>
                <a:ext cx="216024" cy="216024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B01BB5EC-45B3-0F44-A7F6-DE6477654B6F}"/>
                  </a:ext>
                </a:extLst>
              </p:cNvPr>
              <p:cNvSpPr/>
              <p:nvPr/>
            </p:nvSpPr>
            <p:spPr bwMode="auto">
              <a:xfrm>
                <a:off x="2843808" y="3573016"/>
                <a:ext cx="216024" cy="2160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AC80D6C9-C8A9-B44C-8FE6-B909B539423D}"/>
                  </a:ext>
                </a:extLst>
              </p:cNvPr>
              <p:cNvSpPr/>
              <p:nvPr/>
            </p:nvSpPr>
            <p:spPr bwMode="auto">
              <a:xfrm>
                <a:off x="3058900" y="3573016"/>
                <a:ext cx="216024" cy="2160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691F5216-8BFE-E046-82F9-32DC24934960}"/>
                  </a:ext>
                </a:extLst>
              </p:cNvPr>
              <p:cNvSpPr/>
              <p:nvPr/>
            </p:nvSpPr>
            <p:spPr bwMode="auto">
              <a:xfrm>
                <a:off x="3274924" y="3573016"/>
                <a:ext cx="216024" cy="2160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675948FC-F31B-D14D-8150-7715FCCF6558}"/>
                  </a:ext>
                </a:extLst>
              </p:cNvPr>
              <p:cNvSpPr/>
              <p:nvPr/>
            </p:nvSpPr>
            <p:spPr bwMode="auto">
              <a:xfrm>
                <a:off x="3490431" y="3573016"/>
                <a:ext cx="216024" cy="2160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886EE75C-1632-3143-94D1-E1D84A7A8E5D}"/>
                  </a:ext>
                </a:extLst>
              </p:cNvPr>
              <p:cNvSpPr/>
              <p:nvPr/>
            </p:nvSpPr>
            <p:spPr bwMode="auto">
              <a:xfrm>
                <a:off x="3706455" y="3573016"/>
                <a:ext cx="216024" cy="2160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23046393-1342-3041-93D1-4E4D2B95ED48}"/>
                  </a:ext>
                </a:extLst>
              </p:cNvPr>
              <p:cNvSpPr/>
              <p:nvPr/>
            </p:nvSpPr>
            <p:spPr bwMode="auto">
              <a:xfrm>
                <a:off x="3921547" y="3573016"/>
                <a:ext cx="216024" cy="2160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5AAC1DEC-B6A8-C647-BEA9-5B7EB1E4174C}"/>
                  </a:ext>
                </a:extLst>
              </p:cNvPr>
              <p:cNvSpPr/>
              <p:nvPr/>
            </p:nvSpPr>
            <p:spPr bwMode="auto">
              <a:xfrm>
                <a:off x="4137571" y="3573016"/>
                <a:ext cx="216024" cy="2160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570CAE33-FE99-164C-89F9-6D7DA3226203}"/>
                  </a:ext>
                </a:extLst>
              </p:cNvPr>
              <p:cNvSpPr/>
              <p:nvPr/>
            </p:nvSpPr>
            <p:spPr bwMode="auto">
              <a:xfrm>
                <a:off x="1982765" y="3573016"/>
                <a:ext cx="216024" cy="216024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E1FE93AC-0B3C-C043-B10A-A0333B5C1AA9}"/>
                  </a:ext>
                </a:extLst>
              </p:cNvPr>
              <p:cNvSpPr/>
              <p:nvPr/>
            </p:nvSpPr>
            <p:spPr bwMode="auto">
              <a:xfrm>
                <a:off x="2197857" y="3573016"/>
                <a:ext cx="216024" cy="216024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2A8AF3CB-4F9A-8847-9A48-4057565E08CD}"/>
                  </a:ext>
                </a:extLst>
              </p:cNvPr>
              <p:cNvSpPr/>
              <p:nvPr/>
            </p:nvSpPr>
            <p:spPr bwMode="auto">
              <a:xfrm>
                <a:off x="2413881" y="3573016"/>
                <a:ext cx="216024" cy="216024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4BA855C7-0DC7-D54F-A506-4DD8B659F46A}"/>
                  </a:ext>
                </a:extLst>
              </p:cNvPr>
              <p:cNvSpPr/>
              <p:nvPr/>
            </p:nvSpPr>
            <p:spPr bwMode="auto">
              <a:xfrm>
                <a:off x="2212267" y="2518518"/>
                <a:ext cx="180020" cy="18002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  <p:sp>
            <p:nvSpPr>
              <p:cNvPr id="106" name="Diamond 105">
                <a:extLst>
                  <a:ext uri="{FF2B5EF4-FFF2-40B4-BE49-F238E27FC236}">
                    <a16:creationId xmlns:a16="http://schemas.microsoft.com/office/drawing/2014/main" id="{280FD832-8633-D54D-8C59-D137B0A7A6F7}"/>
                  </a:ext>
                </a:extLst>
              </p:cNvPr>
              <p:cNvSpPr/>
              <p:nvPr/>
            </p:nvSpPr>
            <p:spPr bwMode="auto">
              <a:xfrm>
                <a:off x="3952088" y="2924944"/>
                <a:ext cx="154523" cy="216024"/>
              </a:xfrm>
              <a:prstGeom prst="diamond">
                <a:avLst/>
              </a:prstGeom>
              <a:solidFill>
                <a:srgbClr val="00B050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itchFamily="2" charset="2"/>
                  <a:buChar char="l"/>
                  <a:tabLst/>
                </a:pPr>
                <a:endParaRPr kumimoji="1" lang="en-US" sz="2400" b="1" i="0" u="none" strike="noStrike" cap="none" normalizeH="0" baseline="0">
                  <a:ln>
                    <a:noFill/>
                  </a:ln>
                  <a:solidFill>
                    <a:schemeClr val="hlink"/>
                  </a:solidFill>
                  <a:effectLst/>
                  <a:latin typeface="Arial" charset="0"/>
                  <a:ea typeface="隶书" pitchFamily="49" charset="-122"/>
                </a:endParaRPr>
              </a:p>
            </p:txBody>
          </p:sp>
        </p:grpSp>
        <p:pic>
          <p:nvPicPr>
            <p:cNvPr id="19" name="Picture 2" descr="http://gb.images.s3.amazonaws.com/wp-content/uploads/2012/01/WALLE.png">
              <a:extLst>
                <a:ext uri="{FF2B5EF4-FFF2-40B4-BE49-F238E27FC236}">
                  <a16:creationId xmlns:a16="http://schemas.microsoft.com/office/drawing/2014/main" id="{58D5AC2D-6EDB-904D-802A-04CE1312E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0088" y="4813022"/>
              <a:ext cx="1201128" cy="1201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86B73039-9F70-AB42-80C3-4F46E6AB9B3F}"/>
              </a:ext>
            </a:extLst>
          </p:cNvPr>
          <p:cNvGrpSpPr/>
          <p:nvPr/>
        </p:nvGrpSpPr>
        <p:grpSpPr>
          <a:xfrm>
            <a:off x="1301556" y="2070341"/>
            <a:ext cx="1902150" cy="2608261"/>
            <a:chOff x="5747397" y="3527598"/>
            <a:chExt cx="1902150" cy="2608261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CD2CCD1F-FFCA-CE48-857C-07C0DD13A2C4}"/>
                </a:ext>
              </a:extLst>
            </p:cNvPr>
            <p:cNvSpPr/>
            <p:nvPr/>
          </p:nvSpPr>
          <p:spPr bwMode="auto">
            <a:xfrm>
              <a:off x="5747398" y="3527598"/>
              <a:ext cx="1902149" cy="5155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58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buNone/>
              </a:pP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ALL</a:t>
              </a: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·E</a:t>
              </a:r>
              <a:endParaRPr kumimoji="1" lang="en-US" sz="2800" b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9D534988-312C-464E-A21F-6DE13E0CF8F8}"/>
                </a:ext>
              </a:extLst>
            </p:cNvPr>
            <p:cNvSpPr/>
            <p:nvPr/>
          </p:nvSpPr>
          <p:spPr bwMode="auto">
            <a:xfrm>
              <a:off x="5747399" y="4039711"/>
              <a:ext cx="1902148" cy="1549529"/>
            </a:xfrm>
            <a:prstGeom prst="rect">
              <a:avLst/>
            </a:prstGeom>
            <a:noFill/>
            <a:ln w="158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buNone/>
              </a:pPr>
              <a:r>
                <a:rPr lang="en-US" sz="22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move_north</a:t>
              </a:r>
              <a:r>
                <a:rPr lang="en-US" sz="2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 )</a:t>
              </a:r>
            </a:p>
            <a:p>
              <a:pPr>
                <a:buNone/>
              </a:pPr>
              <a:r>
                <a:rPr lang="en-US" sz="22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move_south</a:t>
              </a:r>
              <a:r>
                <a:rPr lang="en-US" sz="2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 )</a:t>
              </a:r>
            </a:p>
            <a:p>
              <a:pPr>
                <a:buNone/>
              </a:pPr>
              <a:r>
                <a:rPr lang="en-US" sz="22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move_east</a:t>
              </a:r>
              <a:r>
                <a:rPr lang="en-US" sz="2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 )</a:t>
              </a:r>
            </a:p>
            <a:p>
              <a:pPr>
                <a:buNone/>
              </a:pPr>
              <a:r>
                <a:rPr lang="en-US" sz="22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move_west</a:t>
              </a:r>
              <a:r>
                <a:rPr lang="en-US" sz="2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 )</a:t>
              </a:r>
              <a:endParaRPr kumimoji="1" lang="en-US" sz="2200" b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90E9E438-3823-A648-827C-A2D50233E02E}"/>
                </a:ext>
              </a:extLst>
            </p:cNvPr>
            <p:cNvSpPr/>
            <p:nvPr/>
          </p:nvSpPr>
          <p:spPr bwMode="auto">
            <a:xfrm>
              <a:off x="5747397" y="5588052"/>
              <a:ext cx="1902149" cy="54780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58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buNone/>
              </a:pPr>
              <a:r>
                <a:rPr kumimoji="1" lang="en-US" sz="2200" b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kumimoji="1" lang="en-US" sz="2200" b="1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kumimoji="1" lang="en-US" sz="2200" b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1" lang="en-US" sz="2200" b="1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kumimoji="1" lang="en-US" sz="2200" b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97204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6D2CE-B1DE-AC40-887F-B30777C91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structures &amp; classes</a:t>
            </a:r>
          </a:p>
        </p:txBody>
      </p:sp>
      <p:pic>
        <p:nvPicPr>
          <p:cNvPr id="19" name="Picture 2" descr="http://gb.images.s3.amazonaws.com/wp-content/uploads/2012/01/WALLE.png">
            <a:extLst>
              <a:ext uri="{FF2B5EF4-FFF2-40B4-BE49-F238E27FC236}">
                <a16:creationId xmlns:a16="http://schemas.microsoft.com/office/drawing/2014/main" id="{58D5AC2D-6EDB-904D-802A-04CE1312E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196" y="3564834"/>
            <a:ext cx="2158521" cy="215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7" name="Group 106">
            <a:extLst>
              <a:ext uri="{FF2B5EF4-FFF2-40B4-BE49-F238E27FC236}">
                <a16:creationId xmlns:a16="http://schemas.microsoft.com/office/drawing/2014/main" id="{86B73039-9F70-AB42-80C3-4F46E6AB9B3F}"/>
              </a:ext>
            </a:extLst>
          </p:cNvPr>
          <p:cNvGrpSpPr/>
          <p:nvPr/>
        </p:nvGrpSpPr>
        <p:grpSpPr>
          <a:xfrm>
            <a:off x="1301556" y="2070341"/>
            <a:ext cx="1902150" cy="2608261"/>
            <a:chOff x="5747397" y="3527598"/>
            <a:chExt cx="1902150" cy="2608261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CD2CCD1F-FFCA-CE48-857C-07C0DD13A2C4}"/>
                </a:ext>
              </a:extLst>
            </p:cNvPr>
            <p:cNvSpPr/>
            <p:nvPr/>
          </p:nvSpPr>
          <p:spPr bwMode="auto">
            <a:xfrm>
              <a:off x="5747398" y="3527598"/>
              <a:ext cx="1902149" cy="5155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58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buNone/>
              </a:pP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ALL</a:t>
              </a: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·E</a:t>
              </a:r>
              <a:endParaRPr kumimoji="1" lang="en-US" sz="2800" b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9D534988-312C-464E-A21F-6DE13E0CF8F8}"/>
                </a:ext>
              </a:extLst>
            </p:cNvPr>
            <p:cNvSpPr/>
            <p:nvPr/>
          </p:nvSpPr>
          <p:spPr bwMode="auto">
            <a:xfrm>
              <a:off x="5747399" y="4039711"/>
              <a:ext cx="1902148" cy="1549529"/>
            </a:xfrm>
            <a:prstGeom prst="rect">
              <a:avLst/>
            </a:prstGeom>
            <a:noFill/>
            <a:ln w="158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buNone/>
              </a:pPr>
              <a:r>
                <a:rPr lang="en-US" sz="22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move_north</a:t>
              </a:r>
              <a:r>
                <a:rPr lang="en-US" sz="2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 )</a:t>
              </a:r>
            </a:p>
            <a:p>
              <a:pPr>
                <a:buNone/>
              </a:pPr>
              <a:r>
                <a:rPr lang="en-US" sz="22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move_south</a:t>
              </a:r>
              <a:r>
                <a:rPr lang="en-US" sz="2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 )</a:t>
              </a:r>
            </a:p>
            <a:p>
              <a:pPr>
                <a:buNone/>
              </a:pPr>
              <a:r>
                <a:rPr lang="en-US" sz="22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move_east</a:t>
              </a:r>
              <a:r>
                <a:rPr lang="en-US" sz="2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 )</a:t>
              </a:r>
            </a:p>
            <a:p>
              <a:pPr>
                <a:buNone/>
              </a:pPr>
              <a:r>
                <a:rPr lang="en-US" sz="22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move_west</a:t>
              </a:r>
              <a:r>
                <a:rPr lang="en-US" sz="2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 )</a:t>
              </a:r>
              <a:endParaRPr kumimoji="1" lang="en-US" sz="2200" b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90E9E438-3823-A648-827C-A2D50233E02E}"/>
                </a:ext>
              </a:extLst>
            </p:cNvPr>
            <p:cNvSpPr/>
            <p:nvPr/>
          </p:nvSpPr>
          <p:spPr bwMode="auto">
            <a:xfrm>
              <a:off x="5747397" y="5588052"/>
              <a:ext cx="1902149" cy="54780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58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buNone/>
              </a:pPr>
              <a:r>
                <a:rPr kumimoji="1" lang="en-US" sz="2200" b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kumimoji="1" lang="en-US" sz="2200" b="1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kumimoji="1" lang="en-US" sz="2200" b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1" lang="en-US" sz="2200" b="1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kumimoji="1" lang="en-US" sz="2200" b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8AC6D964-A173-114E-A88F-E68917F4AF4A}"/>
              </a:ext>
            </a:extLst>
          </p:cNvPr>
          <p:cNvSpPr txBox="1"/>
          <p:nvPr/>
        </p:nvSpPr>
        <p:spPr>
          <a:xfrm>
            <a:off x="5776217" y="1500997"/>
            <a:ext cx="5067796" cy="497245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200"/>
              </a:lnSpc>
            </a:pP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Robot {</a:t>
            </a:r>
          </a:p>
          <a:p>
            <a:pPr algn="just">
              <a:lnSpc>
                <a:spcPts val="3200"/>
              </a:lnSpc>
            </a:pPr>
            <a:r>
              <a:rPr lang="en-US" sz="2000" b="1" dirty="0">
                <a:solidFill>
                  <a:srgbClr val="0070C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public</a:t>
            </a: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ts val="3200"/>
              </a:lnSpc>
            </a:pP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 err="1">
                <a:solidFill>
                  <a:srgbClr val="0070C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int</a:t>
            </a: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move_north</a:t>
            </a: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( );</a:t>
            </a:r>
          </a:p>
          <a:p>
            <a:pPr algn="just">
              <a:lnSpc>
                <a:spcPts val="3200"/>
              </a:lnSpc>
            </a:pP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 err="1">
                <a:solidFill>
                  <a:srgbClr val="0070C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int</a:t>
            </a: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move_south</a:t>
            </a: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( );</a:t>
            </a:r>
          </a:p>
          <a:p>
            <a:pPr algn="just">
              <a:lnSpc>
                <a:spcPts val="3200"/>
              </a:lnSpc>
            </a:pP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 err="1">
                <a:solidFill>
                  <a:srgbClr val="0070C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int</a:t>
            </a: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move_east</a:t>
            </a: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( );</a:t>
            </a:r>
          </a:p>
          <a:p>
            <a:pPr algn="just">
              <a:lnSpc>
                <a:spcPts val="3200"/>
              </a:lnSpc>
            </a:pP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 err="1">
                <a:solidFill>
                  <a:srgbClr val="0070C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int</a:t>
            </a: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move_west</a:t>
            </a: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( );</a:t>
            </a:r>
          </a:p>
          <a:p>
            <a:pPr algn="just">
              <a:lnSpc>
                <a:spcPts val="3200"/>
              </a:lnSpc>
            </a:pPr>
            <a:r>
              <a:rPr lang="en-US" sz="2000" b="1" dirty="0">
                <a:solidFill>
                  <a:srgbClr val="00B05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	// TODO Other skills: pick, fire, …</a:t>
            </a:r>
          </a:p>
          <a:p>
            <a:pPr algn="just">
              <a:lnSpc>
                <a:spcPts val="3200"/>
              </a:lnSpc>
            </a:pPr>
            <a:r>
              <a:rPr lang="en-US" sz="2000" b="1" dirty="0">
                <a:solidFill>
                  <a:srgbClr val="0070C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private</a:t>
            </a: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ts val="3200"/>
              </a:lnSpc>
            </a:pP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 err="1">
                <a:solidFill>
                  <a:srgbClr val="0070C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int</a:t>
            </a: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 x;</a:t>
            </a:r>
          </a:p>
          <a:p>
            <a:pPr algn="just">
              <a:lnSpc>
                <a:spcPts val="3200"/>
              </a:lnSpc>
            </a:pP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 err="1">
                <a:solidFill>
                  <a:srgbClr val="0070C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int</a:t>
            </a: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 y;</a:t>
            </a:r>
          </a:p>
          <a:p>
            <a:pPr algn="just">
              <a:lnSpc>
                <a:spcPts val="3200"/>
              </a:lnSpc>
            </a:pPr>
            <a:r>
              <a:rPr lang="en-US" sz="2000" b="1" dirty="0">
                <a:solidFill>
                  <a:srgbClr val="00B05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	// TODO Other data</a:t>
            </a:r>
          </a:p>
          <a:p>
            <a:pPr algn="just">
              <a:lnSpc>
                <a:spcPts val="3200"/>
              </a:lnSpc>
            </a:pPr>
            <a:r>
              <a:rPr lang="en-US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};</a:t>
            </a:r>
          </a:p>
        </p:txBody>
      </p:sp>
    </p:spTree>
    <p:extLst>
      <p:ext uri="{BB962C8B-B14F-4D97-AF65-F5344CB8AC3E}">
        <p14:creationId xmlns:p14="http://schemas.microsoft.com/office/powerpoint/2010/main" val="3878061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6D2CE-B1DE-AC40-887F-B30777C91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structures &amp; classes</a:t>
            </a:r>
          </a:p>
        </p:txBody>
      </p:sp>
      <p:pic>
        <p:nvPicPr>
          <p:cNvPr id="19" name="Picture 2" descr="http://gb.images.s3.amazonaws.com/wp-content/uploads/2012/01/WALLE.png">
            <a:extLst>
              <a:ext uri="{FF2B5EF4-FFF2-40B4-BE49-F238E27FC236}">
                <a16:creationId xmlns:a16="http://schemas.microsoft.com/office/drawing/2014/main" id="{58D5AC2D-6EDB-904D-802A-04CE1312E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45" y="3840880"/>
            <a:ext cx="2158521" cy="215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7" name="Group 106">
            <a:extLst>
              <a:ext uri="{FF2B5EF4-FFF2-40B4-BE49-F238E27FC236}">
                <a16:creationId xmlns:a16="http://schemas.microsoft.com/office/drawing/2014/main" id="{86B73039-9F70-AB42-80C3-4F46E6AB9B3F}"/>
              </a:ext>
            </a:extLst>
          </p:cNvPr>
          <p:cNvGrpSpPr/>
          <p:nvPr/>
        </p:nvGrpSpPr>
        <p:grpSpPr>
          <a:xfrm>
            <a:off x="991005" y="2346387"/>
            <a:ext cx="1902150" cy="2608261"/>
            <a:chOff x="5747397" y="3527598"/>
            <a:chExt cx="1902150" cy="2608261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CD2CCD1F-FFCA-CE48-857C-07C0DD13A2C4}"/>
                </a:ext>
              </a:extLst>
            </p:cNvPr>
            <p:cNvSpPr/>
            <p:nvPr/>
          </p:nvSpPr>
          <p:spPr bwMode="auto">
            <a:xfrm>
              <a:off x="5747398" y="3527598"/>
              <a:ext cx="1902149" cy="5155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58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buNone/>
              </a:pP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ALL</a:t>
              </a: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·E</a:t>
              </a:r>
              <a:endParaRPr kumimoji="1" lang="en-US" sz="2800" b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9D534988-312C-464E-A21F-6DE13E0CF8F8}"/>
                </a:ext>
              </a:extLst>
            </p:cNvPr>
            <p:cNvSpPr/>
            <p:nvPr/>
          </p:nvSpPr>
          <p:spPr bwMode="auto">
            <a:xfrm>
              <a:off x="5747399" y="4039711"/>
              <a:ext cx="1902148" cy="1549529"/>
            </a:xfrm>
            <a:prstGeom prst="rect">
              <a:avLst/>
            </a:prstGeom>
            <a:noFill/>
            <a:ln w="158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buNone/>
              </a:pPr>
              <a:r>
                <a:rPr lang="en-US" sz="22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move_north</a:t>
              </a:r>
              <a:r>
                <a:rPr lang="en-US" sz="2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 )</a:t>
              </a:r>
            </a:p>
            <a:p>
              <a:pPr>
                <a:buNone/>
              </a:pPr>
              <a:r>
                <a:rPr lang="en-US" sz="22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move_south</a:t>
              </a:r>
              <a:r>
                <a:rPr lang="en-US" sz="2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 )</a:t>
              </a:r>
            </a:p>
            <a:p>
              <a:pPr>
                <a:buNone/>
              </a:pPr>
              <a:r>
                <a:rPr lang="en-US" sz="22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move_east</a:t>
              </a:r>
              <a:r>
                <a:rPr lang="en-US" sz="2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 )</a:t>
              </a:r>
            </a:p>
            <a:p>
              <a:pPr>
                <a:buNone/>
              </a:pPr>
              <a:r>
                <a:rPr lang="en-US" sz="22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move_west</a:t>
              </a:r>
              <a:r>
                <a:rPr lang="en-US" sz="2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 )</a:t>
              </a:r>
              <a:endParaRPr kumimoji="1" lang="en-US" sz="2200" b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90E9E438-3823-A648-827C-A2D50233E02E}"/>
                </a:ext>
              </a:extLst>
            </p:cNvPr>
            <p:cNvSpPr/>
            <p:nvPr/>
          </p:nvSpPr>
          <p:spPr bwMode="auto">
            <a:xfrm>
              <a:off x="5747397" y="5588052"/>
              <a:ext cx="1902149" cy="54780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58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buNone/>
              </a:pPr>
              <a:r>
                <a:rPr kumimoji="1" lang="en-US" sz="2200" b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kumimoji="1" lang="en-US" sz="2200" b="1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kumimoji="1" lang="en-US" sz="2200" b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1" lang="en-US" sz="2200" b="1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kumimoji="1" lang="en-US" sz="2200" b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A2A3E24-2ADD-5B47-A62D-61AE443CD36F}"/>
              </a:ext>
            </a:extLst>
          </p:cNvPr>
          <p:cNvSpPr txBox="1"/>
          <p:nvPr/>
        </p:nvSpPr>
        <p:spPr>
          <a:xfrm>
            <a:off x="3954135" y="1945082"/>
            <a:ext cx="7399665" cy="1292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2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structure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 data organization, management and storage format that enables efficient access and modification.</a:t>
            </a:r>
            <a:endParaRPr lang="en-US" sz="2400" b="1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2E271A-FD2B-E042-A530-0254661E172E}"/>
              </a:ext>
            </a:extLst>
          </p:cNvPr>
          <p:cNvSpPr txBox="1"/>
          <p:nvPr/>
        </p:nvSpPr>
        <p:spPr>
          <a:xfrm>
            <a:off x="5676181" y="3840880"/>
            <a:ext cx="5677619" cy="882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2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C++, we implement a data structure by defining a 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E28002-F02A-BA46-9BBA-906F94395F01}"/>
              </a:ext>
            </a:extLst>
          </p:cNvPr>
          <p:cNvSpPr txBox="1"/>
          <p:nvPr/>
        </p:nvSpPr>
        <p:spPr>
          <a:xfrm>
            <a:off x="5676181" y="5157518"/>
            <a:ext cx="5677620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instance of a class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called an 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6760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69516C2-5A32-B741-A617-4E619E7275E7}"/>
              </a:ext>
            </a:extLst>
          </p:cNvPr>
          <p:cNvSpPr/>
          <p:nvPr/>
        </p:nvSpPr>
        <p:spPr>
          <a:xfrm>
            <a:off x="2058171" y="2246915"/>
            <a:ext cx="7996707" cy="2806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object-oriented worldview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views the world as a collection of </a:t>
            </a: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objects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their </a:t>
            </a: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interactions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b="1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An object oriented program is structured as a community of interacting 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objects</a:t>
            </a:r>
            <a:r>
              <a:rPr lang="en-US" sz="2000" b="1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. Each object has a role to play. Each object provides a service, or performs an action, that is used by other members of the community.</a:t>
            </a:r>
          </a:p>
        </p:txBody>
      </p:sp>
      <p:sp>
        <p:nvSpPr>
          <p:cNvPr id="115" name="Title 1">
            <a:extLst>
              <a:ext uri="{FF2B5EF4-FFF2-40B4-BE49-F238E27FC236}">
                <a16:creationId xmlns:a16="http://schemas.microsoft.com/office/drawing/2014/main" id="{B93D1FAB-89B2-E240-ABD6-EFEA95DEF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OOP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58AF7F3F-56BA-F142-97AF-D33B801AA23F}"/>
              </a:ext>
            </a:extLst>
          </p:cNvPr>
          <p:cNvSpPr txBox="1"/>
          <p:nvPr/>
        </p:nvSpPr>
        <p:spPr>
          <a:xfrm>
            <a:off x="2813648" y="715290"/>
            <a:ext cx="7241230" cy="576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bject-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riented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rogramming, </a:t>
            </a:r>
            <a:r>
              <a:rPr lang="ja-JP" altLang="en-US" sz="2400" b="1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面向对象程序设计</a:t>
            </a:r>
            <a:endParaRPr lang="en-US" sz="2400" b="1" dirty="0"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19E6E9B3-D444-EA47-A3E9-16824A2E2C1C}"/>
              </a:ext>
            </a:extLst>
          </p:cNvPr>
          <p:cNvSpPr txBox="1"/>
          <p:nvPr/>
        </p:nvSpPr>
        <p:spPr>
          <a:xfrm>
            <a:off x="2382591" y="5061721"/>
            <a:ext cx="8306873" cy="41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Timothy Budd,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Object-Oriented Programming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Addison-Wesley, 2002.</a:t>
            </a:r>
          </a:p>
        </p:txBody>
      </p:sp>
    </p:spTree>
    <p:extLst>
      <p:ext uri="{BB962C8B-B14F-4D97-AF65-F5344CB8AC3E}">
        <p14:creationId xmlns:p14="http://schemas.microsoft.com/office/powerpoint/2010/main" val="1110199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6D2CE-B1DE-AC40-887F-B30777C91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Programming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383E88-F23D-1F43-B043-7A61B5EC897A}"/>
              </a:ext>
            </a:extLst>
          </p:cNvPr>
          <p:cNvSpPr txBox="1"/>
          <p:nvPr/>
        </p:nvSpPr>
        <p:spPr>
          <a:xfrm>
            <a:off x="2518913" y="5125815"/>
            <a:ext cx="8292524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process of designing and building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iTunes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playing mp3 music files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an example of programming.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AA0AEFD-E400-C84D-B931-35CE4658E52E}"/>
              </a:ext>
            </a:extLst>
          </p:cNvPr>
          <p:cNvGrpSpPr/>
          <p:nvPr/>
        </p:nvGrpSpPr>
        <p:grpSpPr>
          <a:xfrm>
            <a:off x="1310157" y="1790757"/>
            <a:ext cx="9637903" cy="2864711"/>
            <a:chOff x="1016859" y="1583721"/>
            <a:chExt cx="9637903" cy="286471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72C9A35-BD95-544B-8AB9-CBA51E13A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03738" y="2527448"/>
              <a:ext cx="1079205" cy="192098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0EC73A2-C50F-9D41-B696-3C93B2DCB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94332" y="2704818"/>
              <a:ext cx="2003336" cy="156624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A5108A4-0B49-8E40-B161-01C8C1BF5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94332" y="2580479"/>
              <a:ext cx="664176" cy="66417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845BE51-8199-784F-A347-A6E08D8635E3}"/>
                </a:ext>
              </a:extLst>
            </p:cNvPr>
            <p:cNvSpPr txBox="1"/>
            <p:nvPr/>
          </p:nvSpPr>
          <p:spPr>
            <a:xfrm>
              <a:off x="1016859" y="1649904"/>
              <a:ext cx="2650766" cy="96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User:</a:t>
              </a:r>
            </a:p>
            <a:p>
              <a:pPr algn="just">
                <a:lnSpc>
                  <a:spcPct val="150000"/>
                </a:lnSpc>
              </a:pP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 want some music...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F851203-037F-4B44-9FE0-7623E39C2E39}"/>
                </a:ext>
              </a:extLst>
            </p:cNvPr>
            <p:cNvSpPr txBox="1"/>
            <p:nvPr/>
          </p:nvSpPr>
          <p:spPr>
            <a:xfrm>
              <a:off x="4902580" y="1583721"/>
              <a:ext cx="2964712" cy="96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Computer: </a:t>
              </a:r>
            </a:p>
            <a:p>
              <a:pPr algn="just">
                <a:lnSpc>
                  <a:spcPct val="150000"/>
                </a:lnSpc>
              </a:pP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 have iTunes installed…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473B07B-628C-CC45-9B69-F8A520F536EA}"/>
                </a:ext>
              </a:extLst>
            </p:cNvPr>
            <p:cNvCxnSpPr/>
            <p:nvPr/>
          </p:nvCxnSpPr>
          <p:spPr>
            <a:xfrm>
              <a:off x="3667625" y="3259387"/>
              <a:ext cx="1025611" cy="0"/>
            </a:xfrm>
            <a:prstGeom prst="straightConnector1">
              <a:avLst/>
            </a:prstGeom>
            <a:ln w="444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5082028-1254-F247-8347-1AF57AF931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67625" y="3645243"/>
              <a:ext cx="1025611" cy="0"/>
            </a:xfrm>
            <a:prstGeom prst="straightConnector1">
              <a:avLst/>
            </a:prstGeom>
            <a:ln w="444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A17BE70-E96E-5246-B8A5-F1B0EB2A9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8659560" y="1633896"/>
              <a:ext cx="1161487" cy="1610759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90C0318-D7A7-AC4B-9401-1693CA6FB4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79292" y="2704818"/>
              <a:ext cx="998644" cy="405176"/>
            </a:xfrm>
            <a:prstGeom prst="straightConnector1">
              <a:avLst/>
            </a:prstGeom>
            <a:ln w="444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9743D0A-E20E-4840-8A35-CDC5037F1D64}"/>
                </a:ext>
              </a:extLst>
            </p:cNvPr>
            <p:cNvSpPr txBox="1"/>
            <p:nvPr/>
          </p:nvSpPr>
          <p:spPr>
            <a:xfrm>
              <a:off x="8577482" y="3311146"/>
              <a:ext cx="2077280" cy="96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Programmer:</a:t>
              </a:r>
            </a:p>
            <a:p>
              <a:pPr algn="just">
                <a:lnSpc>
                  <a:spcPct val="150000"/>
                </a:lnSpc>
              </a:pP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 made iTunes…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33969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69516C2-5A32-B741-A617-4E619E7275E7}"/>
              </a:ext>
            </a:extLst>
          </p:cNvPr>
          <p:cNvSpPr/>
          <p:nvPr/>
        </p:nvSpPr>
        <p:spPr>
          <a:xfrm>
            <a:off x="2058171" y="2246915"/>
            <a:ext cx="7407801" cy="2806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fundamental concept in object-oriented programming is to describe behavior in terms of 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responsibilities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discussing a problem in terms of responsibilities we increase the level of 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abstraction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permits greater 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independence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between objects, a critical factor in solving complex problems.</a:t>
            </a:r>
          </a:p>
        </p:txBody>
      </p:sp>
      <p:sp>
        <p:nvSpPr>
          <p:cNvPr id="115" name="Title 1">
            <a:extLst>
              <a:ext uri="{FF2B5EF4-FFF2-40B4-BE49-F238E27FC236}">
                <a16:creationId xmlns:a16="http://schemas.microsoft.com/office/drawing/2014/main" id="{B93D1FAB-89B2-E240-ABD6-EFEA95DEF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OOP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19E6E9B3-D444-EA47-A3E9-16824A2E2C1C}"/>
              </a:ext>
            </a:extLst>
          </p:cNvPr>
          <p:cNvSpPr txBox="1"/>
          <p:nvPr/>
        </p:nvSpPr>
        <p:spPr>
          <a:xfrm>
            <a:off x="2485622" y="5192707"/>
            <a:ext cx="8306873" cy="41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Timothy Budd,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Object-Oriented Programming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edition, Addison-Wesley, 2002.</a:t>
            </a:r>
          </a:p>
        </p:txBody>
      </p:sp>
    </p:spTree>
    <p:extLst>
      <p:ext uri="{BB962C8B-B14F-4D97-AF65-F5344CB8AC3E}">
        <p14:creationId xmlns:p14="http://schemas.microsoft.com/office/powerpoint/2010/main" val="24769012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666B54BB-22D3-A448-A79B-3420C9C3666D}"/>
              </a:ext>
            </a:extLst>
          </p:cNvPr>
          <p:cNvGrpSpPr/>
          <p:nvPr/>
        </p:nvGrpSpPr>
        <p:grpSpPr>
          <a:xfrm>
            <a:off x="4096498" y="2750514"/>
            <a:ext cx="4260567" cy="2717484"/>
            <a:chOff x="1982765" y="2276872"/>
            <a:chExt cx="2370830" cy="151216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AE67A0E-3E47-C345-8082-C261B37FBA55}"/>
                </a:ext>
              </a:extLst>
            </p:cNvPr>
            <p:cNvSpPr/>
            <p:nvPr/>
          </p:nvSpPr>
          <p:spPr bwMode="auto">
            <a:xfrm>
              <a:off x="2627784" y="2276872"/>
              <a:ext cx="216024" cy="216024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CEFC8F1-263A-5841-BD1C-F59DCAB3B871}"/>
                </a:ext>
              </a:extLst>
            </p:cNvPr>
            <p:cNvSpPr/>
            <p:nvPr/>
          </p:nvSpPr>
          <p:spPr bwMode="auto">
            <a:xfrm>
              <a:off x="2843808" y="227687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9F984A4-00D5-F449-9A33-99C713E8D481}"/>
                </a:ext>
              </a:extLst>
            </p:cNvPr>
            <p:cNvSpPr/>
            <p:nvPr/>
          </p:nvSpPr>
          <p:spPr bwMode="auto">
            <a:xfrm>
              <a:off x="3058900" y="227687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010737E-FDFE-A444-AE34-1D792DE47209}"/>
                </a:ext>
              </a:extLst>
            </p:cNvPr>
            <p:cNvSpPr/>
            <p:nvPr/>
          </p:nvSpPr>
          <p:spPr bwMode="auto">
            <a:xfrm>
              <a:off x="3274924" y="227687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CDBB0F9-7F7B-5E40-901F-481988E78422}"/>
                </a:ext>
              </a:extLst>
            </p:cNvPr>
            <p:cNvSpPr/>
            <p:nvPr/>
          </p:nvSpPr>
          <p:spPr bwMode="auto">
            <a:xfrm>
              <a:off x="3490431" y="227687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10F4F77-D399-5C43-9097-A5F32DDCD126}"/>
                </a:ext>
              </a:extLst>
            </p:cNvPr>
            <p:cNvSpPr/>
            <p:nvPr/>
          </p:nvSpPr>
          <p:spPr bwMode="auto">
            <a:xfrm>
              <a:off x="3706455" y="227687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8CF91B9-612A-4C41-BE0F-D63DDFD29780}"/>
                </a:ext>
              </a:extLst>
            </p:cNvPr>
            <p:cNvSpPr/>
            <p:nvPr/>
          </p:nvSpPr>
          <p:spPr bwMode="auto">
            <a:xfrm>
              <a:off x="3921547" y="227687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D43C9D7-2D64-2949-A581-0AC366F8C228}"/>
                </a:ext>
              </a:extLst>
            </p:cNvPr>
            <p:cNvSpPr/>
            <p:nvPr/>
          </p:nvSpPr>
          <p:spPr bwMode="auto">
            <a:xfrm>
              <a:off x="4137571" y="227687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29B5DD5-1B5D-4642-9B46-5E65BEAADC93}"/>
                </a:ext>
              </a:extLst>
            </p:cNvPr>
            <p:cNvSpPr/>
            <p:nvPr/>
          </p:nvSpPr>
          <p:spPr bwMode="auto">
            <a:xfrm>
              <a:off x="1982765" y="2276872"/>
              <a:ext cx="216024" cy="216024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0E0D1D1-F1A1-3440-A22D-DBCF77CA5B3F}"/>
                </a:ext>
              </a:extLst>
            </p:cNvPr>
            <p:cNvSpPr/>
            <p:nvPr/>
          </p:nvSpPr>
          <p:spPr bwMode="auto">
            <a:xfrm>
              <a:off x="2197857" y="2276872"/>
              <a:ext cx="216024" cy="216024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B3355A8-EA61-C644-8860-5DFA8D3E283E}"/>
                </a:ext>
              </a:extLst>
            </p:cNvPr>
            <p:cNvSpPr/>
            <p:nvPr/>
          </p:nvSpPr>
          <p:spPr bwMode="auto">
            <a:xfrm>
              <a:off x="2413881" y="2276872"/>
              <a:ext cx="216024" cy="216024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438F3DC-A93B-A147-97BC-13B1D5FCF998}"/>
                </a:ext>
              </a:extLst>
            </p:cNvPr>
            <p:cNvSpPr/>
            <p:nvPr/>
          </p:nvSpPr>
          <p:spPr bwMode="auto">
            <a:xfrm>
              <a:off x="2627784" y="2492896"/>
              <a:ext cx="216024" cy="216024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D730CBE-129B-C14E-AC8A-3C13E0F15491}"/>
                </a:ext>
              </a:extLst>
            </p:cNvPr>
            <p:cNvSpPr/>
            <p:nvPr/>
          </p:nvSpPr>
          <p:spPr bwMode="auto">
            <a:xfrm>
              <a:off x="2843808" y="2492896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AAF50C1-1CC8-DA46-BF2B-E01127B9874F}"/>
                </a:ext>
              </a:extLst>
            </p:cNvPr>
            <p:cNvSpPr/>
            <p:nvPr/>
          </p:nvSpPr>
          <p:spPr bwMode="auto">
            <a:xfrm>
              <a:off x="3058900" y="2492896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0C7E135-5FC2-B945-AEA7-7B0474A64D4C}"/>
                </a:ext>
              </a:extLst>
            </p:cNvPr>
            <p:cNvSpPr/>
            <p:nvPr/>
          </p:nvSpPr>
          <p:spPr bwMode="auto">
            <a:xfrm>
              <a:off x="3274924" y="2492896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36DE357-0C57-0A48-A6C4-5A70A411F744}"/>
                </a:ext>
              </a:extLst>
            </p:cNvPr>
            <p:cNvSpPr/>
            <p:nvPr/>
          </p:nvSpPr>
          <p:spPr bwMode="auto">
            <a:xfrm>
              <a:off x="3490431" y="2492896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7249C11-90B0-4147-848A-DD4E81F94DD8}"/>
                </a:ext>
              </a:extLst>
            </p:cNvPr>
            <p:cNvSpPr/>
            <p:nvPr/>
          </p:nvSpPr>
          <p:spPr bwMode="auto">
            <a:xfrm>
              <a:off x="3706455" y="2492896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5F7255A-B561-2B43-B7BB-DE399498FC42}"/>
                </a:ext>
              </a:extLst>
            </p:cNvPr>
            <p:cNvSpPr/>
            <p:nvPr/>
          </p:nvSpPr>
          <p:spPr bwMode="auto">
            <a:xfrm>
              <a:off x="3921547" y="2492896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F976E61-6C9A-694B-8300-A88FFE614356}"/>
                </a:ext>
              </a:extLst>
            </p:cNvPr>
            <p:cNvSpPr/>
            <p:nvPr/>
          </p:nvSpPr>
          <p:spPr bwMode="auto">
            <a:xfrm>
              <a:off x="4137571" y="2492896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5B935A4-390C-0E41-B42C-979FAB62B791}"/>
                </a:ext>
              </a:extLst>
            </p:cNvPr>
            <p:cNvSpPr/>
            <p:nvPr/>
          </p:nvSpPr>
          <p:spPr bwMode="auto">
            <a:xfrm>
              <a:off x="1982765" y="2492896"/>
              <a:ext cx="216024" cy="216024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E690BD3-4F8E-FE49-939B-572BD2F6205A}"/>
                </a:ext>
              </a:extLst>
            </p:cNvPr>
            <p:cNvSpPr/>
            <p:nvPr/>
          </p:nvSpPr>
          <p:spPr bwMode="auto">
            <a:xfrm>
              <a:off x="2197857" y="2492896"/>
              <a:ext cx="216024" cy="216024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AD40888-29AB-104E-968B-F326C534D523}"/>
                </a:ext>
              </a:extLst>
            </p:cNvPr>
            <p:cNvSpPr/>
            <p:nvPr/>
          </p:nvSpPr>
          <p:spPr bwMode="auto">
            <a:xfrm>
              <a:off x="2413881" y="2492896"/>
              <a:ext cx="216024" cy="216024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016453F-D779-064B-A9BF-2B96BF6BD3EC}"/>
                </a:ext>
              </a:extLst>
            </p:cNvPr>
            <p:cNvSpPr/>
            <p:nvPr/>
          </p:nvSpPr>
          <p:spPr bwMode="auto">
            <a:xfrm>
              <a:off x="2627784" y="2708920"/>
              <a:ext cx="216024" cy="216024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DB51B74-DCE0-214F-A1B6-9D910C5C2840}"/>
                </a:ext>
              </a:extLst>
            </p:cNvPr>
            <p:cNvSpPr/>
            <p:nvPr/>
          </p:nvSpPr>
          <p:spPr bwMode="auto">
            <a:xfrm>
              <a:off x="2843808" y="2708920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822AF33-71EA-9F40-ADFB-AD008AEAFD95}"/>
                </a:ext>
              </a:extLst>
            </p:cNvPr>
            <p:cNvSpPr/>
            <p:nvPr/>
          </p:nvSpPr>
          <p:spPr bwMode="auto">
            <a:xfrm>
              <a:off x="3058900" y="2708920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6166598-EF8C-B042-8D19-5415C3FD6E05}"/>
                </a:ext>
              </a:extLst>
            </p:cNvPr>
            <p:cNvSpPr/>
            <p:nvPr/>
          </p:nvSpPr>
          <p:spPr bwMode="auto">
            <a:xfrm>
              <a:off x="3274924" y="2708920"/>
              <a:ext cx="216024" cy="216024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CCDB9E3-FA8D-BF47-A730-E731CEAB1E15}"/>
                </a:ext>
              </a:extLst>
            </p:cNvPr>
            <p:cNvSpPr/>
            <p:nvPr/>
          </p:nvSpPr>
          <p:spPr bwMode="auto">
            <a:xfrm>
              <a:off x="3490431" y="2708920"/>
              <a:ext cx="216024" cy="216024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2181121-2112-A24F-AC9D-4C805CBF0160}"/>
                </a:ext>
              </a:extLst>
            </p:cNvPr>
            <p:cNvSpPr/>
            <p:nvPr/>
          </p:nvSpPr>
          <p:spPr bwMode="auto">
            <a:xfrm>
              <a:off x="3706455" y="2708920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0703753-B7DB-364C-B5B7-E389BA70FC43}"/>
                </a:ext>
              </a:extLst>
            </p:cNvPr>
            <p:cNvSpPr/>
            <p:nvPr/>
          </p:nvSpPr>
          <p:spPr bwMode="auto">
            <a:xfrm>
              <a:off x="3921547" y="2708920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0D17963-4EF9-CC41-BF90-A4CF980DD17B}"/>
                </a:ext>
              </a:extLst>
            </p:cNvPr>
            <p:cNvSpPr/>
            <p:nvPr/>
          </p:nvSpPr>
          <p:spPr bwMode="auto">
            <a:xfrm>
              <a:off x="4137571" y="2708920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0760CC0-2E63-4643-889F-C6B3B38F22EF}"/>
                </a:ext>
              </a:extLst>
            </p:cNvPr>
            <p:cNvSpPr/>
            <p:nvPr/>
          </p:nvSpPr>
          <p:spPr bwMode="auto">
            <a:xfrm>
              <a:off x="1982765" y="2708920"/>
              <a:ext cx="216024" cy="216024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66A3742-4B31-8947-AB23-3C79B6D8549D}"/>
                </a:ext>
              </a:extLst>
            </p:cNvPr>
            <p:cNvSpPr/>
            <p:nvPr/>
          </p:nvSpPr>
          <p:spPr bwMode="auto">
            <a:xfrm>
              <a:off x="2197857" y="2708920"/>
              <a:ext cx="216024" cy="216024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DB01D7E-7381-8E4B-B22C-AF35477825EE}"/>
                </a:ext>
              </a:extLst>
            </p:cNvPr>
            <p:cNvSpPr/>
            <p:nvPr/>
          </p:nvSpPr>
          <p:spPr bwMode="auto">
            <a:xfrm>
              <a:off x="2413881" y="2708920"/>
              <a:ext cx="216024" cy="216024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271F95BA-B765-2D41-92DD-996A965DEA5A}"/>
                </a:ext>
              </a:extLst>
            </p:cNvPr>
            <p:cNvSpPr/>
            <p:nvPr/>
          </p:nvSpPr>
          <p:spPr bwMode="auto">
            <a:xfrm>
              <a:off x="2627784" y="2924944"/>
              <a:ext cx="216024" cy="216024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2AF570B-F416-7341-845E-3D2275A5EC01}"/>
                </a:ext>
              </a:extLst>
            </p:cNvPr>
            <p:cNvSpPr/>
            <p:nvPr/>
          </p:nvSpPr>
          <p:spPr bwMode="auto">
            <a:xfrm>
              <a:off x="2843808" y="2924944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A85E5FF-D5C0-1A47-A976-CE4730E5106B}"/>
                </a:ext>
              </a:extLst>
            </p:cNvPr>
            <p:cNvSpPr/>
            <p:nvPr/>
          </p:nvSpPr>
          <p:spPr bwMode="auto">
            <a:xfrm>
              <a:off x="3058900" y="2924944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CAF1090-6507-D94F-8E80-FF44C08486C9}"/>
                </a:ext>
              </a:extLst>
            </p:cNvPr>
            <p:cNvSpPr/>
            <p:nvPr/>
          </p:nvSpPr>
          <p:spPr bwMode="auto">
            <a:xfrm>
              <a:off x="3274924" y="2924944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1897D00-12F5-0940-92AA-54A45F4B8669}"/>
                </a:ext>
              </a:extLst>
            </p:cNvPr>
            <p:cNvSpPr/>
            <p:nvPr/>
          </p:nvSpPr>
          <p:spPr bwMode="auto">
            <a:xfrm>
              <a:off x="3490431" y="2924944"/>
              <a:ext cx="216024" cy="216024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A34785F1-AB3F-324A-94D1-6E67F4BFF759}"/>
                </a:ext>
              </a:extLst>
            </p:cNvPr>
            <p:cNvSpPr/>
            <p:nvPr/>
          </p:nvSpPr>
          <p:spPr bwMode="auto">
            <a:xfrm>
              <a:off x="3706455" y="2924944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0C19D5D-4E86-8748-B577-50D56B8B2F84}"/>
                </a:ext>
              </a:extLst>
            </p:cNvPr>
            <p:cNvSpPr/>
            <p:nvPr/>
          </p:nvSpPr>
          <p:spPr bwMode="auto">
            <a:xfrm>
              <a:off x="3921547" y="2924944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A28CDF5-6E13-9945-8B78-5B3E91F00A79}"/>
                </a:ext>
              </a:extLst>
            </p:cNvPr>
            <p:cNvSpPr/>
            <p:nvPr/>
          </p:nvSpPr>
          <p:spPr bwMode="auto">
            <a:xfrm>
              <a:off x="4137571" y="2924944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5765495-B024-6C48-9E02-4116A0205550}"/>
                </a:ext>
              </a:extLst>
            </p:cNvPr>
            <p:cNvSpPr/>
            <p:nvPr/>
          </p:nvSpPr>
          <p:spPr bwMode="auto">
            <a:xfrm>
              <a:off x="1982765" y="2924944"/>
              <a:ext cx="216024" cy="216024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F7AEB30E-E639-2E45-BAC9-3F19E4D7D287}"/>
                </a:ext>
              </a:extLst>
            </p:cNvPr>
            <p:cNvSpPr/>
            <p:nvPr/>
          </p:nvSpPr>
          <p:spPr bwMode="auto">
            <a:xfrm>
              <a:off x="2197857" y="2924944"/>
              <a:ext cx="216024" cy="216024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19C2D4E3-6B8D-D646-9444-55EB71A2F563}"/>
                </a:ext>
              </a:extLst>
            </p:cNvPr>
            <p:cNvSpPr/>
            <p:nvPr/>
          </p:nvSpPr>
          <p:spPr bwMode="auto">
            <a:xfrm>
              <a:off x="2413881" y="2924944"/>
              <a:ext cx="216024" cy="216024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A282F935-A902-DF4A-B0CA-E85076D13B52}"/>
                </a:ext>
              </a:extLst>
            </p:cNvPr>
            <p:cNvSpPr/>
            <p:nvPr/>
          </p:nvSpPr>
          <p:spPr bwMode="auto">
            <a:xfrm>
              <a:off x="2627784" y="3140968"/>
              <a:ext cx="216024" cy="216024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51339136-8135-E648-B39E-ED59DBFA4112}"/>
                </a:ext>
              </a:extLst>
            </p:cNvPr>
            <p:cNvSpPr/>
            <p:nvPr/>
          </p:nvSpPr>
          <p:spPr bwMode="auto">
            <a:xfrm>
              <a:off x="2843808" y="3140968"/>
              <a:ext cx="216024" cy="216024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142A8161-7DD7-4A40-B6F5-18BB58B5C5CD}"/>
                </a:ext>
              </a:extLst>
            </p:cNvPr>
            <p:cNvSpPr/>
            <p:nvPr/>
          </p:nvSpPr>
          <p:spPr bwMode="auto">
            <a:xfrm>
              <a:off x="3058900" y="314096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F012435-9188-0D40-803C-6949AB3A923D}"/>
                </a:ext>
              </a:extLst>
            </p:cNvPr>
            <p:cNvSpPr/>
            <p:nvPr/>
          </p:nvSpPr>
          <p:spPr bwMode="auto">
            <a:xfrm>
              <a:off x="3274924" y="314096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A70C95D4-25B4-D84A-8B5B-978CA9F03E59}"/>
                </a:ext>
              </a:extLst>
            </p:cNvPr>
            <p:cNvSpPr/>
            <p:nvPr/>
          </p:nvSpPr>
          <p:spPr bwMode="auto">
            <a:xfrm>
              <a:off x="3490431" y="3140968"/>
              <a:ext cx="216024" cy="216024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A09536BD-AAFD-9345-92D6-4EFAE2E70F84}"/>
                </a:ext>
              </a:extLst>
            </p:cNvPr>
            <p:cNvSpPr/>
            <p:nvPr/>
          </p:nvSpPr>
          <p:spPr bwMode="auto">
            <a:xfrm>
              <a:off x="3706455" y="3140968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D9D97C1C-88C1-E24C-A3EC-1740D2062A39}"/>
                </a:ext>
              </a:extLst>
            </p:cNvPr>
            <p:cNvSpPr/>
            <p:nvPr/>
          </p:nvSpPr>
          <p:spPr bwMode="auto">
            <a:xfrm>
              <a:off x="3921547" y="3140968"/>
              <a:ext cx="216024" cy="216024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2F78ABDF-B0AD-0B4D-A336-604195FC830A}"/>
                </a:ext>
              </a:extLst>
            </p:cNvPr>
            <p:cNvSpPr/>
            <p:nvPr/>
          </p:nvSpPr>
          <p:spPr bwMode="auto">
            <a:xfrm>
              <a:off x="4137571" y="3140968"/>
              <a:ext cx="216024" cy="216024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BBB5F619-B209-9643-997E-E50F6BB8BFDE}"/>
                </a:ext>
              </a:extLst>
            </p:cNvPr>
            <p:cNvSpPr/>
            <p:nvPr/>
          </p:nvSpPr>
          <p:spPr bwMode="auto">
            <a:xfrm>
              <a:off x="1982765" y="3140968"/>
              <a:ext cx="216024" cy="216024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504CA715-6F36-9D42-B508-070B757F506E}"/>
                </a:ext>
              </a:extLst>
            </p:cNvPr>
            <p:cNvSpPr/>
            <p:nvPr/>
          </p:nvSpPr>
          <p:spPr bwMode="auto">
            <a:xfrm>
              <a:off x="2197857" y="3140968"/>
              <a:ext cx="216024" cy="216024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CE7656FC-AE24-F143-BE88-9C76FB65B73D}"/>
                </a:ext>
              </a:extLst>
            </p:cNvPr>
            <p:cNvSpPr/>
            <p:nvPr/>
          </p:nvSpPr>
          <p:spPr bwMode="auto">
            <a:xfrm>
              <a:off x="2413881" y="3140968"/>
              <a:ext cx="216024" cy="216024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BA291DD7-2A95-5A45-8739-007EC0EB800E}"/>
                </a:ext>
              </a:extLst>
            </p:cNvPr>
            <p:cNvSpPr/>
            <p:nvPr/>
          </p:nvSpPr>
          <p:spPr bwMode="auto">
            <a:xfrm>
              <a:off x="2627784" y="3356992"/>
              <a:ext cx="216024" cy="216024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D5B76166-225D-5B46-973E-7106EAFE4A59}"/>
                </a:ext>
              </a:extLst>
            </p:cNvPr>
            <p:cNvSpPr/>
            <p:nvPr/>
          </p:nvSpPr>
          <p:spPr bwMode="auto">
            <a:xfrm>
              <a:off x="2843808" y="335699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4F93A3D8-BB3D-6648-993A-0B0CF1E8DE95}"/>
                </a:ext>
              </a:extLst>
            </p:cNvPr>
            <p:cNvSpPr/>
            <p:nvPr/>
          </p:nvSpPr>
          <p:spPr bwMode="auto">
            <a:xfrm>
              <a:off x="3058900" y="335699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C48D7285-CD0F-9E47-96A7-1FB37CD9D5E2}"/>
                </a:ext>
              </a:extLst>
            </p:cNvPr>
            <p:cNvSpPr/>
            <p:nvPr/>
          </p:nvSpPr>
          <p:spPr bwMode="auto">
            <a:xfrm>
              <a:off x="3274924" y="335699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D0FED7AD-B087-FB41-9F22-2302F8A407AC}"/>
                </a:ext>
              </a:extLst>
            </p:cNvPr>
            <p:cNvSpPr/>
            <p:nvPr/>
          </p:nvSpPr>
          <p:spPr bwMode="auto">
            <a:xfrm>
              <a:off x="3490431" y="3356992"/>
              <a:ext cx="216024" cy="216024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8EFA4BD3-8DB1-2244-B28A-FA081D4FEAC6}"/>
                </a:ext>
              </a:extLst>
            </p:cNvPr>
            <p:cNvSpPr/>
            <p:nvPr/>
          </p:nvSpPr>
          <p:spPr bwMode="auto">
            <a:xfrm>
              <a:off x="3706455" y="335699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2BE3CB47-56B0-174C-AFAE-BE2D20654511}"/>
                </a:ext>
              </a:extLst>
            </p:cNvPr>
            <p:cNvSpPr/>
            <p:nvPr/>
          </p:nvSpPr>
          <p:spPr bwMode="auto">
            <a:xfrm>
              <a:off x="3921547" y="335699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E8D10E1B-8563-DF44-B052-EF6077D15711}"/>
                </a:ext>
              </a:extLst>
            </p:cNvPr>
            <p:cNvSpPr/>
            <p:nvPr/>
          </p:nvSpPr>
          <p:spPr bwMode="auto">
            <a:xfrm>
              <a:off x="4137571" y="3356992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9CAD5AE-813A-324C-970D-5F4BB91D5418}"/>
                </a:ext>
              </a:extLst>
            </p:cNvPr>
            <p:cNvSpPr/>
            <p:nvPr/>
          </p:nvSpPr>
          <p:spPr bwMode="auto">
            <a:xfrm>
              <a:off x="1982765" y="3356992"/>
              <a:ext cx="216024" cy="216024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AE4F7FD0-55CE-7341-8903-5A277C4529D6}"/>
                </a:ext>
              </a:extLst>
            </p:cNvPr>
            <p:cNvSpPr/>
            <p:nvPr/>
          </p:nvSpPr>
          <p:spPr bwMode="auto">
            <a:xfrm>
              <a:off x="2197857" y="3356992"/>
              <a:ext cx="216024" cy="216024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0C5A0853-1DEC-0944-A940-02E226E7266B}"/>
                </a:ext>
              </a:extLst>
            </p:cNvPr>
            <p:cNvSpPr/>
            <p:nvPr/>
          </p:nvSpPr>
          <p:spPr bwMode="auto">
            <a:xfrm>
              <a:off x="2413881" y="3356992"/>
              <a:ext cx="216024" cy="216024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10E1738-8537-8C4B-9881-A0777511F97E}"/>
                </a:ext>
              </a:extLst>
            </p:cNvPr>
            <p:cNvSpPr/>
            <p:nvPr/>
          </p:nvSpPr>
          <p:spPr bwMode="auto">
            <a:xfrm>
              <a:off x="2627784" y="3573016"/>
              <a:ext cx="216024" cy="216024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B01BB5EC-45B3-0F44-A7F6-DE6477654B6F}"/>
                </a:ext>
              </a:extLst>
            </p:cNvPr>
            <p:cNvSpPr/>
            <p:nvPr/>
          </p:nvSpPr>
          <p:spPr bwMode="auto">
            <a:xfrm>
              <a:off x="2843808" y="3573016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AC80D6C9-C8A9-B44C-8FE6-B909B539423D}"/>
                </a:ext>
              </a:extLst>
            </p:cNvPr>
            <p:cNvSpPr/>
            <p:nvPr/>
          </p:nvSpPr>
          <p:spPr bwMode="auto">
            <a:xfrm>
              <a:off x="3058900" y="3573016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691F5216-8BFE-E046-82F9-32DC24934960}"/>
                </a:ext>
              </a:extLst>
            </p:cNvPr>
            <p:cNvSpPr/>
            <p:nvPr/>
          </p:nvSpPr>
          <p:spPr bwMode="auto">
            <a:xfrm>
              <a:off x="3274924" y="3573016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675948FC-F31B-D14D-8150-7715FCCF6558}"/>
                </a:ext>
              </a:extLst>
            </p:cNvPr>
            <p:cNvSpPr/>
            <p:nvPr/>
          </p:nvSpPr>
          <p:spPr bwMode="auto">
            <a:xfrm>
              <a:off x="3490431" y="3573016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886EE75C-1632-3143-94D1-E1D84A7A8E5D}"/>
                </a:ext>
              </a:extLst>
            </p:cNvPr>
            <p:cNvSpPr/>
            <p:nvPr/>
          </p:nvSpPr>
          <p:spPr bwMode="auto">
            <a:xfrm>
              <a:off x="3706455" y="3573016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23046393-1342-3041-93D1-4E4D2B95ED48}"/>
                </a:ext>
              </a:extLst>
            </p:cNvPr>
            <p:cNvSpPr/>
            <p:nvPr/>
          </p:nvSpPr>
          <p:spPr bwMode="auto">
            <a:xfrm>
              <a:off x="3921547" y="3573016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5AAC1DEC-B6A8-C647-BEA9-5B7EB1E4174C}"/>
                </a:ext>
              </a:extLst>
            </p:cNvPr>
            <p:cNvSpPr/>
            <p:nvPr/>
          </p:nvSpPr>
          <p:spPr bwMode="auto">
            <a:xfrm>
              <a:off x="4137571" y="3573016"/>
              <a:ext cx="216024" cy="216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570CAE33-FE99-164C-89F9-6D7DA3226203}"/>
                </a:ext>
              </a:extLst>
            </p:cNvPr>
            <p:cNvSpPr/>
            <p:nvPr/>
          </p:nvSpPr>
          <p:spPr bwMode="auto">
            <a:xfrm>
              <a:off x="1982765" y="3573016"/>
              <a:ext cx="216024" cy="216024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E1FE93AC-0B3C-C043-B10A-A0333B5C1AA9}"/>
                </a:ext>
              </a:extLst>
            </p:cNvPr>
            <p:cNvSpPr/>
            <p:nvPr/>
          </p:nvSpPr>
          <p:spPr bwMode="auto">
            <a:xfrm>
              <a:off x="2197857" y="3573016"/>
              <a:ext cx="216024" cy="216024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2A8AF3CB-4F9A-8847-9A48-4057565E08CD}"/>
                </a:ext>
              </a:extLst>
            </p:cNvPr>
            <p:cNvSpPr/>
            <p:nvPr/>
          </p:nvSpPr>
          <p:spPr bwMode="auto">
            <a:xfrm>
              <a:off x="2413881" y="3573016"/>
              <a:ext cx="216024" cy="216024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4BA855C7-0DC7-D54F-A506-4DD8B659F46A}"/>
                </a:ext>
              </a:extLst>
            </p:cNvPr>
            <p:cNvSpPr/>
            <p:nvPr/>
          </p:nvSpPr>
          <p:spPr bwMode="auto">
            <a:xfrm>
              <a:off x="2212267" y="2518518"/>
              <a:ext cx="180020" cy="18002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  <p:sp>
          <p:nvSpPr>
            <p:cNvPr id="106" name="Diamond 105">
              <a:extLst>
                <a:ext uri="{FF2B5EF4-FFF2-40B4-BE49-F238E27FC236}">
                  <a16:creationId xmlns:a16="http://schemas.microsoft.com/office/drawing/2014/main" id="{280FD832-8633-D54D-8C59-D137B0A7A6F7}"/>
                </a:ext>
              </a:extLst>
            </p:cNvPr>
            <p:cNvSpPr/>
            <p:nvPr/>
          </p:nvSpPr>
          <p:spPr bwMode="auto">
            <a:xfrm>
              <a:off x="3952088" y="2924944"/>
              <a:ext cx="154523" cy="216024"/>
            </a:xfrm>
            <a:prstGeom prst="diamond">
              <a:avLst/>
            </a:prstGeom>
            <a:solidFill>
              <a:srgbClr val="00B050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itchFamily="2" charset="2"/>
                <a:buChar char="l"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  <a:ea typeface="隶书" pitchFamily="49" charset="-122"/>
              </a:endParaRPr>
            </a:p>
          </p:txBody>
        </p:sp>
      </p:grpSp>
      <p:pic>
        <p:nvPicPr>
          <p:cNvPr id="19" name="Picture 2" descr="http://gb.images.s3.amazonaws.com/wp-content/uploads/2012/01/WALLE.png">
            <a:extLst>
              <a:ext uri="{FF2B5EF4-FFF2-40B4-BE49-F238E27FC236}">
                <a16:creationId xmlns:a16="http://schemas.microsoft.com/office/drawing/2014/main" id="{58D5AC2D-6EDB-904D-802A-04CE1312E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924" y="3029996"/>
            <a:ext cx="2158521" cy="215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2" descr="http://orig01.deviantart.net/8972/f/2008/191/9/e/eve_by_madmoiselleclau_by_w_e_love_wall_e.jpg">
            <a:extLst>
              <a:ext uri="{FF2B5EF4-FFF2-40B4-BE49-F238E27FC236}">
                <a16:creationId xmlns:a16="http://schemas.microsoft.com/office/drawing/2014/main" id="{70BC28D6-77EE-924A-8CF8-37A114E0F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602" y="2415472"/>
            <a:ext cx="2091175" cy="287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69516C2-5A32-B741-A617-4E619E7275E7}"/>
              </a:ext>
            </a:extLst>
          </p:cNvPr>
          <p:cNvSpPr/>
          <p:nvPr/>
        </p:nvSpPr>
        <p:spPr>
          <a:xfrm>
            <a:off x="1435035" y="1902330"/>
            <a:ext cx="1992410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Robot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walle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400" b="1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C2FDEBC0-2385-7B43-838B-C27EE5E6D1DE}"/>
              </a:ext>
            </a:extLst>
          </p:cNvPr>
          <p:cNvSpPr/>
          <p:nvPr/>
        </p:nvSpPr>
        <p:spPr>
          <a:xfrm>
            <a:off x="9135667" y="1932968"/>
            <a:ext cx="1992410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Robot  eve;</a:t>
            </a:r>
            <a:endParaRPr lang="en-US" sz="2400" b="1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15B2F8E5-ED3A-8B46-8CD7-BDBD1ECFAD2A}"/>
              </a:ext>
            </a:extLst>
          </p:cNvPr>
          <p:cNvSpPr/>
          <p:nvPr/>
        </p:nvSpPr>
        <p:spPr>
          <a:xfrm>
            <a:off x="3262492" y="5576729"/>
            <a:ext cx="2962011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walle.move_north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);</a:t>
            </a:r>
            <a:endParaRPr lang="en-US" sz="2400" b="1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ECBC3B82-EAC6-BC47-AF04-D7ABDE4AAF8A}"/>
              </a:ext>
            </a:extLst>
          </p:cNvPr>
          <p:cNvSpPr/>
          <p:nvPr/>
        </p:nvSpPr>
        <p:spPr>
          <a:xfrm>
            <a:off x="6515893" y="5576729"/>
            <a:ext cx="2647820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eve.move_west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);</a:t>
            </a:r>
            <a:endParaRPr lang="en-US" sz="2400" b="1" dirty="0"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5" name="Title 1">
            <a:extLst>
              <a:ext uri="{FF2B5EF4-FFF2-40B4-BE49-F238E27FC236}">
                <a16:creationId xmlns:a16="http://schemas.microsoft.com/office/drawing/2014/main" id="{B93D1FAB-89B2-E240-ABD6-EFEA95DEF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OOP</a:t>
            </a:r>
          </a:p>
        </p:txBody>
      </p:sp>
    </p:spTree>
    <p:extLst>
      <p:ext uri="{BB962C8B-B14F-4D97-AF65-F5344CB8AC3E}">
        <p14:creationId xmlns:p14="http://schemas.microsoft.com/office/powerpoint/2010/main" val="5640932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6D2CE-B1DE-AC40-887F-B30777C91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OOP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9516C2-5A32-B741-A617-4E619E7275E7}"/>
              </a:ext>
            </a:extLst>
          </p:cNvPr>
          <p:cNvSpPr/>
          <p:nvPr/>
        </p:nvSpPr>
        <p:spPr>
          <a:xfrm>
            <a:off x="838200" y="1997504"/>
            <a:ext cx="10629096" cy="3346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Ease in software design. </a:t>
            </a:r>
          </a:p>
          <a:p>
            <a:pPr algn="just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  </a:t>
            </a:r>
            <a:r>
              <a:rPr lang="ja-JP" altLang="en-US" sz="2400" b="1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直接在问题空间中思考设计</a:t>
            </a:r>
            <a:r>
              <a:rPr lang="zh-CN" altLang="en-US" sz="2400" b="1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ja-JP" altLang="en-US" sz="2400" b="1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无须考虑机器相关的底层事务</a:t>
            </a:r>
            <a:r>
              <a:rPr lang="zh-CN" altLang="en-US" sz="2400" b="1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sz="2400" b="1" dirty="0"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Ease in software maintenance. </a:t>
            </a:r>
          </a:p>
          <a:p>
            <a:pPr algn="just">
              <a:lnSpc>
                <a:spcPct val="150000"/>
              </a:lnSpc>
            </a:pPr>
            <a:r>
              <a:rPr lang="en-US" altLang="ja-JP" sz="2400" b="1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ja-JP" altLang="en-US" sz="2400" b="1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因为符合人类思维方式</a:t>
            </a:r>
            <a:r>
              <a:rPr lang="zh-CN" altLang="en-US" sz="2400" b="1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ja-JP" altLang="en-US" sz="2400" b="1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所以易理解</a:t>
            </a:r>
            <a:r>
              <a:rPr lang="zh-CN" altLang="en-US" sz="2400" b="1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；</a:t>
            </a:r>
            <a:r>
              <a:rPr lang="ja-JP" altLang="en-US" sz="2400" b="1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因为易理解</a:t>
            </a:r>
            <a:r>
              <a:rPr lang="zh-CN" altLang="en-US" sz="2400" b="1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ja-JP" altLang="en-US" sz="2400" b="1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所以易测试</a:t>
            </a:r>
            <a:r>
              <a:rPr lang="zh-CN" altLang="en-US" sz="2400" b="1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ja-JP" altLang="en-US" sz="2400" b="1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维护</a:t>
            </a:r>
            <a:r>
              <a:rPr lang="zh-CN" altLang="en-US" sz="2400" b="1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Reusable software.</a:t>
            </a:r>
          </a:p>
          <a:p>
            <a:pPr algn="just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  </a:t>
            </a:r>
            <a:r>
              <a:rPr lang="ja-JP" altLang="en-US" sz="2400" b="1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类的设计实现和使用可以有效分离</a:t>
            </a:r>
            <a:r>
              <a:rPr lang="zh-CN" altLang="en-US" sz="2400" b="1" dirty="0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6832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6D2CE-B1DE-AC40-887F-B30777C91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lecture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9516C2-5A32-B741-A617-4E619E7275E7}"/>
              </a:ext>
            </a:extLst>
          </p:cNvPr>
          <p:cNvSpPr/>
          <p:nvPr/>
        </p:nvSpPr>
        <p:spPr>
          <a:xfrm>
            <a:off x="838200" y="1997504"/>
            <a:ext cx="10629096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C++ Primer, Chapters 2 &amp; 3.1-3.2</a:t>
            </a:r>
          </a:p>
        </p:txBody>
      </p:sp>
    </p:spTree>
    <p:extLst>
      <p:ext uri="{BB962C8B-B14F-4D97-AF65-F5344CB8AC3E}">
        <p14:creationId xmlns:p14="http://schemas.microsoft.com/office/powerpoint/2010/main" val="4124889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6D2CE-B1DE-AC40-887F-B30777C91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Programming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383E88-F23D-1F43-B043-7A61B5EC897A}"/>
              </a:ext>
            </a:extLst>
          </p:cNvPr>
          <p:cNvSpPr txBox="1"/>
          <p:nvPr/>
        </p:nvSpPr>
        <p:spPr>
          <a:xfrm>
            <a:off x="4469025" y="4537562"/>
            <a:ext cx="3316737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programming language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EC73A2-C50F-9D41-B696-3C93B2DCB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6327" y="3410454"/>
            <a:ext cx="2003336" cy="15662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851203-037F-4B44-9FE0-7623E39C2E39}"/>
              </a:ext>
            </a:extLst>
          </p:cNvPr>
          <p:cNvSpPr txBox="1"/>
          <p:nvPr/>
        </p:nvSpPr>
        <p:spPr>
          <a:xfrm>
            <a:off x="7548960" y="2168131"/>
            <a:ext cx="4191404" cy="1052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Computer [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machine language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]: </a:t>
            </a:r>
          </a:p>
          <a:p>
            <a:pPr algn="just">
              <a:lnSpc>
                <a:spcPct val="150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001110001100101010111111001…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473B07B-628C-CC45-9B69-F8A520F536EA}"/>
              </a:ext>
            </a:extLst>
          </p:cNvPr>
          <p:cNvCxnSpPr>
            <a:cxnSpLocks/>
          </p:cNvCxnSpPr>
          <p:nvPr/>
        </p:nvCxnSpPr>
        <p:spPr>
          <a:xfrm>
            <a:off x="4301236" y="3961274"/>
            <a:ext cx="3393526" cy="0"/>
          </a:xfrm>
          <a:prstGeom prst="straightConnector1">
            <a:avLst/>
          </a:prstGeom>
          <a:ln w="444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5082028-1254-F247-8347-1AF57AF931F7}"/>
              </a:ext>
            </a:extLst>
          </p:cNvPr>
          <p:cNvCxnSpPr>
            <a:cxnSpLocks/>
          </p:cNvCxnSpPr>
          <p:nvPr/>
        </p:nvCxnSpPr>
        <p:spPr>
          <a:xfrm flipH="1">
            <a:off x="4318489" y="4347130"/>
            <a:ext cx="3376273" cy="0"/>
          </a:xfrm>
          <a:prstGeom prst="straightConnector1">
            <a:avLst/>
          </a:prstGeom>
          <a:ln w="444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CA17BE70-E96E-5246-B8A5-F1B0EB2A9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70" y="3285921"/>
            <a:ext cx="1710435" cy="19921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36D9155-B0E4-E943-B996-BF94849199D9}"/>
              </a:ext>
            </a:extLst>
          </p:cNvPr>
          <p:cNvSpPr txBox="1"/>
          <p:nvPr/>
        </p:nvSpPr>
        <p:spPr>
          <a:xfrm>
            <a:off x="916486" y="2222482"/>
            <a:ext cx="3635471" cy="1052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Human [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natural language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]: </a:t>
            </a:r>
          </a:p>
          <a:p>
            <a:pPr algn="just">
              <a:lnSpc>
                <a:spcPct val="150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@$#&amp;*O&amp;^%*$Q)E*R…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DC8C483-AF3C-E344-9C49-2F1221836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225" y="37247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72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6D2CE-B1DE-AC40-887F-B30777C91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Programming language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D082F0-6B33-AB44-BF4F-68F4F07D09F6}"/>
              </a:ext>
            </a:extLst>
          </p:cNvPr>
          <p:cNvSpPr txBox="1"/>
          <p:nvPr/>
        </p:nvSpPr>
        <p:spPr>
          <a:xfrm>
            <a:off x="1160314" y="2562062"/>
            <a:ext cx="9871372" cy="2570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many programming languages.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C++ is one of the most popular programming languages.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C++ is NOT the easiest programming language.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C++ is a 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middle-level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programming language.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Mastering C++ can help you learn other programming languages faster.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558E7E-EAEF-234C-8B11-F26337408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9509" y="2820572"/>
            <a:ext cx="913383" cy="102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62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6D2CE-B1DE-AC40-887F-B30777C91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Programming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353D05-8F84-1645-BFB9-4367F56F6E3B}"/>
              </a:ext>
            </a:extLst>
          </p:cNvPr>
          <p:cNvSpPr txBox="1"/>
          <p:nvPr/>
        </p:nvSpPr>
        <p:spPr>
          <a:xfrm>
            <a:off x="5264622" y="548837"/>
            <a:ext cx="6053237" cy="114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steps of building an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executable program</a:t>
            </a:r>
            <a:r>
              <a:rPr lang="zh-CN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C++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786870-1FEE-164C-81A9-30ED8AF3D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253" y="2856022"/>
            <a:ext cx="9608529" cy="277982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635B1EA-8142-8A4F-A6B0-DD66A72458F2}"/>
              </a:ext>
            </a:extLst>
          </p:cNvPr>
          <p:cNvSpPr txBox="1"/>
          <p:nvPr/>
        </p:nvSpPr>
        <p:spPr>
          <a:xfrm>
            <a:off x="2794958" y="6137896"/>
            <a:ext cx="8893653" cy="41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source: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http://www.math.bas.bg/~nkirov/2004/Horstman/ch01/ch01.html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Obtained: Sept 19, 2018.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B1A8AC-16E8-5047-BBE8-7A3BBB26A0FD}"/>
              </a:ext>
            </a:extLst>
          </p:cNvPr>
          <p:cNvSpPr txBox="1"/>
          <p:nvPr/>
        </p:nvSpPr>
        <p:spPr>
          <a:xfrm>
            <a:off x="1071314" y="2296253"/>
            <a:ext cx="2241232" cy="576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ja-JP" altLang="en-US" sz="2400" b="1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源代码</a:t>
            </a:r>
            <a:r>
              <a:rPr lang="en-US" altLang="ja-JP" sz="2400" b="1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ja-JP" altLang="en-US" sz="2400" b="1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源文件</a:t>
            </a:r>
            <a:endParaRPr lang="en-US" sz="2400" b="1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CA433E-7735-DF49-845F-3E64484CC908}"/>
              </a:ext>
            </a:extLst>
          </p:cNvPr>
          <p:cNvSpPr txBox="1"/>
          <p:nvPr/>
        </p:nvSpPr>
        <p:spPr>
          <a:xfrm>
            <a:off x="3742628" y="3914291"/>
            <a:ext cx="1289264" cy="559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ja-JP" altLang="en-US" sz="2400" b="1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编译器</a:t>
            </a:r>
            <a:endParaRPr lang="en-US" sz="2400" b="1" dirty="0">
              <a:solidFill>
                <a:srgbClr val="C00000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02AA2F-17FD-4B4A-907A-05E245B4E062}"/>
              </a:ext>
            </a:extLst>
          </p:cNvPr>
          <p:cNvSpPr txBox="1"/>
          <p:nvPr/>
        </p:nvSpPr>
        <p:spPr>
          <a:xfrm>
            <a:off x="4997386" y="2320036"/>
            <a:ext cx="2746697" cy="576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ja-JP" altLang="en-US" sz="2400" b="1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目标代码</a:t>
            </a:r>
            <a:r>
              <a:rPr lang="en-US" altLang="ja-JP" sz="2400" b="1" dirty="0">
                <a:solidFill>
                  <a:srgbClr val="0070C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ja-JP" altLang="en-US" sz="2400" b="1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目标文件</a:t>
            </a:r>
            <a:endParaRPr lang="en-US" sz="2400" b="1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0E6611-2E84-9743-9F60-15543D4145CB}"/>
              </a:ext>
            </a:extLst>
          </p:cNvPr>
          <p:cNvSpPr txBox="1"/>
          <p:nvPr/>
        </p:nvSpPr>
        <p:spPr>
          <a:xfrm>
            <a:off x="9223246" y="2320036"/>
            <a:ext cx="1763283" cy="576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ja-JP" altLang="en-US" sz="2400" b="1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可执行程序</a:t>
            </a:r>
            <a:endParaRPr lang="en-US" sz="2400" b="1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86FC74-BA25-5E48-A040-95FB2467DE1D}"/>
              </a:ext>
            </a:extLst>
          </p:cNvPr>
          <p:cNvSpPr txBox="1"/>
          <p:nvPr/>
        </p:nvSpPr>
        <p:spPr>
          <a:xfrm>
            <a:off x="7587134" y="3923491"/>
            <a:ext cx="1289264" cy="559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ja-JP" altLang="en-US" sz="2400" b="1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连接器</a:t>
            </a:r>
            <a:endParaRPr lang="en-US" sz="2400" b="1" dirty="0">
              <a:solidFill>
                <a:srgbClr val="C00000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710254-D497-3841-BC50-71CB9C05CD40}"/>
              </a:ext>
            </a:extLst>
          </p:cNvPr>
          <p:cNvSpPr txBox="1"/>
          <p:nvPr/>
        </p:nvSpPr>
        <p:spPr>
          <a:xfrm>
            <a:off x="4997386" y="4915819"/>
            <a:ext cx="586594" cy="576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ja-JP" altLang="en-US" sz="2400" b="1">
                <a:solidFill>
                  <a:srgbClr val="0070C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库</a:t>
            </a:r>
            <a:endParaRPr lang="en-US" sz="2400" b="1" dirty="0">
              <a:solidFill>
                <a:srgbClr val="0070C0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14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6D2CE-B1DE-AC40-887F-B30777C91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simple C++ program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CE2208-8887-234C-A721-AE6E53A77D38}"/>
              </a:ext>
            </a:extLst>
          </p:cNvPr>
          <p:cNvSpPr txBox="1"/>
          <p:nvPr/>
        </p:nvSpPr>
        <p:spPr>
          <a:xfrm>
            <a:off x="1436360" y="2404805"/>
            <a:ext cx="2549044" cy="27959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int</a:t>
            </a:r>
            <a:r>
              <a:rPr lang="en-US" sz="2400" b="1" dirty="0">
                <a:latin typeface="Cambria" panose="02040503050406030204" pitchFamily="18" charset="0"/>
                <a:cs typeface="Times New Roman" panose="02020603050405020304" pitchFamily="18" charset="0"/>
              </a:rPr>
              <a:t> main( ) {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latin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return</a:t>
            </a:r>
            <a:r>
              <a:rPr lang="en-US" sz="2400" b="1" dirty="0">
                <a:latin typeface="Cambria" panose="02040503050406030204" pitchFamily="18" charset="0"/>
                <a:cs typeface="Times New Roman" panose="02020603050405020304" pitchFamily="18" charset="0"/>
              </a:rPr>
              <a:t> 0;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latin typeface="Cambria" panose="02040503050406030204" pitchFamily="18" charset="0"/>
                <a:cs typeface="Times New Roman" panose="02020603050405020304" pitchFamily="18" charset="0"/>
              </a:rPr>
              <a:t>}</a:t>
            </a:r>
          </a:p>
          <a:p>
            <a:pPr algn="just">
              <a:lnSpc>
                <a:spcPct val="150000"/>
              </a:lnSpc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561F4D-03F4-5B48-BAA0-AF2A14D361B6}"/>
              </a:ext>
            </a:extLst>
          </p:cNvPr>
          <p:cNvSpPr txBox="1"/>
          <p:nvPr/>
        </p:nvSpPr>
        <p:spPr>
          <a:xfrm>
            <a:off x="1131500" y="5235269"/>
            <a:ext cx="3259168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 file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simple.cpp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30A90D-39BC-0E48-BF36-F65CD3B49B7D}"/>
              </a:ext>
            </a:extLst>
          </p:cNvPr>
          <p:cNvSpPr/>
          <p:nvPr/>
        </p:nvSpPr>
        <p:spPr>
          <a:xfrm>
            <a:off x="6224346" y="2594586"/>
            <a:ext cx="45099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effectLst/>
                <a:latin typeface="Cambria" panose="02040503050406030204" pitchFamily="18" charset="0"/>
                <a:cs typeface="Courier New" panose="02070309020205020404" pitchFamily="49" charset="0"/>
              </a:rPr>
              <a:t>g++  -c  -o  </a:t>
            </a:r>
            <a:r>
              <a:rPr lang="en-US" sz="2400" b="1" dirty="0" err="1">
                <a:effectLst/>
                <a:latin typeface="Cambria" panose="02040503050406030204" pitchFamily="18" charset="0"/>
                <a:cs typeface="Courier New" panose="02070309020205020404" pitchFamily="49" charset="0"/>
              </a:rPr>
              <a:t>simple.o</a:t>
            </a:r>
            <a:r>
              <a:rPr lang="en-US" sz="2400" b="1" dirty="0">
                <a:effectLst/>
                <a:latin typeface="Cambria" panose="02040503050406030204" pitchFamily="18" charset="0"/>
                <a:cs typeface="Courier New" panose="02070309020205020404" pitchFamily="49" charset="0"/>
              </a:rPr>
              <a:t>  </a:t>
            </a:r>
            <a:r>
              <a:rPr lang="en-US" sz="2400" b="1" dirty="0" err="1">
                <a:effectLst/>
                <a:latin typeface="Cambria" panose="02040503050406030204" pitchFamily="18" charset="0"/>
                <a:cs typeface="Courier New" panose="02070309020205020404" pitchFamily="49" charset="0"/>
              </a:rPr>
              <a:t>simple.cpp</a:t>
            </a:r>
            <a:endParaRPr lang="en-US" sz="2400" b="1" dirty="0">
              <a:effectLst/>
              <a:latin typeface="Cambria" panose="02040503050406030204" pitchFamily="18" charset="0"/>
              <a:cs typeface="Courier New" panose="02070309020205020404" pitchFamily="49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4082C6B-B9A0-0947-B729-23186E72BE93}"/>
              </a:ext>
            </a:extLst>
          </p:cNvPr>
          <p:cNvSpPr/>
          <p:nvPr/>
        </p:nvSpPr>
        <p:spPr>
          <a:xfrm>
            <a:off x="5551180" y="2111301"/>
            <a:ext cx="1346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Compile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8C2EE9-385E-C44D-819C-E40B4FE867B8}"/>
              </a:ext>
            </a:extLst>
          </p:cNvPr>
          <p:cNvSpPr/>
          <p:nvPr/>
        </p:nvSpPr>
        <p:spPr>
          <a:xfrm>
            <a:off x="6224346" y="4022820"/>
            <a:ext cx="35447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effectLst/>
                <a:latin typeface="Cambria" panose="02040503050406030204" pitchFamily="18" charset="0"/>
                <a:cs typeface="Courier New" panose="02070309020205020404" pitchFamily="49" charset="0"/>
              </a:rPr>
              <a:t>g++  </a:t>
            </a:r>
            <a:r>
              <a:rPr lang="en-US" sz="2400" b="1" dirty="0" err="1">
                <a:effectLst/>
                <a:latin typeface="Cambria" panose="02040503050406030204" pitchFamily="18" charset="0"/>
                <a:cs typeface="Courier New" panose="02070309020205020404" pitchFamily="49" charset="0"/>
              </a:rPr>
              <a:t>simple.o</a:t>
            </a:r>
            <a:r>
              <a:rPr lang="en-US" sz="2400" b="1" dirty="0">
                <a:effectLst/>
                <a:latin typeface="Cambria" panose="02040503050406030204" pitchFamily="18" charset="0"/>
                <a:cs typeface="Courier New" panose="02070309020205020404" pitchFamily="49" charset="0"/>
              </a:rPr>
              <a:t>  -o  simple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1AC87B-2017-EC42-A43C-14FEE685544E}"/>
              </a:ext>
            </a:extLst>
          </p:cNvPr>
          <p:cNvSpPr/>
          <p:nvPr/>
        </p:nvSpPr>
        <p:spPr>
          <a:xfrm>
            <a:off x="5551180" y="3539535"/>
            <a:ext cx="8178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Link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0D19866-E469-8444-930F-A3345E3D8FD8}"/>
              </a:ext>
            </a:extLst>
          </p:cNvPr>
          <p:cNvSpPr/>
          <p:nvPr/>
        </p:nvSpPr>
        <p:spPr>
          <a:xfrm>
            <a:off x="6224346" y="5508846"/>
            <a:ext cx="13660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cs typeface="Courier New" panose="02070309020205020404" pitchFamily="49" charset="0"/>
              </a:rPr>
              <a:t>./simple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F726A80-7E72-6945-9B85-596588BBD609}"/>
              </a:ext>
            </a:extLst>
          </p:cNvPr>
          <p:cNvSpPr/>
          <p:nvPr/>
        </p:nvSpPr>
        <p:spPr>
          <a:xfrm>
            <a:off x="5551180" y="5025561"/>
            <a:ext cx="12266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Execute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918BAB-6BE6-E944-A7D6-060600DA6AA2}"/>
              </a:ext>
            </a:extLst>
          </p:cNvPr>
          <p:cNvSpPr txBox="1"/>
          <p:nvPr/>
        </p:nvSpPr>
        <p:spPr>
          <a:xfrm>
            <a:off x="7264729" y="648951"/>
            <a:ext cx="1807695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try!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4523B04-A966-AE4C-B85E-5BA8BB5CB8BD}"/>
              </a:ext>
            </a:extLst>
          </p:cNvPr>
          <p:cNvSpPr txBox="1"/>
          <p:nvPr/>
        </p:nvSpPr>
        <p:spPr>
          <a:xfrm>
            <a:off x="8660921" y="6137896"/>
            <a:ext cx="2947614" cy="41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Tested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macOS [Sept 19, 2018]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509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6D2CE-B1DE-AC40-887F-B30777C91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simple C++ program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561F4D-03F4-5B48-BAA0-AF2A14D361B6}"/>
              </a:ext>
            </a:extLst>
          </p:cNvPr>
          <p:cNvSpPr txBox="1"/>
          <p:nvPr/>
        </p:nvSpPr>
        <p:spPr>
          <a:xfrm>
            <a:off x="4756030" y="2139395"/>
            <a:ext cx="6477000" cy="1047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Every C++ program contains one or more 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functions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one of which must be named 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0D9C4D-DFBD-5049-9D7F-CAB4461C7624}"/>
              </a:ext>
            </a:extLst>
          </p:cNvPr>
          <p:cNvSpPr txBox="1"/>
          <p:nvPr/>
        </p:nvSpPr>
        <p:spPr>
          <a:xfrm>
            <a:off x="1436360" y="2404805"/>
            <a:ext cx="2549044" cy="27959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int</a:t>
            </a:r>
            <a:r>
              <a:rPr lang="en-US" sz="2400" b="1" dirty="0">
                <a:latin typeface="Cambria" panose="02040503050406030204" pitchFamily="18" charset="0"/>
                <a:cs typeface="Times New Roman" panose="02020603050405020304" pitchFamily="18" charset="0"/>
              </a:rPr>
              <a:t> main( ) {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latin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return</a:t>
            </a:r>
            <a:r>
              <a:rPr lang="en-US" sz="2400" b="1" dirty="0">
                <a:latin typeface="Cambria" panose="02040503050406030204" pitchFamily="18" charset="0"/>
                <a:cs typeface="Times New Roman" panose="02020603050405020304" pitchFamily="18" charset="0"/>
              </a:rPr>
              <a:t> 0;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latin typeface="Cambria" panose="02040503050406030204" pitchFamily="18" charset="0"/>
                <a:cs typeface="Times New Roman" panose="02020603050405020304" pitchFamily="18" charset="0"/>
              </a:rPr>
              <a:t>}</a:t>
            </a:r>
          </a:p>
          <a:p>
            <a:pPr algn="just">
              <a:lnSpc>
                <a:spcPct val="150000"/>
              </a:lnSpc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6E28B0-FBE7-5040-9085-AA38F648A940}"/>
              </a:ext>
            </a:extLst>
          </p:cNvPr>
          <p:cNvSpPr txBox="1"/>
          <p:nvPr/>
        </p:nvSpPr>
        <p:spPr>
          <a:xfrm>
            <a:off x="4756030" y="3635249"/>
            <a:ext cx="6477000" cy="2062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 name</a:t>
            </a:r>
            <a:r>
              <a:rPr lang="zh-CN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ja-JP" altLang="en-US" sz="2200" b="1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函数名</a:t>
            </a:r>
            <a:endParaRPr lang="en-US" sz="2200" b="1" dirty="0"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list of parameters 	</a:t>
            </a:r>
            <a:r>
              <a:rPr lang="ja-JP" altLang="en-US" sz="2200" b="1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参数列表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Return type</a:t>
            </a:r>
            <a:r>
              <a:rPr lang="zh-CN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ja-JP" altLang="en-US" sz="2200" b="1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返回类型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Function body		</a:t>
            </a:r>
            <a:r>
              <a:rPr lang="ja-JP" altLang="en-US" sz="2200" b="1"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函数体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547A19-4A32-5C46-8609-FC63343880BE}"/>
              </a:ext>
            </a:extLst>
          </p:cNvPr>
          <p:cNvSpPr txBox="1"/>
          <p:nvPr/>
        </p:nvSpPr>
        <p:spPr>
          <a:xfrm>
            <a:off x="1131500" y="5235269"/>
            <a:ext cx="3259168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 file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simple.cpp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208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6D2CE-B1DE-AC40-887F-B30777C91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simple C++ program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0D9C4D-DFBD-5049-9D7F-CAB4461C7624}"/>
              </a:ext>
            </a:extLst>
          </p:cNvPr>
          <p:cNvSpPr txBox="1"/>
          <p:nvPr/>
        </p:nvSpPr>
        <p:spPr>
          <a:xfrm>
            <a:off x="1436360" y="2404805"/>
            <a:ext cx="2549044" cy="27959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int</a:t>
            </a:r>
            <a:r>
              <a:rPr lang="en-US" sz="2400" b="1" dirty="0">
                <a:latin typeface="Cambria" panose="02040503050406030204" pitchFamily="18" charset="0"/>
                <a:cs typeface="Times New Roman" panose="02020603050405020304" pitchFamily="18" charset="0"/>
              </a:rPr>
              <a:t> main( ) {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latin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return</a:t>
            </a:r>
            <a:r>
              <a:rPr lang="en-US" sz="2400" b="1" dirty="0">
                <a:latin typeface="Cambria" panose="02040503050406030204" pitchFamily="18" charset="0"/>
                <a:cs typeface="Times New Roman" panose="02020603050405020304" pitchFamily="18" charset="0"/>
              </a:rPr>
              <a:t> 0;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latin typeface="Cambria" panose="02040503050406030204" pitchFamily="18" charset="0"/>
                <a:cs typeface="Times New Roman" panose="02020603050405020304" pitchFamily="18" charset="0"/>
              </a:rPr>
              <a:t>}</a:t>
            </a:r>
          </a:p>
          <a:p>
            <a:pPr algn="just">
              <a:lnSpc>
                <a:spcPct val="150000"/>
              </a:lnSpc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5833C0-060E-0D42-9261-E579BF7A84E1}"/>
              </a:ext>
            </a:extLst>
          </p:cNvPr>
          <p:cNvSpPr/>
          <p:nvPr/>
        </p:nvSpPr>
        <p:spPr>
          <a:xfrm>
            <a:off x="5689508" y="3802784"/>
            <a:ext cx="4509953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effectLst/>
                <a:latin typeface="Cambria" panose="02040503050406030204" pitchFamily="18" charset="0"/>
                <a:cs typeface="Courier New" panose="02070309020205020404" pitchFamily="49" charset="0"/>
              </a:rPr>
              <a:t>g++  -c  -o  </a:t>
            </a:r>
            <a:r>
              <a:rPr lang="en-US" sz="2400" b="1" dirty="0" err="1">
                <a:effectLst/>
                <a:latin typeface="Cambria" panose="02040503050406030204" pitchFamily="18" charset="0"/>
                <a:cs typeface="Courier New" panose="02070309020205020404" pitchFamily="49" charset="0"/>
              </a:rPr>
              <a:t>simple.o</a:t>
            </a:r>
            <a:r>
              <a:rPr lang="en-US" sz="2400" b="1" dirty="0">
                <a:effectLst/>
                <a:latin typeface="Cambria" panose="02040503050406030204" pitchFamily="18" charset="0"/>
                <a:cs typeface="Courier New" panose="02070309020205020404" pitchFamily="49" charset="0"/>
              </a:rPr>
              <a:t>  </a:t>
            </a:r>
            <a:r>
              <a:rPr lang="en-US" sz="2400" b="1" dirty="0" err="1">
                <a:effectLst/>
                <a:latin typeface="Cambria" panose="02040503050406030204" pitchFamily="18" charset="0"/>
                <a:cs typeface="Courier New" panose="02070309020205020404" pitchFamily="49" charset="0"/>
              </a:rPr>
              <a:t>simple.cpp</a:t>
            </a:r>
            <a:endParaRPr lang="en-US" sz="2400" b="1" dirty="0">
              <a:effectLst/>
              <a:latin typeface="Cambria" panose="02040503050406030204" pitchFamily="18" charset="0"/>
              <a:cs typeface="Courier New" panose="02070309020205020404" pitchFamily="49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705B8F-D226-F142-AC72-21284AA30360}"/>
              </a:ext>
            </a:extLst>
          </p:cNvPr>
          <p:cNvSpPr/>
          <p:nvPr/>
        </p:nvSpPr>
        <p:spPr>
          <a:xfrm>
            <a:off x="5016342" y="3319499"/>
            <a:ext cx="1346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Compile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61DB52-0EE2-E842-883A-53D06A73FFF2}"/>
              </a:ext>
            </a:extLst>
          </p:cNvPr>
          <p:cNvSpPr txBox="1"/>
          <p:nvPr/>
        </p:nvSpPr>
        <p:spPr>
          <a:xfrm>
            <a:off x="4602579" y="4886402"/>
            <a:ext cx="6975895" cy="1047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g++ is part of the 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GNU Compiler Collection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(GCC).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g++ is a C++ compiler.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2790A8-09B8-A747-84A0-A0D73E603BE2}"/>
              </a:ext>
            </a:extLst>
          </p:cNvPr>
          <p:cNvSpPr txBox="1"/>
          <p:nvPr/>
        </p:nvSpPr>
        <p:spPr>
          <a:xfrm>
            <a:off x="6707037" y="1535152"/>
            <a:ext cx="4646763" cy="1554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Compiles </a:t>
            </a:r>
            <a:r>
              <a:rPr lang="en-US" sz="2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simple.cpp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into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simple.o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-c: compile</a:t>
            </a:r>
          </a:p>
          <a:p>
            <a:pPr algn="just">
              <a:lnSpc>
                <a:spcPct val="150000"/>
              </a:lnSpc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-o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simple.o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indicate the object file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E6C222-023E-D34D-9967-2F42681CF2C1}"/>
              </a:ext>
            </a:extLst>
          </p:cNvPr>
          <p:cNvSpPr txBox="1"/>
          <p:nvPr/>
        </p:nvSpPr>
        <p:spPr>
          <a:xfrm>
            <a:off x="1131500" y="5235269"/>
            <a:ext cx="3259168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 file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simple.cpp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9484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2287</TotalTime>
  <Words>1297</Words>
  <Application>Microsoft Macintosh PowerPoint</Application>
  <PresentationFormat>Widescreen</PresentationFormat>
  <Paragraphs>306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等线</vt:lpstr>
      <vt:lpstr>等线 Light</vt:lpstr>
      <vt:lpstr>KaiTi</vt:lpstr>
      <vt:lpstr>隶书</vt:lpstr>
      <vt:lpstr>游ゴシック</vt:lpstr>
      <vt:lpstr>Arial</vt:lpstr>
      <vt:lpstr>Calibri</vt:lpstr>
      <vt:lpstr>Calibri Light</vt:lpstr>
      <vt:lpstr>Cambria</vt:lpstr>
      <vt:lpstr>Cambria Math</vt:lpstr>
      <vt:lpstr>Courier New</vt:lpstr>
      <vt:lpstr>Times New Roman</vt:lpstr>
      <vt:lpstr>Wingdings</vt:lpstr>
      <vt:lpstr>Office Theme</vt:lpstr>
      <vt:lpstr>Lecture 1 Getting Started</vt:lpstr>
      <vt:lpstr>Programming</vt:lpstr>
      <vt:lpstr>Programming</vt:lpstr>
      <vt:lpstr>Programming</vt:lpstr>
      <vt:lpstr>Programming language</vt:lpstr>
      <vt:lpstr>Programming</vt:lpstr>
      <vt:lpstr>A simple C++ program </vt:lpstr>
      <vt:lpstr>A simple C++ program </vt:lpstr>
      <vt:lpstr>A simple C++ program </vt:lpstr>
      <vt:lpstr>A simple C++ program </vt:lpstr>
      <vt:lpstr>“Hello, World!”</vt:lpstr>
      <vt:lpstr>“Hello World!”</vt:lpstr>
      <vt:lpstr>Sum of three integers</vt:lpstr>
      <vt:lpstr>Sum of three integers</vt:lpstr>
      <vt:lpstr>Recall</vt:lpstr>
      <vt:lpstr>IDE</vt:lpstr>
      <vt:lpstr>IDE</vt:lpstr>
      <vt:lpstr>Comments</vt:lpstr>
      <vt:lpstr>Comments</vt:lpstr>
      <vt:lpstr>Comments</vt:lpstr>
      <vt:lpstr>Flow of control</vt:lpstr>
      <vt:lpstr>Flow of control: loops</vt:lpstr>
      <vt:lpstr>Flow of control: loops</vt:lpstr>
      <vt:lpstr>Flow of control: loops</vt:lpstr>
      <vt:lpstr>Flow of control: loops</vt:lpstr>
      <vt:lpstr>Data structures &amp; classes</vt:lpstr>
      <vt:lpstr>Data structures &amp; classes</vt:lpstr>
      <vt:lpstr>Data structures &amp; classes</vt:lpstr>
      <vt:lpstr>OOP</vt:lpstr>
      <vt:lpstr>OOP</vt:lpstr>
      <vt:lpstr>OOP</vt:lpstr>
      <vt:lpstr>OOP</vt:lpstr>
      <vt:lpstr>Next lecture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 Getting Started</dc:title>
  <dc:creator>Hao Wang</dc:creator>
  <cp:lastModifiedBy>Hao Wang</cp:lastModifiedBy>
  <cp:revision>403</cp:revision>
  <dcterms:created xsi:type="dcterms:W3CDTF">2018-09-19T14:28:04Z</dcterms:created>
  <dcterms:modified xsi:type="dcterms:W3CDTF">2018-09-21T13:17:49Z</dcterms:modified>
</cp:coreProperties>
</file>