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7" r:id="rId9"/>
    <p:sldId id="261" r:id="rId10"/>
    <p:sldId id="268" r:id="rId11"/>
    <p:sldId id="263" r:id="rId12"/>
    <p:sldId id="26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>
        <p:scale>
          <a:sx n="89" d="100"/>
          <a:sy n="89" d="100"/>
        </p:scale>
        <p:origin x="32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099C14-23EA-4567-A065-1D20DCD22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BD10D65-C2E0-42CA-9B71-601F8B868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0EBB66-8C15-45C9-A940-20D6D7D83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8C0E8B-25E9-4975-B8BE-2C687492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CC8673-239F-4F97-94B3-B2011EBA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78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D9E45-46FC-4120-BF03-12BDCD3A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5FCFD0-3FD3-49DB-A9F4-37A915E6B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1F8E1B-6451-46D0-9EEA-94F6FEDE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3B3592-571D-420F-85FA-B43D3EDC1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1FB175-5C2F-49E0-BB7C-76A3E6F5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06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5DA5978-B85B-4166-8A3E-9B8C8720D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7C680B-1B9E-4F9E-94BE-1F6A96F35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B7C49D-D295-440F-81D3-906D6A22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B4286E-2A41-4152-A744-1B2DB68A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4B7322-0238-4A8C-8B48-75D82EFB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89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836722-F5E4-4007-B157-C753B428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E1B1DA-A037-4292-B031-7835C6C0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FA7A48-5448-43E9-A345-D784F86B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0B5A33-D253-4244-A93B-B1BD9C633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1EE94-87AC-46F0-A1B7-AC86FA5F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7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895FE9-E228-4607-BFC5-34F5EB3E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F8068B-212F-4866-A56A-123D9B7B9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66B0C1-5958-4CA9-9AE5-5FD21F50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CE4313-ABE7-45A7-9BEC-86761D00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71DD81-B17C-4F91-96B2-88157F61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4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DE50DF-8FDB-4CB9-BCB9-E9DBB212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B3EC2C-827A-414E-A0F2-96BFD333F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CB699D-4FCE-440D-956F-0C0CD55C9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705E73E-C150-4BCF-A973-EFEA2E84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A6538C-FA2D-4591-9E37-2151B379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5001F85-0E16-4258-BB7A-9A39C2AB6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61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3E3FE8-8585-4AFB-8DD4-EC68DC70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224CF6-EA9C-4B43-AA56-7484232C7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F0A500-F23E-4F2E-AFDC-0EB204BA4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5AE3FCA-D00E-4B90-A9E4-767345373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CAFF6DE-8F99-4E3F-843B-2CB02CF01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F5D4C1C-BF55-4C73-BBB4-7726837F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E75EDBB-A2B0-4A75-A6BD-811CE644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A3FD466-D9C9-4883-B7B7-D46F2846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09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0F89BA-1A32-4900-96FF-DDE70AD4B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45A90B3-898E-436B-BAD1-CC36CD7C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30A274A-B604-412D-962C-4EDC711C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9187F7E-C193-493D-9C1B-EDEFC822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033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43BBC8B-A2BF-435E-8C62-0ADD8625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0C6C2E-334B-46BA-A57C-4CC99832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C0EEA36-BEB9-41C8-86CE-BCDD5D41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586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5422CB-F74C-4E5A-A068-E44DA9E87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148065-D28F-47CF-90E6-72B33A9A9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322156A-2F3D-4323-9062-3BECF4A75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5261E48-5EE4-4C4F-B558-F9DB1931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BAAAFA-A6CC-4C56-9B00-7F1FDE83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5649BF-209D-4021-B5F4-4B343D0B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42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78DD9C-DBE0-4D53-9E26-A478E93D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18DB3D3-23C5-44BD-AD02-F0EE1CBFA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A91FE7-B5E3-4EAF-BA42-5ABD72638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3AEE9A-DDE3-434B-BCBB-09952A26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25C1ED3-A23A-4032-85E5-E92DFB28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1D17EE0-09C0-4CF2-80C8-FA0FE9470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29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5D08190-D956-494F-91AB-911E425E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169AF1-DAAE-4AB4-8E0C-C1D5ECEE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93A118-C99F-466F-A9CA-2AB9C7721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940B-9FBF-4250-A7DA-AF5C8DE0EFCF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90A9CF-465F-4DFE-95F4-6E0A2004A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522507-4F78-415D-8776-1391D6C47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604F-FBFC-4128-AC8B-363EF3301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05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77E08E-E70E-4C1F-9349-F4871DD6A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7746"/>
            <a:ext cx="9144000" cy="2387600"/>
          </a:xfrm>
        </p:spPr>
        <p:txBody>
          <a:bodyPr/>
          <a:lstStyle/>
          <a:p>
            <a:r>
              <a:rPr lang="en-US" altLang="zh-CN" dirty="0"/>
              <a:t>Open Topic</a:t>
            </a:r>
            <a:br>
              <a:rPr lang="en-US" altLang="zh-CN" dirty="0"/>
            </a:br>
            <a:r>
              <a:rPr lang="en-US" altLang="zh-CN" dirty="0"/>
              <a:t>Intervals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3FCE94-ADC2-4BE7-A4FE-9EA42ED9A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72318"/>
            <a:ext cx="9144000" cy="983414"/>
          </a:xfrm>
        </p:spPr>
        <p:txBody>
          <a:bodyPr>
            <a:normAutofit/>
          </a:bodyPr>
          <a:lstStyle/>
          <a:p>
            <a:r>
              <a:rPr lang="zh-CN" altLang="en-US" dirty="0"/>
              <a:t>浦亮</a:t>
            </a:r>
            <a:endParaRPr lang="en-US" altLang="zh-CN" dirty="0"/>
          </a:p>
          <a:p>
            <a:r>
              <a:rPr lang="en-US" altLang="zh-CN" dirty="0"/>
              <a:t>191250114@smail.nju.edu.cn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5BE5C5E-D5DF-42AE-A058-08DCEADB3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77" y="3872233"/>
            <a:ext cx="8077045" cy="12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55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E489D3FC-CC44-4283-B93F-6311A7629EEF}"/>
              </a:ext>
            </a:extLst>
          </p:cNvPr>
          <p:cNvSpPr txBox="1"/>
          <p:nvPr/>
        </p:nvSpPr>
        <p:spPr>
          <a:xfrm>
            <a:off x="501315" y="1836821"/>
            <a:ext cx="10395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、对所有区间按照起始位置升序排序。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、取排序后的第一个区间的起始位置为</a:t>
            </a:r>
            <a:r>
              <a:rPr lang="en-US" altLang="zh-CN" dirty="0"/>
              <a:t>start</a:t>
            </a:r>
            <a:r>
              <a:rPr lang="zh-CN" altLang="en-US" dirty="0"/>
              <a:t>，向后顺序查找</a:t>
            </a:r>
            <a:endParaRPr lang="en-US" altLang="zh-CN" dirty="0"/>
          </a:p>
          <a:p>
            <a:r>
              <a:rPr lang="zh-CN" altLang="en-US" dirty="0"/>
              <a:t>所有</a:t>
            </a:r>
            <a:r>
              <a:rPr lang="en-US" altLang="zh-CN" dirty="0"/>
              <a:t>ai&lt;=start</a:t>
            </a:r>
            <a:r>
              <a:rPr lang="zh-CN" altLang="en-US" dirty="0"/>
              <a:t>的区间中结束位置最大的</a:t>
            </a:r>
            <a:r>
              <a:rPr lang="en-US" altLang="zh-CN" dirty="0"/>
              <a:t>bi</a:t>
            </a:r>
            <a:r>
              <a:rPr lang="zh-CN" altLang="en-US" dirty="0"/>
              <a:t>，若存在，则令</a:t>
            </a:r>
            <a:r>
              <a:rPr lang="en-US" altLang="zh-CN" dirty="0"/>
              <a:t>start=bi</a:t>
            </a:r>
            <a:r>
              <a:rPr lang="zh-CN" altLang="en-US" dirty="0"/>
              <a:t>继续循环，若不存在，向后取第一个区间的起始位置为</a:t>
            </a:r>
            <a:r>
              <a:rPr lang="en-US" altLang="zh-CN" dirty="0"/>
              <a:t>start</a:t>
            </a:r>
            <a:r>
              <a:rPr lang="zh-CN" altLang="en-US" dirty="0"/>
              <a:t>继续循环。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（我们并不需要知道</a:t>
            </a:r>
            <a:r>
              <a:rPr lang="en-US" altLang="zh-CN" dirty="0"/>
              <a:t>tail</a:t>
            </a:r>
            <a:r>
              <a:rPr lang="zh-CN" altLang="en-US" dirty="0"/>
              <a:t>的值，这是因为如果贪心选择停止了，就意味着我们找不到一个区间可以将现在的正在区间继续延续下去，而我们要查找的连续区间</a:t>
            </a:r>
            <a:r>
              <a:rPr lang="en-US" altLang="zh-CN" dirty="0"/>
              <a:t>[</a:t>
            </a:r>
            <a:r>
              <a:rPr lang="en-US" altLang="zh-CN" dirty="0" err="1"/>
              <a:t>start,tail</a:t>
            </a:r>
            <a:r>
              <a:rPr lang="en-US" altLang="zh-CN" dirty="0"/>
              <a:t>]</a:t>
            </a:r>
            <a:r>
              <a:rPr lang="zh-CN" altLang="en-US" dirty="0"/>
              <a:t>本身又是由区间取并构成的，贪心的停止就意味着这个连续区间结束了）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29BEC2F-C980-4615-9D52-72C7EBFD6F6B}"/>
              </a:ext>
            </a:extLst>
          </p:cNvPr>
          <p:cNvSpPr txBox="1"/>
          <p:nvPr/>
        </p:nvSpPr>
        <p:spPr>
          <a:xfrm>
            <a:off x="501315" y="337072"/>
            <a:ext cx="655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代码思路：</a:t>
            </a:r>
          </a:p>
        </p:txBody>
      </p:sp>
    </p:spTree>
    <p:extLst>
      <p:ext uri="{BB962C8B-B14F-4D97-AF65-F5344CB8AC3E}">
        <p14:creationId xmlns:p14="http://schemas.microsoft.com/office/powerpoint/2010/main" val="2537112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1B0B8D6-79B0-4438-BDE7-B7B910F8B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32" y="0"/>
            <a:ext cx="7264831" cy="6858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5F86E82-7FEF-4529-B2DE-A6ABC17CC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513" y="943226"/>
            <a:ext cx="5448300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9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3D26F46-FA67-4392-8565-317A7978739B}"/>
              </a:ext>
            </a:extLst>
          </p:cNvPr>
          <p:cNvSpPr txBox="1"/>
          <p:nvPr/>
        </p:nvSpPr>
        <p:spPr>
          <a:xfrm>
            <a:off x="1797718" y="2123574"/>
            <a:ext cx="85965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/>
              <a:t>感谢聆听！</a:t>
            </a:r>
            <a:endParaRPr lang="en-US" altLang="zh-CN" sz="4400" dirty="0"/>
          </a:p>
          <a:p>
            <a:pPr algn="ctr"/>
            <a:endParaRPr lang="en-US" altLang="zh-CN" sz="4400" dirty="0"/>
          </a:p>
          <a:p>
            <a:pPr algn="ctr"/>
            <a:r>
              <a:rPr lang="zh-CN" altLang="en-US" sz="4400" dirty="0"/>
              <a:t>感谢马骏老师的指导！</a:t>
            </a:r>
            <a:endParaRPr lang="en-US" altLang="zh-CN" sz="4400" dirty="0"/>
          </a:p>
        </p:txBody>
      </p:sp>
    </p:spTree>
    <p:extLst>
      <p:ext uri="{BB962C8B-B14F-4D97-AF65-F5344CB8AC3E}">
        <p14:creationId xmlns:p14="http://schemas.microsoft.com/office/powerpoint/2010/main" val="39686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C9AE95F-85B1-4649-BD4A-502681902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8" y="1178195"/>
            <a:ext cx="7451558" cy="2193532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532EB39-E3DE-4401-865A-3D83700641EF}"/>
              </a:ext>
            </a:extLst>
          </p:cNvPr>
          <p:cNvSpPr txBox="1"/>
          <p:nvPr/>
        </p:nvSpPr>
        <p:spPr>
          <a:xfrm>
            <a:off x="669758" y="309006"/>
            <a:ext cx="4523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原题：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849AA7A-22F1-4A90-B540-5211C45828A6}"/>
              </a:ext>
            </a:extLst>
          </p:cNvPr>
          <p:cNvSpPr txBox="1"/>
          <p:nvPr/>
        </p:nvSpPr>
        <p:spPr>
          <a:xfrm>
            <a:off x="669758" y="3852990"/>
            <a:ext cx="4523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联想：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204CB343-0179-4A9B-A5EE-27D92EF089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313821" y="2000488"/>
            <a:ext cx="3625438" cy="548946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4255EA83-F9A2-4CEF-ADA0-43C264FC6802}"/>
              </a:ext>
            </a:extLst>
          </p:cNvPr>
          <p:cNvSpPr txBox="1"/>
          <p:nvPr/>
        </p:nvSpPr>
        <p:spPr>
          <a:xfrm>
            <a:off x="669758" y="4776320"/>
            <a:ext cx="1044742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-apple-system"/>
              </a:rPr>
              <a:t>区间覆盖问题：</a:t>
            </a:r>
            <a:endParaRPr lang="en-US" altLang="zh-CN" sz="3200" b="0" i="0" dirty="0">
              <a:effectLst/>
              <a:latin typeface="-apple-system"/>
            </a:endParaRPr>
          </a:p>
          <a:p>
            <a:r>
              <a:rPr lang="zh-CN" altLang="en-US" sz="2400" b="0" i="0" dirty="0">
                <a:effectLst/>
                <a:latin typeface="-apple-system"/>
              </a:rPr>
              <a:t>数轴上有</a:t>
            </a:r>
            <a:r>
              <a:rPr lang="en-US" altLang="zh-CN" sz="2400" b="0" i="0" dirty="0">
                <a:effectLst/>
                <a:latin typeface="-apple-system"/>
              </a:rPr>
              <a:t>n</a:t>
            </a:r>
            <a:r>
              <a:rPr lang="zh-CN" altLang="en-US" sz="2400" b="0" i="0" dirty="0">
                <a:effectLst/>
                <a:latin typeface="-apple-system"/>
              </a:rPr>
              <a:t>个闭区间</a:t>
            </a:r>
            <a:r>
              <a:rPr lang="en-US" altLang="zh-CN" sz="2400" b="0" i="0" dirty="0">
                <a:effectLst/>
                <a:latin typeface="-apple-system"/>
              </a:rPr>
              <a:t>[ai, bi]</a:t>
            </a:r>
            <a:r>
              <a:rPr lang="zh-CN" altLang="en-US" sz="2400" b="0" i="0" dirty="0">
                <a:effectLst/>
                <a:latin typeface="-apple-system"/>
              </a:rPr>
              <a:t>，选择尽量少的区间覆盖一个指定区间 </a:t>
            </a:r>
            <a:r>
              <a:rPr lang="en-US" altLang="zh-CN" sz="2400" b="0" i="0" dirty="0">
                <a:effectLst/>
                <a:latin typeface="-apple-system"/>
              </a:rPr>
              <a:t>[ start</a:t>
            </a:r>
            <a:r>
              <a:rPr lang="zh-CN" altLang="en-US" sz="2400" b="0" i="0" dirty="0">
                <a:effectLst/>
                <a:latin typeface="-apple-system"/>
              </a:rPr>
              <a:t>，</a:t>
            </a:r>
            <a:r>
              <a:rPr lang="en-US" altLang="zh-CN" sz="2400" b="0" i="0" dirty="0">
                <a:effectLst/>
                <a:latin typeface="-apple-system"/>
              </a:rPr>
              <a:t>tail ]</a:t>
            </a:r>
            <a:r>
              <a:rPr lang="zh-CN" altLang="en-US" sz="2400" dirty="0">
                <a:latin typeface="-apple-system"/>
              </a:rPr>
              <a:t>，若无法实现覆盖，则输出</a:t>
            </a:r>
            <a:r>
              <a:rPr lang="en-US" altLang="zh-CN" sz="2400" dirty="0">
                <a:latin typeface="-apple-system"/>
              </a:rPr>
              <a:t>-1</a:t>
            </a:r>
            <a:endParaRPr lang="en-US" altLang="zh-CN" sz="2400" b="0" i="0" dirty="0">
              <a:effectLst/>
              <a:latin typeface="-apple-system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62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8C4AD896-E437-4317-BFE9-941EB4DACC4A}"/>
              </a:ext>
            </a:extLst>
          </p:cNvPr>
          <p:cNvSpPr txBox="1"/>
          <p:nvPr/>
        </p:nvSpPr>
        <p:spPr>
          <a:xfrm>
            <a:off x="573505" y="3866334"/>
            <a:ext cx="4523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再简化：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7ED1993-8D10-4B06-92C1-BF337E87560B}"/>
              </a:ext>
            </a:extLst>
          </p:cNvPr>
          <p:cNvSpPr txBox="1"/>
          <p:nvPr/>
        </p:nvSpPr>
        <p:spPr>
          <a:xfrm>
            <a:off x="573505" y="4897729"/>
            <a:ext cx="104474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i="0" dirty="0">
                <a:effectLst/>
                <a:latin typeface="-apple-system"/>
              </a:rPr>
              <a:t>数轴上有</a:t>
            </a:r>
            <a:r>
              <a:rPr lang="en-US" altLang="zh-CN" sz="2400" b="0" i="0" dirty="0">
                <a:effectLst/>
                <a:latin typeface="-apple-system"/>
              </a:rPr>
              <a:t>n</a:t>
            </a:r>
            <a:r>
              <a:rPr lang="zh-CN" altLang="en-US" sz="2400" b="0" i="0" dirty="0">
                <a:effectLst/>
                <a:latin typeface="-apple-system"/>
              </a:rPr>
              <a:t>个闭区间</a:t>
            </a:r>
            <a:r>
              <a:rPr lang="en-US" altLang="zh-CN" sz="2400" b="0" i="0" dirty="0">
                <a:effectLst/>
                <a:latin typeface="-apple-system"/>
              </a:rPr>
              <a:t>[ai, bi]</a:t>
            </a:r>
            <a:r>
              <a:rPr lang="zh-CN" altLang="en-US" sz="2400" b="0" i="0" dirty="0">
                <a:effectLst/>
                <a:latin typeface="-apple-system"/>
              </a:rPr>
              <a:t>，选择尽量少的区间覆盖一个指定区间 </a:t>
            </a:r>
            <a:r>
              <a:rPr lang="en-US" altLang="zh-CN" sz="2400" b="0" i="0" dirty="0">
                <a:effectLst/>
                <a:latin typeface="-apple-system"/>
              </a:rPr>
              <a:t>[ start</a:t>
            </a:r>
            <a:r>
              <a:rPr lang="zh-CN" altLang="en-US" sz="2400" b="0" i="0" dirty="0">
                <a:effectLst/>
                <a:latin typeface="-apple-system"/>
              </a:rPr>
              <a:t>，</a:t>
            </a:r>
            <a:r>
              <a:rPr lang="en-US" altLang="zh-CN" sz="2400" b="0" i="0" dirty="0">
                <a:effectLst/>
                <a:latin typeface="-apple-system"/>
              </a:rPr>
              <a:t>tail ]</a:t>
            </a:r>
            <a:r>
              <a:rPr lang="zh-CN" altLang="en-US" sz="2400" b="0" i="0" dirty="0">
                <a:effectLst/>
                <a:latin typeface="-apple-system"/>
              </a:rPr>
              <a:t>，输入保证能实现覆盖</a:t>
            </a:r>
            <a:r>
              <a:rPr lang="zh-CN" altLang="en-US" sz="2400" dirty="0">
                <a:latin typeface="-apple-system"/>
              </a:rPr>
              <a:t>。</a:t>
            </a:r>
            <a:endParaRPr lang="en-US" altLang="zh-CN" sz="2400" b="0" i="0" dirty="0">
              <a:effectLst/>
              <a:latin typeface="-apple-system"/>
            </a:endParaRPr>
          </a:p>
          <a:p>
            <a:endParaRPr lang="zh-CN" altLang="en-US" dirty="0"/>
          </a:p>
        </p:txBody>
      </p:sp>
      <p:pic>
        <p:nvPicPr>
          <p:cNvPr id="10" name="内容占位符 4">
            <a:extLst>
              <a:ext uri="{FF2B5EF4-FFF2-40B4-BE49-F238E27FC236}">
                <a16:creationId xmlns:a16="http://schemas.microsoft.com/office/drawing/2014/main" id="{05607950-5963-4413-A328-3EA646168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58" y="1178195"/>
            <a:ext cx="7451558" cy="2193532"/>
          </a:xfr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3F95A614-E6CA-4284-8226-65C67074B0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313821" y="2000488"/>
            <a:ext cx="3625438" cy="548946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18DB9C0-7AE0-467A-AF4C-1FA288561F69}"/>
              </a:ext>
            </a:extLst>
          </p:cNvPr>
          <p:cNvSpPr txBox="1"/>
          <p:nvPr/>
        </p:nvSpPr>
        <p:spPr>
          <a:xfrm>
            <a:off x="669758" y="309006"/>
            <a:ext cx="4523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原题：</a:t>
            </a:r>
          </a:p>
        </p:txBody>
      </p:sp>
    </p:spTree>
    <p:extLst>
      <p:ext uri="{BB962C8B-B14F-4D97-AF65-F5344CB8AC3E}">
        <p14:creationId xmlns:p14="http://schemas.microsoft.com/office/powerpoint/2010/main" val="149088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AF83C92E-27F4-49AC-A220-81812F3543DF}"/>
              </a:ext>
            </a:extLst>
          </p:cNvPr>
          <p:cNvSpPr txBox="1"/>
          <p:nvPr/>
        </p:nvSpPr>
        <p:spPr>
          <a:xfrm>
            <a:off x="445168" y="1161047"/>
            <a:ext cx="109226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贪心算法的设计：</a:t>
            </a:r>
            <a:endParaRPr lang="en-US" altLang="zh-CN" sz="4000" dirty="0"/>
          </a:p>
          <a:p>
            <a:r>
              <a:rPr lang="en-US" altLang="zh-CN" sz="2400" dirty="0"/>
              <a:t>1</a:t>
            </a:r>
            <a:r>
              <a:rPr lang="zh-CN" altLang="en-US" sz="2400" dirty="0"/>
              <a:t>、将原问题转化为：进行一次选择后，只剩下一个子问题需要解决。</a:t>
            </a:r>
            <a:endParaRPr lang="en-US" altLang="zh-CN" sz="2400" dirty="0"/>
          </a:p>
          <a:p>
            <a:r>
              <a:rPr lang="en-US" altLang="zh-CN" sz="2400" dirty="0"/>
              <a:t>2</a:t>
            </a:r>
            <a:r>
              <a:rPr lang="zh-CN" altLang="en-US" sz="2400" dirty="0"/>
              <a:t>、证明做出贪心选择后，原问题存在最优解，即贪心选择在某个最优解中。</a:t>
            </a:r>
            <a:endParaRPr lang="en-US" altLang="zh-CN" sz="2400" dirty="0"/>
          </a:p>
          <a:p>
            <a:r>
              <a:rPr lang="en-US" altLang="zh-CN" sz="2400" dirty="0"/>
              <a:t>3</a:t>
            </a:r>
            <a:r>
              <a:rPr lang="zh-CN" altLang="en-US" sz="2400" dirty="0"/>
              <a:t>、证明贪心选择和剩余子问题的最优解组合可以得到全局最优解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581C4CA-0699-4964-8205-027CF43FF91A}"/>
              </a:ext>
            </a:extLst>
          </p:cNvPr>
          <p:cNvSpPr txBox="1"/>
          <p:nvPr/>
        </p:nvSpPr>
        <p:spPr>
          <a:xfrm>
            <a:off x="445168" y="3993366"/>
            <a:ext cx="106158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算法：</a:t>
            </a:r>
            <a:endParaRPr lang="en-US" altLang="zh-CN" sz="4000" dirty="0"/>
          </a:p>
          <a:p>
            <a:r>
              <a:rPr lang="zh-CN" altLang="en-US" sz="2400" dirty="0"/>
              <a:t>将区间按开始坐标升序排序，在满足</a:t>
            </a:r>
            <a:r>
              <a:rPr lang="en-US" altLang="zh-CN" sz="2400" dirty="0"/>
              <a:t>ai&lt;=start</a:t>
            </a:r>
            <a:r>
              <a:rPr lang="zh-CN" altLang="en-US" sz="2400" dirty="0"/>
              <a:t>的区间中选择结束坐标</a:t>
            </a:r>
            <a:r>
              <a:rPr lang="en-US" altLang="zh-CN" sz="2400" dirty="0"/>
              <a:t>bi</a:t>
            </a:r>
            <a:r>
              <a:rPr lang="zh-CN" altLang="en-US" sz="2400" dirty="0"/>
              <a:t>最大的区间</a:t>
            </a:r>
            <a:r>
              <a:rPr lang="en-US" altLang="zh-CN" sz="2400" dirty="0"/>
              <a:t>[</a:t>
            </a:r>
            <a:r>
              <a:rPr lang="en-US" altLang="zh-CN" sz="2400" dirty="0" err="1"/>
              <a:t>ai,bi</a:t>
            </a:r>
            <a:r>
              <a:rPr lang="en-US" altLang="zh-CN" sz="2400" dirty="0"/>
              <a:t>],</a:t>
            </a:r>
            <a:r>
              <a:rPr lang="zh-CN" altLang="en-US" sz="2400" dirty="0"/>
              <a:t>用剩余的结束坐标不小于</a:t>
            </a:r>
            <a:r>
              <a:rPr lang="en-US" altLang="zh-CN" sz="2400" dirty="0"/>
              <a:t>bi</a:t>
            </a:r>
            <a:r>
              <a:rPr lang="zh-CN" altLang="en-US" sz="2400" dirty="0"/>
              <a:t>的区间递归求解子问题</a:t>
            </a:r>
            <a:r>
              <a:rPr lang="en-US" altLang="zh-CN" sz="2400" dirty="0"/>
              <a:t>[</a:t>
            </a:r>
            <a:r>
              <a:rPr lang="en-US" altLang="zh-CN" sz="2400" dirty="0" err="1"/>
              <a:t>bi,tail</a:t>
            </a:r>
            <a:r>
              <a:rPr lang="en-US" altLang="zh-CN" sz="2400" dirty="0"/>
              <a:t>]</a:t>
            </a:r>
            <a:r>
              <a:rPr lang="zh-CN" altLang="en-US" sz="2400" dirty="0"/>
              <a:t>直到结束。</a:t>
            </a:r>
          </a:p>
        </p:txBody>
      </p:sp>
    </p:spTree>
    <p:extLst>
      <p:ext uri="{BB962C8B-B14F-4D97-AF65-F5344CB8AC3E}">
        <p14:creationId xmlns:p14="http://schemas.microsoft.com/office/powerpoint/2010/main" val="35367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D328BCF-37B1-4B5A-BBC1-85FCF319E8B3}"/>
              </a:ext>
            </a:extLst>
          </p:cNvPr>
          <p:cNvSpPr txBox="1"/>
          <p:nvPr/>
        </p:nvSpPr>
        <p:spPr>
          <a:xfrm>
            <a:off x="501315" y="337072"/>
            <a:ext cx="655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算法正确性的证明：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8C516E6-694E-4FAE-A6BF-E6DD5C71D7BF}"/>
              </a:ext>
            </a:extLst>
          </p:cNvPr>
          <p:cNvSpPr txBox="1"/>
          <p:nvPr/>
        </p:nvSpPr>
        <p:spPr>
          <a:xfrm>
            <a:off x="501315" y="1706481"/>
            <a:ext cx="10138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</a:t>
            </a:r>
            <a:r>
              <a:rPr lang="zh-CN" altLang="en-US" sz="2800" dirty="0"/>
              <a:t>、贪心选择一定能够做出吗？剩余区间转化到子问题时保证能覆盖的前提还成立吗？</a:t>
            </a:r>
            <a:endParaRPr lang="en-US" altLang="zh-CN" sz="2800" dirty="0"/>
          </a:p>
          <a:p>
            <a:endParaRPr lang="en-US" altLang="zh-CN" sz="24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6E30332-AC25-41E8-9503-9F3F41A66640}"/>
              </a:ext>
            </a:extLst>
          </p:cNvPr>
          <p:cNvSpPr txBox="1"/>
          <p:nvPr/>
        </p:nvSpPr>
        <p:spPr>
          <a:xfrm>
            <a:off x="501314" y="3429000"/>
            <a:ext cx="101386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贪心选择一定能做出：</a:t>
            </a:r>
            <a:r>
              <a:rPr lang="zh-CN" altLang="en-US" sz="2000" dirty="0"/>
              <a:t>若贪心选择无法做出，则说明没有区间</a:t>
            </a:r>
            <a:r>
              <a:rPr lang="en-US" altLang="zh-CN" sz="2000" dirty="0"/>
              <a:t>[</a:t>
            </a:r>
            <a:r>
              <a:rPr lang="en-US" altLang="zh-CN" sz="2000" dirty="0" err="1"/>
              <a:t>ai,bi</a:t>
            </a:r>
            <a:r>
              <a:rPr lang="en-US" altLang="zh-CN" sz="2000" dirty="0"/>
              <a:t>]</a:t>
            </a:r>
            <a:r>
              <a:rPr lang="zh-CN" altLang="en-US" sz="2000" dirty="0"/>
              <a:t>满足</a:t>
            </a:r>
            <a:r>
              <a:rPr lang="en-US" altLang="zh-CN" sz="2000" dirty="0"/>
              <a:t>ai&lt;=start,</a:t>
            </a:r>
            <a:r>
              <a:rPr lang="zh-CN" altLang="en-US" sz="2000" dirty="0"/>
              <a:t>即存在</a:t>
            </a:r>
            <a:r>
              <a:rPr lang="en-US" altLang="zh-CN" sz="2000" dirty="0"/>
              <a:t>[</a:t>
            </a:r>
            <a:r>
              <a:rPr lang="en-US" altLang="zh-CN" sz="2000" dirty="0" err="1"/>
              <a:t>start,start</a:t>
            </a:r>
            <a:r>
              <a:rPr lang="en-US" altLang="zh-CN" sz="2000" dirty="0"/>
              <a:t>+</a:t>
            </a:r>
            <a:r>
              <a:rPr lang="el-GR" altLang="zh-CN" sz="2000" dirty="0"/>
              <a:t>ε</a:t>
            </a:r>
            <a:r>
              <a:rPr lang="en-US" altLang="zh-CN" sz="2000" dirty="0"/>
              <a:t>]</a:t>
            </a:r>
            <a:r>
              <a:rPr lang="zh-CN" altLang="en-US" sz="2000" dirty="0"/>
              <a:t>这个区间没有被覆盖，与前提保证能实现覆盖是违背的。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b="1" dirty="0"/>
              <a:t>子问题能被覆盖的性质的成立</a:t>
            </a:r>
            <a:r>
              <a:rPr lang="en-US" altLang="zh-CN" sz="2000" b="1" dirty="0"/>
              <a:t>:</a:t>
            </a:r>
            <a:r>
              <a:rPr lang="zh-CN" altLang="en-US" sz="2000" dirty="0"/>
              <a:t>如果剩余的的结束坐标不小于</a:t>
            </a:r>
            <a:r>
              <a:rPr lang="en-US" altLang="zh-CN" sz="2000" dirty="0"/>
              <a:t>bi</a:t>
            </a:r>
            <a:r>
              <a:rPr lang="zh-CN" altLang="en-US" sz="2000" dirty="0"/>
              <a:t>的区间不能保证子问题</a:t>
            </a:r>
            <a:r>
              <a:rPr lang="en-US" altLang="zh-CN" sz="2000" dirty="0"/>
              <a:t>[</a:t>
            </a:r>
            <a:r>
              <a:rPr lang="en-US" altLang="zh-CN" sz="2000" dirty="0" err="1"/>
              <a:t>bi,tail</a:t>
            </a:r>
            <a:r>
              <a:rPr lang="en-US" altLang="zh-CN" sz="2000" dirty="0"/>
              <a:t>]</a:t>
            </a:r>
            <a:r>
              <a:rPr lang="zh-CN" altLang="en-US" sz="2000" dirty="0"/>
              <a:t>是一定被覆盖的，那么原问题的区间也是没有实现完全覆盖的，也与前提冲突。</a:t>
            </a:r>
          </a:p>
        </p:txBody>
      </p:sp>
    </p:spTree>
    <p:extLst>
      <p:ext uri="{BB962C8B-B14F-4D97-AF65-F5344CB8AC3E}">
        <p14:creationId xmlns:p14="http://schemas.microsoft.com/office/powerpoint/2010/main" val="410966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6DF12DD-46E9-46EC-BAF7-B9983F0B4A7D}"/>
              </a:ext>
            </a:extLst>
          </p:cNvPr>
          <p:cNvSpPr txBox="1"/>
          <p:nvPr/>
        </p:nvSpPr>
        <p:spPr>
          <a:xfrm>
            <a:off x="501315" y="337072"/>
            <a:ext cx="655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算法正确性的证明：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DD72400-B77D-43B5-B8DA-A053D26DAF67}"/>
              </a:ext>
            </a:extLst>
          </p:cNvPr>
          <p:cNvSpPr txBox="1"/>
          <p:nvPr/>
        </p:nvSpPr>
        <p:spPr>
          <a:xfrm>
            <a:off x="501315" y="1619071"/>
            <a:ext cx="102328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</a:t>
            </a:r>
            <a:r>
              <a:rPr lang="zh-CN" altLang="en-US" sz="2800" dirty="0"/>
              <a:t>、证明做出贪心选择后，原问题存在最优解，即贪心选择在某个最优解中。</a:t>
            </a:r>
            <a:endParaRPr lang="en-US" altLang="zh-CN" sz="2800" dirty="0"/>
          </a:p>
          <a:p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346EC76-6F5E-4608-B3D1-2A581AA593B3}"/>
              </a:ext>
            </a:extLst>
          </p:cNvPr>
          <p:cNvSpPr txBox="1"/>
          <p:nvPr/>
        </p:nvSpPr>
        <p:spPr>
          <a:xfrm>
            <a:off x="501315" y="2701014"/>
            <a:ext cx="9715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证明：假设贪心选择的区间是</a:t>
            </a:r>
            <a:r>
              <a:rPr lang="en-US" altLang="zh-CN" sz="2000" dirty="0"/>
              <a:t>[</a:t>
            </a:r>
            <a:r>
              <a:rPr lang="en-US" altLang="zh-CN" sz="2000" dirty="0" err="1"/>
              <a:t>ai,bi</a:t>
            </a:r>
            <a:r>
              <a:rPr lang="en-US" altLang="zh-CN" sz="2000" dirty="0"/>
              <a:t>],</a:t>
            </a:r>
            <a:r>
              <a:rPr lang="zh-CN" altLang="en-US" sz="2000" dirty="0"/>
              <a:t>我们选择</a:t>
            </a:r>
            <a:r>
              <a:rPr lang="en-US" altLang="zh-CN" sz="2000" dirty="0"/>
              <a:t>[</a:t>
            </a:r>
            <a:r>
              <a:rPr lang="en-US" altLang="zh-CN" sz="2000" dirty="0" err="1"/>
              <a:t>strat,tail</a:t>
            </a:r>
            <a:r>
              <a:rPr lang="en-US" altLang="zh-CN" sz="2000" dirty="0"/>
              <a:t>]</a:t>
            </a:r>
            <a:r>
              <a:rPr lang="zh-CN" altLang="en-US" sz="2000" dirty="0"/>
              <a:t>上的某个最优解，在最优解中找到一个满足</a:t>
            </a:r>
            <a:r>
              <a:rPr lang="en-US" altLang="zh-CN" sz="2000" dirty="0" err="1"/>
              <a:t>aj</a:t>
            </a:r>
            <a:r>
              <a:rPr lang="en-US" altLang="zh-CN" sz="2000" dirty="0"/>
              <a:t>&lt;=start</a:t>
            </a:r>
            <a:r>
              <a:rPr lang="zh-CN" altLang="en-US" sz="2000" dirty="0"/>
              <a:t>的区间</a:t>
            </a:r>
            <a:r>
              <a:rPr lang="en-US" altLang="zh-CN" sz="2000" dirty="0"/>
              <a:t>[</a:t>
            </a:r>
            <a:r>
              <a:rPr lang="en-US" altLang="zh-CN" sz="2000" dirty="0" err="1"/>
              <a:t>aj,bj</a:t>
            </a:r>
            <a:r>
              <a:rPr lang="en-US" altLang="zh-CN" sz="2000" dirty="0"/>
              <a:t>]</a:t>
            </a:r>
            <a:r>
              <a:rPr lang="zh-CN" altLang="en-US" sz="2000" dirty="0"/>
              <a:t>，将其用贪心选择的区间</a:t>
            </a:r>
            <a:r>
              <a:rPr lang="en-US" altLang="zh-CN" sz="2000" dirty="0"/>
              <a:t>[</a:t>
            </a:r>
            <a:r>
              <a:rPr lang="en-US" altLang="zh-CN" sz="2000" dirty="0" err="1"/>
              <a:t>ai,bi</a:t>
            </a:r>
            <a:r>
              <a:rPr lang="en-US" altLang="zh-CN" sz="2000" dirty="0"/>
              <a:t>]</a:t>
            </a:r>
            <a:r>
              <a:rPr lang="zh-CN" altLang="en-US" sz="2000" dirty="0"/>
              <a:t>替换，则可得到一个最优解</a:t>
            </a:r>
            <a:r>
              <a:rPr lang="en-US" altLang="zh-CN" sz="2000" dirty="0"/>
              <a:t>.</a:t>
            </a:r>
            <a:endParaRPr lang="zh-CN" altLang="en-US" sz="20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3AC27F6-8F05-4FB8-AC6D-06D0BA78D87F}"/>
              </a:ext>
            </a:extLst>
          </p:cNvPr>
          <p:cNvSpPr/>
          <p:nvPr/>
        </p:nvSpPr>
        <p:spPr>
          <a:xfrm>
            <a:off x="3585412" y="3932120"/>
            <a:ext cx="1219200" cy="32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D3C0662-7E16-41EF-AC01-BBF7280F629C}"/>
              </a:ext>
            </a:extLst>
          </p:cNvPr>
          <p:cNvSpPr/>
          <p:nvPr/>
        </p:nvSpPr>
        <p:spPr>
          <a:xfrm>
            <a:off x="4804612" y="3932120"/>
            <a:ext cx="2334125" cy="3288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C9459F1-B699-454C-B85D-EDE5DFC01C13}"/>
              </a:ext>
            </a:extLst>
          </p:cNvPr>
          <p:cNvSpPr txBox="1"/>
          <p:nvPr/>
        </p:nvSpPr>
        <p:spPr>
          <a:xfrm>
            <a:off x="3617496" y="426098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贪心选择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0495D8C-BF4A-425B-A8C0-78E259DA1C8C}"/>
              </a:ext>
            </a:extLst>
          </p:cNvPr>
          <p:cNvSpPr/>
          <p:nvPr/>
        </p:nvSpPr>
        <p:spPr>
          <a:xfrm>
            <a:off x="3585412" y="4839961"/>
            <a:ext cx="874293" cy="3288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FA2C208-FF53-4BD9-B05D-6C4FA113BD57}"/>
              </a:ext>
            </a:extLst>
          </p:cNvPr>
          <p:cNvSpPr/>
          <p:nvPr/>
        </p:nvSpPr>
        <p:spPr>
          <a:xfrm>
            <a:off x="4459705" y="4839961"/>
            <a:ext cx="2691063" cy="3288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283CC33-276D-4F87-8C03-40D48B62833A}"/>
              </a:ext>
            </a:extLst>
          </p:cNvPr>
          <p:cNvSpPr txBox="1"/>
          <p:nvPr/>
        </p:nvSpPr>
        <p:spPr>
          <a:xfrm>
            <a:off x="3312696" y="5209293"/>
            <a:ext cx="1764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最优解中符合条件的区间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87CD169-0B26-4970-87B9-A0AC1035AC99}"/>
              </a:ext>
            </a:extLst>
          </p:cNvPr>
          <p:cNvSpPr/>
          <p:nvPr/>
        </p:nvSpPr>
        <p:spPr>
          <a:xfrm>
            <a:off x="4365458" y="6033636"/>
            <a:ext cx="2773273" cy="3288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2CF620FB-B16B-465E-9F3B-16DFE8A2AA60}"/>
              </a:ext>
            </a:extLst>
          </p:cNvPr>
          <p:cNvSpPr/>
          <p:nvPr/>
        </p:nvSpPr>
        <p:spPr>
          <a:xfrm>
            <a:off x="3585411" y="6033636"/>
            <a:ext cx="1219200" cy="32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A3AE1581-4D79-4471-AFC1-FD1A5BAFA17D}"/>
              </a:ext>
            </a:extLst>
          </p:cNvPr>
          <p:cNvCxnSpPr/>
          <p:nvPr/>
        </p:nvCxnSpPr>
        <p:spPr>
          <a:xfrm>
            <a:off x="5617744" y="5358063"/>
            <a:ext cx="0" cy="593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554676AA-A068-4CF3-8B3B-98DBFA680327}"/>
              </a:ext>
            </a:extLst>
          </p:cNvPr>
          <p:cNvSpPr txBox="1"/>
          <p:nvPr/>
        </p:nvSpPr>
        <p:spPr>
          <a:xfrm>
            <a:off x="5805236" y="5430253"/>
            <a:ext cx="105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替换</a:t>
            </a:r>
          </a:p>
        </p:txBody>
      </p:sp>
    </p:spTree>
    <p:extLst>
      <p:ext uri="{BB962C8B-B14F-4D97-AF65-F5344CB8AC3E}">
        <p14:creationId xmlns:p14="http://schemas.microsoft.com/office/powerpoint/2010/main" val="349343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EEB43FC-63B8-4819-AEF4-5E0ACB63AAA2}"/>
              </a:ext>
            </a:extLst>
          </p:cNvPr>
          <p:cNvSpPr txBox="1"/>
          <p:nvPr/>
        </p:nvSpPr>
        <p:spPr>
          <a:xfrm>
            <a:off x="501315" y="337072"/>
            <a:ext cx="655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算法正确性的证明：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A5CBF1E-459C-4BE7-9D56-734CF1F8E0AC}"/>
              </a:ext>
            </a:extLst>
          </p:cNvPr>
          <p:cNvSpPr txBox="1"/>
          <p:nvPr/>
        </p:nvSpPr>
        <p:spPr>
          <a:xfrm>
            <a:off x="501315" y="1443790"/>
            <a:ext cx="101386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3</a:t>
            </a:r>
            <a:r>
              <a:rPr lang="zh-CN" altLang="en-US" sz="2800" dirty="0"/>
              <a:t>、证明贪心选择和剩余子问题的最优解组合可以得到全局最优解</a:t>
            </a:r>
            <a:endParaRPr lang="en-US" altLang="zh-CN" sz="2800" dirty="0"/>
          </a:p>
          <a:p>
            <a:endParaRPr lang="en-US" altLang="zh-CN" sz="2400" dirty="0"/>
          </a:p>
          <a:p>
            <a:r>
              <a:rPr lang="zh-CN" altLang="en-US" sz="2400" dirty="0"/>
              <a:t>反证：</a:t>
            </a:r>
            <a:endParaRPr lang="en-US" altLang="zh-CN" sz="2400" dirty="0"/>
          </a:p>
          <a:p>
            <a:r>
              <a:rPr lang="en-US" altLang="zh-CN" sz="2400" dirty="0"/>
              <a:t>     </a:t>
            </a:r>
            <a:r>
              <a:rPr lang="zh-CN" altLang="en-US" sz="2400" dirty="0"/>
              <a:t>若不是最优解，我们取某个最优解</a:t>
            </a:r>
            <a:r>
              <a:rPr lang="en-US" altLang="zh-CN" sz="2400" dirty="0"/>
              <a:t>(</a:t>
            </a:r>
            <a:r>
              <a:rPr lang="zh-CN" altLang="en-US" sz="2400" dirty="0"/>
              <a:t>使用了</a:t>
            </a:r>
            <a:r>
              <a:rPr lang="en-US" altLang="zh-CN" sz="2400" dirty="0"/>
              <a:t>n</a:t>
            </a:r>
            <a:r>
              <a:rPr lang="zh-CN" altLang="en-US" sz="2400" dirty="0"/>
              <a:t>个区间</a:t>
            </a:r>
            <a:r>
              <a:rPr lang="en-US" altLang="zh-CN" sz="2400" dirty="0"/>
              <a:t>)</a:t>
            </a:r>
            <a:r>
              <a:rPr lang="zh-CN" altLang="en-US" sz="2400" dirty="0"/>
              <a:t>，找到最优解中找到一个满足</a:t>
            </a:r>
            <a:r>
              <a:rPr lang="en-US" altLang="zh-CN" sz="2400" dirty="0" err="1"/>
              <a:t>aj</a:t>
            </a:r>
            <a:r>
              <a:rPr lang="en-US" altLang="zh-CN" sz="2400" dirty="0"/>
              <a:t>&lt;=start</a:t>
            </a:r>
            <a:r>
              <a:rPr lang="zh-CN" altLang="en-US" sz="2400" dirty="0"/>
              <a:t>的区间</a:t>
            </a:r>
            <a:r>
              <a:rPr lang="en-US" altLang="zh-CN" sz="2400" dirty="0"/>
              <a:t>[</a:t>
            </a:r>
            <a:r>
              <a:rPr lang="en-US" altLang="zh-CN" sz="2400" dirty="0" err="1"/>
              <a:t>aj,bj</a:t>
            </a:r>
            <a:r>
              <a:rPr lang="en-US" altLang="zh-CN" sz="2400" dirty="0"/>
              <a:t>]</a:t>
            </a:r>
            <a:r>
              <a:rPr lang="zh-CN" altLang="en-US" sz="2400" dirty="0"/>
              <a:t>，在最优解中去掉这个区间后，剩余的（</a:t>
            </a:r>
            <a:r>
              <a:rPr lang="en-US" altLang="zh-CN" sz="2400" dirty="0"/>
              <a:t>n-1</a:t>
            </a:r>
            <a:r>
              <a:rPr lang="zh-CN" altLang="en-US" sz="2400" dirty="0"/>
              <a:t>）个区间一定覆盖了</a:t>
            </a:r>
            <a:r>
              <a:rPr lang="en-US" altLang="zh-CN" sz="2400" dirty="0"/>
              <a:t>[</a:t>
            </a:r>
            <a:r>
              <a:rPr lang="en-US" altLang="zh-CN" sz="2400" dirty="0" err="1"/>
              <a:t>bj,tail</a:t>
            </a:r>
            <a:r>
              <a:rPr lang="en-US" altLang="zh-CN" sz="2400" dirty="0"/>
              <a:t>]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en-US" sz="2400" dirty="0"/>
              <a:t>     </a:t>
            </a:r>
            <a:endParaRPr lang="en-US" altLang="zh-CN" sz="2400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02B9862-A18E-4687-8790-450648247784}"/>
              </a:ext>
            </a:extLst>
          </p:cNvPr>
          <p:cNvSpPr/>
          <p:nvPr/>
        </p:nvSpPr>
        <p:spPr>
          <a:xfrm>
            <a:off x="3569370" y="4797277"/>
            <a:ext cx="1219200" cy="32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7915C7D-6875-456C-BB04-35D3BB4B67EA}"/>
              </a:ext>
            </a:extLst>
          </p:cNvPr>
          <p:cNvSpPr/>
          <p:nvPr/>
        </p:nvSpPr>
        <p:spPr>
          <a:xfrm>
            <a:off x="4788570" y="4797277"/>
            <a:ext cx="2334125" cy="3288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F992734-C57E-49B9-8843-EE1733BDEFF4}"/>
              </a:ext>
            </a:extLst>
          </p:cNvPr>
          <p:cNvSpPr txBox="1"/>
          <p:nvPr/>
        </p:nvSpPr>
        <p:spPr>
          <a:xfrm>
            <a:off x="3601454" y="5126140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贪心选择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7B56DF5-1C58-4BF1-B687-BA601777FC97}"/>
              </a:ext>
            </a:extLst>
          </p:cNvPr>
          <p:cNvSpPr txBox="1"/>
          <p:nvPr/>
        </p:nvSpPr>
        <p:spPr>
          <a:xfrm>
            <a:off x="4961021" y="5762031"/>
            <a:ext cx="242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剩余区间最小覆盖</a:t>
            </a:r>
          </a:p>
        </p:txBody>
      </p:sp>
      <p:sp>
        <p:nvSpPr>
          <p:cNvPr id="13" name="左大括号 12">
            <a:extLst>
              <a:ext uri="{FF2B5EF4-FFF2-40B4-BE49-F238E27FC236}">
                <a16:creationId xmlns:a16="http://schemas.microsoft.com/office/drawing/2014/main" id="{96E6B9D7-CF7E-4022-ACB1-A95EE1CE414D}"/>
              </a:ext>
            </a:extLst>
          </p:cNvPr>
          <p:cNvSpPr/>
          <p:nvPr/>
        </p:nvSpPr>
        <p:spPr>
          <a:xfrm rot="16200000">
            <a:off x="5845343" y="4231973"/>
            <a:ext cx="268705" cy="21576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F9D0311-A504-4EC0-B2DC-2722820BBFD5}"/>
              </a:ext>
            </a:extLst>
          </p:cNvPr>
          <p:cNvSpPr txBox="1"/>
          <p:nvPr/>
        </p:nvSpPr>
        <p:spPr>
          <a:xfrm>
            <a:off x="5727032" y="5427629"/>
            <a:ext cx="89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zh-CN" altLang="en-US" dirty="0"/>
              <a:t>个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116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EEB43FC-63B8-4819-AEF4-5E0ACB63AAA2}"/>
              </a:ext>
            </a:extLst>
          </p:cNvPr>
          <p:cNvSpPr txBox="1"/>
          <p:nvPr/>
        </p:nvSpPr>
        <p:spPr>
          <a:xfrm>
            <a:off x="501315" y="337072"/>
            <a:ext cx="655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算法正确性的证明：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A5CBF1E-459C-4BE7-9D56-734CF1F8E0AC}"/>
              </a:ext>
            </a:extLst>
          </p:cNvPr>
          <p:cNvSpPr txBox="1"/>
          <p:nvPr/>
        </p:nvSpPr>
        <p:spPr>
          <a:xfrm>
            <a:off x="501315" y="1443790"/>
            <a:ext cx="10138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3</a:t>
            </a:r>
            <a:r>
              <a:rPr lang="zh-CN" altLang="en-US" sz="2800" dirty="0"/>
              <a:t>、证明贪心选择和剩余子问题的最优解组合可以得到全局最优解</a:t>
            </a:r>
            <a:endParaRPr lang="en-US" altLang="zh-CN" sz="2800" dirty="0"/>
          </a:p>
          <a:p>
            <a:endParaRPr lang="en-US" altLang="zh-CN" sz="2400" dirty="0"/>
          </a:p>
          <a:p>
            <a:r>
              <a:rPr lang="zh-CN" altLang="en-US" sz="2400" dirty="0"/>
              <a:t>反证：</a:t>
            </a:r>
            <a:endParaRPr lang="en-US" altLang="zh-CN" sz="2400" dirty="0"/>
          </a:p>
          <a:p>
            <a:r>
              <a:rPr lang="zh-CN" altLang="en-US" sz="2400" dirty="0"/>
              <a:t>     而由于我们假设贪心选择和剩余子问题的最优解不是全局最优解，他们至少使用了</a:t>
            </a:r>
            <a:r>
              <a:rPr lang="en-US" altLang="zh-CN" sz="2400" dirty="0"/>
              <a:t>(n+1)</a:t>
            </a:r>
            <a:r>
              <a:rPr lang="zh-CN" altLang="en-US" sz="2400" dirty="0"/>
              <a:t>个区间，去掉贪心选择的区间后，我们至少使用了</a:t>
            </a:r>
            <a:r>
              <a:rPr lang="en-US" altLang="zh-CN" sz="2400" dirty="0"/>
              <a:t>n</a:t>
            </a:r>
            <a:r>
              <a:rPr lang="zh-CN" altLang="en-US" sz="2400" dirty="0"/>
              <a:t>个区间来实现了</a:t>
            </a:r>
            <a:r>
              <a:rPr lang="en-US" altLang="zh-CN" sz="2400" dirty="0"/>
              <a:t>[</a:t>
            </a:r>
            <a:r>
              <a:rPr lang="en-US" altLang="zh-CN" sz="2400" dirty="0" err="1"/>
              <a:t>bi,tail</a:t>
            </a:r>
            <a:r>
              <a:rPr lang="en-US" altLang="zh-CN" sz="2400" dirty="0"/>
              <a:t>]</a:t>
            </a:r>
            <a:r>
              <a:rPr lang="zh-CN" altLang="en-US" sz="2400" dirty="0"/>
              <a:t>的最优覆盖。</a:t>
            </a:r>
            <a:endParaRPr lang="en-US" altLang="zh-CN" sz="2400" dirty="0"/>
          </a:p>
          <a:p>
            <a:r>
              <a:rPr lang="en-US" altLang="zh-CN" sz="2400" dirty="0"/>
              <a:t>     </a:t>
            </a:r>
            <a:r>
              <a:rPr lang="zh-CN" altLang="en-US" sz="2400" dirty="0"/>
              <a:t>而由于</a:t>
            </a:r>
            <a:r>
              <a:rPr lang="en-US" altLang="zh-CN" sz="2400" dirty="0"/>
              <a:t>bi&gt;=</a:t>
            </a:r>
            <a:r>
              <a:rPr lang="en-US" altLang="zh-CN" sz="2400" dirty="0" err="1"/>
              <a:t>bj</a:t>
            </a:r>
            <a:r>
              <a:rPr lang="en-US" altLang="zh-CN" sz="2400" dirty="0"/>
              <a:t>,</a:t>
            </a:r>
            <a:r>
              <a:rPr lang="zh-CN" altLang="en-US" sz="2400" dirty="0"/>
              <a:t>故</a:t>
            </a:r>
            <a:r>
              <a:rPr lang="en-US" altLang="zh-CN" sz="2400" dirty="0"/>
              <a:t>[</a:t>
            </a:r>
            <a:r>
              <a:rPr lang="en-US" altLang="zh-CN" sz="2400" dirty="0" err="1"/>
              <a:t>bj,tail</a:t>
            </a:r>
            <a:r>
              <a:rPr lang="en-US" altLang="zh-CN" sz="2400" dirty="0"/>
              <a:t>]</a:t>
            </a:r>
            <a:r>
              <a:rPr lang="zh-CN" altLang="en-US" sz="2400" dirty="0"/>
              <a:t>覆盖了</a:t>
            </a:r>
            <a:r>
              <a:rPr lang="en-US" altLang="zh-CN" sz="2400" dirty="0"/>
              <a:t>[</a:t>
            </a:r>
            <a:r>
              <a:rPr lang="en-US" altLang="zh-CN" sz="2400" dirty="0" err="1"/>
              <a:t>bi,tail</a:t>
            </a:r>
            <a:r>
              <a:rPr lang="en-US" altLang="zh-CN" sz="2400" dirty="0"/>
              <a:t>]</a:t>
            </a:r>
            <a:r>
              <a:rPr lang="zh-CN" altLang="en-US" sz="2400" dirty="0"/>
              <a:t>，也就是说我们可以用</a:t>
            </a:r>
            <a:r>
              <a:rPr lang="en-US" altLang="zh-CN" sz="2400" dirty="0"/>
              <a:t>n-1</a:t>
            </a:r>
            <a:r>
              <a:rPr lang="zh-CN" altLang="en-US" sz="2400" dirty="0"/>
              <a:t>个区间来实现这个覆盖，这与我们需要至少</a:t>
            </a:r>
            <a:r>
              <a:rPr lang="en-US" altLang="zh-CN" sz="2400" dirty="0"/>
              <a:t>n</a:t>
            </a:r>
            <a:r>
              <a:rPr lang="zh-CN" altLang="en-US" sz="2400" dirty="0"/>
              <a:t>个区间来实现是矛盾的，故归谬。</a:t>
            </a:r>
            <a:endParaRPr lang="en-US" altLang="zh-CN" sz="2400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5B6D85A-29A2-47D2-B559-18B8EDA00B70}"/>
              </a:ext>
            </a:extLst>
          </p:cNvPr>
          <p:cNvSpPr/>
          <p:nvPr/>
        </p:nvSpPr>
        <p:spPr>
          <a:xfrm>
            <a:off x="1114928" y="5249778"/>
            <a:ext cx="1219200" cy="32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39B7890-8233-4658-A593-A66C51AC19AC}"/>
              </a:ext>
            </a:extLst>
          </p:cNvPr>
          <p:cNvSpPr/>
          <p:nvPr/>
        </p:nvSpPr>
        <p:spPr>
          <a:xfrm>
            <a:off x="2334128" y="5249778"/>
            <a:ext cx="2334125" cy="3288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C1A05EC-90B1-45E0-84CF-073CE77961B2}"/>
              </a:ext>
            </a:extLst>
          </p:cNvPr>
          <p:cNvSpPr txBox="1"/>
          <p:nvPr/>
        </p:nvSpPr>
        <p:spPr>
          <a:xfrm>
            <a:off x="1147012" y="5578641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贪心选择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1296C3F-DAE1-4EF7-8398-C754849B4BF0}"/>
              </a:ext>
            </a:extLst>
          </p:cNvPr>
          <p:cNvSpPr txBox="1"/>
          <p:nvPr/>
        </p:nvSpPr>
        <p:spPr>
          <a:xfrm>
            <a:off x="2506579" y="6214532"/>
            <a:ext cx="242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剩余区间最小覆盖</a:t>
            </a:r>
          </a:p>
        </p:txBody>
      </p:sp>
      <p:sp>
        <p:nvSpPr>
          <p:cNvPr id="7" name="左大括号 6">
            <a:extLst>
              <a:ext uri="{FF2B5EF4-FFF2-40B4-BE49-F238E27FC236}">
                <a16:creationId xmlns:a16="http://schemas.microsoft.com/office/drawing/2014/main" id="{C35193DD-602D-4957-B9EA-2E739589F9E3}"/>
              </a:ext>
            </a:extLst>
          </p:cNvPr>
          <p:cNvSpPr/>
          <p:nvPr/>
        </p:nvSpPr>
        <p:spPr>
          <a:xfrm rot="16200000">
            <a:off x="3390901" y="4684474"/>
            <a:ext cx="268705" cy="21576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B20D675-233C-4D6D-A5E6-B1DFD8EC6EEE}"/>
              </a:ext>
            </a:extLst>
          </p:cNvPr>
          <p:cNvSpPr txBox="1"/>
          <p:nvPr/>
        </p:nvSpPr>
        <p:spPr>
          <a:xfrm>
            <a:off x="3272590" y="5880130"/>
            <a:ext cx="89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zh-CN" altLang="en-US" dirty="0"/>
              <a:t>个</a:t>
            </a:r>
            <a:endParaRPr lang="en-US" altLang="zh-CN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8359067-AF5C-4E35-B7E4-41DF161ACE7A}"/>
              </a:ext>
            </a:extLst>
          </p:cNvPr>
          <p:cNvSpPr/>
          <p:nvPr/>
        </p:nvSpPr>
        <p:spPr>
          <a:xfrm>
            <a:off x="5855372" y="5249778"/>
            <a:ext cx="834187" cy="32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68C113E-F192-421C-A162-44360B377442}"/>
              </a:ext>
            </a:extLst>
          </p:cNvPr>
          <p:cNvSpPr/>
          <p:nvPr/>
        </p:nvSpPr>
        <p:spPr>
          <a:xfrm>
            <a:off x="6689560" y="5249778"/>
            <a:ext cx="2719138" cy="3288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6FB6021-B119-4624-AB52-08D0F51BFC26}"/>
              </a:ext>
            </a:extLst>
          </p:cNvPr>
          <p:cNvSpPr txBox="1"/>
          <p:nvPr/>
        </p:nvSpPr>
        <p:spPr>
          <a:xfrm>
            <a:off x="5518487" y="5578641"/>
            <a:ext cx="1331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最优解中最左侧某个区间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952F023-A23E-472F-8151-4F6646CD4FBB}"/>
              </a:ext>
            </a:extLst>
          </p:cNvPr>
          <p:cNvSpPr txBox="1"/>
          <p:nvPr/>
        </p:nvSpPr>
        <p:spPr>
          <a:xfrm>
            <a:off x="6900120" y="6214532"/>
            <a:ext cx="257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实现了剩余区间的覆盖</a:t>
            </a:r>
          </a:p>
        </p:txBody>
      </p:sp>
      <p:sp>
        <p:nvSpPr>
          <p:cNvPr id="19" name="左大括号 18">
            <a:extLst>
              <a:ext uri="{FF2B5EF4-FFF2-40B4-BE49-F238E27FC236}">
                <a16:creationId xmlns:a16="http://schemas.microsoft.com/office/drawing/2014/main" id="{F7398352-74DC-4EF1-9835-B7C715BF73EA}"/>
              </a:ext>
            </a:extLst>
          </p:cNvPr>
          <p:cNvSpPr/>
          <p:nvPr/>
        </p:nvSpPr>
        <p:spPr>
          <a:xfrm rot="16200000">
            <a:off x="7924804" y="4477932"/>
            <a:ext cx="268706" cy="25707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5475488-A1A4-4206-8236-93F8DDE05C9E}"/>
              </a:ext>
            </a:extLst>
          </p:cNvPr>
          <p:cNvSpPr txBox="1"/>
          <p:nvPr/>
        </p:nvSpPr>
        <p:spPr>
          <a:xfrm>
            <a:off x="7740325" y="5845200"/>
            <a:ext cx="89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&lt;n</a:t>
            </a:r>
            <a:r>
              <a:rPr lang="zh-CN" altLang="en-US" dirty="0"/>
              <a:t>个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183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0885689-89A9-43FB-8670-95B213A8B0E5}"/>
              </a:ext>
            </a:extLst>
          </p:cNvPr>
          <p:cNvSpPr txBox="1"/>
          <p:nvPr/>
        </p:nvSpPr>
        <p:spPr>
          <a:xfrm>
            <a:off x="501315" y="337072"/>
            <a:ext cx="655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回归原题：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07165DE-53F6-447C-816D-74D3B19F775C}"/>
              </a:ext>
            </a:extLst>
          </p:cNvPr>
          <p:cNvSpPr txBox="1"/>
          <p:nvPr/>
        </p:nvSpPr>
        <p:spPr>
          <a:xfrm>
            <a:off x="501315" y="1503947"/>
            <a:ext cx="10810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我们注意到，如果我们将原题中的集合</a:t>
            </a:r>
            <a:r>
              <a:rPr lang="en-US" altLang="zh-CN" sz="2000" dirty="0"/>
              <a:t>X</a:t>
            </a:r>
            <a:r>
              <a:rPr lang="zh-CN" altLang="en-US" sz="2000" dirty="0"/>
              <a:t>的区间全部取并集，我们可以得到许多段的连续区间，我们只需要在每一段连续区间上进行最小覆盖的查找即可，而且由于这些区间是由</a:t>
            </a:r>
            <a:r>
              <a:rPr lang="en-US" altLang="zh-CN" sz="2000" dirty="0"/>
              <a:t>X</a:t>
            </a:r>
            <a:r>
              <a:rPr lang="zh-CN" altLang="en-US" sz="2000" dirty="0"/>
              <a:t>取并得到的，故最小覆盖是一定存在的。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3794977-B10F-4381-B483-E703237D2B33}"/>
              </a:ext>
            </a:extLst>
          </p:cNvPr>
          <p:cNvSpPr/>
          <p:nvPr/>
        </p:nvSpPr>
        <p:spPr>
          <a:xfrm>
            <a:off x="1147011" y="3328737"/>
            <a:ext cx="2823410" cy="39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3D9CBDD-8CFB-49BB-830E-ED0A9DF72DB2}"/>
              </a:ext>
            </a:extLst>
          </p:cNvPr>
          <p:cNvSpPr/>
          <p:nvPr/>
        </p:nvSpPr>
        <p:spPr>
          <a:xfrm>
            <a:off x="3693694" y="4060158"/>
            <a:ext cx="553453" cy="39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638DE71-13E6-459D-BE90-0BBA8ADD02BE}"/>
              </a:ext>
            </a:extLst>
          </p:cNvPr>
          <p:cNvSpPr/>
          <p:nvPr/>
        </p:nvSpPr>
        <p:spPr>
          <a:xfrm>
            <a:off x="2610852" y="4711369"/>
            <a:ext cx="2823410" cy="39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A2E2EE9-83E2-4AED-9AD7-5E52C933F28E}"/>
              </a:ext>
            </a:extLst>
          </p:cNvPr>
          <p:cNvSpPr/>
          <p:nvPr/>
        </p:nvSpPr>
        <p:spPr>
          <a:xfrm>
            <a:off x="7275096" y="3328737"/>
            <a:ext cx="1130967" cy="39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8BA29B5-360C-43E9-8EC4-540151293352}"/>
              </a:ext>
            </a:extLst>
          </p:cNvPr>
          <p:cNvSpPr/>
          <p:nvPr/>
        </p:nvSpPr>
        <p:spPr>
          <a:xfrm>
            <a:off x="6190247" y="3908267"/>
            <a:ext cx="739942" cy="39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84F1756-FB38-4197-9817-F3D91446F4D1}"/>
              </a:ext>
            </a:extLst>
          </p:cNvPr>
          <p:cNvSpPr/>
          <p:nvPr/>
        </p:nvSpPr>
        <p:spPr>
          <a:xfrm>
            <a:off x="6841958" y="4711368"/>
            <a:ext cx="2823410" cy="39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D522A76D-C8F7-4870-A0D5-C01A099BD962}"/>
              </a:ext>
            </a:extLst>
          </p:cNvPr>
          <p:cNvCxnSpPr/>
          <p:nvPr/>
        </p:nvCxnSpPr>
        <p:spPr>
          <a:xfrm>
            <a:off x="1147011" y="3323726"/>
            <a:ext cx="0" cy="2775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88A7C890-3EAD-49BE-BEC4-E2712FFEADEB}"/>
              </a:ext>
            </a:extLst>
          </p:cNvPr>
          <p:cNvCxnSpPr/>
          <p:nvPr/>
        </p:nvCxnSpPr>
        <p:spPr>
          <a:xfrm>
            <a:off x="5434262" y="3323726"/>
            <a:ext cx="0" cy="2676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9C50C74C-5215-45E5-A262-84E984B693E5}"/>
              </a:ext>
            </a:extLst>
          </p:cNvPr>
          <p:cNvCxnSpPr>
            <a:cxnSpLocks/>
          </p:cNvCxnSpPr>
          <p:nvPr/>
        </p:nvCxnSpPr>
        <p:spPr>
          <a:xfrm>
            <a:off x="6190247" y="3323726"/>
            <a:ext cx="0" cy="2775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5B4F84AF-AA65-4C5C-BE50-4E631D42E31A}"/>
              </a:ext>
            </a:extLst>
          </p:cNvPr>
          <p:cNvCxnSpPr>
            <a:cxnSpLocks/>
          </p:cNvCxnSpPr>
          <p:nvPr/>
        </p:nvCxnSpPr>
        <p:spPr>
          <a:xfrm>
            <a:off x="9665368" y="3323725"/>
            <a:ext cx="0" cy="2676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81F95834-B49E-46DC-A0CA-BD31A5861C4C}"/>
              </a:ext>
            </a:extLst>
          </p:cNvPr>
          <p:cNvSpPr txBox="1"/>
          <p:nvPr/>
        </p:nvSpPr>
        <p:spPr>
          <a:xfrm>
            <a:off x="5944599" y="6119379"/>
            <a:ext cx="866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start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0E56E67-E159-48A8-BDA4-946EDDA00556}"/>
              </a:ext>
            </a:extLst>
          </p:cNvPr>
          <p:cNvSpPr txBox="1"/>
          <p:nvPr/>
        </p:nvSpPr>
        <p:spPr>
          <a:xfrm>
            <a:off x="5169568" y="6092002"/>
            <a:ext cx="72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Tail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6D76F9A-0DAE-403E-8199-B97A3DF4C0DD}"/>
              </a:ext>
            </a:extLst>
          </p:cNvPr>
          <p:cNvSpPr txBox="1"/>
          <p:nvPr/>
        </p:nvSpPr>
        <p:spPr>
          <a:xfrm>
            <a:off x="1055774" y="6235939"/>
            <a:ext cx="866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start</a:t>
            </a:r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CF919057-0E7C-46FC-A85C-9FEFB2F44529}"/>
              </a:ext>
            </a:extLst>
          </p:cNvPr>
          <p:cNvSpPr txBox="1"/>
          <p:nvPr/>
        </p:nvSpPr>
        <p:spPr>
          <a:xfrm>
            <a:off x="9420726" y="6099010"/>
            <a:ext cx="72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404462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913</Words>
  <Application>Microsoft Office PowerPoint</Application>
  <PresentationFormat>宽屏</PresentationFormat>
  <Paragraphs>64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-apple-system</vt:lpstr>
      <vt:lpstr>等线</vt:lpstr>
      <vt:lpstr>等线 Light</vt:lpstr>
      <vt:lpstr>Arial</vt:lpstr>
      <vt:lpstr>Office 主题​​</vt:lpstr>
      <vt:lpstr>Open Topic Intervals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Topics Intervals</dc:title>
  <dc:creator>浦亮</dc:creator>
  <cp:lastModifiedBy>浦亮</cp:lastModifiedBy>
  <cp:revision>68</cp:revision>
  <dcterms:created xsi:type="dcterms:W3CDTF">2020-09-19T19:15:36Z</dcterms:created>
  <dcterms:modified xsi:type="dcterms:W3CDTF">2020-09-23T01:25:28Z</dcterms:modified>
</cp:coreProperties>
</file>