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2" autoAdjust="0"/>
    <p:restoredTop sz="90393" autoAdjust="0"/>
  </p:normalViewPr>
  <p:slideViewPr>
    <p:cSldViewPr snapToGrid="0">
      <p:cViewPr varScale="1">
        <p:scale>
          <a:sx n="47" d="100"/>
          <a:sy n="47" d="100"/>
        </p:scale>
        <p:origin x="62" y="9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11E06-4BBD-44A8-9BD4-0383E8DF3C72}" type="datetimeFigureOut">
              <a:rPr lang="zh-CN" altLang="en-US" smtClean="0"/>
              <a:t>2020/9/23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59E4A-5B28-4EC3-814A-E178E937CE4F}" type="slidenum">
              <a:rPr lang="zh-CN" altLang="en-US" smtClean="0"/>
              <a:t>‹#›</a:t>
            </a:fld>
            <a:endParaRPr lang="zh-CN" altLang="en-US"/>
          </a:p>
        </p:txBody>
      </p:sp>
    </p:spTree>
    <p:extLst>
      <p:ext uri="{BB962C8B-B14F-4D97-AF65-F5344CB8AC3E}">
        <p14:creationId xmlns:p14="http://schemas.microsoft.com/office/powerpoint/2010/main" val="177172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B59E4A-5B28-4EC3-814A-E178E937CE4F}" type="slidenum">
              <a:rPr lang="zh-CN" altLang="en-US" smtClean="0"/>
              <a:t>5</a:t>
            </a:fld>
            <a:endParaRPr lang="zh-CN" altLang="en-US"/>
          </a:p>
        </p:txBody>
      </p:sp>
    </p:spTree>
    <p:extLst>
      <p:ext uri="{BB962C8B-B14F-4D97-AF65-F5344CB8AC3E}">
        <p14:creationId xmlns:p14="http://schemas.microsoft.com/office/powerpoint/2010/main" val="362406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虽然满只是最优二叉树拥有的性质，但是我们可以实现</a:t>
            </a:r>
            <a:r>
              <a:rPr lang="en-US" altLang="zh-CN" dirty="0"/>
              <a:t>m</a:t>
            </a:r>
            <a:r>
              <a:rPr lang="zh-CN" altLang="en-US" dirty="0"/>
              <a:t>叉树的统一，即</a:t>
            </a:r>
            <a:r>
              <a:rPr lang="en-US" altLang="zh-CN" dirty="0"/>
              <a:t>m</a:t>
            </a:r>
            <a:r>
              <a:rPr lang="zh-CN" altLang="en-US" dirty="0"/>
              <a:t>进制的最优编码树一定是满</a:t>
            </a:r>
            <a:r>
              <a:rPr lang="en-US" altLang="zh-CN" dirty="0"/>
              <a:t>m</a:t>
            </a:r>
            <a:r>
              <a:rPr lang="zh-CN" altLang="en-US" dirty="0"/>
              <a:t>叉树，只需要添加一些频率为</a:t>
            </a:r>
            <a:r>
              <a:rPr lang="en-US" altLang="zh-CN" dirty="0"/>
              <a:t>0</a:t>
            </a:r>
            <a:r>
              <a:rPr lang="zh-CN" altLang="en-US" dirty="0"/>
              <a:t>的字符即可实现统一。</a:t>
            </a:r>
          </a:p>
        </p:txBody>
      </p:sp>
      <p:sp>
        <p:nvSpPr>
          <p:cNvPr id="4" name="灯片编号占位符 3"/>
          <p:cNvSpPr>
            <a:spLocks noGrp="1"/>
          </p:cNvSpPr>
          <p:nvPr>
            <p:ph type="sldNum" sz="quarter" idx="5"/>
          </p:nvPr>
        </p:nvSpPr>
        <p:spPr/>
        <p:txBody>
          <a:bodyPr/>
          <a:lstStyle/>
          <a:p>
            <a:fld id="{4BB59E4A-5B28-4EC3-814A-E178E937CE4F}" type="slidenum">
              <a:rPr lang="zh-CN" altLang="en-US" smtClean="0"/>
              <a:t>6</a:t>
            </a:fld>
            <a:endParaRPr lang="zh-CN" altLang="en-US"/>
          </a:p>
        </p:txBody>
      </p:sp>
    </p:spTree>
    <p:extLst>
      <p:ext uri="{BB962C8B-B14F-4D97-AF65-F5344CB8AC3E}">
        <p14:creationId xmlns:p14="http://schemas.microsoft.com/office/powerpoint/2010/main" val="184039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最优子结构：如果通过某些方法把堆中的元素减少（假设为新堆</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oMath>
                </a14:m>
                <a:r>
                  <a:rPr lang="zh-CN" altLang="en-US" dirty="0"/>
                  <a:t>），那么新堆所构成的最优编码树是原问题的解</a:t>
                </a:r>
                <a:br>
                  <a:rPr lang="en-US" altLang="zh-CN" dirty="0"/>
                </a:br>
                <a:r>
                  <a:rPr lang="zh-CN" altLang="en-US" dirty="0"/>
                  <a:t>贪心选择性质：上文所提的“某种方法”即为贪心地选择堆中频率最低的三个字符合并</a:t>
                </a:r>
              </a:p>
            </p:txBody>
          </p:sp>
        </mc:Choice>
        <mc:Fallback xmlns="">
          <p:sp>
            <p:nvSpPr>
              <p:cNvPr id="3" name="备注占位符 2"/>
              <p:cNvSpPr>
                <a:spLocks noGrp="1"/>
              </p:cNvSpPr>
              <p:nvPr>
                <p:ph type="body" idx="1"/>
              </p:nvPr>
            </p:nvSpPr>
            <p:spPr/>
            <p:txBody>
              <a:bodyPr/>
              <a:lstStyle/>
              <a:p>
                <a:r>
                  <a:rPr lang="zh-CN" altLang="en-US" dirty="0"/>
                  <a:t>最优子结构：如果通过某些方法把堆中的元素减少（假设为新堆</a:t>
                </a:r>
                <a:r>
                  <a:rPr lang="en-US" altLang="zh-CN" b="0" i="0">
                    <a:latin typeface="Cambria Math" panose="02040503050406030204" pitchFamily="18" charset="0"/>
                  </a:rPr>
                  <a:t>𝐶′</a:t>
                </a:r>
                <a:r>
                  <a:rPr lang="zh-CN" altLang="en-US" dirty="0"/>
                  <a:t>），那么新堆所构成的最优编码树是原问题的解</a:t>
                </a:r>
                <a:br>
                  <a:rPr lang="en-US" altLang="zh-CN" dirty="0"/>
                </a:br>
                <a:r>
                  <a:rPr lang="zh-CN" altLang="en-US" dirty="0"/>
                  <a:t>贪心选择性质：上文所提的“某种方法”即为贪心地选择堆中频率最低的三个字符合并</a:t>
                </a:r>
              </a:p>
            </p:txBody>
          </p:sp>
        </mc:Fallback>
      </mc:AlternateContent>
      <p:sp>
        <p:nvSpPr>
          <p:cNvPr id="4" name="灯片编号占位符 3"/>
          <p:cNvSpPr>
            <a:spLocks noGrp="1"/>
          </p:cNvSpPr>
          <p:nvPr>
            <p:ph type="sldNum" sz="quarter" idx="5"/>
          </p:nvPr>
        </p:nvSpPr>
        <p:spPr/>
        <p:txBody>
          <a:bodyPr/>
          <a:lstStyle/>
          <a:p>
            <a:fld id="{4BB59E4A-5B28-4EC3-814A-E178E937CE4F}" type="slidenum">
              <a:rPr lang="zh-CN" altLang="en-US" smtClean="0"/>
              <a:t>8</a:t>
            </a:fld>
            <a:endParaRPr lang="zh-CN" altLang="en-US"/>
          </a:p>
        </p:txBody>
      </p:sp>
    </p:spTree>
    <p:extLst>
      <p:ext uri="{BB962C8B-B14F-4D97-AF65-F5344CB8AC3E}">
        <p14:creationId xmlns:p14="http://schemas.microsoft.com/office/powerpoint/2010/main" val="158808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为了方便证明，我们在堆中加入</a:t>
                </a:r>
                <a:r>
                  <a:rPr lang="en-US" altLang="zh-CN" dirty="0"/>
                  <a:t>1</a:t>
                </a:r>
                <a:r>
                  <a:rPr lang="zh-CN" altLang="en-US" dirty="0"/>
                  <a:t>个或</a:t>
                </a:r>
                <a:r>
                  <a:rPr lang="en-US" altLang="zh-CN" dirty="0"/>
                  <a:t>0</a:t>
                </a:r>
                <a:r>
                  <a:rPr lang="zh-CN" altLang="en-US" dirty="0"/>
                  <a:t>个频率为</a:t>
                </a:r>
                <a:r>
                  <a:rPr lang="en-US" altLang="zh-CN" dirty="0"/>
                  <a:t>0</a:t>
                </a:r>
                <a:r>
                  <a:rPr lang="zh-CN" altLang="en-US" dirty="0"/>
                  <a:t>的字符，使得</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oMath>
                </a14:m>
                <a:r>
                  <a:rPr lang="zh-CN" altLang="en-US" dirty="0"/>
                  <a:t>为奇数。</a:t>
                </a:r>
              </a:p>
            </p:txBody>
          </p:sp>
        </mc:Choice>
        <mc:Fallback xmlns="">
          <p:sp>
            <p:nvSpPr>
              <p:cNvPr id="3" name="备注占位符 2"/>
              <p:cNvSpPr>
                <a:spLocks noGrp="1"/>
              </p:cNvSpPr>
              <p:nvPr>
                <p:ph type="body" idx="1"/>
              </p:nvPr>
            </p:nvSpPr>
            <p:spPr/>
            <p:txBody>
              <a:bodyPr/>
              <a:lstStyle/>
              <a:p>
                <a:r>
                  <a:rPr lang="zh-CN" altLang="en-US" dirty="0"/>
                  <a:t>为了方便证明，我们在堆中加入</a:t>
                </a:r>
                <a:r>
                  <a:rPr lang="en-US" altLang="zh-CN" dirty="0"/>
                  <a:t>1</a:t>
                </a:r>
                <a:r>
                  <a:rPr lang="zh-CN" altLang="en-US" dirty="0"/>
                  <a:t>个或</a:t>
                </a:r>
                <a:r>
                  <a:rPr lang="en-US" altLang="zh-CN" dirty="0"/>
                  <a:t>0</a:t>
                </a:r>
                <a:r>
                  <a:rPr lang="zh-CN" altLang="en-US" dirty="0"/>
                  <a:t>个频率为</a:t>
                </a:r>
                <a:r>
                  <a:rPr lang="en-US" altLang="zh-CN" dirty="0"/>
                  <a:t>0</a:t>
                </a:r>
                <a:r>
                  <a:rPr lang="zh-CN" altLang="en-US" dirty="0"/>
                  <a:t>的字符，使得</a:t>
                </a:r>
                <a:r>
                  <a:rPr lang="en-US" altLang="zh-CN" b="0" i="0">
                    <a:latin typeface="Cambria Math" panose="02040503050406030204" pitchFamily="18" charset="0"/>
                  </a:rPr>
                  <a:t>|𝐶|</a:t>
                </a:r>
                <a:r>
                  <a:rPr lang="zh-CN" altLang="en-US" dirty="0"/>
                  <a:t>为奇数。</a:t>
                </a:r>
              </a:p>
            </p:txBody>
          </p:sp>
        </mc:Fallback>
      </mc:AlternateContent>
      <p:sp>
        <p:nvSpPr>
          <p:cNvPr id="4" name="灯片编号占位符 3"/>
          <p:cNvSpPr>
            <a:spLocks noGrp="1"/>
          </p:cNvSpPr>
          <p:nvPr>
            <p:ph type="sldNum" sz="quarter" idx="5"/>
          </p:nvPr>
        </p:nvSpPr>
        <p:spPr/>
        <p:txBody>
          <a:bodyPr/>
          <a:lstStyle/>
          <a:p>
            <a:fld id="{4BB59E4A-5B28-4EC3-814A-E178E937CE4F}" type="slidenum">
              <a:rPr lang="zh-CN" altLang="en-US" smtClean="0"/>
              <a:t>9</a:t>
            </a:fld>
            <a:endParaRPr lang="zh-CN" altLang="en-US"/>
          </a:p>
        </p:txBody>
      </p:sp>
    </p:spTree>
    <p:extLst>
      <p:ext uri="{BB962C8B-B14F-4D97-AF65-F5344CB8AC3E}">
        <p14:creationId xmlns:p14="http://schemas.microsoft.com/office/powerpoint/2010/main" val="185228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同时还得到了</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zh-CN" altLang="en-US" b="0" i="1" smtClean="0">
                        <a:latin typeface="Cambria Math" panose="02040503050406030204" pitchFamily="18" charset="0"/>
                      </a:rPr>
                      <m:t>均是</m:t>
                    </m:r>
                  </m:oMath>
                </a14:m>
                <a:r>
                  <a:rPr lang="zh-CN" altLang="en-US" dirty="0"/>
                  <a:t>最深的节点的结论</a:t>
                </a:r>
              </a:p>
            </p:txBody>
          </p:sp>
        </mc:Choice>
        <mc:Fallback xmlns="">
          <p:sp>
            <p:nvSpPr>
              <p:cNvPr id="3" name="备注占位符 2"/>
              <p:cNvSpPr>
                <a:spLocks noGrp="1"/>
              </p:cNvSpPr>
              <p:nvPr>
                <p:ph type="body" idx="1"/>
              </p:nvPr>
            </p:nvSpPr>
            <p:spPr/>
            <p:txBody>
              <a:bodyPr/>
              <a:lstStyle/>
              <a:p>
                <a:r>
                  <a:rPr lang="zh-CN" altLang="en-US" dirty="0"/>
                  <a:t>同时还得到了</a:t>
                </a:r>
                <a:r>
                  <a:rPr lang="en-US" altLang="zh-CN" b="0" i="0">
                    <a:latin typeface="Cambria Math" panose="02040503050406030204" pitchFamily="18" charset="0"/>
                  </a:rPr>
                  <a:t>𝑥,𝑦,𝑧</a:t>
                </a:r>
                <a:r>
                  <a:rPr lang="zh-CN" altLang="en-US" b="0" i="0">
                    <a:latin typeface="Cambria Math" panose="02040503050406030204" pitchFamily="18" charset="0"/>
                  </a:rPr>
                  <a:t>均是</a:t>
                </a:r>
                <a:r>
                  <a:rPr lang="zh-CN" altLang="en-US" dirty="0"/>
                  <a:t>最深的节点的结论</a:t>
                </a:r>
              </a:p>
            </p:txBody>
          </p:sp>
        </mc:Fallback>
      </mc:AlternateContent>
      <p:sp>
        <p:nvSpPr>
          <p:cNvPr id="4" name="灯片编号占位符 3"/>
          <p:cNvSpPr>
            <a:spLocks noGrp="1"/>
          </p:cNvSpPr>
          <p:nvPr>
            <p:ph type="sldNum" sz="quarter" idx="5"/>
          </p:nvPr>
        </p:nvSpPr>
        <p:spPr/>
        <p:txBody>
          <a:bodyPr/>
          <a:lstStyle/>
          <a:p>
            <a:fld id="{4BB59E4A-5B28-4EC3-814A-E178E937CE4F}" type="slidenum">
              <a:rPr lang="zh-CN" altLang="en-US" smtClean="0"/>
              <a:t>10</a:t>
            </a:fld>
            <a:endParaRPr lang="zh-CN" altLang="en-US"/>
          </a:p>
        </p:txBody>
      </p:sp>
    </p:spTree>
    <p:extLst>
      <p:ext uri="{BB962C8B-B14F-4D97-AF65-F5344CB8AC3E}">
        <p14:creationId xmlns:p14="http://schemas.microsoft.com/office/powerpoint/2010/main" val="365823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由最优子结构可知，每次只需求出当前子问题的最优解即可（“如果已得到合并后的字母表对应的最优三叉树”可以推出“将其中后一次合并的节点替换为</a:t>
            </a:r>
            <a:r>
              <a:rPr lang="en-US" altLang="zh-CN" dirty="0"/>
              <a:t>3</a:t>
            </a:r>
            <a:r>
              <a:rPr lang="zh-CN" altLang="en-US" dirty="0"/>
              <a:t>个子节点后的树对应的依然是最优前缀码”）；再由贪心选择性质可知，贪心地选择频率最低的三个字符作为叶节点来合并即可求解当前子问题。</a:t>
            </a:r>
          </a:p>
        </p:txBody>
      </p:sp>
      <p:sp>
        <p:nvSpPr>
          <p:cNvPr id="4" name="灯片编号占位符 3"/>
          <p:cNvSpPr>
            <a:spLocks noGrp="1"/>
          </p:cNvSpPr>
          <p:nvPr>
            <p:ph type="sldNum" sz="quarter" idx="5"/>
          </p:nvPr>
        </p:nvSpPr>
        <p:spPr/>
        <p:txBody>
          <a:bodyPr/>
          <a:lstStyle/>
          <a:p>
            <a:fld id="{4BB59E4A-5B28-4EC3-814A-E178E937CE4F}" type="slidenum">
              <a:rPr lang="zh-CN" altLang="en-US" smtClean="0"/>
              <a:t>12</a:t>
            </a:fld>
            <a:endParaRPr lang="zh-CN" altLang="en-US"/>
          </a:p>
        </p:txBody>
      </p:sp>
    </p:spTree>
    <p:extLst>
      <p:ext uri="{BB962C8B-B14F-4D97-AF65-F5344CB8AC3E}">
        <p14:creationId xmlns:p14="http://schemas.microsoft.com/office/powerpoint/2010/main" val="141833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B59E4A-5B28-4EC3-814A-E178E937CE4F}" type="slidenum">
              <a:rPr lang="zh-CN" altLang="en-US" smtClean="0"/>
              <a:t>13</a:t>
            </a:fld>
            <a:endParaRPr lang="zh-CN" altLang="en-US"/>
          </a:p>
        </p:txBody>
      </p:sp>
    </p:spTree>
    <p:extLst>
      <p:ext uri="{BB962C8B-B14F-4D97-AF65-F5344CB8AC3E}">
        <p14:creationId xmlns:p14="http://schemas.microsoft.com/office/powerpoint/2010/main" val="381393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a:t>
            </a:r>
            <a:r>
              <a:rPr lang="en-US" altLang="zh-CN" dirty="0"/>
              <a:t>2</a:t>
            </a:r>
            <a:r>
              <a:rPr lang="zh-CN" altLang="en-US" dirty="0"/>
              <a:t>个元素的情况对比，简单讲解正确性的证明。</a:t>
            </a:r>
          </a:p>
        </p:txBody>
      </p:sp>
      <p:sp>
        <p:nvSpPr>
          <p:cNvPr id="4" name="灯片编号占位符 3"/>
          <p:cNvSpPr>
            <a:spLocks noGrp="1"/>
          </p:cNvSpPr>
          <p:nvPr>
            <p:ph type="sldNum" sz="quarter" idx="5"/>
          </p:nvPr>
        </p:nvSpPr>
        <p:spPr/>
        <p:txBody>
          <a:bodyPr/>
          <a:lstStyle/>
          <a:p>
            <a:fld id="{4BB59E4A-5B28-4EC3-814A-E178E937CE4F}" type="slidenum">
              <a:rPr lang="zh-CN" altLang="en-US" smtClean="0"/>
              <a:t>14</a:t>
            </a:fld>
            <a:endParaRPr lang="zh-CN" altLang="en-US"/>
          </a:p>
        </p:txBody>
      </p:sp>
    </p:spTree>
    <p:extLst>
      <p:ext uri="{BB962C8B-B14F-4D97-AF65-F5344CB8AC3E}">
        <p14:creationId xmlns:p14="http://schemas.microsoft.com/office/powerpoint/2010/main" val="122716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38B583-64AD-49F8-8372-6E03E419E65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FF26A8B-BE2F-4730-9941-ADC80EB40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D42D49-9678-4D2B-94F4-E882A79D11EE}"/>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C873FC9C-1B4B-46D0-92F3-E4FF53AEA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6B643A-5D7B-4631-A5C3-1D40C192C4A7}"/>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252723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60D41-70E8-4320-BE5E-5C7E5F8A5F3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355EF7-A78D-48A3-B111-E7AA992AB71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4717EA-1B0D-4A25-A0EC-E29B166F7959}"/>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6BDCB003-08E4-4477-B798-93EEF5D919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54FF27-1462-4486-9EEF-87D19135F0FE}"/>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84244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D2926C-5AB0-4F75-A4C8-263C1886FEE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976E35-781E-4A99-8853-0576E27FB3A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04B4E0-5FE9-4954-BEB4-39948E8192C0}"/>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29BEEACD-ABA6-440E-BBDB-6BA87E8F87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6CAB86-9F26-4E87-A682-9402BACCC481}"/>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314275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4A0FF-66FF-4F5F-8372-B3FA3EBB17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8AC7EB5-B041-442E-A547-38F251201E9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140EDC-9B4C-483C-81B4-EE8C686DEC75}"/>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8D40C4BF-F6AB-4BDF-9DE4-049918FDE0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ACDD16-1CC7-43A3-A5EC-5649EE389270}"/>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32677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FF6B9-694D-4682-B1CF-4FA834A596E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FB387FB-A420-4D9E-8A57-923CCE6E9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27D8616-FB66-4047-886F-E3B48AFF5955}"/>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3805DE86-3457-408B-863F-BDD07528C0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8A8253-459E-4571-9FA8-F2B91767E16B}"/>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326747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D6186-EABD-49A6-A869-EA31E21A07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7C0DF5-7E21-4FE0-9FA8-A43BB3C6F57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F953B68-7F04-4BC9-AF90-01CBA2B57BD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2D21F6-54A5-4905-AB1A-1A3DD69B694B}"/>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6" name="页脚占位符 5">
            <a:extLst>
              <a:ext uri="{FF2B5EF4-FFF2-40B4-BE49-F238E27FC236}">
                <a16:creationId xmlns:a16="http://schemas.microsoft.com/office/drawing/2014/main" id="{AC250BAF-5867-4B60-8C6E-77FC8C8F1E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BFA36A-B8F3-4A92-9310-AE7442107F08}"/>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9481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36CAC-4BA6-40B2-9E21-F05ED1EDF0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F6AC357-8AEA-4E41-BFF7-FB78A3CF4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A57B9F2-7961-40CD-878A-4CAB54D6F1F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AA4ACE0-53FB-4D65-871F-07EE32EC0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B75663-1ECC-4E2E-B905-517D2C9AA99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0C631F7-E97F-4A2E-A33B-75E4AE23B13E}"/>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8" name="页脚占位符 7">
            <a:extLst>
              <a:ext uri="{FF2B5EF4-FFF2-40B4-BE49-F238E27FC236}">
                <a16:creationId xmlns:a16="http://schemas.microsoft.com/office/drawing/2014/main" id="{EDF37623-2997-4C11-B406-F612977D581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F8A857-9EF7-4E6B-8DEF-642CDBEA98ED}"/>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54362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F534D-5DFD-40CF-A4EE-8D05B4DB3D0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B138FA-201B-4CB9-AF3A-0341D225E4E5}"/>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4" name="页脚占位符 3">
            <a:extLst>
              <a:ext uri="{FF2B5EF4-FFF2-40B4-BE49-F238E27FC236}">
                <a16:creationId xmlns:a16="http://schemas.microsoft.com/office/drawing/2014/main" id="{FD371144-C222-42D9-B0D6-F1EACBA26AF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521C53-B23F-4922-ABB7-594F3B4C32DD}"/>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37791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BC9BAF-8C89-40C1-9D68-4B254AF7C659}"/>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3" name="页脚占位符 2">
            <a:extLst>
              <a:ext uri="{FF2B5EF4-FFF2-40B4-BE49-F238E27FC236}">
                <a16:creationId xmlns:a16="http://schemas.microsoft.com/office/drawing/2014/main" id="{139A2B00-594D-4535-BB97-C4AD509D05E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FE9E22C-A08A-40A7-97AE-50ECC8E8B800}"/>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66610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3EB68-8CB1-479B-97AF-8E05C75185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89C4FC-2994-4EB5-926B-A08A468E8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A018749-80B1-4412-90F6-B4EE61F76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35D77E6-ADFA-4CDD-908A-4B3A9B074880}"/>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6" name="页脚占位符 5">
            <a:extLst>
              <a:ext uri="{FF2B5EF4-FFF2-40B4-BE49-F238E27FC236}">
                <a16:creationId xmlns:a16="http://schemas.microsoft.com/office/drawing/2014/main" id="{0E325693-431C-4C5A-A628-32504D855EF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049D3C-F69F-497B-9629-A5F5DBCD1BEC}"/>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322128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7D32A8-A4C1-4B8C-A9CD-9C92888AE4A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C26D9AB-E1B6-4A6E-96D1-34E370352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2C7E5D1-B379-4311-8CDA-A5C7D474D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D22883-4987-42EE-A123-1BEFA76CC3FB}"/>
              </a:ext>
            </a:extLst>
          </p:cNvPr>
          <p:cNvSpPr>
            <a:spLocks noGrp="1"/>
          </p:cNvSpPr>
          <p:nvPr>
            <p:ph type="dt" sz="half" idx="10"/>
          </p:nvPr>
        </p:nvSpPr>
        <p:spPr/>
        <p:txBody>
          <a:bodyPr/>
          <a:lstStyle/>
          <a:p>
            <a:fld id="{ECB43BAF-BC7F-49AF-93D3-42B6E57EAADD}" type="datetimeFigureOut">
              <a:rPr lang="zh-CN" altLang="en-US" smtClean="0"/>
              <a:t>2020/9/23</a:t>
            </a:fld>
            <a:endParaRPr lang="zh-CN" altLang="en-US"/>
          </a:p>
        </p:txBody>
      </p:sp>
      <p:sp>
        <p:nvSpPr>
          <p:cNvPr id="6" name="页脚占位符 5">
            <a:extLst>
              <a:ext uri="{FF2B5EF4-FFF2-40B4-BE49-F238E27FC236}">
                <a16:creationId xmlns:a16="http://schemas.microsoft.com/office/drawing/2014/main" id="{C69E24B8-0149-4917-A5E5-852E84079A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66779-1FC6-4154-A962-8BC3906340E1}"/>
              </a:ext>
            </a:extLst>
          </p:cNvPr>
          <p:cNvSpPr>
            <a:spLocks noGrp="1"/>
          </p:cNvSpPr>
          <p:nvPr>
            <p:ph type="sldNum" sz="quarter" idx="12"/>
          </p:nvPr>
        </p:nvSpPr>
        <p:spPr/>
        <p:txBody>
          <a:body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8197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4C9E562-BA87-4585-BB91-0C5F7E9B1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765863-67F2-470F-9FA3-DAD5171D3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956587-0E96-4586-A7F8-87ECB1B5F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43BAF-BC7F-49AF-93D3-42B6E57EAADD}" type="datetimeFigureOut">
              <a:rPr lang="zh-CN" altLang="en-US" smtClean="0"/>
              <a:t>2020/9/23</a:t>
            </a:fld>
            <a:endParaRPr lang="zh-CN" altLang="en-US"/>
          </a:p>
        </p:txBody>
      </p:sp>
      <p:sp>
        <p:nvSpPr>
          <p:cNvPr id="5" name="页脚占位符 4">
            <a:extLst>
              <a:ext uri="{FF2B5EF4-FFF2-40B4-BE49-F238E27FC236}">
                <a16:creationId xmlns:a16="http://schemas.microsoft.com/office/drawing/2014/main" id="{D855DC43-8DE6-4646-994E-196C3A0A1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DCB2F4-BC10-4341-845B-9ADADF6A5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8AD4A-8ACF-4223-87D6-BB607F526300}" type="slidenum">
              <a:rPr lang="zh-CN" altLang="en-US" smtClean="0"/>
              <a:t>‹#›</a:t>
            </a:fld>
            <a:endParaRPr lang="zh-CN" altLang="en-US"/>
          </a:p>
        </p:txBody>
      </p:sp>
    </p:spTree>
    <p:extLst>
      <p:ext uri="{BB962C8B-B14F-4D97-AF65-F5344CB8AC3E}">
        <p14:creationId xmlns:p14="http://schemas.microsoft.com/office/powerpoint/2010/main" val="178136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D3AAC6-BAC7-48FC-A87E-DE68CF390A01}"/>
              </a:ext>
            </a:extLst>
          </p:cNvPr>
          <p:cNvSpPr>
            <a:spLocks noGrp="1"/>
          </p:cNvSpPr>
          <p:nvPr>
            <p:ph type="ctrTitle"/>
          </p:nvPr>
        </p:nvSpPr>
        <p:spPr>
          <a:xfrm>
            <a:off x="1524000" y="339938"/>
            <a:ext cx="9144000" cy="2387600"/>
          </a:xfrm>
        </p:spPr>
        <p:txBody>
          <a:bodyPr/>
          <a:lstStyle/>
          <a:p>
            <a:r>
              <a:rPr lang="zh-CN" altLang="en-US" b="1" dirty="0"/>
              <a:t>三进制</a:t>
            </a:r>
            <a:r>
              <a:rPr lang="en-US" altLang="zh-CN" b="1" dirty="0"/>
              <a:t>Huffman</a:t>
            </a:r>
            <a:r>
              <a:rPr lang="zh-CN" altLang="en-US" b="1" dirty="0"/>
              <a:t>编码</a:t>
            </a:r>
          </a:p>
        </p:txBody>
      </p:sp>
      <p:sp>
        <p:nvSpPr>
          <p:cNvPr id="3" name="副标题 2">
            <a:extLst>
              <a:ext uri="{FF2B5EF4-FFF2-40B4-BE49-F238E27FC236}">
                <a16:creationId xmlns:a16="http://schemas.microsoft.com/office/drawing/2014/main" id="{6BFE596D-65D0-4317-8D1A-E2E047435CD6}"/>
              </a:ext>
            </a:extLst>
          </p:cNvPr>
          <p:cNvSpPr>
            <a:spLocks noGrp="1"/>
          </p:cNvSpPr>
          <p:nvPr>
            <p:ph type="subTitle" idx="1"/>
          </p:nvPr>
        </p:nvSpPr>
        <p:spPr/>
        <p:txBody>
          <a:bodyPr/>
          <a:lstStyle/>
          <a:p>
            <a:endParaRPr lang="en-US" altLang="zh-CN" dirty="0"/>
          </a:p>
          <a:p>
            <a:endParaRPr lang="en-US" altLang="zh-CN" dirty="0"/>
          </a:p>
          <a:p>
            <a:r>
              <a:rPr lang="zh-CN" altLang="en-US" dirty="0"/>
              <a:t>屈力 </a:t>
            </a:r>
            <a:r>
              <a:rPr lang="en-US" altLang="zh-CN" dirty="0"/>
              <a:t>191870147</a:t>
            </a:r>
            <a:endParaRPr lang="zh-CN" altLang="en-US" dirty="0"/>
          </a:p>
        </p:txBody>
      </p:sp>
    </p:spTree>
    <p:extLst>
      <p:ext uri="{BB962C8B-B14F-4D97-AF65-F5344CB8AC3E}">
        <p14:creationId xmlns:p14="http://schemas.microsoft.com/office/powerpoint/2010/main" val="104919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24DD96A-E890-445D-9FCF-9FFAA50F8618}"/>
                  </a:ext>
                </a:extLst>
              </p:cNvPr>
              <p:cNvSpPr>
                <a:spLocks noGrp="1"/>
              </p:cNvSpPr>
              <p:nvPr>
                <p:ph idx="1"/>
              </p:nvPr>
            </p:nvSpPr>
            <p:spPr>
              <a:xfrm>
                <a:off x="838200" y="391886"/>
                <a:ext cx="10515600" cy="5785077"/>
              </a:xfrm>
            </p:spPr>
            <p:txBody>
              <a:bodyPr/>
              <a:lstStyle/>
              <a:p>
                <a:pPr marL="0" indent="0">
                  <a:buNone/>
                </a:pPr>
                <a14:m>
                  <m:oMath xmlns:m="http://schemas.openxmlformats.org/officeDocument/2006/math">
                    <m:r>
                      <a:rPr lang="en-US" altLang="zh-CN" b="0" i="1" smtClean="0">
                        <a:latin typeface="Cambria Math" panose="02040503050406030204" pitchFamily="18" charset="0"/>
                      </a:rPr>
                      <m:t>𝑖𝑖</m:t>
                    </m:r>
                    <m:r>
                      <a:rPr lang="en-US" altLang="zh-CN" b="0" i="1" smtClean="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若</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zh-CN" altLang="en-US" i="1" dirty="0">
                        <a:latin typeface="Cambria Math" panose="02040503050406030204" pitchFamily="18" charset="0"/>
                      </a:rPr>
                      <m:t>但</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zh-CN" altLang="en-US" i="1" dirty="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则</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zh-CN" altLang="en-US" i="1" dirty="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则只需考虑</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zh-CN" altLang="en-US" i="1">
                        <a:latin typeface="Cambria Math" panose="02040503050406030204" pitchFamily="18" charset="0"/>
                      </a:rPr>
                      <m:t>两个</m:t>
                    </m:r>
                  </m:oMath>
                </a14:m>
                <a:r>
                  <a:rPr lang="zh-CN" altLang="en-US" dirty="0">
                    <a:latin typeface="宋体" panose="02010600030101010101" pitchFamily="2" charset="-122"/>
                    <a:ea typeface="宋体" panose="02010600030101010101" pitchFamily="2" charset="-122"/>
                  </a:rPr>
                  <a:t>节点，交换</a:t>
                </a:r>
                <a14:m>
                  <m:oMath xmlns:m="http://schemas.openxmlformats.org/officeDocument/2006/math">
                    <m:r>
                      <a:rPr lang="en-US" altLang="zh-CN" b="0" i="1" smtClean="0">
                        <a:latin typeface="Cambria Math" panose="02040503050406030204" pitchFamily="18" charset="0"/>
                      </a:rPr>
                      <m:t>𝑧</m:t>
                    </m:r>
                    <m:r>
                      <a:rPr lang="zh-CN" altLang="en-US" i="1">
                        <a:latin typeface="Cambria Math" panose="02040503050406030204" pitchFamily="18" charset="0"/>
                      </a:rPr>
                      <m:t>和</m:t>
                    </m:r>
                    <m:r>
                      <a:rPr lang="en-US" altLang="zh-CN" b="0" i="1" smtClean="0">
                        <a:latin typeface="Cambria Math" panose="02040503050406030204" pitchFamily="18" charset="0"/>
                      </a:rPr>
                      <m:t>𝑐</m:t>
                    </m:r>
                  </m:oMath>
                </a14:m>
                <a:r>
                  <a:rPr lang="zh-CN" altLang="en-US" dirty="0">
                    <a:latin typeface="宋体" panose="02010600030101010101" pitchFamily="2" charset="-122"/>
                    <a:ea typeface="宋体" panose="02010600030101010101" pitchFamily="2" charset="-122"/>
                  </a:rPr>
                  <a:t>后，得到一课新的三叉树</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zh-CN" altLang="en-US" i="1">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有</a:t>
                </a:r>
                <a14:m>
                  <m:oMath xmlns:m="http://schemas.openxmlformats.org/officeDocument/2006/math">
                    <m:r>
                      <a:rPr lang="en-US" altLang="zh-CN" b="0" i="1" dirty="0" smtClean="0">
                        <a:latin typeface="Cambria Math" panose="02040503050406030204" pitchFamily="18" charset="0"/>
                      </a:rPr>
                      <m:t>𝐵</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𝑇</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𝐵</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𝑇</m:t>
                            </m:r>
                          </m:e>
                          <m:sup>
                            <m:r>
                              <a:rPr lang="en-US" altLang="zh-CN" b="0" i="1" dirty="0" smtClean="0">
                                <a:latin typeface="Cambria Math" panose="02040503050406030204" pitchFamily="18" charset="0"/>
                              </a:rPr>
                              <m:t>′</m:t>
                            </m:r>
                          </m:sup>
                        </m:sSup>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𝑧</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𝑧</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𝑐</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𝑧</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𝑧</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𝑐</m:t>
                        </m:r>
                      </m:e>
                    </m:d>
                    <m:r>
                      <a:rPr lang="en-US" altLang="zh-CN" b="0" i="1" dirty="0" smtClean="0">
                        <a:latin typeface="Cambria Math" panose="02040503050406030204" pitchFamily="18" charset="0"/>
                      </a:rPr>
                      <m:t>=</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𝑧</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e>
                    </m:d>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𝑧</m:t>
                            </m:r>
                          </m:e>
                        </m:d>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𝑑</m:t>
                            </m:r>
                          </m:e>
                          <m:sub>
                            <m:r>
                              <a:rPr lang="en-US" altLang="zh-CN" b="0" i="1" dirty="0" smtClean="0">
                                <a:latin typeface="Cambria Math" panose="02040503050406030204" pitchFamily="18" charset="0"/>
                              </a:rPr>
                              <m:t>𝑇</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𝑐</m:t>
                            </m:r>
                          </m:e>
                        </m:d>
                      </m:e>
                    </m:d>
                    <m:r>
                      <a:rPr lang="en-US" altLang="zh-CN" b="0" i="1" dirty="0" smtClean="0">
                        <a:latin typeface="Cambria Math" panose="02040503050406030204" pitchFamily="18" charset="0"/>
                      </a:rPr>
                      <m:t>≥0</m:t>
                    </m:r>
                    <m:r>
                      <a:rPr lang="zh-CN" altLang="en-US" i="1" dirty="0">
                        <a:latin typeface="Cambria Math" panose="02040503050406030204" pitchFamily="18" charset="0"/>
                      </a:rPr>
                      <m:t>，</m:t>
                    </m:r>
                  </m:oMath>
                </a14:m>
                <a:r>
                  <a:rPr lang="zh-CN" altLang="en-US" b="0" dirty="0">
                    <a:latin typeface="宋体" panose="02010600030101010101" pitchFamily="2" charset="-122"/>
                    <a:ea typeface="宋体" panose="02010600030101010101" pitchFamily="2" charset="-122"/>
                  </a:rPr>
                  <a:t>所以</a:t>
                </a:r>
                <a14:m>
                  <m:oMath xmlns:m="http://schemas.openxmlformats.org/officeDocument/2006/math">
                    <m:r>
                      <a:rPr lang="en-US" altLang="zh-CN" b="0" i="1" dirty="0" smtClean="0">
                        <a:latin typeface="Cambria Math" panose="02040503050406030204" pitchFamily="18" charset="0"/>
                      </a:rPr>
                      <m:t>𝐵</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𝑇</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𝐵</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𝑇</m:t>
                            </m:r>
                          </m:e>
                          <m:sup>
                            <m:r>
                              <a:rPr lang="en-US" altLang="zh-CN" b="0" i="1" dirty="0" smtClean="0">
                                <a:latin typeface="Cambria Math" panose="02040503050406030204" pitchFamily="18" charset="0"/>
                              </a:rPr>
                              <m:t>′</m:t>
                            </m:r>
                          </m:sup>
                        </m:sSup>
                      </m:e>
                    </m:d>
                    <m:r>
                      <a:rPr lang="zh-CN" altLang="en-US" i="1" dirty="0">
                        <a:latin typeface="Cambria Math" panose="02040503050406030204" pitchFamily="18" charset="0"/>
                      </a:rPr>
                      <m:t>，</m:t>
                    </m:r>
                  </m:oMath>
                </a14:m>
                <a:r>
                  <a:rPr lang="zh-CN" altLang="en-US" b="0" dirty="0">
                    <a:latin typeface="宋体" panose="02010600030101010101" pitchFamily="2" charset="-122"/>
                    <a:ea typeface="宋体" panose="02010600030101010101" pitchFamily="2" charset="-122"/>
                  </a:rPr>
                  <a:t>因此</a:t>
                </a:r>
                <a14:m>
                  <m:oMath xmlns:m="http://schemas.openxmlformats.org/officeDocument/2006/math">
                    <m:r>
                      <a:rPr lang="en-US" altLang="zh-CN" b="0" i="1" dirty="0" smtClean="0">
                        <a:latin typeface="Cambria Math" panose="02040503050406030204" pitchFamily="18" charset="0"/>
                      </a:rPr>
                      <m:t>𝑇</m:t>
                    </m:r>
                    <m:r>
                      <a:rPr lang="en-US" altLang="zh-CN" b="0" i="1" dirty="0" smtClean="0">
                        <a:latin typeface="Cambria Math" panose="02040503050406030204" pitchFamily="18" charset="0"/>
                      </a:rPr>
                      <m:t>′</m:t>
                    </m:r>
                    <m:r>
                      <a:rPr lang="zh-CN" altLang="en-US" i="1" dirty="0">
                        <a:latin typeface="Cambria Math" panose="02040503050406030204" pitchFamily="18" charset="0"/>
                      </a:rPr>
                      <m:t>也是</m:t>
                    </m:r>
                  </m:oMath>
                </a14:m>
                <a:r>
                  <a:rPr lang="zh-CN" altLang="en-US" b="0" dirty="0">
                    <a:latin typeface="宋体" panose="02010600030101010101" pitchFamily="2" charset="-122"/>
                    <a:ea typeface="宋体" panose="02010600030101010101" pitchFamily="2" charset="-122"/>
                  </a:rPr>
                  <a:t>一棵最优三叉树。</a:t>
                </a:r>
                <a:endParaRPr lang="en-US" altLang="zh-CN" b="0"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14:m>
                  <m:oMath xmlns:m="http://schemas.openxmlformats.org/officeDocument/2006/math">
                    <m:r>
                      <a:rPr lang="en-US" altLang="zh-CN" b="0" i="1" smtClean="0">
                        <a:latin typeface="Cambria Math" panose="02040503050406030204" pitchFamily="18" charset="0"/>
                      </a:rPr>
                      <m:t>𝑖𝑖𝑖</m:t>
                    </m:r>
                    <m:r>
                      <a:rPr lang="en-US" altLang="zh-CN" b="0" i="1" smtClean="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若</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oMath>
                </a14:m>
                <a:r>
                  <a:rPr lang="zh-CN" altLang="en-US" dirty="0">
                    <a:latin typeface="宋体" panose="02010600030101010101" pitchFamily="2" charset="-122"/>
                    <a:ea typeface="宋体" panose="02010600030101010101" pitchFamily="2" charset="-122"/>
                  </a:rPr>
                  <a:t>，则交换</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zh-CN" altLang="en-US" i="1">
                        <a:latin typeface="Cambria Math" panose="02040503050406030204" pitchFamily="18" charset="0"/>
                      </a:rPr>
                      <m:t>两个</m:t>
                    </m:r>
                  </m:oMath>
                </a14:m>
                <a:r>
                  <a:rPr lang="zh-CN" altLang="en-US" dirty="0">
                    <a:latin typeface="宋体" panose="02010600030101010101" pitchFamily="2" charset="-122"/>
                    <a:ea typeface="宋体" panose="02010600030101010101" pitchFamily="2" charset="-122"/>
                  </a:rPr>
                  <a:t>节点，得到</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，同</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𝑖𝑖</m:t>
                    </m:r>
                    <m:r>
                      <a:rPr lang="en-US" altLang="zh-CN" b="0" i="1" smtClean="0">
                        <a:latin typeface="Cambria Math" panose="02040503050406030204" pitchFamily="18" charset="0"/>
                      </a:rPr>
                      <m:t>)</m:t>
                    </m:r>
                    <m:r>
                      <a:rPr lang="zh-CN" altLang="en-US" i="1">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zh-CN" altLang="en-US" i="1">
                        <a:latin typeface="Cambria Math" panose="02040503050406030204" pitchFamily="18" charset="0"/>
                      </a:rPr>
                      <m:t>也是</m:t>
                    </m:r>
                  </m:oMath>
                </a14:m>
                <a:r>
                  <a:rPr lang="zh-CN" altLang="en-US" dirty="0">
                    <a:latin typeface="宋体" panose="02010600030101010101" pitchFamily="2" charset="-122"/>
                    <a:ea typeface="宋体" panose="02010600030101010101" pitchFamily="2" charset="-122"/>
                  </a:rPr>
                  <a:t>一棵最优三叉树。继续交换</a:t>
                </a:r>
                <a14:m>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r>
                  <a:rPr lang="zh-CN" altLang="en-US" dirty="0">
                    <a:latin typeface="宋体" panose="02010600030101010101" pitchFamily="2" charset="-122"/>
                    <a:ea typeface="宋体" panose="02010600030101010101" pitchFamily="2" charset="-122"/>
                  </a:rPr>
                  <a:t>得到</a:t>
                </a:r>
                <a14:m>
                  <m:oMath xmlns:m="http://schemas.openxmlformats.org/officeDocument/2006/math">
                    <m:r>
                      <a:rPr lang="en-US" altLang="zh-CN" b="0" i="1" dirty="0" smtClean="0">
                        <a:latin typeface="Cambria Math" panose="02040503050406030204" pitchFamily="18" charset="0"/>
                      </a:rPr>
                      <m:t>𝑇</m:t>
                    </m:r>
                    <m:r>
                      <a:rPr lang="en-US" altLang="zh-CN" b="0" i="1" dirty="0" smtClean="0">
                        <a:latin typeface="Cambria Math" panose="02040503050406030204" pitchFamily="18" charset="0"/>
                      </a:rPr>
                      <m:t>′′</m:t>
                    </m:r>
                    <m:r>
                      <a:rPr lang="zh-CN" altLang="en-US" i="1" dirty="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交换</a:t>
                </a:r>
                <a14:m>
                  <m:oMath xmlns:m="http://schemas.openxmlformats.org/officeDocument/2006/math">
                    <m:r>
                      <a:rPr lang="en-US" altLang="zh-CN" b="0" i="1" dirty="0" smtClean="0">
                        <a:latin typeface="Cambria Math" panose="02040503050406030204" pitchFamily="18" charset="0"/>
                      </a:rPr>
                      <m:t>𝑧</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zh-CN" altLang="en-US" i="1" dirty="0">
                        <a:latin typeface="Cambria Math" panose="02040503050406030204" pitchFamily="18" charset="0"/>
                      </a:rPr>
                      <m:t>得到</m:t>
                    </m:r>
                    <m:r>
                      <a:rPr lang="en-US" altLang="zh-CN" b="0" i="1" dirty="0" smtClean="0">
                        <a:latin typeface="Cambria Math" panose="02040503050406030204" pitchFamily="18" charset="0"/>
                      </a:rPr>
                      <m:t>𝑇</m:t>
                    </m:r>
                    <m:r>
                      <a:rPr lang="en-US" altLang="zh-CN" b="0" i="1" dirty="0" smtClean="0">
                        <a:latin typeface="Cambria Math" panose="02040503050406030204" pitchFamily="18" charset="0"/>
                      </a:rPr>
                      <m:t>′′′</m:t>
                    </m:r>
                    <m:r>
                      <a:rPr lang="zh-CN" altLang="en-US" i="1" dirty="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于是</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𝑇</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𝑇</m:t>
                    </m:r>
                    <m:r>
                      <a:rPr lang="en-US" altLang="zh-CN" b="0" i="1" dirty="0" smtClean="0">
                        <a:latin typeface="Cambria Math" panose="02040503050406030204" pitchFamily="18" charset="0"/>
                      </a:rPr>
                      <m:t>′′′</m:t>
                    </m:r>
                    <m:r>
                      <a:rPr lang="zh-CN" altLang="en-US" i="1" dirty="0">
                        <a:latin typeface="Cambria Math" panose="02040503050406030204" pitchFamily="18" charset="0"/>
                      </a:rPr>
                      <m:t>也是</m:t>
                    </m:r>
                    <m:r>
                      <a:rPr lang="zh-CN" altLang="en-US" i="1" dirty="0" smtClean="0">
                        <a:latin typeface="Cambria Math" panose="02040503050406030204" pitchFamily="18" charset="0"/>
                      </a:rPr>
                      <m:t>最优</m:t>
                    </m:r>
                  </m:oMath>
                </a14:m>
                <a:r>
                  <a:rPr lang="zh-CN" altLang="en-US" dirty="0">
                    <a:latin typeface="宋体" panose="02010600030101010101" pitchFamily="2" charset="-122"/>
                    <a:ea typeface="宋体" panose="02010600030101010101" pitchFamily="2" charset="-122"/>
                  </a:rPr>
                  <a:t>三叉树。</a:t>
                </a: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综上，贪心选择性质证毕。</a:t>
                </a:r>
              </a:p>
            </p:txBody>
          </p:sp>
        </mc:Choice>
        <mc:Fallback xmlns="">
          <p:sp>
            <p:nvSpPr>
              <p:cNvPr id="3" name="内容占位符 2">
                <a:extLst>
                  <a:ext uri="{FF2B5EF4-FFF2-40B4-BE49-F238E27FC236}">
                    <a16:creationId xmlns:a16="http://schemas.microsoft.com/office/drawing/2014/main" id="{D24DD96A-E890-445D-9FCF-9FFAA50F8618}"/>
                  </a:ext>
                </a:extLst>
              </p:cNvPr>
              <p:cNvSpPr>
                <a:spLocks noGrp="1" noRot="1" noChangeAspect="1" noMove="1" noResize="1" noEditPoints="1" noAdjustHandles="1" noChangeArrowheads="1" noChangeShapeType="1" noTextEdit="1"/>
              </p:cNvSpPr>
              <p:nvPr>
                <p:ph idx="1"/>
              </p:nvPr>
            </p:nvSpPr>
            <p:spPr>
              <a:xfrm>
                <a:off x="838200" y="391886"/>
                <a:ext cx="10515600" cy="5785077"/>
              </a:xfrm>
              <a:blipFill>
                <a:blip r:embed="rId3"/>
                <a:stretch>
                  <a:fillRect l="-1217" t="-2002" r="-696"/>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B26835C6-9CA0-4514-83EE-3423D70123F8}"/>
              </a:ext>
            </a:extLst>
          </p:cNvPr>
          <p:cNvSpPr>
            <a:spLocks noGrp="1"/>
          </p:cNvSpPr>
          <p:nvPr>
            <p:ph type="dt" sz="half" idx="10"/>
          </p:nvPr>
        </p:nvSpPr>
        <p:spPr/>
        <p:txBody>
          <a:bodyPr/>
          <a:lstStyle/>
          <a:p>
            <a:fld id="{CD09D372-7F4C-402A-90B3-9942EFB47D92}" type="datetime1">
              <a:rPr lang="zh-CN" altLang="en-US" smtClean="0"/>
              <a:t>2020/9/23</a:t>
            </a:fld>
            <a:endParaRPr lang="zh-CN" altLang="en-US"/>
          </a:p>
        </p:txBody>
      </p:sp>
      <p:sp>
        <p:nvSpPr>
          <p:cNvPr id="4" name="页脚占位符 3">
            <a:extLst>
              <a:ext uri="{FF2B5EF4-FFF2-40B4-BE49-F238E27FC236}">
                <a16:creationId xmlns:a16="http://schemas.microsoft.com/office/drawing/2014/main" id="{7CB8A1C0-B77F-43F9-A537-172BF884FA40}"/>
              </a:ext>
            </a:extLst>
          </p:cNvPr>
          <p:cNvSpPr>
            <a:spLocks noGrp="1"/>
          </p:cNvSpPr>
          <p:nvPr>
            <p:ph type="ftr" sz="quarter" idx="11"/>
          </p:nvPr>
        </p:nvSpPr>
        <p:spPr/>
        <p:txBody>
          <a:bodyPr/>
          <a:lstStyle/>
          <a:p>
            <a:r>
              <a:rPr lang="zh-CN" altLang="en-US"/>
              <a:t>正确性证明</a:t>
            </a:r>
          </a:p>
        </p:txBody>
      </p:sp>
      <p:sp>
        <p:nvSpPr>
          <p:cNvPr id="5" name="灯片编号占位符 4">
            <a:extLst>
              <a:ext uri="{FF2B5EF4-FFF2-40B4-BE49-F238E27FC236}">
                <a16:creationId xmlns:a16="http://schemas.microsoft.com/office/drawing/2014/main" id="{4DA5553A-C7D8-495D-8D2D-F0F1F240D713}"/>
              </a:ext>
            </a:extLst>
          </p:cNvPr>
          <p:cNvSpPr>
            <a:spLocks noGrp="1"/>
          </p:cNvSpPr>
          <p:nvPr>
            <p:ph type="sldNum" sz="quarter" idx="12"/>
          </p:nvPr>
        </p:nvSpPr>
        <p:spPr/>
        <p:txBody>
          <a:bodyPr/>
          <a:lstStyle/>
          <a:p>
            <a:fld id="{E608AD4A-8ACF-4223-87D6-BB607F526300}" type="slidenum">
              <a:rPr lang="zh-CN" altLang="en-US" smtClean="0"/>
              <a:t>10</a:t>
            </a:fld>
            <a:endParaRPr lang="zh-CN" altLang="en-US"/>
          </a:p>
        </p:txBody>
      </p:sp>
    </p:spTree>
    <p:extLst>
      <p:ext uri="{BB962C8B-B14F-4D97-AF65-F5344CB8AC3E}">
        <p14:creationId xmlns:p14="http://schemas.microsoft.com/office/powerpoint/2010/main" val="155319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0D400-059B-4024-8153-46B07ABCE158}"/>
              </a:ext>
            </a:extLst>
          </p:cNvPr>
          <p:cNvSpPr>
            <a:spLocks noGrp="1"/>
          </p:cNvSpPr>
          <p:nvPr>
            <p:ph type="title"/>
          </p:nvPr>
        </p:nvSpPr>
        <p:spPr>
          <a:xfrm>
            <a:off x="1084385" y="430440"/>
            <a:ext cx="2623457" cy="689233"/>
          </a:xfrm>
        </p:spPr>
        <p:txBody>
          <a:bodyPr>
            <a:normAutofit/>
          </a:bodyPr>
          <a:lstStyle/>
          <a:p>
            <a:r>
              <a:rPr lang="zh-CN" altLang="en-US" sz="3200" b="1" dirty="0">
                <a:latin typeface="宋体" panose="02010600030101010101" pitchFamily="2" charset="-122"/>
                <a:ea typeface="宋体" panose="02010600030101010101" pitchFamily="2" charset="-122"/>
              </a:rPr>
              <a:t>最优子结构：</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A6FA4B0-8CB7-4CA7-B267-5EAE397B5C63}"/>
                  </a:ext>
                </a:extLst>
              </p:cNvPr>
              <p:cNvSpPr>
                <a:spLocks noGrp="1"/>
              </p:cNvSpPr>
              <p:nvPr>
                <p:ph idx="1"/>
              </p:nvPr>
            </p:nvSpPr>
            <p:spPr>
              <a:xfrm>
                <a:off x="884853" y="1119673"/>
                <a:ext cx="9882673" cy="3862874"/>
              </a:xfrm>
            </p:spPr>
            <p:txBody>
              <a:bodyPr>
                <a:normAutofit/>
              </a:bodyPr>
              <a:lstStyle/>
              <a:p>
                <a:pPr marL="0" indent="0">
                  <a:buNone/>
                </a:pPr>
                <a:r>
                  <a:rPr lang="en-US" altLang="zh-CN" dirty="0">
                    <a:latin typeface="宋体" panose="02010600030101010101" pitchFamily="2" charset="-122"/>
                    <a:ea typeface="宋体" panose="02010600030101010101" pitchFamily="2" charset="-122"/>
                  </a:rPr>
                  <a:t>	</a:t>
                </a:r>
              </a:p>
              <a:p>
                <a:pPr marL="0" indent="0">
                  <a:buNone/>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令</a:t>
                </a:r>
                <a14:m>
                  <m:oMath xmlns:m="http://schemas.openxmlformats.org/officeDocument/2006/math">
                    <m:r>
                      <a:rPr lang="en-US" altLang="zh-CN" b="0" i="1" smtClean="0">
                        <a:latin typeface="Cambria Math" panose="02040503050406030204" pitchFamily="18" charset="0"/>
                      </a:rPr>
                      <m:t>𝐶</m:t>
                    </m:r>
                  </m:oMath>
                </a14:m>
                <a:r>
                  <a:rPr lang="zh-CN" altLang="en-US" dirty="0">
                    <a:latin typeface="宋体" panose="02010600030101010101" pitchFamily="2" charset="-122"/>
                    <a:ea typeface="宋体" panose="02010600030101010101" pitchFamily="2" charset="-122"/>
                  </a:rPr>
                  <a:t>为一个给定的字母表，其中每个字符</a:t>
                </a:r>
                <a14:m>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C</m:t>
                    </m:r>
                  </m:oMath>
                </a14:m>
                <a:r>
                  <a:rPr lang="zh-CN" altLang="en-US" dirty="0">
                    <a:latin typeface="宋体" panose="02010600030101010101" pitchFamily="2" charset="-122"/>
                    <a:ea typeface="宋体" panose="02010600030101010101" pitchFamily="2" charset="-122"/>
                  </a:rPr>
                  <a:t>都定义了一个频率</a:t>
                </a:r>
                <a14:m>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oMath>
                </a14:m>
                <a:r>
                  <a:rPr lang="zh-CN" altLang="en-US" dirty="0">
                    <a:latin typeface="宋体" panose="02010600030101010101" pitchFamily="2" charset="-122"/>
                    <a:ea typeface="宋体" panose="02010600030101010101" pitchFamily="2" charset="-122"/>
                  </a:rPr>
                  <a:t>。令</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oMath>
                </a14:m>
                <a:r>
                  <a:rPr lang="zh-CN" altLang="en-US" dirty="0">
                    <a:latin typeface="宋体" panose="02010600030101010101" pitchFamily="2" charset="-122"/>
                    <a:ea typeface="宋体" panose="02010600030101010101" pitchFamily="2" charset="-122"/>
                  </a:rPr>
                  <a:t>是</a:t>
                </a:r>
                <a14:m>
                  <m:oMath xmlns:m="http://schemas.openxmlformats.org/officeDocument/2006/math">
                    <m:r>
                      <a:rPr lang="en-US" altLang="zh-CN" b="0" i="1" dirty="0" smtClean="0">
                        <a:latin typeface="Cambria Math" panose="02040503050406030204" pitchFamily="18" charset="0"/>
                      </a:rPr>
                      <m:t>𝐶</m:t>
                    </m:r>
                  </m:oMath>
                </a14:m>
                <a:r>
                  <a:rPr lang="zh-CN" altLang="en-US" dirty="0">
                    <a:latin typeface="宋体" panose="02010600030101010101" pitchFamily="2" charset="-122"/>
                    <a:ea typeface="宋体" panose="02010600030101010101" pitchFamily="2" charset="-122"/>
                  </a:rPr>
                  <a:t>中频率最低的三个字符，令</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r>
                      <a:rPr lang="en-US" altLang="zh-CN" b="0" i="1" smtClean="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为</a:t>
                </a:r>
                <a14:m>
                  <m:oMath xmlns:m="http://schemas.openxmlformats.org/officeDocument/2006/math">
                    <m:r>
                      <a:rPr lang="en-US" altLang="zh-CN" b="0" i="1" dirty="0" smtClean="0">
                        <a:latin typeface="Cambria Math" panose="02040503050406030204" pitchFamily="18" charset="0"/>
                        <a:ea typeface="宋体" panose="02010600030101010101" pitchFamily="2" charset="-122"/>
                      </a:rPr>
                      <m:t>𝐶</m:t>
                    </m:r>
                  </m:oMath>
                </a14:m>
                <a:r>
                  <a:rPr lang="zh-CN" altLang="en-US" dirty="0">
                    <a:latin typeface="宋体" panose="02010600030101010101" pitchFamily="2" charset="-122"/>
                    <a:ea typeface="宋体" panose="02010600030101010101" pitchFamily="2" charset="-122"/>
                  </a:rPr>
                  <a:t>去掉字符</a:t>
                </a:r>
                <a14:m>
                  <m:oMath xmlns:m="http://schemas.openxmlformats.org/officeDocument/2006/math">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oMath>
                </a14:m>
                <a:r>
                  <a:rPr lang="zh-CN" altLang="en-US" dirty="0">
                    <a:latin typeface="宋体" panose="02010600030101010101" pitchFamily="2" charset="-122"/>
                    <a:ea typeface="宋体" panose="02010600030101010101" pitchFamily="2" charset="-122"/>
                  </a:rPr>
                  <a:t>，加入一个新的字符</a:t>
                </a:r>
                <a14:m>
                  <m:oMath xmlns:m="http://schemas.openxmlformats.org/officeDocument/2006/math">
                    <m:r>
                      <a:rPr lang="en-US" altLang="zh-CN" b="0" i="1" smtClean="0">
                        <a:latin typeface="Cambria Math" panose="02040503050406030204" pitchFamily="18" charset="0"/>
                        <a:ea typeface="宋体" panose="02010600030101010101" pitchFamily="2" charset="-122"/>
                      </a:rPr>
                      <m:t>𝑤</m:t>
                    </m:r>
                  </m:oMath>
                </a14:m>
                <a:r>
                  <a:rPr lang="zh-CN" altLang="en-US" dirty="0">
                    <a:latin typeface="宋体" panose="02010600030101010101" pitchFamily="2" charset="-122"/>
                    <a:ea typeface="宋体" panose="02010600030101010101" pitchFamily="2" charset="-122"/>
                  </a:rPr>
                  <a:t>后得到的一个字母表，即</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𝐶</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𝐶</m:t>
                    </m:r>
                    <m:r>
                      <a:rPr lang="en-US" altLang="zh-CN" i="1" dirty="0">
                        <a:latin typeface="Cambria Math" panose="02040503050406030204" pitchFamily="18" charset="0"/>
                      </a:rPr>
                      <m:t>−</m:t>
                    </m:r>
                    <m:d>
                      <m:dPr>
                        <m:begChr m:val="{"/>
                        <m:endChr m:val="}"/>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𝑧</m:t>
                        </m:r>
                      </m:e>
                    </m:d>
                    <m:r>
                      <a:rPr lang="en-US" altLang="zh-CN" b="0" i="1" dirty="0" smtClean="0">
                        <a:latin typeface="Cambria Math" panose="02040503050406030204" pitchFamily="18" charset="0"/>
                      </a:rPr>
                      <m:t>∪</m:t>
                    </m:r>
                    <m:d>
                      <m:dPr>
                        <m:begChr m:val="{"/>
                        <m:endChr m:val="}"/>
                        <m:ctrlPr>
                          <a:rPr lang="en-US" altLang="zh-CN" i="1" dirty="0">
                            <a:latin typeface="Cambria Math" panose="02040503050406030204" pitchFamily="18" charset="0"/>
                          </a:rPr>
                        </m:ctrlPr>
                      </m:dPr>
                      <m:e>
                        <m:r>
                          <a:rPr lang="en-US" altLang="zh-CN" b="0" i="1" dirty="0" smtClean="0">
                            <a:latin typeface="Cambria Math" panose="02040503050406030204" pitchFamily="18" charset="0"/>
                          </a:rPr>
                          <m:t>𝑤</m:t>
                        </m:r>
                      </m:e>
                    </m:d>
                  </m:oMath>
                </a14:m>
                <a:r>
                  <a:rPr lang="zh-CN" altLang="en-US" dirty="0">
                    <a:latin typeface="宋体" panose="02010600030101010101" pitchFamily="2" charset="-122"/>
                    <a:ea typeface="宋体" panose="02010600030101010101" pitchFamily="2" charset="-122"/>
                  </a:rPr>
                  <a:t>。类似</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oMath>
                </a14:m>
                <a:r>
                  <a:rPr lang="zh-CN" altLang="en-US" dirty="0">
                    <a:latin typeface="宋体" panose="02010600030101010101" pitchFamily="2" charset="-122"/>
                    <a:ea typeface="宋体" panose="02010600030101010101" pitchFamily="2" charset="-122"/>
                  </a:rPr>
                  <a:t>，也为</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r>
                      <a:rPr lang="en-US" altLang="zh-CN" b="0" i="1" smtClean="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定义</a:t>
                </a:r>
                <a14:m>
                  <m:oMath xmlns:m="http://schemas.openxmlformats.org/officeDocument/2006/math">
                    <m:r>
                      <a:rPr lang="en-US" altLang="zh-CN" b="0" i="1" smtClean="0">
                        <a:latin typeface="Cambria Math" panose="02040503050406030204" pitchFamily="18" charset="0"/>
                        <a:ea typeface="宋体" panose="02010600030101010101" pitchFamily="2" charset="-122"/>
                      </a:rPr>
                      <m:t>𝑓𝑟𝑒𝑞</m:t>
                    </m:r>
                  </m:oMath>
                </a14:m>
                <a:r>
                  <a:rPr lang="zh-CN" altLang="en-US" dirty="0">
                    <a:latin typeface="宋体" panose="02010600030101010101" pitchFamily="2" charset="-122"/>
                    <a:ea typeface="宋体" panose="02010600030101010101" pitchFamily="2" charset="-122"/>
                  </a:rPr>
                  <a:t>属性，不同之处只是</a:t>
                </a:r>
                <a14:m>
                  <m:oMath xmlns:m="http://schemas.openxmlformats.org/officeDocument/2006/math">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oMath>
                </a14:m>
                <a:r>
                  <a:rPr lang="zh-CN" altLang="en-US" dirty="0">
                    <a:latin typeface="宋体" panose="02010600030101010101" pitchFamily="2" charset="-122"/>
                    <a:ea typeface="宋体" panose="02010600030101010101" pitchFamily="2" charset="-122"/>
                  </a:rPr>
                  <a:t>。令</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为</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r>
                      <a:rPr lang="en-US" altLang="zh-CN" b="0" i="1" smtClean="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中任意一个最优前缀编码对应的树。于是我们可以将</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中叶结点</a:t>
                </a:r>
                <a14:m>
                  <m:oMath xmlns:m="http://schemas.openxmlformats.org/officeDocument/2006/math">
                    <m:r>
                      <a:rPr lang="en-US" altLang="zh-CN" b="0" i="1" smtClean="0">
                        <a:latin typeface="Cambria Math" panose="02040503050406030204" pitchFamily="18" charset="0"/>
                        <a:ea typeface="宋体" panose="02010600030101010101" pitchFamily="2" charset="-122"/>
                      </a:rPr>
                      <m:t>𝑤</m:t>
                    </m:r>
                  </m:oMath>
                </a14:m>
                <a:r>
                  <a:rPr lang="zh-CN" altLang="en-US" dirty="0">
                    <a:latin typeface="宋体" panose="02010600030101010101" pitchFamily="2" charset="-122"/>
                    <a:ea typeface="宋体" panose="02010600030101010101" pitchFamily="2" charset="-122"/>
                  </a:rPr>
                  <a:t>替换为一个以</a:t>
                </a:r>
                <a14:m>
                  <m:oMath xmlns:m="http://schemas.openxmlformats.org/officeDocument/2006/math">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oMath>
                </a14:m>
                <a:r>
                  <a:rPr lang="zh-CN" altLang="en-US" dirty="0">
                    <a:latin typeface="宋体" panose="02010600030101010101" pitchFamily="2" charset="-122"/>
                    <a:ea typeface="宋体" panose="02010600030101010101" pitchFamily="2" charset="-122"/>
                  </a:rPr>
                  <a:t>为孩子的内部结点，得到树</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oMath>
                </a14:m>
                <a:r>
                  <a:rPr lang="zh-CN" altLang="en-US" dirty="0">
                    <a:latin typeface="宋体" panose="02010600030101010101" pitchFamily="2" charset="-122"/>
                    <a:ea typeface="宋体" panose="02010600030101010101" pitchFamily="2" charset="-122"/>
                  </a:rPr>
                  <a:t>，而</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oMath>
                </a14:m>
                <a:r>
                  <a:rPr lang="zh-CN" altLang="en-US" dirty="0">
                    <a:latin typeface="宋体" panose="02010600030101010101" pitchFamily="2" charset="-122"/>
                    <a:ea typeface="宋体" panose="02010600030101010101" pitchFamily="2" charset="-122"/>
                  </a:rPr>
                  <a:t>表示字母表</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oMath>
                </a14:m>
                <a:r>
                  <a:rPr lang="zh-CN" altLang="en-US" dirty="0">
                    <a:latin typeface="宋体" panose="02010600030101010101" pitchFamily="2" charset="-122"/>
                    <a:ea typeface="宋体" panose="02010600030101010101" pitchFamily="2" charset="-122"/>
                  </a:rPr>
                  <a:t>中的一个最优前缀码对应的树。</a:t>
                </a:r>
                <a:endParaRPr lang="en-US" altLang="zh-CN" dirty="0">
                  <a:latin typeface="宋体" panose="02010600030101010101" pitchFamily="2" charset="-122"/>
                  <a:ea typeface="宋体" panose="02010600030101010101" pitchFamily="2" charset="-122"/>
                </a:endParaRPr>
              </a:p>
            </p:txBody>
          </p:sp>
        </mc:Choice>
        <mc:Fallback xmlns="">
          <p:sp>
            <p:nvSpPr>
              <p:cNvPr id="3" name="内容占位符 2">
                <a:extLst>
                  <a:ext uri="{FF2B5EF4-FFF2-40B4-BE49-F238E27FC236}">
                    <a16:creationId xmlns:a16="http://schemas.microsoft.com/office/drawing/2014/main" id="{7A6FA4B0-8CB7-4CA7-B267-5EAE397B5C63}"/>
                  </a:ext>
                </a:extLst>
              </p:cNvPr>
              <p:cNvSpPr>
                <a:spLocks noGrp="1" noRot="1" noChangeAspect="1" noMove="1" noResize="1" noEditPoints="1" noAdjustHandles="1" noChangeArrowheads="1" noChangeShapeType="1" noTextEdit="1"/>
              </p:cNvSpPr>
              <p:nvPr>
                <p:ph idx="1"/>
              </p:nvPr>
            </p:nvSpPr>
            <p:spPr>
              <a:xfrm>
                <a:off x="884853" y="1119673"/>
                <a:ext cx="9882673" cy="3862874"/>
              </a:xfrm>
              <a:blipFill>
                <a:blip r:embed="rId2"/>
                <a:stretch>
                  <a:fillRect l="-123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B0C0D605-14EC-45DD-B05D-D81930524CF3}"/>
              </a:ext>
            </a:extLst>
          </p:cNvPr>
          <p:cNvSpPr>
            <a:spLocks noGrp="1"/>
          </p:cNvSpPr>
          <p:nvPr>
            <p:ph type="dt" sz="half" idx="10"/>
          </p:nvPr>
        </p:nvSpPr>
        <p:spPr/>
        <p:txBody>
          <a:bodyPr/>
          <a:lstStyle/>
          <a:p>
            <a:fld id="{70FA1A6C-183B-40FA-BF17-88941CBE0D06}" type="datetime1">
              <a:rPr lang="zh-CN" altLang="en-US" smtClean="0"/>
              <a:t>2020/9/23</a:t>
            </a:fld>
            <a:endParaRPr lang="zh-CN" altLang="en-US"/>
          </a:p>
        </p:txBody>
      </p:sp>
      <p:sp>
        <p:nvSpPr>
          <p:cNvPr id="5" name="页脚占位符 4">
            <a:extLst>
              <a:ext uri="{FF2B5EF4-FFF2-40B4-BE49-F238E27FC236}">
                <a16:creationId xmlns:a16="http://schemas.microsoft.com/office/drawing/2014/main" id="{7E0EE350-87D0-4868-AF97-906A99AFB36F}"/>
              </a:ext>
            </a:extLst>
          </p:cNvPr>
          <p:cNvSpPr>
            <a:spLocks noGrp="1"/>
          </p:cNvSpPr>
          <p:nvPr>
            <p:ph type="ftr" sz="quarter" idx="11"/>
          </p:nvPr>
        </p:nvSpPr>
        <p:spPr/>
        <p:txBody>
          <a:bodyPr/>
          <a:lstStyle/>
          <a:p>
            <a:r>
              <a:rPr lang="zh-CN" altLang="en-US"/>
              <a:t>正确性证明</a:t>
            </a:r>
          </a:p>
        </p:txBody>
      </p:sp>
      <p:sp>
        <p:nvSpPr>
          <p:cNvPr id="6" name="灯片编号占位符 5">
            <a:extLst>
              <a:ext uri="{FF2B5EF4-FFF2-40B4-BE49-F238E27FC236}">
                <a16:creationId xmlns:a16="http://schemas.microsoft.com/office/drawing/2014/main" id="{12146881-28B0-491D-A26E-79AD22041EE4}"/>
              </a:ext>
            </a:extLst>
          </p:cNvPr>
          <p:cNvSpPr>
            <a:spLocks noGrp="1"/>
          </p:cNvSpPr>
          <p:nvPr>
            <p:ph type="sldNum" sz="quarter" idx="12"/>
          </p:nvPr>
        </p:nvSpPr>
        <p:spPr/>
        <p:txBody>
          <a:bodyPr/>
          <a:lstStyle/>
          <a:p>
            <a:fld id="{E608AD4A-8ACF-4223-87D6-BB607F526300}" type="slidenum">
              <a:rPr lang="zh-CN" altLang="en-US" smtClean="0"/>
              <a:t>11</a:t>
            </a:fld>
            <a:endParaRPr lang="zh-CN" altLang="en-US"/>
          </a:p>
        </p:txBody>
      </p:sp>
    </p:spTree>
    <p:extLst>
      <p:ext uri="{BB962C8B-B14F-4D97-AF65-F5344CB8AC3E}">
        <p14:creationId xmlns:p14="http://schemas.microsoft.com/office/powerpoint/2010/main" val="113334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4EC0E93-AC26-480C-8CBC-72B52508BFA4}"/>
                  </a:ext>
                </a:extLst>
              </p:cNvPr>
              <p:cNvSpPr>
                <a:spLocks noGrp="1"/>
              </p:cNvSpPr>
              <p:nvPr>
                <p:ph idx="1"/>
              </p:nvPr>
            </p:nvSpPr>
            <p:spPr>
              <a:xfrm>
                <a:off x="838200" y="391885"/>
                <a:ext cx="10515600" cy="6343023"/>
              </a:xfrm>
            </p:spPr>
            <p:txBody>
              <a:bodyPr>
                <a:normAutofit/>
              </a:bodyPr>
              <a:lstStyle/>
              <a:p>
                <a:pPr marL="0" indent="0">
                  <a:buNone/>
                </a:pPr>
                <a:r>
                  <a:rPr lang="zh-CN" altLang="en-US" dirty="0">
                    <a:latin typeface="宋体" panose="02010600030101010101" pitchFamily="2" charset="-122"/>
                    <a:ea typeface="宋体" panose="02010600030101010101" pitchFamily="2" charset="-122"/>
                  </a:rPr>
                  <a:t>证明：</a:t>
                </a:r>
                <a:endParaRPr lang="en-US" altLang="zh-CN" dirty="0">
                  <a:latin typeface="宋体" panose="02010600030101010101" pitchFamily="2" charset="-122"/>
                  <a:ea typeface="宋体" panose="02010600030101010101" pitchFamily="2" charset="-122"/>
                </a:endParaRPr>
              </a:p>
              <a:p>
                <a:pPr marL="0" indent="0">
                  <a:buNone/>
                </a:pPr>
                <a:r>
                  <a:rPr lang="zh-CN" altLang="en-US" b="0" dirty="0">
                    <a:ea typeface="宋体" panose="02010600030101010101" pitchFamily="2" charset="-122"/>
                  </a:rPr>
                  <a:t>因为</a:t>
                </a:r>
                <a14:m>
                  <m:oMath xmlns:m="http://schemas.openxmlformats.org/officeDocument/2006/math">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𝑇</m:t>
                        </m:r>
                      </m:e>
                    </m:d>
                    <m:r>
                      <a:rPr lang="en-US" altLang="zh-CN" b="0" i="1" smtClean="0">
                        <a:latin typeface="Cambria Math" panose="02040503050406030204" pitchFamily="18" charset="0"/>
                        <a:ea typeface="宋体" panose="02010600030101010101" pitchFamily="2" charset="-122"/>
                      </a:rPr>
                      <m:t>=</m:t>
                    </m:r>
                    <m:nary>
                      <m:naryPr>
                        <m:chr m:val="∑"/>
                        <m:supHide m:val="on"/>
                        <m:ctrlPr>
                          <a:rPr lang="en-US" altLang="zh-CN" b="0" i="1" smtClean="0">
                            <a:latin typeface="Cambria Math" panose="02040503050406030204" pitchFamily="18" charset="0"/>
                            <a:ea typeface="宋体" panose="02010600030101010101" pitchFamily="2" charset="-122"/>
                          </a:rPr>
                        </m:ctrlPr>
                      </m:naryPr>
                      <m:sub>
                        <m:r>
                          <m:rPr>
                            <m:brk m:alnAt="7"/>
                          </m:rPr>
                          <a:rPr lang="en-US" altLang="zh-CN" b="0" i="1" smtClean="0">
                            <a:latin typeface="Cambria Math" panose="02040503050406030204" pitchFamily="18" charset="0"/>
                            <a:ea typeface="宋体" panose="02010600030101010101" pitchFamily="2" charset="-122"/>
                          </a:rPr>
                          <m:t>𝑐</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𝐶</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en-US" altLang="zh-CN" b="0" i="1" smtClean="0">
                            <a:latin typeface="Cambria Math" panose="02040503050406030204" pitchFamily="18" charset="0"/>
                            <a:ea typeface="宋体" panose="02010600030101010101" pitchFamily="2" charset="-122"/>
                          </a:rPr>
                          <m:t>}</m:t>
                        </m:r>
                      </m:sub>
                      <m:sup/>
                      <m:e>
                        <m:r>
                          <a:rPr lang="en-US" altLang="zh-CN" b="0" i="1" smtClean="0">
                            <a:latin typeface="Cambria Math" panose="02040503050406030204" pitchFamily="18" charset="0"/>
                            <a:ea typeface="宋体" panose="02010600030101010101" pitchFamily="2" charset="-122"/>
                          </a:rPr>
                          <m:t>𝑐</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sSub>
                          <m:sSubPr>
                            <m:ctrlPr>
                              <a:rPr lang="en-US" altLang="zh-CN" b="0"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𝑑</m:t>
                            </m:r>
                          </m:e>
                          <m:sub>
                            <m:r>
                              <a:rPr lang="en-US" altLang="zh-CN" b="0" i="1" smtClean="0">
                                <a:latin typeface="Cambria Math" panose="02040503050406030204" pitchFamily="18" charset="0"/>
                                <a:ea typeface="宋体" panose="02010600030101010101" pitchFamily="2" charset="-122"/>
                              </a:rPr>
                              <m:t>𝑇</m:t>
                            </m:r>
                          </m:sub>
                        </m:sSub>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𝑐</m:t>
                        </m:r>
                        <m:r>
                          <a:rPr lang="en-US" altLang="zh-CN" b="0" i="1" smtClean="0">
                            <a:latin typeface="Cambria Math" panose="02040503050406030204" pitchFamily="18" charset="0"/>
                            <a:ea typeface="宋体" panose="02010600030101010101" pitchFamily="2" charset="-122"/>
                          </a:rPr>
                          <m:t>)</m:t>
                        </m:r>
                      </m:e>
                    </m:nary>
                    <m:r>
                      <a:rPr lang="en-US" altLang="zh-CN" b="0" i="1" smtClean="0">
                        <a:latin typeface="Cambria Math" panose="02040503050406030204" pitchFamily="18" charset="0"/>
                        <a:ea typeface="宋体" panose="02010600030101010101" pitchFamily="2" charset="-122"/>
                      </a:rPr>
                      <m:t>+(</m:t>
                    </m:r>
                    <m:sSub>
                      <m:sSubPr>
                        <m:ctrlPr>
                          <a:rPr lang="en-US" altLang="zh-CN" b="0"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𝑑</m:t>
                        </m:r>
                      </m:e>
                      <m:sub>
                        <m:r>
                          <a:rPr lang="en-US" altLang="zh-CN" b="0" i="1" smtClean="0">
                            <a:latin typeface="Cambria Math" panose="02040503050406030204" pitchFamily="18" charset="0"/>
                            <a:ea typeface="宋体" panose="02010600030101010101" pitchFamily="2" charset="-122"/>
                          </a:rPr>
                          <m:t>𝑇</m:t>
                        </m:r>
                      </m:sub>
                    </m:sSub>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𝑤</m:t>
                        </m:r>
                      </m:e>
                    </m:d>
                    <m:r>
                      <a:rPr lang="en-US" altLang="zh-CN" b="0" i="1" smtClean="0">
                        <a:latin typeface="Cambria Math" panose="02040503050406030204" pitchFamily="18" charset="0"/>
                        <a:ea typeface="宋体" panose="02010600030101010101" pitchFamily="2" charset="-122"/>
                      </a:rPr>
                      <m:t>+1)(</m:t>
                    </m:r>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oMath>
                </a14:m>
                <a:endParaRPr lang="en-US" altLang="zh-CN" b="0" dirty="0">
                  <a:latin typeface="宋体" panose="02010600030101010101" pitchFamily="2" charset="-122"/>
                  <a:ea typeface="宋体" panose="02010600030101010101" pitchFamily="2" charset="-122"/>
                </a:endParaRPr>
              </a:p>
              <a:p>
                <a:pPr marL="0" indent="0">
                  <a:buNone/>
                </a:pPr>
                <a:r>
                  <a:rPr lang="zh-CN" altLang="en-US" b="0" dirty="0">
                    <a:ea typeface="宋体" panose="02010600030101010101" pitchFamily="2" charset="-122"/>
                  </a:rPr>
                  <a:t>且</a:t>
                </a:r>
                <a14:m>
                  <m:oMath xmlns:m="http://schemas.openxmlformats.org/officeDocument/2006/math">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sSup>
                          <m:sSupPr>
                            <m:ctrlPr>
                              <a:rPr lang="en-US" altLang="zh-CN" b="0" i="1" smtClean="0">
                                <a:latin typeface="Cambria Math" panose="02040503050406030204" pitchFamily="18" charset="0"/>
                                <a:ea typeface="宋体" panose="02010600030101010101" pitchFamily="2" charset="-122"/>
                              </a:rPr>
                            </m:ctrlPr>
                          </m:sSupPr>
                          <m:e>
                            <m:r>
                              <a:rPr lang="en-US" altLang="zh-CN" b="0" i="1" smtClean="0">
                                <a:latin typeface="Cambria Math" panose="02040503050406030204" pitchFamily="18" charset="0"/>
                                <a:ea typeface="宋体" panose="02010600030101010101" pitchFamily="2" charset="-122"/>
                              </a:rPr>
                              <m:t>𝑇</m:t>
                            </m:r>
                          </m:e>
                          <m:sup>
                            <m:r>
                              <a:rPr lang="en-US" altLang="zh-CN" b="0" i="1" smtClean="0">
                                <a:latin typeface="Cambria Math" panose="02040503050406030204" pitchFamily="18" charset="0"/>
                                <a:ea typeface="宋体" panose="02010600030101010101" pitchFamily="2" charset="-122"/>
                              </a:rPr>
                              <m:t>′</m:t>
                            </m:r>
                          </m:sup>
                        </m:sSup>
                      </m:e>
                    </m:d>
                    <m:r>
                      <a:rPr lang="en-US" altLang="zh-CN" b="0" i="1" smtClean="0">
                        <a:latin typeface="Cambria Math" panose="02040503050406030204" pitchFamily="18" charset="0"/>
                        <a:ea typeface="宋体" panose="02010600030101010101" pitchFamily="2" charset="-122"/>
                      </a:rPr>
                      <m:t>=</m:t>
                    </m:r>
                    <m:nary>
                      <m:naryPr>
                        <m:chr m:val="∑"/>
                        <m:supHide m:val="on"/>
                        <m:ctrlPr>
                          <a:rPr lang="en-US" altLang="zh-CN" i="1">
                            <a:latin typeface="Cambria Math" panose="02040503050406030204" pitchFamily="18" charset="0"/>
                            <a:ea typeface="宋体" panose="02010600030101010101" pitchFamily="2" charset="-122"/>
                          </a:rPr>
                        </m:ctrlPr>
                      </m:naryPr>
                      <m:sub>
                        <m:r>
                          <m:rPr>
                            <m:brk m:alnAt="7"/>
                          </m:rPr>
                          <a:rPr lang="en-US" altLang="zh-CN" i="1">
                            <a:latin typeface="Cambria Math" panose="02040503050406030204" pitchFamily="18" charset="0"/>
                            <a:ea typeface="宋体" panose="02010600030101010101" pitchFamily="2" charset="-122"/>
                          </a:rPr>
                          <m:t>𝑐</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𝐶</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𝑥</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𝑦</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𝑧</m:t>
                        </m:r>
                        <m:r>
                          <a:rPr lang="en-US" altLang="zh-CN" i="1">
                            <a:latin typeface="Cambria Math" panose="02040503050406030204" pitchFamily="18" charset="0"/>
                            <a:ea typeface="宋体" panose="02010600030101010101" pitchFamily="2" charset="-122"/>
                          </a:rPr>
                          <m:t>}</m:t>
                        </m:r>
                      </m:sub>
                      <m:sup/>
                      <m:e>
                        <m:r>
                          <a:rPr lang="en-US" altLang="zh-CN" i="1">
                            <a:latin typeface="Cambria Math" panose="02040503050406030204" pitchFamily="18" charset="0"/>
                            <a:ea typeface="宋体" panose="02010600030101010101" pitchFamily="2" charset="-122"/>
                          </a:rPr>
                          <m:t>𝑐</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𝑓𝑟𝑒𝑞</m:t>
                        </m:r>
                        <m:r>
                          <a:rPr lang="en-US" altLang="zh-CN" i="1">
                            <a:latin typeface="Cambria Math" panose="02040503050406030204" pitchFamily="18" charset="0"/>
                            <a:ea typeface="宋体" panose="02010600030101010101" pitchFamily="2" charset="-122"/>
                          </a:rPr>
                          <m:t>∗</m:t>
                        </m:r>
                        <m:sSub>
                          <m:sSubPr>
                            <m:ctrlPr>
                              <a:rPr lang="en-US" altLang="zh-CN" i="1">
                                <a:latin typeface="Cambria Math" panose="02040503050406030204" pitchFamily="18" charset="0"/>
                                <a:ea typeface="宋体" panose="02010600030101010101" pitchFamily="2" charset="-122"/>
                              </a:rPr>
                            </m:ctrlPr>
                          </m:sSubPr>
                          <m:e>
                            <m:r>
                              <a:rPr lang="en-US" altLang="zh-CN" i="1">
                                <a:latin typeface="Cambria Math" panose="02040503050406030204" pitchFamily="18" charset="0"/>
                                <a:ea typeface="宋体" panose="02010600030101010101" pitchFamily="2" charset="-122"/>
                              </a:rPr>
                              <m:t>𝑑</m:t>
                            </m:r>
                          </m:e>
                          <m:sub>
                            <m:r>
                              <a:rPr lang="en-US" altLang="zh-CN" i="1">
                                <a:latin typeface="Cambria Math" panose="02040503050406030204" pitchFamily="18" charset="0"/>
                                <a:ea typeface="宋体" panose="02010600030101010101" pitchFamily="2" charset="-122"/>
                              </a:rPr>
                              <m:t>𝑇</m:t>
                            </m:r>
                          </m:sub>
                        </m:sSub>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𝑐</m:t>
                        </m:r>
                        <m:r>
                          <a:rPr lang="en-US" altLang="zh-CN" i="1">
                            <a:latin typeface="Cambria Math" panose="02040503050406030204" pitchFamily="18" charset="0"/>
                            <a:ea typeface="宋体" panose="02010600030101010101" pitchFamily="2" charset="-122"/>
                          </a:rPr>
                          <m:t>)</m:t>
                        </m:r>
                      </m:e>
                    </m:nary>
                    <m:r>
                      <a:rPr lang="en-US" altLang="zh-CN" i="1">
                        <a:latin typeface="Cambria Math" panose="02040503050406030204" pitchFamily="18" charset="0"/>
                        <a:ea typeface="宋体" panose="02010600030101010101" pitchFamily="2" charset="-122"/>
                      </a:rPr>
                      <m:t>+</m:t>
                    </m:r>
                    <m:sSub>
                      <m:sSubPr>
                        <m:ctrlPr>
                          <a:rPr lang="en-US" altLang="zh-CN" i="1">
                            <a:latin typeface="Cambria Math" panose="02040503050406030204" pitchFamily="18" charset="0"/>
                            <a:ea typeface="宋体" panose="02010600030101010101" pitchFamily="2" charset="-122"/>
                          </a:rPr>
                        </m:ctrlPr>
                      </m:sSubPr>
                      <m:e>
                        <m:r>
                          <a:rPr lang="en-US" altLang="zh-CN" i="1">
                            <a:latin typeface="Cambria Math" panose="02040503050406030204" pitchFamily="18" charset="0"/>
                            <a:ea typeface="宋体" panose="02010600030101010101" pitchFamily="2" charset="-122"/>
                          </a:rPr>
                          <m:t>𝑑</m:t>
                        </m:r>
                      </m:e>
                      <m:sub>
                        <m:r>
                          <a:rPr lang="en-US" altLang="zh-CN" i="1">
                            <a:latin typeface="Cambria Math" panose="02040503050406030204" pitchFamily="18" charset="0"/>
                            <a:ea typeface="宋体" panose="02010600030101010101" pitchFamily="2" charset="-122"/>
                          </a:rPr>
                          <m:t>𝑇</m:t>
                        </m:r>
                      </m:sub>
                    </m:sSub>
                    <m:d>
                      <m:dPr>
                        <m:ctrlPr>
                          <a:rPr lang="en-US" altLang="zh-CN" i="1">
                            <a:latin typeface="Cambria Math" panose="02040503050406030204" pitchFamily="18" charset="0"/>
                            <a:ea typeface="宋体" panose="02010600030101010101" pitchFamily="2" charset="-122"/>
                          </a:rPr>
                        </m:ctrlPr>
                      </m:dPr>
                      <m:e>
                        <m:r>
                          <a:rPr lang="en-US" altLang="zh-CN" i="1">
                            <a:latin typeface="Cambria Math" panose="02040503050406030204" pitchFamily="18" charset="0"/>
                            <a:ea typeface="宋体" panose="02010600030101010101" pitchFamily="2" charset="-122"/>
                          </a:rPr>
                          <m:t>𝑤</m:t>
                        </m:r>
                      </m:e>
                    </m:d>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𝑥</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𝑓𝑟𝑒𝑞</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𝑦</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𝑓𝑟𝑒𝑞</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𝑧</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𝑓𝑟𝑒𝑞</m:t>
                    </m:r>
                    <m:r>
                      <a:rPr lang="en-US" altLang="zh-CN" i="1">
                        <a:latin typeface="Cambria Math" panose="02040503050406030204" pitchFamily="18" charset="0"/>
                        <a:ea typeface="宋体" panose="02010600030101010101" pitchFamily="2" charset="-122"/>
                      </a:rPr>
                      <m:t>)</m:t>
                    </m:r>
                  </m:oMath>
                </a14:m>
                <a:endParaRPr lang="en-US" altLang="zh-CN" dirty="0">
                  <a:latin typeface="宋体" panose="02010600030101010101" pitchFamily="2" charset="-122"/>
                  <a:ea typeface="宋体" panose="02010600030101010101" pitchFamily="2" charset="-122"/>
                </a:endParaRPr>
              </a:p>
              <a:p>
                <a:pPr marL="0" indent="0">
                  <a:buNone/>
                </a:pPr>
                <a:r>
                  <a:rPr lang="zh-CN" altLang="en-US" b="0" dirty="0">
                    <a:latin typeface="宋体" panose="02010600030101010101" pitchFamily="2" charset="-122"/>
                    <a:ea typeface="宋体" panose="02010600030101010101" pitchFamily="2" charset="-122"/>
                  </a:rPr>
                  <a:t>所以</a:t>
                </a:r>
                <a14:m>
                  <m:oMath xmlns:m="http://schemas.openxmlformats.org/officeDocument/2006/math">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𝑇</m:t>
                        </m:r>
                      </m:e>
                    </m:d>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sSup>
                          <m:sSupPr>
                            <m:ctrlPr>
                              <a:rPr lang="en-US" altLang="zh-CN" b="0" i="1" smtClean="0">
                                <a:latin typeface="Cambria Math" panose="02040503050406030204" pitchFamily="18" charset="0"/>
                                <a:ea typeface="宋体" panose="02010600030101010101" pitchFamily="2" charset="-122"/>
                              </a:rPr>
                            </m:ctrlPr>
                          </m:sSupPr>
                          <m:e>
                            <m:r>
                              <a:rPr lang="en-US" altLang="zh-CN" b="0" i="1" smtClean="0">
                                <a:latin typeface="Cambria Math" panose="02040503050406030204" pitchFamily="18" charset="0"/>
                                <a:ea typeface="宋体" panose="02010600030101010101" pitchFamily="2" charset="-122"/>
                              </a:rPr>
                              <m:t>𝑇</m:t>
                            </m:r>
                          </m:e>
                          <m:sup>
                            <m:r>
                              <a:rPr lang="en-US" altLang="zh-CN" b="0" i="1" smtClean="0">
                                <a:latin typeface="Cambria Math" panose="02040503050406030204" pitchFamily="18" charset="0"/>
                                <a:ea typeface="宋体" panose="02010600030101010101" pitchFamily="2" charset="-122"/>
                              </a:rPr>
                              <m:t>′</m:t>
                            </m:r>
                          </m:sup>
                        </m:sSup>
                      </m:e>
                    </m:d>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oMath>
                </a14:m>
                <a:endParaRPr lang="en-US" altLang="zh-CN" b="0" dirty="0">
                  <a:latin typeface="宋体" panose="02010600030101010101" pitchFamily="2" charset="-122"/>
                  <a:ea typeface="宋体" panose="02010600030101010101" pitchFamily="2" charset="-122"/>
                </a:endParaRPr>
              </a:p>
              <a:p>
                <a:pPr marL="0" indent="0">
                  <a:buNone/>
                </a:pPr>
                <a:endParaRPr lang="en-US" altLang="zh-CN" b="0"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假设</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oMath>
                </a14:m>
                <a:r>
                  <a:rPr lang="zh-CN" altLang="en-US" dirty="0">
                    <a:latin typeface="宋体" panose="02010600030101010101" pitchFamily="2" charset="-122"/>
                    <a:ea typeface="宋体" panose="02010600030101010101" pitchFamily="2" charset="-122"/>
                  </a:rPr>
                  <a:t>对应的前缀码并不是</a:t>
                </a:r>
                <a14:m>
                  <m:oMath xmlns:m="http://schemas.openxmlformats.org/officeDocument/2006/math">
                    <m:r>
                      <a:rPr lang="en-US" altLang="zh-CN" b="0" i="1" smtClean="0">
                        <a:latin typeface="Cambria Math" panose="02040503050406030204" pitchFamily="18" charset="0"/>
                        <a:ea typeface="宋体" panose="02010600030101010101" pitchFamily="2" charset="-122"/>
                      </a:rPr>
                      <m:t>𝐶</m:t>
                    </m:r>
                  </m:oMath>
                </a14:m>
                <a:r>
                  <a:rPr lang="zh-CN" altLang="en-US" dirty="0">
                    <a:latin typeface="宋体" panose="02010600030101010101" pitchFamily="2" charset="-122"/>
                    <a:ea typeface="宋体" panose="02010600030101010101" pitchFamily="2" charset="-122"/>
                  </a:rPr>
                  <a:t>的最优前缀码，即存在最优编码树</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r>
                      <a:rPr lang="zh-CN" altLang="en-US" i="1">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满足</a:t>
                </a:r>
                <a14:m>
                  <m:oMath xmlns:m="http://schemas.openxmlformats.org/officeDocument/2006/math">
                    <m:r>
                      <a:rPr lang="en-US" altLang="zh-CN" b="0" i="1" dirty="0" smtClean="0">
                        <a:latin typeface="Cambria Math" panose="02040503050406030204" pitchFamily="18" charset="0"/>
                        <a:ea typeface="宋体" panose="02010600030101010101" pitchFamily="2" charset="-122"/>
                      </a:rPr>
                      <m:t>𝐵</m:t>
                    </m:r>
                    <m:d>
                      <m:dPr>
                        <m:ctrlPr>
                          <a:rPr lang="en-US" altLang="zh-CN" b="0" i="1" dirty="0" smtClean="0">
                            <a:latin typeface="Cambria Math" panose="02040503050406030204" pitchFamily="18" charset="0"/>
                            <a:ea typeface="宋体" panose="02010600030101010101" pitchFamily="2" charset="-122"/>
                          </a:rPr>
                        </m:ctrlPr>
                      </m:dPr>
                      <m:e>
                        <m:sSup>
                          <m:sSupPr>
                            <m:ctrlPr>
                              <a:rPr lang="en-US" altLang="zh-CN" b="0" i="1" dirty="0" smtClean="0">
                                <a:latin typeface="Cambria Math" panose="02040503050406030204" pitchFamily="18" charset="0"/>
                                <a:ea typeface="宋体" panose="02010600030101010101" pitchFamily="2" charset="-122"/>
                              </a:rPr>
                            </m:ctrlPr>
                          </m:sSupPr>
                          <m:e>
                            <m:r>
                              <a:rPr lang="en-US" altLang="zh-CN" b="0" i="1" dirty="0" smtClean="0">
                                <a:latin typeface="Cambria Math" panose="02040503050406030204" pitchFamily="18" charset="0"/>
                                <a:ea typeface="宋体" panose="02010600030101010101" pitchFamily="2" charset="-122"/>
                              </a:rPr>
                              <m:t>𝑇</m:t>
                            </m:r>
                          </m:e>
                          <m:sup>
                            <m:r>
                              <a:rPr lang="en-US" altLang="zh-CN" b="0" i="1" dirty="0" smtClean="0">
                                <a:latin typeface="Cambria Math" panose="02040503050406030204" pitchFamily="18" charset="0"/>
                                <a:ea typeface="宋体" panose="02010600030101010101" pitchFamily="2" charset="-122"/>
                              </a:rPr>
                              <m:t>′′</m:t>
                            </m:r>
                          </m:sup>
                        </m:sSup>
                      </m:e>
                    </m:d>
                    <m:r>
                      <a:rPr lang="en-US" altLang="zh-CN" b="0" i="1" dirty="0" smtClean="0">
                        <a:latin typeface="Cambria Math" panose="02040503050406030204" pitchFamily="18" charset="0"/>
                        <a:ea typeface="宋体" panose="02010600030101010101" pitchFamily="2" charset="-122"/>
                      </a:rPr>
                      <m:t>&lt;</m:t>
                    </m:r>
                    <m:r>
                      <a:rPr lang="en-US" altLang="zh-CN" b="0" i="1" dirty="0" smtClean="0">
                        <a:latin typeface="Cambria Math" panose="02040503050406030204" pitchFamily="18" charset="0"/>
                        <a:ea typeface="宋体" panose="02010600030101010101" pitchFamily="2" charset="-122"/>
                      </a:rPr>
                      <m:t>𝐵</m:t>
                    </m:r>
                    <m:d>
                      <m:dPr>
                        <m:ctrlPr>
                          <a:rPr lang="en-US" altLang="zh-CN" b="0" i="1" dirty="0" smtClean="0">
                            <a:latin typeface="Cambria Math" panose="02040503050406030204" pitchFamily="18" charset="0"/>
                            <a:ea typeface="宋体" panose="02010600030101010101" pitchFamily="2" charset="-122"/>
                          </a:rPr>
                        </m:ctrlPr>
                      </m:dPr>
                      <m:e>
                        <m:r>
                          <a:rPr lang="en-US" altLang="zh-CN" b="0" i="1" dirty="0" smtClean="0">
                            <a:latin typeface="Cambria Math" panose="02040503050406030204" pitchFamily="18" charset="0"/>
                            <a:ea typeface="宋体" panose="02010600030101010101" pitchFamily="2" charset="-122"/>
                          </a:rPr>
                          <m:t>𝑇</m:t>
                        </m:r>
                      </m:e>
                    </m:d>
                    <m:r>
                      <a:rPr lang="zh-CN" altLang="en-US" i="1" dirty="0">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由前文所述定理，</a:t>
                </a:r>
                <a14:m>
                  <m:oMath xmlns:m="http://schemas.openxmlformats.org/officeDocument/2006/math">
                    <m:sSup>
                      <m:sSupPr>
                        <m:ctrlPr>
                          <a:rPr lang="en-US" altLang="zh-CN" b="0" i="1" smtClean="0">
                            <a:latin typeface="Cambria Math" panose="02040503050406030204" pitchFamily="18" charset="0"/>
                            <a:ea typeface="宋体" panose="02010600030101010101" pitchFamily="2" charset="-122"/>
                          </a:rPr>
                        </m:ctrlPr>
                      </m:sSupPr>
                      <m:e>
                        <m:r>
                          <a:rPr lang="en-US" altLang="zh-CN" b="0" i="1" smtClean="0">
                            <a:latin typeface="Cambria Math" panose="02040503050406030204" pitchFamily="18" charset="0"/>
                            <a:ea typeface="宋体" panose="02010600030101010101" pitchFamily="2" charset="-122"/>
                          </a:rPr>
                          <m:t>𝑇</m:t>
                        </m:r>
                      </m:e>
                      <m:sup>
                        <m:r>
                          <a:rPr lang="en-US" altLang="zh-CN" b="0" i="1" smtClean="0">
                            <a:latin typeface="Cambria Math" panose="02040503050406030204" pitchFamily="18" charset="0"/>
                            <a:ea typeface="宋体" panose="02010600030101010101" pitchFamily="2" charset="-122"/>
                          </a:rPr>
                          <m:t>′′</m:t>
                        </m:r>
                      </m:sup>
                    </m:sSup>
                    <m:r>
                      <a:rPr lang="zh-CN" altLang="en-US" i="1">
                        <a:latin typeface="Cambria Math" panose="02040503050406030204" pitchFamily="18" charset="0"/>
                        <a:ea typeface="宋体" panose="02010600030101010101" pitchFamily="2" charset="-122"/>
                      </a:rPr>
                      <m:t>包含</m:t>
                    </m:r>
                  </m:oMath>
                </a14:m>
                <a:r>
                  <a:rPr lang="zh-CN" altLang="en-US" dirty="0">
                    <a:latin typeface="宋体" panose="02010600030101010101" pitchFamily="2" charset="-122"/>
                    <a:ea typeface="宋体" panose="02010600030101010101" pitchFamily="2" charset="-122"/>
                  </a:rPr>
                  <a:t>兄弟节点</a:t>
                </a:r>
                <a14:m>
                  <m:oMath xmlns:m="http://schemas.openxmlformats.org/officeDocument/2006/math">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zh-CN" altLang="en-US" i="1">
                        <a:latin typeface="Cambria Math" panose="02040503050406030204" pitchFamily="18" charset="0"/>
                        <a:ea typeface="宋体" panose="02010600030101010101" pitchFamily="2" charset="-122"/>
                      </a:rPr>
                      <m:t>。</m:t>
                    </m:r>
                  </m:oMath>
                </a14:m>
                <a:r>
                  <a:rPr lang="zh-CN" altLang="en-US" dirty="0">
                    <a:latin typeface="宋体" panose="02010600030101010101" pitchFamily="2" charset="-122"/>
                    <a:ea typeface="宋体" panose="02010600030101010101" pitchFamily="2" charset="-122"/>
                  </a:rPr>
                  <a:t>令</a:t>
                </a:r>
                <a14:m>
                  <m:oMath xmlns:m="http://schemas.openxmlformats.org/officeDocument/2006/math">
                    <m:r>
                      <a:rPr lang="en-US" altLang="zh-CN" b="0" i="1" dirty="0" smtClean="0">
                        <a:latin typeface="Cambria Math" panose="02040503050406030204" pitchFamily="18" charset="0"/>
                        <a:ea typeface="宋体" panose="02010600030101010101" pitchFamily="2" charset="-122"/>
                      </a:rPr>
                      <m:t>𝑇</m:t>
                    </m:r>
                    <m:r>
                      <a:rPr lang="en-US" altLang="zh-CN" b="0" i="1" dirty="0" smtClean="0">
                        <a:latin typeface="Cambria Math" panose="02040503050406030204" pitchFamily="18" charset="0"/>
                        <a:ea typeface="宋体" panose="02010600030101010101" pitchFamily="2" charset="-122"/>
                      </a:rPr>
                      <m:t>′′′</m:t>
                    </m:r>
                    <m:r>
                      <a:rPr lang="zh-CN" altLang="en-US" i="1" dirty="0">
                        <a:latin typeface="Cambria Math" panose="02040503050406030204" pitchFamily="18" charset="0"/>
                        <a:ea typeface="宋体" panose="02010600030101010101" pitchFamily="2" charset="-122"/>
                      </a:rPr>
                      <m:t>为</m:t>
                    </m:r>
                  </m:oMath>
                </a14:m>
                <a:r>
                  <a:rPr lang="zh-CN" altLang="en-US" dirty="0">
                    <a:latin typeface="宋体" panose="02010600030101010101" pitchFamily="2" charset="-122"/>
                    <a:ea typeface="宋体" panose="02010600030101010101" pitchFamily="2" charset="-122"/>
                  </a:rPr>
                  <a:t>将</a:t>
                </a:r>
                <a14:m>
                  <m:oMath xmlns:m="http://schemas.openxmlformats.org/officeDocument/2006/math">
                    <m:sSup>
                      <m:sSupPr>
                        <m:ctrlPr>
                          <a:rPr lang="en-US" altLang="zh-CN" b="0" i="1" dirty="0" smtClean="0">
                            <a:latin typeface="Cambria Math" panose="02040503050406030204" pitchFamily="18" charset="0"/>
                            <a:ea typeface="宋体" panose="02010600030101010101" pitchFamily="2" charset="-122"/>
                          </a:rPr>
                        </m:ctrlPr>
                      </m:sSupPr>
                      <m:e>
                        <m:r>
                          <a:rPr lang="en-US" altLang="zh-CN" b="0" i="1" dirty="0" smtClean="0">
                            <a:latin typeface="Cambria Math" panose="02040503050406030204" pitchFamily="18" charset="0"/>
                            <a:ea typeface="宋体" panose="02010600030101010101" pitchFamily="2" charset="-122"/>
                          </a:rPr>
                          <m:t>𝑇</m:t>
                        </m:r>
                      </m:e>
                      <m:sup>
                        <m:r>
                          <a:rPr lang="en-US" altLang="zh-CN" b="0" i="1" dirty="0" smtClean="0">
                            <a:latin typeface="Cambria Math" panose="02040503050406030204" pitchFamily="18" charset="0"/>
                            <a:ea typeface="宋体" panose="02010600030101010101" pitchFamily="2" charset="-122"/>
                          </a:rPr>
                          <m:t>′′</m:t>
                        </m:r>
                      </m:sup>
                    </m:sSup>
                    <m:r>
                      <a:rPr lang="zh-CN" altLang="en-US" i="1" dirty="0">
                        <a:latin typeface="Cambria Math" panose="02040503050406030204" pitchFamily="18" charset="0"/>
                        <a:ea typeface="宋体" panose="02010600030101010101" pitchFamily="2" charset="-122"/>
                      </a:rPr>
                      <m:t>中</m:t>
                    </m:r>
                    <m:r>
                      <a:rPr lang="en-US" altLang="zh-CN" b="0" i="1" dirty="0" smtClean="0">
                        <a:latin typeface="Cambria Math" panose="02040503050406030204" pitchFamily="18" charset="0"/>
                        <a:ea typeface="宋体" panose="02010600030101010101" pitchFamily="2" charset="-122"/>
                      </a:rPr>
                      <m:t>𝑥</m:t>
                    </m:r>
                    <m:r>
                      <a:rPr lang="en-US" altLang="zh-CN" b="0" i="1" dirty="0" smtClean="0">
                        <a:latin typeface="Cambria Math" panose="02040503050406030204" pitchFamily="18" charset="0"/>
                        <a:ea typeface="宋体" panose="02010600030101010101" pitchFamily="2" charset="-122"/>
                      </a:rPr>
                      <m:t>,</m:t>
                    </m:r>
                    <m:r>
                      <a:rPr lang="en-US" altLang="zh-CN" b="0" i="1" dirty="0" smtClean="0">
                        <a:latin typeface="Cambria Math" panose="02040503050406030204" pitchFamily="18" charset="0"/>
                        <a:ea typeface="宋体" panose="02010600030101010101" pitchFamily="2" charset="-122"/>
                      </a:rPr>
                      <m:t>𝑦</m:t>
                    </m:r>
                    <m:r>
                      <a:rPr lang="en-US" altLang="zh-CN" b="0" i="1" dirty="0" smtClean="0">
                        <a:latin typeface="Cambria Math" panose="02040503050406030204" pitchFamily="18" charset="0"/>
                        <a:ea typeface="宋体" panose="02010600030101010101" pitchFamily="2" charset="-122"/>
                      </a:rPr>
                      <m:t>,</m:t>
                    </m:r>
                    <m:r>
                      <a:rPr lang="en-US" altLang="zh-CN" b="0" i="1" dirty="0" smtClean="0">
                        <a:latin typeface="Cambria Math" panose="02040503050406030204" pitchFamily="18" charset="0"/>
                        <a:ea typeface="宋体" panose="02010600030101010101" pitchFamily="2" charset="-122"/>
                      </a:rPr>
                      <m:t>𝑧</m:t>
                    </m:r>
                    <m:r>
                      <a:rPr lang="zh-CN" altLang="en-US" i="1" dirty="0">
                        <a:latin typeface="Cambria Math" panose="02040503050406030204" pitchFamily="18" charset="0"/>
                        <a:ea typeface="宋体" panose="02010600030101010101" pitchFamily="2" charset="-122"/>
                      </a:rPr>
                      <m:t>及</m:t>
                    </m:r>
                  </m:oMath>
                </a14:m>
                <a:r>
                  <a:rPr lang="zh-CN" altLang="en-US" dirty="0">
                    <a:latin typeface="宋体" panose="02010600030101010101" pitchFamily="2" charset="-122"/>
                    <a:ea typeface="宋体" panose="02010600030101010101" pitchFamily="2" charset="-122"/>
                  </a:rPr>
                  <a:t>它们的父节点替换为叶节点</a:t>
                </a:r>
                <a14:m>
                  <m:oMath xmlns:m="http://schemas.openxmlformats.org/officeDocument/2006/math">
                    <m:r>
                      <a:rPr lang="en-US" altLang="zh-CN" i="1">
                        <a:latin typeface="Cambria Math" panose="02040503050406030204" pitchFamily="18" charset="0"/>
                        <a:ea typeface="宋体" panose="02010600030101010101" pitchFamily="2" charset="-122"/>
                      </a:rPr>
                      <m:t>𝑤</m:t>
                    </m:r>
                    <m:r>
                      <a:rPr lang="zh-CN" altLang="en-US" i="1">
                        <a:latin typeface="Cambria Math" panose="02040503050406030204" pitchFamily="18" charset="0"/>
                        <a:ea typeface="宋体" panose="02010600030101010101" pitchFamily="2" charset="-122"/>
                      </a:rPr>
                      <m:t>所得</m:t>
                    </m:r>
                  </m:oMath>
                </a14:m>
                <a:r>
                  <a:rPr lang="zh-CN" altLang="en-US" dirty="0">
                    <a:latin typeface="宋体" panose="02010600030101010101" pitchFamily="2" charset="-122"/>
                    <a:ea typeface="宋体" panose="02010600030101010101" pitchFamily="2" charset="-122"/>
                  </a:rPr>
                  <a:t>的树，于是</a:t>
                </a:r>
                <a14:m>
                  <m:oMath xmlns:m="http://schemas.openxmlformats.org/officeDocument/2006/math">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sSup>
                          <m:sSupPr>
                            <m:ctrlPr>
                              <a:rPr lang="en-US" altLang="zh-CN" b="0" i="1" smtClean="0">
                                <a:latin typeface="Cambria Math" panose="02040503050406030204" pitchFamily="18" charset="0"/>
                                <a:ea typeface="宋体" panose="02010600030101010101" pitchFamily="2" charset="-122"/>
                              </a:rPr>
                            </m:ctrlPr>
                          </m:sSupPr>
                          <m:e>
                            <m:r>
                              <a:rPr lang="en-US" altLang="zh-CN" b="0" i="1" smtClean="0">
                                <a:latin typeface="Cambria Math" panose="02040503050406030204" pitchFamily="18" charset="0"/>
                                <a:ea typeface="宋体" panose="02010600030101010101" pitchFamily="2" charset="-122"/>
                              </a:rPr>
                              <m:t>𝑇</m:t>
                            </m:r>
                          </m:e>
                          <m:sup>
                            <m:r>
                              <a:rPr lang="en-US" altLang="zh-CN" b="0" i="1" smtClean="0">
                                <a:latin typeface="Cambria Math" panose="02040503050406030204" pitchFamily="18" charset="0"/>
                                <a:ea typeface="宋体" panose="02010600030101010101" pitchFamily="2" charset="-122"/>
                              </a:rPr>
                              <m:t>′′′</m:t>
                            </m:r>
                          </m:sup>
                        </m:sSup>
                      </m:e>
                    </m:d>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e>
                    </m:d>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&lt;</m:t>
                    </m:r>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𝑇</m:t>
                        </m:r>
                      </m:e>
                    </m:d>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𝑦</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𝑧</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𝑓𝑟𝑒𝑞</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𝐵</m:t>
                    </m:r>
                    <m:r>
                      <a:rPr lang="en-US" altLang="zh-CN" b="0" i="1" smtClean="0">
                        <a:latin typeface="Cambria Math" panose="02040503050406030204" pitchFamily="18" charset="0"/>
                        <a:ea typeface="宋体" panose="02010600030101010101" pitchFamily="2" charset="-122"/>
                      </a:rPr>
                      <m:t>(</m:t>
                    </m:r>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r>
                      <a:rPr lang="zh-CN" altLang="en-US" i="1">
                        <a:latin typeface="Cambria Math" panose="02040503050406030204" pitchFamily="18" charset="0"/>
                        <a:ea typeface="宋体" panose="02010600030101010101" pitchFamily="2" charset="-122"/>
                      </a:rPr>
                      <m:t>，</m:t>
                    </m:r>
                    <m:r>
                      <a:rPr lang="zh-CN" altLang="en-US" i="1" smtClean="0">
                        <a:latin typeface="Cambria Math" panose="02040503050406030204" pitchFamily="18" charset="0"/>
                        <a:ea typeface="宋体" panose="02010600030101010101" pitchFamily="2" charset="-122"/>
                      </a:rPr>
                      <m:t>与</m:t>
                    </m:r>
                    <m:r>
                      <a:rPr lang="en-US" altLang="zh-CN" b="0" i="1" smtClean="0">
                        <a:latin typeface="Cambria Math" panose="02040503050406030204" pitchFamily="18" charset="0"/>
                        <a:ea typeface="宋体" panose="02010600030101010101" pitchFamily="2" charset="-122"/>
                      </a:rPr>
                      <m:t>𝑇</m:t>
                    </m:r>
                    <m:r>
                      <a:rPr lang="en-US" altLang="zh-CN" b="0" i="1" smtClean="0">
                        <a:latin typeface="Cambria Math" panose="02040503050406030204" pitchFamily="18" charset="0"/>
                        <a:ea typeface="宋体" panose="02010600030101010101" pitchFamily="2" charset="-122"/>
                      </a:rPr>
                      <m:t>′</m:t>
                    </m:r>
                    <m:r>
                      <a:rPr lang="zh-CN" altLang="en-US" i="1">
                        <a:latin typeface="Cambria Math" panose="02040503050406030204" pitchFamily="18" charset="0"/>
                        <a:ea typeface="宋体" panose="02010600030101010101" pitchFamily="2" charset="-122"/>
                      </a:rPr>
                      <m:t>对应</m:t>
                    </m:r>
                    <m:r>
                      <a:rPr lang="en-US" altLang="zh-CN" b="0" i="1" smtClean="0">
                        <a:latin typeface="Cambria Math" panose="02040503050406030204" pitchFamily="18" charset="0"/>
                        <a:ea typeface="宋体" panose="02010600030101010101" pitchFamily="2" charset="-122"/>
                      </a:rPr>
                      <m:t>𝐶</m:t>
                    </m:r>
                    <m:r>
                      <a:rPr lang="en-US" altLang="zh-CN" b="0" i="1" smtClean="0">
                        <a:latin typeface="Cambria Math" panose="02040503050406030204" pitchFamily="18" charset="0"/>
                        <a:ea typeface="宋体" panose="02010600030101010101" pitchFamily="2" charset="-122"/>
                      </a:rPr>
                      <m:t>′</m:t>
                    </m:r>
                    <m:r>
                      <a:rPr lang="zh-CN" altLang="en-US" i="1">
                        <a:latin typeface="Cambria Math" panose="02040503050406030204" pitchFamily="18" charset="0"/>
                        <a:ea typeface="宋体" panose="02010600030101010101" pitchFamily="2" charset="-122"/>
                      </a:rPr>
                      <m:t>的</m:t>
                    </m:r>
                  </m:oMath>
                </a14:m>
                <a:r>
                  <a:rPr lang="zh-CN" altLang="en-US" dirty="0">
                    <a:latin typeface="宋体" panose="02010600030101010101" pitchFamily="2" charset="-122"/>
                    <a:ea typeface="宋体" panose="02010600030101010101" pitchFamily="2" charset="-122"/>
                  </a:rPr>
                  <a:t>一个最优前缀码的假设矛盾。因此，</a:t>
                </a:r>
                <a14:m>
                  <m:oMath xmlns:m="http://schemas.openxmlformats.org/officeDocument/2006/math">
                    <m:r>
                      <a:rPr lang="en-US" altLang="zh-CN" b="0" i="1" smtClean="0">
                        <a:latin typeface="Cambria Math" panose="02040503050406030204" pitchFamily="18" charset="0"/>
                        <a:ea typeface="宋体" panose="02010600030101010101" pitchFamily="2" charset="-122"/>
                      </a:rPr>
                      <m:t>𝑇</m:t>
                    </m:r>
                    <m:r>
                      <a:rPr lang="zh-CN" altLang="en-US" i="1">
                        <a:latin typeface="Cambria Math" panose="02040503050406030204" pitchFamily="18" charset="0"/>
                        <a:ea typeface="宋体" panose="02010600030101010101" pitchFamily="2" charset="-122"/>
                      </a:rPr>
                      <m:t>必然</m:t>
                    </m:r>
                  </m:oMath>
                </a14:m>
                <a:r>
                  <a:rPr lang="zh-CN" altLang="en-US" dirty="0">
                    <a:latin typeface="宋体" panose="02010600030101010101" pitchFamily="2" charset="-122"/>
                    <a:ea typeface="宋体" panose="02010600030101010101" pitchFamily="2" charset="-122"/>
                  </a:rPr>
                  <a:t>表示</a:t>
                </a:r>
                <a14:m>
                  <m:oMath xmlns:m="http://schemas.openxmlformats.org/officeDocument/2006/math">
                    <m:r>
                      <a:rPr lang="en-US" altLang="zh-CN" b="0" i="1" dirty="0" smtClean="0">
                        <a:latin typeface="Cambria Math" panose="02040503050406030204" pitchFamily="18" charset="0"/>
                        <a:ea typeface="宋体" panose="02010600030101010101" pitchFamily="2" charset="-122"/>
                      </a:rPr>
                      <m:t>𝐶</m:t>
                    </m:r>
                    <m:r>
                      <a:rPr lang="zh-CN" altLang="en-US" i="1" dirty="0">
                        <a:latin typeface="Cambria Math" panose="02040503050406030204" pitchFamily="18" charset="0"/>
                        <a:ea typeface="宋体" panose="02010600030101010101" pitchFamily="2" charset="-122"/>
                      </a:rPr>
                      <m:t>的</m:t>
                    </m:r>
                  </m:oMath>
                </a14:m>
                <a:r>
                  <a:rPr lang="zh-CN" altLang="en-US" dirty="0">
                    <a:latin typeface="宋体" panose="02010600030101010101" pitchFamily="2" charset="-122"/>
                    <a:ea typeface="宋体" panose="02010600030101010101" pitchFamily="2" charset="-122"/>
                  </a:rPr>
                  <a:t>一个最优前缀码。</a:t>
                </a:r>
                <a:endParaRPr lang="en-US" altLang="zh-CN" dirty="0">
                  <a:latin typeface="宋体" panose="02010600030101010101" pitchFamily="2" charset="-122"/>
                  <a:ea typeface="宋体" panose="02010600030101010101" pitchFamily="2" charset="-122"/>
                </a:endParaRPr>
              </a:p>
              <a:p>
                <a:pPr marL="0" indent="0">
                  <a:buNone/>
                </a:pPr>
                <a:endParaRPr lang="en-US" altLang="zh-CN" b="0"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en-US" altLang="zh-CN" b="0" dirty="0">
                  <a:latin typeface="宋体" panose="02010600030101010101" pitchFamily="2" charset="-122"/>
                  <a:ea typeface="宋体"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C4EC0E93-AC26-480C-8CBC-72B52508BFA4}"/>
                  </a:ext>
                </a:extLst>
              </p:cNvPr>
              <p:cNvSpPr>
                <a:spLocks noGrp="1" noRot="1" noChangeAspect="1" noMove="1" noResize="1" noEditPoints="1" noAdjustHandles="1" noChangeArrowheads="1" noChangeShapeType="1" noTextEdit="1"/>
              </p:cNvSpPr>
              <p:nvPr>
                <p:ph idx="1"/>
              </p:nvPr>
            </p:nvSpPr>
            <p:spPr>
              <a:xfrm>
                <a:off x="838200" y="391885"/>
                <a:ext cx="10515600" cy="6343023"/>
              </a:xfrm>
              <a:blipFill>
                <a:blip r:embed="rId3"/>
                <a:stretch>
                  <a:fillRect l="-1217" t="-1633" r="-812"/>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18C2289F-7AAD-4D25-92DC-52E41BB5D199}"/>
              </a:ext>
            </a:extLst>
          </p:cNvPr>
          <p:cNvSpPr>
            <a:spLocks noGrp="1"/>
          </p:cNvSpPr>
          <p:nvPr>
            <p:ph type="dt" sz="half" idx="10"/>
          </p:nvPr>
        </p:nvSpPr>
        <p:spPr/>
        <p:txBody>
          <a:bodyPr/>
          <a:lstStyle/>
          <a:p>
            <a:fld id="{B012E673-B2E3-40E4-973D-53F16A3E46BD}" type="datetime1">
              <a:rPr lang="zh-CN" altLang="en-US" smtClean="0"/>
              <a:t>2020/9/23</a:t>
            </a:fld>
            <a:endParaRPr lang="zh-CN" altLang="en-US"/>
          </a:p>
        </p:txBody>
      </p:sp>
      <p:sp>
        <p:nvSpPr>
          <p:cNvPr id="4" name="页脚占位符 3">
            <a:extLst>
              <a:ext uri="{FF2B5EF4-FFF2-40B4-BE49-F238E27FC236}">
                <a16:creationId xmlns:a16="http://schemas.microsoft.com/office/drawing/2014/main" id="{9AF6F9FA-2A1E-489C-A1D4-77AD87EE0135}"/>
              </a:ext>
            </a:extLst>
          </p:cNvPr>
          <p:cNvSpPr>
            <a:spLocks noGrp="1"/>
          </p:cNvSpPr>
          <p:nvPr>
            <p:ph type="ftr" sz="quarter" idx="11"/>
          </p:nvPr>
        </p:nvSpPr>
        <p:spPr/>
        <p:txBody>
          <a:bodyPr/>
          <a:lstStyle/>
          <a:p>
            <a:r>
              <a:rPr lang="zh-CN" altLang="en-US"/>
              <a:t>正确性证明</a:t>
            </a:r>
          </a:p>
        </p:txBody>
      </p:sp>
      <p:sp>
        <p:nvSpPr>
          <p:cNvPr id="5" name="灯片编号占位符 4">
            <a:extLst>
              <a:ext uri="{FF2B5EF4-FFF2-40B4-BE49-F238E27FC236}">
                <a16:creationId xmlns:a16="http://schemas.microsoft.com/office/drawing/2014/main" id="{00802BB3-D768-4829-A54A-1C8205E029DD}"/>
              </a:ext>
            </a:extLst>
          </p:cNvPr>
          <p:cNvSpPr>
            <a:spLocks noGrp="1"/>
          </p:cNvSpPr>
          <p:nvPr>
            <p:ph type="sldNum" sz="quarter" idx="12"/>
          </p:nvPr>
        </p:nvSpPr>
        <p:spPr/>
        <p:txBody>
          <a:bodyPr/>
          <a:lstStyle/>
          <a:p>
            <a:fld id="{E608AD4A-8ACF-4223-87D6-BB607F526300}" type="slidenum">
              <a:rPr lang="zh-CN" altLang="en-US" smtClean="0"/>
              <a:t>12</a:t>
            </a:fld>
            <a:endParaRPr lang="zh-CN" altLang="en-US"/>
          </a:p>
        </p:txBody>
      </p:sp>
    </p:spTree>
    <p:extLst>
      <p:ext uri="{BB962C8B-B14F-4D97-AF65-F5344CB8AC3E}">
        <p14:creationId xmlns:p14="http://schemas.microsoft.com/office/powerpoint/2010/main" val="248873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5EFA07-9CA9-4EA0-9055-73AE67A73412}"/>
                  </a:ext>
                </a:extLst>
              </p:cNvPr>
              <p:cNvSpPr>
                <a:spLocks noGrp="1"/>
              </p:cNvSpPr>
              <p:nvPr>
                <p:ph idx="1"/>
              </p:nvPr>
            </p:nvSpPr>
            <p:spPr>
              <a:xfrm>
                <a:off x="838200" y="668215"/>
                <a:ext cx="10515600" cy="5508748"/>
              </a:xfrm>
            </p:spPr>
            <p:txBody>
              <a:bodyPr>
                <a:normAutofit/>
              </a:bodyPr>
              <a:lstStyle/>
              <a:p>
                <a:pPr marL="0" indent="0" algn="ctr">
                  <a:buNone/>
                </a:pPr>
                <a:r>
                  <a:rPr lang="zh-CN" altLang="en-US" sz="4800" b="1" dirty="0">
                    <a:latin typeface="宋体" panose="02010600030101010101" pitchFamily="2" charset="-122"/>
                    <a:ea typeface="宋体" panose="02010600030101010101" pitchFamily="2" charset="-122"/>
                  </a:rPr>
                  <a:t>推广</a:t>
                </a:r>
                <a14:m>
                  <m:oMath xmlns:m="http://schemas.openxmlformats.org/officeDocument/2006/math">
                    <m:r>
                      <a:rPr lang="zh-CN" altLang="en-US" sz="4800" b="1" i="1" dirty="0">
                        <a:latin typeface="Cambria Math" panose="02040503050406030204" pitchFamily="18" charset="0"/>
                        <a:ea typeface="宋体" panose="02010600030101010101" pitchFamily="2" charset="-122"/>
                      </a:rPr>
                      <m:t>：</m:t>
                    </m:r>
                    <m:r>
                      <a:rPr lang="en-US" altLang="zh-CN" sz="4800" b="0" i="1" dirty="0" smtClean="0">
                        <a:latin typeface="Cambria Math" panose="02040503050406030204" pitchFamily="18" charset="0"/>
                        <a:ea typeface="宋体" panose="02010600030101010101" pitchFamily="2" charset="-122"/>
                      </a:rPr>
                      <m:t>𝑚</m:t>
                    </m:r>
                  </m:oMath>
                </a14:m>
                <a:r>
                  <a:rPr lang="zh-CN" altLang="en-US" sz="5400" dirty="0">
                    <a:latin typeface="宋体" panose="02010600030101010101" pitchFamily="2" charset="-122"/>
                    <a:ea typeface="宋体" panose="02010600030101010101" pitchFamily="2" charset="-122"/>
                  </a:rPr>
                  <a:t>进制的</a:t>
                </a:r>
                <a:r>
                  <a:rPr lang="en-US" altLang="zh-CN" sz="5400" dirty="0">
                    <a:latin typeface="宋体" panose="02010600030101010101" pitchFamily="2" charset="-122"/>
                    <a:ea typeface="宋体" panose="02010600030101010101" pitchFamily="2" charset="-122"/>
                  </a:rPr>
                  <a:t>Huffman</a:t>
                </a:r>
                <a:r>
                  <a:rPr lang="zh-CN" altLang="en-US" sz="5400" dirty="0">
                    <a:latin typeface="宋体" panose="02010600030101010101" pitchFamily="2" charset="-122"/>
                    <a:ea typeface="宋体" panose="02010600030101010101" pitchFamily="2" charset="-122"/>
                  </a:rPr>
                  <a:t>编码</a:t>
                </a:r>
                <a:endParaRPr lang="en-US" altLang="zh-CN" sz="5400" dirty="0">
                  <a:latin typeface="宋体" panose="02010600030101010101" pitchFamily="2" charset="-122"/>
                  <a:ea typeface="宋体" panose="02010600030101010101" pitchFamily="2" charset="-122"/>
                </a:endParaRPr>
              </a:p>
              <a:p>
                <a:pPr marL="0" indent="0">
                  <a:buNone/>
                </a:pPr>
                <a:r>
                  <a:rPr lang="zh-CN" altLang="en-US" sz="3200" dirty="0">
                    <a:latin typeface="宋体" panose="02010600030101010101" pitchFamily="2" charset="-122"/>
                    <a:ea typeface="宋体" panose="02010600030101010101" pitchFamily="2" charset="-122"/>
                  </a:rPr>
                  <a:t>（</a:t>
                </a:r>
                <a:r>
                  <a:rPr lang="en-US" altLang="zh-CN" sz="3200" dirty="0">
                    <a:latin typeface="宋体" panose="02010600030101010101" pitchFamily="2" charset="-122"/>
                    <a:ea typeface="宋体" panose="02010600030101010101" pitchFamily="2" charset="-122"/>
                  </a:rPr>
                  <a:t>1</a:t>
                </a:r>
                <a:r>
                  <a:rPr lang="zh-CN" altLang="en-US" sz="3200" dirty="0">
                    <a:latin typeface="宋体" panose="02010600030101010101" pitchFamily="2" charset="-122"/>
                    <a:ea typeface="宋体" panose="02010600030101010101" pitchFamily="2" charset="-122"/>
                  </a:rPr>
                  <a:t>）当</a:t>
                </a:r>
                <a14:m>
                  <m:oMath xmlns:m="http://schemas.openxmlformats.org/officeDocument/2006/math">
                    <m:r>
                      <a:rPr lang="en-US" altLang="zh-CN" sz="3200" b="0" i="1" smtClean="0">
                        <a:latin typeface="Cambria Math" panose="02040503050406030204" pitchFamily="18" charset="0"/>
                        <a:ea typeface="宋体" panose="02010600030101010101" pitchFamily="2" charset="-122"/>
                      </a:rPr>
                      <m:t>𝑛</m:t>
                    </m:r>
                    <m:r>
                      <a:rPr lang="en-US" altLang="zh-CN" sz="3200" b="0" i="1" smtClean="0">
                        <a:latin typeface="Cambria Math" panose="02040503050406030204" pitchFamily="18" charset="0"/>
                        <a:ea typeface="宋体" panose="02010600030101010101" pitchFamily="2" charset="-122"/>
                      </a:rPr>
                      <m:t>=</m:t>
                    </m:r>
                    <m:r>
                      <a:rPr lang="en-US" altLang="zh-CN" sz="3200" b="0" i="1" smtClean="0">
                        <a:latin typeface="Cambria Math" panose="02040503050406030204" pitchFamily="18" charset="0"/>
                        <a:ea typeface="宋体" panose="02010600030101010101" pitchFamily="2" charset="-122"/>
                      </a:rPr>
                      <m:t>𝑘</m:t>
                    </m:r>
                    <m:d>
                      <m:dPr>
                        <m:ctrlPr>
                          <a:rPr lang="en-US" altLang="zh-CN" sz="3200" b="0" i="1" smtClean="0">
                            <a:latin typeface="Cambria Math" panose="02040503050406030204" pitchFamily="18" charset="0"/>
                            <a:ea typeface="宋体" panose="02010600030101010101" pitchFamily="2" charset="-122"/>
                          </a:rPr>
                        </m:ctrlPr>
                      </m:dPr>
                      <m:e>
                        <m:r>
                          <a:rPr lang="en-US" altLang="zh-CN" sz="3200" b="0" i="1" smtClean="0">
                            <a:latin typeface="Cambria Math" panose="02040503050406030204" pitchFamily="18" charset="0"/>
                            <a:ea typeface="宋体" panose="02010600030101010101" pitchFamily="2" charset="-122"/>
                          </a:rPr>
                          <m:t>𝑚</m:t>
                        </m:r>
                        <m:r>
                          <a:rPr lang="en-US" altLang="zh-CN" sz="3200" b="0" i="1" smtClean="0">
                            <a:latin typeface="Cambria Math" panose="02040503050406030204" pitchFamily="18" charset="0"/>
                            <a:ea typeface="宋体" panose="02010600030101010101" pitchFamily="2" charset="-122"/>
                          </a:rPr>
                          <m:t>−1</m:t>
                        </m:r>
                      </m:e>
                    </m:d>
                    <m:r>
                      <a:rPr lang="en-US" altLang="zh-CN" sz="3200" b="0" i="1" smtClean="0">
                        <a:latin typeface="Cambria Math" panose="02040503050406030204" pitchFamily="18" charset="0"/>
                        <a:ea typeface="宋体" panose="02010600030101010101" pitchFamily="2" charset="-122"/>
                      </a:rPr>
                      <m:t>+1</m:t>
                    </m:r>
                    <m:r>
                      <a:rPr lang="zh-CN" altLang="en-US" sz="3200" i="1">
                        <a:latin typeface="Cambria Math" panose="02040503050406030204" pitchFamily="18" charset="0"/>
                        <a:ea typeface="宋体" panose="02010600030101010101" pitchFamily="2" charset="-122"/>
                      </a:rPr>
                      <m:t>时</m:t>
                    </m:r>
                  </m:oMath>
                </a14:m>
                <a:r>
                  <a:rPr lang="zh-CN" altLang="en-US" sz="3200" dirty="0">
                    <a:latin typeface="宋体" panose="02010600030101010101" pitchFamily="2" charset="-122"/>
                    <a:ea typeface="宋体" panose="02010600030101010101" pitchFamily="2" charset="-122"/>
                  </a:rPr>
                  <a:t>，每次取出频率最低的</a:t>
                </a:r>
                <a:r>
                  <a:rPr lang="en-US" altLang="zh-CN" sz="3200" dirty="0">
                    <a:latin typeface="宋体" panose="02010600030101010101" pitchFamily="2" charset="-122"/>
                    <a:ea typeface="宋体" panose="02010600030101010101" pitchFamily="2" charset="-122"/>
                  </a:rPr>
                  <a:t>m</a:t>
                </a:r>
                <a:r>
                  <a:rPr lang="zh-CN" altLang="en-US" sz="3200" dirty="0">
                    <a:latin typeface="宋体" panose="02010600030101010101" pitchFamily="2" charset="-122"/>
                    <a:ea typeface="宋体" panose="02010600030101010101" pitchFamily="2" charset="-122"/>
                  </a:rPr>
                  <a:t>个元素合并。</a:t>
                </a:r>
                <a:endParaRPr lang="en-US" altLang="zh-CN" sz="3200" dirty="0">
                  <a:latin typeface="宋体" panose="02010600030101010101" pitchFamily="2" charset="-122"/>
                  <a:ea typeface="宋体" panose="02010600030101010101" pitchFamily="2" charset="-122"/>
                </a:endParaRPr>
              </a:p>
              <a:p>
                <a:pPr marL="0" indent="0">
                  <a:buNone/>
                </a:pPr>
                <a:r>
                  <a:rPr lang="zh-CN" altLang="en-US" sz="3200" dirty="0">
                    <a:latin typeface="宋体" panose="02010600030101010101" pitchFamily="2" charset="-122"/>
                    <a:ea typeface="宋体" panose="02010600030101010101" pitchFamily="2" charset="-122"/>
                  </a:rPr>
                  <a:t>（</a:t>
                </a:r>
                <a:r>
                  <a:rPr lang="en-US" altLang="zh-CN" sz="3200" dirty="0">
                    <a:latin typeface="宋体" panose="02010600030101010101" pitchFamily="2" charset="-122"/>
                    <a:ea typeface="宋体" panose="02010600030101010101" pitchFamily="2" charset="-122"/>
                  </a:rPr>
                  <a:t>2</a:t>
                </a:r>
                <a:r>
                  <a:rPr lang="zh-CN" altLang="en-US" sz="3200" dirty="0">
                    <a:latin typeface="宋体" panose="02010600030101010101" pitchFamily="2" charset="-122"/>
                    <a:ea typeface="宋体" panose="02010600030101010101" pitchFamily="2" charset="-122"/>
                  </a:rPr>
                  <a:t>）否则</a:t>
                </a:r>
                <a14:m>
                  <m:oMath xmlns:m="http://schemas.openxmlformats.org/officeDocument/2006/math">
                    <m:r>
                      <a:rPr lang="en-US" altLang="zh-CN" sz="3200" b="0" i="0" smtClean="0">
                        <a:latin typeface="Cambria Math" panose="02040503050406030204" pitchFamily="18" charset="0"/>
                        <a:ea typeface="宋体" panose="02010600030101010101" pitchFamily="2" charset="-122"/>
                      </a:rPr>
                      <m:t>(</m:t>
                    </m:r>
                    <m:r>
                      <a:rPr lang="zh-CN" altLang="en-US" sz="3200" i="1">
                        <a:latin typeface="Cambria Math" panose="02040503050406030204" pitchFamily="18" charset="0"/>
                        <a:ea typeface="宋体" panose="02010600030101010101" pitchFamily="2" charset="-122"/>
                      </a:rPr>
                      <m:t>即</m:t>
                    </m:r>
                    <m:r>
                      <a:rPr lang="en-US" altLang="zh-CN" sz="3200" b="0" i="1" smtClean="0">
                        <a:latin typeface="Cambria Math" panose="02040503050406030204" pitchFamily="18" charset="0"/>
                        <a:ea typeface="宋体" panose="02010600030101010101" pitchFamily="2" charset="-122"/>
                      </a:rPr>
                      <m:t>𝑛</m:t>
                    </m:r>
                    <m:r>
                      <a:rPr lang="en-US" altLang="zh-CN" sz="3200" b="0" i="1" smtClean="0">
                        <a:latin typeface="Cambria Math" panose="02040503050406030204" pitchFamily="18" charset="0"/>
                        <a:ea typeface="宋体" panose="02010600030101010101" pitchFamily="2" charset="-122"/>
                      </a:rPr>
                      <m:t>=</m:t>
                    </m:r>
                    <m:r>
                      <a:rPr lang="en-US" altLang="zh-CN" sz="3200" b="0" i="1" smtClean="0">
                        <a:latin typeface="Cambria Math" panose="02040503050406030204" pitchFamily="18" charset="0"/>
                        <a:ea typeface="宋体" panose="02010600030101010101" pitchFamily="2" charset="-122"/>
                      </a:rPr>
                      <m:t>𝑘</m:t>
                    </m:r>
                    <m:d>
                      <m:dPr>
                        <m:ctrlPr>
                          <a:rPr lang="en-US" altLang="zh-CN" sz="3200" b="0" i="1" smtClean="0">
                            <a:latin typeface="Cambria Math" panose="02040503050406030204" pitchFamily="18" charset="0"/>
                            <a:ea typeface="宋体" panose="02010600030101010101" pitchFamily="2" charset="-122"/>
                          </a:rPr>
                        </m:ctrlPr>
                      </m:dPr>
                      <m:e>
                        <m:r>
                          <a:rPr lang="en-US" altLang="zh-CN" sz="3200" b="0" i="1" smtClean="0">
                            <a:latin typeface="Cambria Math" panose="02040503050406030204" pitchFamily="18" charset="0"/>
                            <a:ea typeface="宋体" panose="02010600030101010101" pitchFamily="2" charset="-122"/>
                          </a:rPr>
                          <m:t>𝑚</m:t>
                        </m:r>
                        <m:r>
                          <a:rPr lang="en-US" altLang="zh-CN" sz="3200" b="0" i="1" smtClean="0">
                            <a:latin typeface="Cambria Math" panose="02040503050406030204" pitchFamily="18" charset="0"/>
                            <a:ea typeface="宋体" panose="02010600030101010101" pitchFamily="2" charset="-122"/>
                          </a:rPr>
                          <m:t>−1</m:t>
                        </m:r>
                      </m:e>
                    </m:d>
                    <m:r>
                      <a:rPr lang="en-US" altLang="zh-CN" sz="3200" b="0" i="1" smtClean="0">
                        <a:latin typeface="Cambria Math" panose="02040503050406030204" pitchFamily="18" charset="0"/>
                        <a:ea typeface="宋体" panose="02010600030101010101" pitchFamily="2" charset="-122"/>
                      </a:rPr>
                      <m:t>+</m:t>
                    </m:r>
                    <m:r>
                      <a:rPr lang="en-US" altLang="zh-CN" sz="3200" b="0" i="1" smtClean="0">
                        <a:latin typeface="Cambria Math" panose="02040503050406030204" pitchFamily="18" charset="0"/>
                        <a:ea typeface="宋体" panose="02010600030101010101" pitchFamily="2" charset="-122"/>
                      </a:rPr>
                      <m:t>𝑠</m:t>
                    </m:r>
                    <m:r>
                      <a:rPr lang="en-US" altLang="zh-CN" sz="3200" b="0" i="1" smtClean="0">
                        <a:latin typeface="Cambria Math" panose="02040503050406030204" pitchFamily="18" charset="0"/>
                        <a:ea typeface="宋体" panose="02010600030101010101" pitchFamily="2" charset="-122"/>
                      </a:rPr>
                      <m:t>(1&lt;</m:t>
                    </m:r>
                    <m:r>
                      <a:rPr lang="en-US" altLang="zh-CN" sz="3200" b="0" i="1" smtClean="0">
                        <a:latin typeface="Cambria Math" panose="02040503050406030204" pitchFamily="18" charset="0"/>
                        <a:ea typeface="宋体" panose="02010600030101010101" pitchFamily="2" charset="-122"/>
                      </a:rPr>
                      <m:t>𝑠</m:t>
                    </m:r>
                    <m:r>
                      <a:rPr lang="en-US" altLang="zh-CN" sz="3200" b="0" i="1" smtClean="0">
                        <a:latin typeface="Cambria Math" panose="02040503050406030204" pitchFamily="18" charset="0"/>
                        <a:ea typeface="宋体" panose="02010600030101010101" pitchFamily="2" charset="-122"/>
                      </a:rPr>
                      <m:t>&lt;</m:t>
                    </m:r>
                    <m:r>
                      <a:rPr lang="en-US" altLang="zh-CN" sz="3200" b="0" i="1" smtClean="0">
                        <a:latin typeface="Cambria Math" panose="02040503050406030204" pitchFamily="18" charset="0"/>
                        <a:ea typeface="宋体" panose="02010600030101010101" pitchFamily="2" charset="-122"/>
                      </a:rPr>
                      <m:t>𝑚</m:t>
                    </m:r>
                    <m:r>
                      <a:rPr lang="en-US" altLang="zh-CN" sz="3200" b="0" i="1" smtClean="0">
                        <a:latin typeface="Cambria Math" panose="02040503050406030204" pitchFamily="18" charset="0"/>
                        <a:ea typeface="宋体" panose="02010600030101010101" pitchFamily="2" charset="-122"/>
                      </a:rPr>
                      <m:t>))</m:t>
                    </m:r>
                  </m:oMath>
                </a14:m>
                <a:r>
                  <a:rPr lang="zh-CN" altLang="en-US" sz="3200" dirty="0">
                    <a:latin typeface="宋体" panose="02010600030101010101" pitchFamily="2" charset="-122"/>
                    <a:ea typeface="宋体" panose="02010600030101010101" pitchFamily="2" charset="-122"/>
                  </a:rPr>
                  <a:t>，第一次取出</a:t>
                </a:r>
                <a14:m>
                  <m:oMath xmlns:m="http://schemas.openxmlformats.org/officeDocument/2006/math">
                    <m:r>
                      <m:rPr>
                        <m:sty m:val="p"/>
                      </m:rPr>
                      <a:rPr lang="en-US" altLang="zh-CN" sz="3200" b="0" i="0" smtClean="0">
                        <a:latin typeface="Cambria Math" panose="02040503050406030204" pitchFamily="18" charset="0"/>
                        <a:ea typeface="宋体" panose="02010600030101010101" pitchFamily="2" charset="-122"/>
                      </a:rPr>
                      <m:t>s</m:t>
                    </m:r>
                    <m:r>
                      <a:rPr lang="en-US" altLang="zh-CN" sz="3200" b="0" i="0" smtClean="0">
                        <a:latin typeface="Cambria Math" panose="02040503050406030204" pitchFamily="18" charset="0"/>
                        <a:ea typeface="宋体" panose="02010600030101010101" pitchFamily="2" charset="-122"/>
                      </a:rPr>
                      <m:t>−1</m:t>
                    </m:r>
                    <m:r>
                      <a:rPr lang="zh-CN" altLang="en-US" sz="3200" i="1">
                        <a:latin typeface="Cambria Math" panose="02040503050406030204" pitchFamily="18" charset="0"/>
                        <a:ea typeface="宋体" panose="02010600030101010101" pitchFamily="2" charset="-122"/>
                      </a:rPr>
                      <m:t>个</m:t>
                    </m:r>
                  </m:oMath>
                </a14:m>
                <a:r>
                  <a:rPr lang="zh-CN" altLang="en-US" sz="3200" dirty="0">
                    <a:latin typeface="宋体" panose="02010600030101010101" pitchFamily="2" charset="-122"/>
                    <a:ea typeface="宋体" panose="02010600030101010101" pitchFamily="2" charset="-122"/>
                  </a:rPr>
                  <a:t>元素合并，之后还剩</a:t>
                </a:r>
                <a14:m>
                  <m:oMath xmlns:m="http://schemas.openxmlformats.org/officeDocument/2006/math">
                    <m:r>
                      <a:rPr lang="en-US" altLang="zh-CN" sz="3200" b="0" i="1" smtClean="0">
                        <a:latin typeface="Cambria Math" panose="02040503050406030204" pitchFamily="18" charset="0"/>
                        <a:ea typeface="宋体" panose="02010600030101010101" pitchFamily="2" charset="-122"/>
                      </a:rPr>
                      <m:t>𝑘</m:t>
                    </m:r>
                    <m:d>
                      <m:dPr>
                        <m:ctrlPr>
                          <a:rPr lang="en-US" altLang="zh-CN" sz="3200" b="0" i="1" smtClean="0">
                            <a:latin typeface="Cambria Math" panose="02040503050406030204" pitchFamily="18" charset="0"/>
                            <a:ea typeface="宋体" panose="02010600030101010101" pitchFamily="2" charset="-122"/>
                          </a:rPr>
                        </m:ctrlPr>
                      </m:dPr>
                      <m:e>
                        <m:r>
                          <a:rPr lang="en-US" altLang="zh-CN" sz="3200" b="0" i="1" smtClean="0">
                            <a:latin typeface="Cambria Math" panose="02040503050406030204" pitchFamily="18" charset="0"/>
                            <a:ea typeface="宋体" panose="02010600030101010101" pitchFamily="2" charset="-122"/>
                          </a:rPr>
                          <m:t>𝑚</m:t>
                        </m:r>
                        <m:r>
                          <a:rPr lang="en-US" altLang="zh-CN" sz="3200" b="0" i="1" smtClean="0">
                            <a:latin typeface="Cambria Math" panose="02040503050406030204" pitchFamily="18" charset="0"/>
                            <a:ea typeface="宋体" panose="02010600030101010101" pitchFamily="2" charset="-122"/>
                          </a:rPr>
                          <m:t>−1</m:t>
                        </m:r>
                      </m:e>
                    </m:d>
                    <m:r>
                      <a:rPr lang="en-US" altLang="zh-CN" sz="3200" b="0" i="1" smtClean="0">
                        <a:latin typeface="Cambria Math" panose="02040503050406030204" pitchFamily="18" charset="0"/>
                        <a:ea typeface="宋体" panose="02010600030101010101" pitchFamily="2" charset="-122"/>
                      </a:rPr>
                      <m:t>+1</m:t>
                    </m:r>
                    <m:r>
                      <a:rPr lang="zh-CN" altLang="en-US" sz="3200" i="1">
                        <a:latin typeface="Cambria Math" panose="02040503050406030204" pitchFamily="18" charset="0"/>
                        <a:ea typeface="宋体" panose="02010600030101010101" pitchFamily="2" charset="-122"/>
                      </a:rPr>
                      <m:t>个</m:t>
                    </m:r>
                  </m:oMath>
                </a14:m>
                <a:r>
                  <a:rPr lang="zh-CN" altLang="en-US" sz="3200" dirty="0">
                    <a:latin typeface="宋体" panose="02010600030101010101" pitchFamily="2" charset="-122"/>
                    <a:ea typeface="宋体" panose="02010600030101010101" pitchFamily="2" charset="-122"/>
                  </a:rPr>
                  <a:t>元素，即可应用第</a:t>
                </a:r>
                <a:r>
                  <a:rPr lang="en-US" altLang="zh-CN" sz="3200" dirty="0">
                    <a:latin typeface="宋体" panose="02010600030101010101" pitchFamily="2" charset="-122"/>
                    <a:ea typeface="宋体" panose="02010600030101010101" pitchFamily="2" charset="-122"/>
                  </a:rPr>
                  <a:t>1</a:t>
                </a:r>
                <a:r>
                  <a:rPr lang="zh-CN" altLang="en-US" sz="3200" dirty="0">
                    <a:latin typeface="宋体" panose="02010600030101010101" pitchFamily="2" charset="-122"/>
                    <a:ea typeface="宋体" panose="02010600030101010101" pitchFamily="2" charset="-122"/>
                  </a:rPr>
                  <a:t>种情况</a:t>
                </a:r>
              </a:p>
            </p:txBody>
          </p:sp>
        </mc:Choice>
        <mc:Fallback xmlns="">
          <p:sp>
            <p:nvSpPr>
              <p:cNvPr id="3" name="内容占位符 2">
                <a:extLst>
                  <a:ext uri="{FF2B5EF4-FFF2-40B4-BE49-F238E27FC236}">
                    <a16:creationId xmlns:a16="http://schemas.microsoft.com/office/drawing/2014/main" id="{C05EFA07-9CA9-4EA0-9055-73AE67A73412}"/>
                  </a:ext>
                </a:extLst>
              </p:cNvPr>
              <p:cNvSpPr>
                <a:spLocks noGrp="1" noRot="1" noChangeAspect="1" noMove="1" noResize="1" noEditPoints="1" noAdjustHandles="1" noChangeArrowheads="1" noChangeShapeType="1" noTextEdit="1"/>
              </p:cNvSpPr>
              <p:nvPr>
                <p:ph idx="1"/>
              </p:nvPr>
            </p:nvSpPr>
            <p:spPr>
              <a:xfrm>
                <a:off x="838200" y="668215"/>
                <a:ext cx="10515600" cy="5508748"/>
              </a:xfrm>
              <a:blipFill>
                <a:blip r:embed="rId3"/>
                <a:stretch>
                  <a:fillRect l="-1507" t="-4873" r="-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834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1A96E06-356C-45B5-B81E-FE36E39A193E}"/>
              </a:ext>
            </a:extLst>
          </p:cNvPr>
          <p:cNvPicPr>
            <a:picLocks noChangeAspect="1"/>
          </p:cNvPicPr>
          <p:nvPr/>
        </p:nvPicPr>
        <p:blipFill>
          <a:blip r:embed="rId3"/>
          <a:stretch>
            <a:fillRect/>
          </a:stretch>
        </p:blipFill>
        <p:spPr>
          <a:xfrm>
            <a:off x="147235" y="720672"/>
            <a:ext cx="5218952" cy="4556502"/>
          </a:xfrm>
          <a:prstGeom prst="rect">
            <a:avLst/>
          </a:prstGeom>
        </p:spPr>
      </p:pic>
      <p:pic>
        <p:nvPicPr>
          <p:cNvPr id="9" name="图片 8">
            <a:extLst>
              <a:ext uri="{FF2B5EF4-FFF2-40B4-BE49-F238E27FC236}">
                <a16:creationId xmlns:a16="http://schemas.microsoft.com/office/drawing/2014/main" id="{1D38E1DD-CE37-423C-A701-BD8A90DB7144}"/>
              </a:ext>
            </a:extLst>
          </p:cNvPr>
          <p:cNvPicPr>
            <a:picLocks noChangeAspect="1"/>
          </p:cNvPicPr>
          <p:nvPr/>
        </p:nvPicPr>
        <p:blipFill>
          <a:blip r:embed="rId4"/>
          <a:stretch>
            <a:fillRect/>
          </a:stretch>
        </p:blipFill>
        <p:spPr>
          <a:xfrm>
            <a:off x="5554405" y="1370136"/>
            <a:ext cx="6637595" cy="3962743"/>
          </a:xfrm>
          <a:prstGeom prst="rect">
            <a:avLst/>
          </a:prstGeom>
        </p:spPr>
      </p:pic>
    </p:spTree>
    <p:extLst>
      <p:ext uri="{BB962C8B-B14F-4D97-AF65-F5344CB8AC3E}">
        <p14:creationId xmlns:p14="http://schemas.microsoft.com/office/powerpoint/2010/main" val="195996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0E7625D-CFC7-44E7-A172-28A73DE52DFD}"/>
              </a:ext>
            </a:extLst>
          </p:cNvPr>
          <p:cNvSpPr txBox="1"/>
          <p:nvPr/>
        </p:nvSpPr>
        <p:spPr>
          <a:xfrm>
            <a:off x="3048000" y="2578587"/>
            <a:ext cx="6096000" cy="1200329"/>
          </a:xfrm>
          <a:prstGeom prst="rect">
            <a:avLst/>
          </a:prstGeom>
          <a:noFill/>
        </p:spPr>
        <p:txBody>
          <a:bodyPr wrap="square">
            <a:spAutoFit/>
          </a:bodyPr>
          <a:lstStyle/>
          <a:p>
            <a:pPr algn="ctr"/>
            <a:r>
              <a:rPr lang="zh-CN" alt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谢谢大家！</a:t>
            </a:r>
          </a:p>
        </p:txBody>
      </p:sp>
    </p:spTree>
    <p:extLst>
      <p:ext uri="{BB962C8B-B14F-4D97-AF65-F5344CB8AC3E}">
        <p14:creationId xmlns:p14="http://schemas.microsoft.com/office/powerpoint/2010/main" val="349099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5552FD0-698C-41CD-B91A-81C51B3B5A12}"/>
              </a:ext>
            </a:extLst>
          </p:cNvPr>
          <p:cNvSpPr>
            <a:spLocks noGrp="1"/>
          </p:cNvSpPr>
          <p:nvPr>
            <p:ph idx="1"/>
          </p:nvPr>
        </p:nvSpPr>
        <p:spPr>
          <a:xfrm>
            <a:off x="838200" y="791851"/>
            <a:ext cx="10515600" cy="5271989"/>
          </a:xfrm>
        </p:spPr>
        <p:txBody>
          <a:bodyPr>
            <a:normAutofit/>
          </a:bodyPr>
          <a:lstStyle/>
          <a:p>
            <a:pPr marL="0" indent="0" algn="ctr">
              <a:buNone/>
            </a:pPr>
            <a:r>
              <a:rPr lang="en-US" altLang="zh-CN" sz="4000" b="1" dirty="0">
                <a:latin typeface="宋体" panose="02010600030101010101" pitchFamily="2" charset="-122"/>
                <a:ea typeface="宋体" panose="02010600030101010101" pitchFamily="2" charset="-122"/>
              </a:rPr>
              <a:t>Content</a:t>
            </a:r>
          </a:p>
          <a:p>
            <a:pPr marL="0" indent="0">
              <a:buNone/>
            </a:pPr>
            <a:r>
              <a:rPr lang="en-US" altLang="zh-CN" sz="4000" b="1" dirty="0">
                <a:latin typeface="宋体" panose="02010600030101010101" pitchFamily="2" charset="-122"/>
                <a:ea typeface="宋体" panose="02010600030101010101" pitchFamily="2" charset="-122"/>
              </a:rPr>
              <a:t>1</a:t>
            </a:r>
            <a:r>
              <a:rPr lang="zh-CN" altLang="en-US" sz="4000" b="1" dirty="0">
                <a:latin typeface="宋体" panose="02010600030101010101" pitchFamily="2" charset="-122"/>
                <a:ea typeface="宋体" panose="02010600030101010101" pitchFamily="2" charset="-122"/>
              </a:rPr>
              <a:t>、构造</a:t>
            </a:r>
            <a:r>
              <a:rPr lang="en-US" altLang="zh-CN" sz="4000" b="1" dirty="0">
                <a:latin typeface="宋体" panose="02010600030101010101" pitchFamily="2" charset="-122"/>
                <a:ea typeface="宋体" panose="02010600030101010101" pitchFamily="2" charset="-122"/>
              </a:rPr>
              <a:t>Huffman</a:t>
            </a:r>
            <a:r>
              <a:rPr lang="zh-CN" altLang="en-US" sz="4000" b="1" dirty="0">
                <a:latin typeface="宋体" panose="02010600030101010101" pitchFamily="2" charset="-122"/>
                <a:ea typeface="宋体" panose="02010600030101010101" pitchFamily="2" charset="-122"/>
              </a:rPr>
              <a:t>编码</a:t>
            </a:r>
            <a:endParaRPr lang="en-US" altLang="zh-CN" sz="4000" b="1" dirty="0">
              <a:latin typeface="宋体" panose="02010600030101010101" pitchFamily="2" charset="-122"/>
              <a:ea typeface="宋体" panose="02010600030101010101" pitchFamily="2" charset="-122"/>
            </a:endParaRPr>
          </a:p>
          <a:p>
            <a:pPr marL="0" indent="0">
              <a:buNone/>
            </a:pPr>
            <a:endParaRPr lang="en-US" altLang="zh-CN" sz="4000" b="1" dirty="0">
              <a:latin typeface="宋体" panose="02010600030101010101" pitchFamily="2" charset="-122"/>
              <a:ea typeface="宋体" panose="02010600030101010101" pitchFamily="2" charset="-122"/>
            </a:endParaRPr>
          </a:p>
          <a:p>
            <a:pPr marL="0" indent="0">
              <a:buNone/>
            </a:pPr>
            <a:r>
              <a:rPr lang="en-US" altLang="zh-CN" sz="4000" b="1" dirty="0">
                <a:latin typeface="宋体" panose="02010600030101010101" pitchFamily="2" charset="-122"/>
                <a:ea typeface="宋体" panose="02010600030101010101" pitchFamily="2" charset="-122"/>
              </a:rPr>
              <a:t>2</a:t>
            </a:r>
            <a:r>
              <a:rPr lang="zh-CN" altLang="en-US" sz="4000" b="1" dirty="0">
                <a:latin typeface="宋体" panose="02010600030101010101" pitchFamily="2" charset="-122"/>
                <a:ea typeface="宋体" panose="02010600030101010101" pitchFamily="2" charset="-122"/>
              </a:rPr>
              <a:t>、正确性证明</a:t>
            </a:r>
            <a:endParaRPr lang="en-US" altLang="zh-CN" sz="4000" b="1" dirty="0">
              <a:latin typeface="宋体" panose="02010600030101010101" pitchFamily="2" charset="-122"/>
              <a:ea typeface="宋体" panose="02010600030101010101" pitchFamily="2" charset="-122"/>
            </a:endParaRPr>
          </a:p>
          <a:p>
            <a:pPr marL="0" indent="0">
              <a:buNone/>
            </a:pPr>
            <a:endParaRPr lang="en-US" altLang="zh-CN" sz="4000" b="1" dirty="0">
              <a:latin typeface="宋体" panose="02010600030101010101" pitchFamily="2" charset="-122"/>
              <a:ea typeface="宋体" panose="02010600030101010101" pitchFamily="2" charset="-122"/>
            </a:endParaRPr>
          </a:p>
          <a:p>
            <a:pPr marL="0" indent="0">
              <a:buNone/>
            </a:pPr>
            <a:r>
              <a:rPr lang="en-US" altLang="zh-CN" sz="4000" b="1" dirty="0">
                <a:latin typeface="宋体" panose="02010600030101010101" pitchFamily="2" charset="-122"/>
                <a:ea typeface="宋体" panose="02010600030101010101" pitchFamily="2" charset="-122"/>
              </a:rPr>
              <a:t>3</a:t>
            </a:r>
            <a:r>
              <a:rPr lang="zh-CN" altLang="en-US" sz="4000" b="1" dirty="0">
                <a:latin typeface="宋体" panose="02010600030101010101" pitchFamily="2" charset="-122"/>
                <a:ea typeface="宋体" panose="02010600030101010101" pitchFamily="2" charset="-122"/>
              </a:rPr>
              <a:t>、推广</a:t>
            </a:r>
          </a:p>
        </p:txBody>
      </p:sp>
    </p:spTree>
    <p:extLst>
      <p:ext uri="{BB962C8B-B14F-4D97-AF65-F5344CB8AC3E}">
        <p14:creationId xmlns:p14="http://schemas.microsoft.com/office/powerpoint/2010/main" val="168716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949E4-3A89-4115-9938-13CDC22642C3}"/>
              </a:ext>
            </a:extLst>
          </p:cNvPr>
          <p:cNvSpPr>
            <a:spLocks noGrp="1"/>
          </p:cNvSpPr>
          <p:nvPr>
            <p:ph type="title"/>
          </p:nvPr>
        </p:nvSpPr>
        <p:spPr/>
        <p:txBody>
          <a:bodyPr/>
          <a:lstStyle/>
          <a:p>
            <a:pPr algn="ctr"/>
            <a:r>
              <a:rPr lang="zh-CN" altLang="en-US" b="1" dirty="0">
                <a:latin typeface="宋体" panose="02010600030101010101" pitchFamily="2" charset="-122"/>
                <a:ea typeface="宋体" panose="02010600030101010101" pitchFamily="2" charset="-122"/>
              </a:rPr>
              <a:t>二进制</a:t>
            </a:r>
            <a:r>
              <a:rPr lang="en-US" altLang="zh-CN" b="1" dirty="0">
                <a:latin typeface="宋体" panose="02010600030101010101" pitchFamily="2" charset="-122"/>
                <a:ea typeface="宋体" panose="02010600030101010101" pitchFamily="2" charset="-122"/>
              </a:rPr>
              <a:t>Huffman</a:t>
            </a:r>
            <a:r>
              <a:rPr lang="zh-CN" altLang="en-US" b="1" dirty="0">
                <a:latin typeface="宋体" panose="02010600030101010101" pitchFamily="2" charset="-122"/>
                <a:ea typeface="宋体" panose="02010600030101010101" pitchFamily="2" charset="-122"/>
              </a:rPr>
              <a:t>编码</a:t>
            </a:r>
          </a:p>
        </p:txBody>
      </p:sp>
      <p:pic>
        <p:nvPicPr>
          <p:cNvPr id="5" name="内容占位符 4">
            <a:extLst>
              <a:ext uri="{FF2B5EF4-FFF2-40B4-BE49-F238E27FC236}">
                <a16:creationId xmlns:a16="http://schemas.microsoft.com/office/drawing/2014/main" id="{079CF565-7A5B-41DD-AE8F-9959F9C4527A}"/>
              </a:ext>
            </a:extLst>
          </p:cNvPr>
          <p:cNvPicPr>
            <a:picLocks noGrp="1" noChangeAspect="1"/>
          </p:cNvPicPr>
          <p:nvPr>
            <p:ph idx="1"/>
          </p:nvPr>
        </p:nvPicPr>
        <p:blipFill>
          <a:blip r:embed="rId2"/>
          <a:stretch>
            <a:fillRect/>
          </a:stretch>
        </p:blipFill>
        <p:spPr>
          <a:xfrm>
            <a:off x="5675721" y="1421357"/>
            <a:ext cx="5869757" cy="3763389"/>
          </a:xfrm>
        </p:spPr>
      </p:pic>
      <p:sp>
        <p:nvSpPr>
          <p:cNvPr id="6" name="日期占位符 5">
            <a:extLst>
              <a:ext uri="{FF2B5EF4-FFF2-40B4-BE49-F238E27FC236}">
                <a16:creationId xmlns:a16="http://schemas.microsoft.com/office/drawing/2014/main" id="{8728671B-DDAE-46C6-86EA-112542F9EAE1}"/>
              </a:ext>
            </a:extLst>
          </p:cNvPr>
          <p:cNvSpPr>
            <a:spLocks noGrp="1"/>
          </p:cNvSpPr>
          <p:nvPr>
            <p:ph type="dt" sz="half" idx="10"/>
          </p:nvPr>
        </p:nvSpPr>
        <p:spPr/>
        <p:txBody>
          <a:bodyPr/>
          <a:lstStyle/>
          <a:p>
            <a:fld id="{903CD2CA-4698-48EC-8CD9-98E751DA70D1}" type="datetime1">
              <a:rPr lang="zh-CN" altLang="en-US" smtClean="0"/>
              <a:t>2020/9/23</a:t>
            </a:fld>
            <a:endParaRPr lang="zh-CN" altLang="en-US"/>
          </a:p>
        </p:txBody>
      </p:sp>
      <p:sp>
        <p:nvSpPr>
          <p:cNvPr id="7" name="页脚占位符 6">
            <a:extLst>
              <a:ext uri="{FF2B5EF4-FFF2-40B4-BE49-F238E27FC236}">
                <a16:creationId xmlns:a16="http://schemas.microsoft.com/office/drawing/2014/main" id="{61399568-1046-402D-9A14-0933EB21ED8F}"/>
              </a:ext>
            </a:extLst>
          </p:cNvPr>
          <p:cNvSpPr>
            <a:spLocks noGrp="1"/>
          </p:cNvSpPr>
          <p:nvPr>
            <p:ph type="ftr" sz="quarter" idx="11"/>
          </p:nvPr>
        </p:nvSpPr>
        <p:spPr/>
        <p:txBody>
          <a:bodyPr/>
          <a:lstStyle/>
          <a:p>
            <a:r>
              <a:rPr lang="zh-CN" altLang="en-US" dirty="0"/>
              <a:t>构造</a:t>
            </a:r>
            <a:r>
              <a:rPr lang="en-US" altLang="zh-CN" dirty="0"/>
              <a:t>Huffman</a:t>
            </a:r>
            <a:r>
              <a:rPr lang="zh-CN" altLang="en-US" dirty="0"/>
              <a:t>编码</a:t>
            </a:r>
          </a:p>
        </p:txBody>
      </p:sp>
      <p:sp>
        <p:nvSpPr>
          <p:cNvPr id="8" name="灯片编号占位符 7">
            <a:extLst>
              <a:ext uri="{FF2B5EF4-FFF2-40B4-BE49-F238E27FC236}">
                <a16:creationId xmlns:a16="http://schemas.microsoft.com/office/drawing/2014/main" id="{EB465774-9328-4AA4-B3AE-309C928E5D68}"/>
              </a:ext>
            </a:extLst>
          </p:cNvPr>
          <p:cNvSpPr>
            <a:spLocks noGrp="1"/>
          </p:cNvSpPr>
          <p:nvPr>
            <p:ph type="sldNum" sz="quarter" idx="12"/>
          </p:nvPr>
        </p:nvSpPr>
        <p:spPr/>
        <p:txBody>
          <a:bodyPr/>
          <a:lstStyle/>
          <a:p>
            <a:fld id="{E608AD4A-8ACF-4223-87D6-BB607F526300}" type="slidenum">
              <a:rPr lang="zh-CN" altLang="en-US" smtClean="0"/>
              <a:t>3</a:t>
            </a:fld>
            <a:endParaRPr lang="zh-CN" altLang="en-US"/>
          </a:p>
        </p:txBody>
      </p:sp>
      <p:pic>
        <p:nvPicPr>
          <p:cNvPr id="12" name="图片 11">
            <a:extLst>
              <a:ext uri="{FF2B5EF4-FFF2-40B4-BE49-F238E27FC236}">
                <a16:creationId xmlns:a16="http://schemas.microsoft.com/office/drawing/2014/main" id="{60379A23-5B68-468F-BF4D-C52EE89A58B6}"/>
              </a:ext>
            </a:extLst>
          </p:cNvPr>
          <p:cNvPicPr>
            <a:picLocks noChangeAspect="1"/>
          </p:cNvPicPr>
          <p:nvPr/>
        </p:nvPicPr>
        <p:blipFill>
          <a:blip r:embed="rId3"/>
          <a:stretch>
            <a:fillRect/>
          </a:stretch>
        </p:blipFill>
        <p:spPr>
          <a:xfrm>
            <a:off x="345198" y="1421357"/>
            <a:ext cx="4967672" cy="3763389"/>
          </a:xfrm>
          <a:prstGeom prst="rect">
            <a:avLst/>
          </a:prstGeom>
        </p:spPr>
      </p:pic>
    </p:spTree>
    <p:extLst>
      <p:ext uri="{BB962C8B-B14F-4D97-AF65-F5344CB8AC3E}">
        <p14:creationId xmlns:p14="http://schemas.microsoft.com/office/powerpoint/2010/main" val="102894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D57C70-7054-4730-975B-90C4F5E02B0A}"/>
              </a:ext>
            </a:extLst>
          </p:cNvPr>
          <p:cNvSpPr>
            <a:spLocks noGrp="1"/>
          </p:cNvSpPr>
          <p:nvPr>
            <p:ph type="title"/>
          </p:nvPr>
        </p:nvSpPr>
        <p:spPr/>
        <p:txBody>
          <a:bodyPr/>
          <a:lstStyle/>
          <a:p>
            <a:pPr algn="ctr"/>
            <a:r>
              <a:rPr lang="zh-CN" altLang="en-US" b="1" dirty="0">
                <a:latin typeface="宋体" panose="02010600030101010101" pitchFamily="2" charset="-122"/>
                <a:ea typeface="宋体" panose="02010600030101010101" pitchFamily="2" charset="-122"/>
              </a:rPr>
              <a:t>三进制</a:t>
            </a:r>
            <a:r>
              <a:rPr lang="en-US" altLang="zh-CN" b="1" dirty="0">
                <a:latin typeface="宋体" panose="02010600030101010101" pitchFamily="2" charset="-122"/>
                <a:ea typeface="宋体" panose="02010600030101010101" pitchFamily="2" charset="-122"/>
              </a:rPr>
              <a:t>Huffman</a:t>
            </a:r>
            <a:r>
              <a:rPr lang="zh-CN" altLang="en-US" b="1" dirty="0">
                <a:latin typeface="宋体" panose="02010600030101010101" pitchFamily="2" charset="-122"/>
                <a:ea typeface="宋体" panose="02010600030101010101" pitchFamily="2" charset="-122"/>
              </a:rPr>
              <a:t>编码</a:t>
            </a:r>
            <a:endParaRPr lang="zh-CN" altLang="en-US" dirty="0">
              <a:latin typeface="宋体" panose="02010600030101010101" pitchFamily="2" charset="-122"/>
              <a:ea typeface="宋体" panose="02010600030101010101" pitchFamily="2" charset="-122"/>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89EE837-19E2-4CE3-9BFF-D2B7B45E9FA1}"/>
                  </a:ext>
                </a:extLst>
              </p:cNvPr>
              <p:cNvSpPr>
                <a:spLocks noGrp="1"/>
              </p:cNvSpPr>
              <p:nvPr>
                <p:ph idx="1"/>
              </p:nvPr>
            </p:nvSpPr>
            <p:spPr/>
            <p:txBody>
              <a:bodyPr/>
              <a:lstStyle/>
              <a:p>
                <a:pPr marL="0" indent="0">
                  <a:buNone/>
                </a:pPr>
                <a:r>
                  <a:rPr lang="zh-CN" altLang="en-US" dirty="0"/>
                  <a:t>二叉树</a:t>
                </a:r>
                <a14:m>
                  <m:oMath xmlns:m="http://schemas.openxmlformats.org/officeDocument/2006/math">
                    <m:r>
                      <a:rPr lang="en-US" altLang="zh-CN" b="0" i="1" smtClean="0">
                        <a:latin typeface="Cambria Math" panose="02040503050406030204" pitchFamily="18" charset="0"/>
                      </a:rPr>
                      <m:t>→</m:t>
                    </m:r>
                  </m:oMath>
                </a14:m>
                <a:r>
                  <a:rPr lang="zh-CN" altLang="en-US" b="0" dirty="0"/>
                  <a:t>三叉树</a:t>
                </a:r>
                <a:endParaRPr lang="en-US" altLang="zh-CN" b="0" dirty="0"/>
              </a:p>
              <a:p>
                <a:pPr marL="0" indent="0">
                  <a:buNone/>
                </a:pPr>
                <a:r>
                  <a:rPr lang="zh-CN" altLang="en-US" dirty="0"/>
                  <a:t>每次选取频率最低的三个字符合并，其余不变</a:t>
                </a:r>
                <a:endParaRPr lang="en-US" altLang="zh-CN" dirty="0"/>
              </a:p>
              <a:p>
                <a:pPr marL="0" indent="0">
                  <a:buNone/>
                </a:pPr>
                <a:r>
                  <a:rPr lang="en-US" altLang="zh-CN" dirty="0"/>
                  <a:t>5</a:t>
                </a:r>
                <a:r>
                  <a:rPr lang="zh-CN" altLang="en-US" dirty="0"/>
                  <a:t>、</a:t>
                </a:r>
                <a:r>
                  <a:rPr lang="en-US" altLang="zh-CN" dirty="0"/>
                  <a:t>9</a:t>
                </a:r>
                <a:r>
                  <a:rPr lang="zh-CN" altLang="en-US" dirty="0"/>
                  <a:t>、</a:t>
                </a:r>
                <a:r>
                  <a:rPr lang="en-US" altLang="zh-CN" dirty="0"/>
                  <a:t>12</a:t>
                </a:r>
                <a:r>
                  <a:rPr lang="zh-CN" altLang="en-US" dirty="0"/>
                  <a:t>、</a:t>
                </a:r>
                <a:r>
                  <a:rPr lang="en-US" altLang="zh-CN" dirty="0"/>
                  <a:t>13</a:t>
                </a:r>
                <a:r>
                  <a:rPr lang="zh-CN" altLang="en-US" dirty="0"/>
                  <a:t>、</a:t>
                </a:r>
                <a:r>
                  <a:rPr lang="en-US" altLang="zh-CN" dirty="0"/>
                  <a:t>16</a:t>
                </a:r>
                <a:r>
                  <a:rPr lang="zh-CN" altLang="en-US" dirty="0"/>
                  <a:t>、</a:t>
                </a:r>
                <a:r>
                  <a:rPr lang="en-US" altLang="zh-CN" dirty="0"/>
                  <a:t>45</a:t>
                </a:r>
              </a:p>
              <a:p>
                <a:pPr marL="0" indent="0">
                  <a:buNone/>
                </a:pPr>
                <a:endParaRPr lang="en-US" altLang="zh-CN" dirty="0"/>
              </a:p>
              <a:p>
                <a:pPr marL="0" indent="0">
                  <a:buNone/>
                </a:pPr>
                <a:endParaRPr lang="en-US" altLang="zh-CN" dirty="0"/>
              </a:p>
              <a:p>
                <a:pPr marL="0" indent="0" algn="r">
                  <a:buNone/>
                </a:pPr>
                <a:endParaRPr lang="en-US" altLang="zh-CN" dirty="0"/>
              </a:p>
              <a:p>
                <a:pPr marL="0" indent="0">
                  <a:buNone/>
                </a:pPr>
                <a:r>
                  <a:rPr lang="en-US" altLang="zh-CN" dirty="0"/>
                  <a:t>                                                                          </a:t>
                </a:r>
                <a:r>
                  <a:rPr lang="zh-CN" altLang="en-US" b="1" dirty="0"/>
                  <a:t>错误的！</a:t>
                </a:r>
                <a:endParaRPr lang="en-US" altLang="zh-CN" b="1" dirty="0"/>
              </a:p>
              <a:p>
                <a:pPr marL="0" indent="0" algn="r">
                  <a:buNone/>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                                                                          </m:t>
                      </m:r>
                      <m:r>
                        <a:rPr lang="en-US" altLang="zh-CN" b="0" i="1" smtClean="0">
                          <a:latin typeface="Cambria Math" panose="02040503050406030204" pitchFamily="18" charset="0"/>
                        </a:rPr>
                        <m:t>𝐵</m:t>
                      </m:r>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𝑇</m:t>
                          </m:r>
                        </m:e>
                      </m:d>
                      <m:r>
                        <a:rPr lang="en-US" altLang="zh-CN" b="0" i="1" smtClean="0">
                          <a:latin typeface="Cambria Math" panose="02040503050406030204" pitchFamily="18" charset="0"/>
                        </a:rPr>
                        <m:t>=181</m:t>
                      </m:r>
                    </m:oMath>
                  </m:oMathPara>
                </a14:m>
                <a:endParaRPr lang="en-US" altLang="zh-CN" dirty="0"/>
              </a:p>
              <a:p>
                <a:pPr marL="0" indent="0">
                  <a:buNone/>
                </a:pPr>
                <a:endParaRPr lang="zh-CN" altLang="en-US" dirty="0"/>
              </a:p>
            </p:txBody>
          </p:sp>
        </mc:Choice>
        <mc:Fallback>
          <p:sp>
            <p:nvSpPr>
              <p:cNvPr id="3" name="内容占位符 2">
                <a:extLst>
                  <a:ext uri="{FF2B5EF4-FFF2-40B4-BE49-F238E27FC236}">
                    <a16:creationId xmlns:a16="http://schemas.microsoft.com/office/drawing/2014/main" id="{E89EE837-19E2-4CE3-9BFF-D2B7B45E9FA1}"/>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C4B8F91A-75E6-4BC9-AD98-03E4E6C5CD20}"/>
              </a:ext>
            </a:extLst>
          </p:cNvPr>
          <p:cNvSpPr/>
          <p:nvPr/>
        </p:nvSpPr>
        <p:spPr>
          <a:xfrm>
            <a:off x="3101420" y="588769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12</a:t>
            </a:r>
            <a:endParaRPr lang="zh-CN" altLang="en-US" sz="1600" dirty="0">
              <a:solidFill>
                <a:schemeClr val="tx1"/>
              </a:solidFill>
            </a:endParaRPr>
          </a:p>
        </p:txBody>
      </p:sp>
      <p:sp>
        <p:nvSpPr>
          <p:cNvPr id="6" name="椭圆 5">
            <a:extLst>
              <a:ext uri="{FF2B5EF4-FFF2-40B4-BE49-F238E27FC236}">
                <a16:creationId xmlns:a16="http://schemas.microsoft.com/office/drawing/2014/main" id="{B1E812AF-4771-44EA-905A-AE1227038D1A}"/>
              </a:ext>
            </a:extLst>
          </p:cNvPr>
          <p:cNvSpPr/>
          <p:nvPr/>
        </p:nvSpPr>
        <p:spPr>
          <a:xfrm>
            <a:off x="3856350" y="588769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9</a:t>
            </a:r>
            <a:endParaRPr lang="zh-CN" altLang="en-US" dirty="0">
              <a:solidFill>
                <a:schemeClr val="tx1"/>
              </a:solidFill>
            </a:endParaRPr>
          </a:p>
        </p:txBody>
      </p:sp>
      <p:sp>
        <p:nvSpPr>
          <p:cNvPr id="8" name="椭圆 7">
            <a:extLst>
              <a:ext uri="{FF2B5EF4-FFF2-40B4-BE49-F238E27FC236}">
                <a16:creationId xmlns:a16="http://schemas.microsoft.com/office/drawing/2014/main" id="{7E9C11E5-8961-4D7D-9247-58D16DED4DA1}"/>
              </a:ext>
            </a:extLst>
          </p:cNvPr>
          <p:cNvSpPr/>
          <p:nvPr/>
        </p:nvSpPr>
        <p:spPr>
          <a:xfrm>
            <a:off x="4686695" y="588769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cxnSp>
        <p:nvCxnSpPr>
          <p:cNvPr id="11" name="直接连接符 10">
            <a:extLst>
              <a:ext uri="{FF2B5EF4-FFF2-40B4-BE49-F238E27FC236}">
                <a16:creationId xmlns:a16="http://schemas.microsoft.com/office/drawing/2014/main" id="{AA155CD9-27DC-4929-A08C-5568707F5FF7}"/>
              </a:ext>
            </a:extLst>
          </p:cNvPr>
          <p:cNvCxnSpPr>
            <a:cxnSpLocks/>
            <a:stCxn id="4" idx="0"/>
          </p:cNvCxnSpPr>
          <p:nvPr/>
        </p:nvCxnSpPr>
        <p:spPr>
          <a:xfrm flipV="1">
            <a:off x="3398364" y="5153128"/>
            <a:ext cx="505834" cy="734566"/>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3372E234-92E7-40F4-B1D6-5548C6404214}"/>
              </a:ext>
            </a:extLst>
          </p:cNvPr>
          <p:cNvCxnSpPr>
            <a:cxnSpLocks/>
            <a:endCxn id="6" idx="0"/>
          </p:cNvCxnSpPr>
          <p:nvPr/>
        </p:nvCxnSpPr>
        <p:spPr>
          <a:xfrm>
            <a:off x="4151133" y="5312452"/>
            <a:ext cx="2161" cy="575242"/>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CE309FC1-1765-47A4-B995-8F070A2B5276}"/>
              </a:ext>
            </a:extLst>
          </p:cNvPr>
          <p:cNvCxnSpPr>
            <a:cxnSpLocks/>
            <a:stCxn id="19" idx="5"/>
            <a:endCxn id="8" idx="0"/>
          </p:cNvCxnSpPr>
          <p:nvPr/>
        </p:nvCxnSpPr>
        <p:spPr>
          <a:xfrm>
            <a:off x="4361104" y="5250328"/>
            <a:ext cx="622535" cy="637366"/>
          </a:xfrm>
          <a:prstGeom prst="line">
            <a:avLst/>
          </a:prstGeom>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7FC12AD-B31E-4381-AD87-EC8A091B4438}"/>
              </a:ext>
            </a:extLst>
          </p:cNvPr>
          <p:cNvSpPr/>
          <p:nvPr/>
        </p:nvSpPr>
        <p:spPr>
          <a:xfrm>
            <a:off x="3854189" y="488824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26</a:t>
            </a:r>
            <a:endParaRPr lang="zh-CN" altLang="en-US" sz="1600" dirty="0">
              <a:solidFill>
                <a:schemeClr val="tx1"/>
              </a:solidFill>
            </a:endParaRPr>
          </a:p>
        </p:txBody>
      </p:sp>
      <p:sp>
        <p:nvSpPr>
          <p:cNvPr id="26" name="椭圆 25">
            <a:extLst>
              <a:ext uri="{FF2B5EF4-FFF2-40B4-BE49-F238E27FC236}">
                <a16:creationId xmlns:a16="http://schemas.microsoft.com/office/drawing/2014/main" id="{DC74405C-3430-4F27-9F25-2747E517CB2C}"/>
              </a:ext>
            </a:extLst>
          </p:cNvPr>
          <p:cNvSpPr/>
          <p:nvPr/>
        </p:nvSpPr>
        <p:spPr>
          <a:xfrm>
            <a:off x="4907144" y="488824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13</a:t>
            </a:r>
            <a:endParaRPr lang="zh-CN" altLang="en-US" sz="1600" dirty="0">
              <a:solidFill>
                <a:schemeClr val="tx1"/>
              </a:solidFill>
            </a:endParaRPr>
          </a:p>
        </p:txBody>
      </p:sp>
      <p:sp>
        <p:nvSpPr>
          <p:cNvPr id="27" name="椭圆 26">
            <a:extLst>
              <a:ext uri="{FF2B5EF4-FFF2-40B4-BE49-F238E27FC236}">
                <a16:creationId xmlns:a16="http://schemas.microsoft.com/office/drawing/2014/main" id="{E82997B9-8673-4334-8ACC-7F530566D2C7}"/>
              </a:ext>
            </a:extLst>
          </p:cNvPr>
          <p:cNvSpPr/>
          <p:nvPr/>
        </p:nvSpPr>
        <p:spPr>
          <a:xfrm>
            <a:off x="5737489" y="488824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16</a:t>
            </a:r>
            <a:endParaRPr lang="zh-CN" altLang="en-US" sz="1600" dirty="0">
              <a:solidFill>
                <a:schemeClr val="tx1"/>
              </a:solidFill>
            </a:endParaRPr>
          </a:p>
        </p:txBody>
      </p:sp>
      <p:cxnSp>
        <p:nvCxnSpPr>
          <p:cNvPr id="29" name="直接连接符 28">
            <a:extLst>
              <a:ext uri="{FF2B5EF4-FFF2-40B4-BE49-F238E27FC236}">
                <a16:creationId xmlns:a16="http://schemas.microsoft.com/office/drawing/2014/main" id="{B2312E4C-B397-41F2-ABA9-3639624B39FF}"/>
              </a:ext>
            </a:extLst>
          </p:cNvPr>
          <p:cNvCxnSpPr>
            <a:cxnSpLocks/>
            <a:endCxn id="26" idx="0"/>
          </p:cNvCxnSpPr>
          <p:nvPr/>
        </p:nvCxnSpPr>
        <p:spPr>
          <a:xfrm>
            <a:off x="5201927" y="4313004"/>
            <a:ext cx="2161" cy="575242"/>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F465D33E-3387-4556-8E74-E1FA8FD1472B}"/>
              </a:ext>
            </a:extLst>
          </p:cNvPr>
          <p:cNvCxnSpPr>
            <a:cxnSpLocks/>
            <a:stCxn id="31" idx="5"/>
            <a:endCxn id="27" idx="0"/>
          </p:cNvCxnSpPr>
          <p:nvPr/>
        </p:nvCxnSpPr>
        <p:spPr>
          <a:xfrm>
            <a:off x="5411898" y="4250880"/>
            <a:ext cx="622535" cy="637366"/>
          </a:xfrm>
          <a:prstGeom prst="line">
            <a:avLst/>
          </a:prstGeom>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AD7CA001-C0BB-42CD-8B41-C139C63EB080}"/>
              </a:ext>
            </a:extLst>
          </p:cNvPr>
          <p:cNvSpPr/>
          <p:nvPr/>
        </p:nvSpPr>
        <p:spPr>
          <a:xfrm>
            <a:off x="4904983" y="3888798"/>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55</a:t>
            </a:r>
            <a:endParaRPr lang="zh-CN" altLang="en-US" sz="1600" dirty="0">
              <a:solidFill>
                <a:schemeClr val="tx1"/>
              </a:solidFill>
            </a:endParaRPr>
          </a:p>
        </p:txBody>
      </p:sp>
      <p:cxnSp>
        <p:nvCxnSpPr>
          <p:cNvPr id="33" name="直接连接符 32">
            <a:extLst>
              <a:ext uri="{FF2B5EF4-FFF2-40B4-BE49-F238E27FC236}">
                <a16:creationId xmlns:a16="http://schemas.microsoft.com/office/drawing/2014/main" id="{C536D89B-BC70-45A7-9D38-DE5370DB4907}"/>
              </a:ext>
            </a:extLst>
          </p:cNvPr>
          <p:cNvCxnSpPr>
            <a:stCxn id="31" idx="3"/>
            <a:endCxn id="19" idx="0"/>
          </p:cNvCxnSpPr>
          <p:nvPr/>
        </p:nvCxnSpPr>
        <p:spPr>
          <a:xfrm flipH="1">
            <a:off x="4151133" y="4250880"/>
            <a:ext cx="840823" cy="637366"/>
          </a:xfrm>
          <a:prstGeom prst="line">
            <a:avLst/>
          </a:prstGeom>
        </p:spPr>
        <p:style>
          <a:lnRef idx="1">
            <a:schemeClr val="dk1"/>
          </a:lnRef>
          <a:fillRef idx="0">
            <a:schemeClr val="dk1"/>
          </a:fillRef>
          <a:effectRef idx="0">
            <a:schemeClr val="dk1"/>
          </a:effectRef>
          <a:fontRef idx="minor">
            <a:schemeClr val="tx1"/>
          </a:fontRef>
        </p:style>
      </p:cxnSp>
      <p:sp>
        <p:nvSpPr>
          <p:cNvPr id="36" name="椭圆 35">
            <a:extLst>
              <a:ext uri="{FF2B5EF4-FFF2-40B4-BE49-F238E27FC236}">
                <a16:creationId xmlns:a16="http://schemas.microsoft.com/office/drawing/2014/main" id="{04837BA7-BEC0-466B-A138-25AFE8C23026}"/>
              </a:ext>
            </a:extLst>
          </p:cNvPr>
          <p:cNvSpPr/>
          <p:nvPr/>
        </p:nvSpPr>
        <p:spPr>
          <a:xfrm>
            <a:off x="6522075" y="382667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45</a:t>
            </a:r>
            <a:endParaRPr lang="zh-CN" altLang="en-US" sz="1600" dirty="0">
              <a:solidFill>
                <a:schemeClr val="tx1"/>
              </a:solidFill>
            </a:endParaRPr>
          </a:p>
        </p:txBody>
      </p:sp>
      <p:cxnSp>
        <p:nvCxnSpPr>
          <p:cNvPr id="39" name="直接连接符 38">
            <a:extLst>
              <a:ext uri="{FF2B5EF4-FFF2-40B4-BE49-F238E27FC236}">
                <a16:creationId xmlns:a16="http://schemas.microsoft.com/office/drawing/2014/main" id="{36765C78-1B6A-4353-AD99-B55A5B014FEA}"/>
              </a:ext>
            </a:extLst>
          </p:cNvPr>
          <p:cNvCxnSpPr>
            <a:cxnSpLocks/>
            <a:stCxn id="40" idx="5"/>
            <a:endCxn id="36" idx="0"/>
          </p:cNvCxnSpPr>
          <p:nvPr/>
        </p:nvCxnSpPr>
        <p:spPr>
          <a:xfrm>
            <a:off x="6196484" y="3189308"/>
            <a:ext cx="622535" cy="637366"/>
          </a:xfrm>
          <a:prstGeom prst="line">
            <a:avLst/>
          </a:prstGeom>
        </p:spPr>
        <p:style>
          <a:lnRef idx="1">
            <a:schemeClr val="dk1"/>
          </a:lnRef>
          <a:fillRef idx="0">
            <a:schemeClr val="dk1"/>
          </a:fillRef>
          <a:effectRef idx="0">
            <a:schemeClr val="dk1"/>
          </a:effectRef>
          <a:fontRef idx="minor">
            <a:schemeClr val="tx1"/>
          </a:fontRef>
        </p:style>
      </p:cxnSp>
      <p:sp>
        <p:nvSpPr>
          <p:cNvPr id="40" name="椭圆 39">
            <a:extLst>
              <a:ext uri="{FF2B5EF4-FFF2-40B4-BE49-F238E27FC236}">
                <a16:creationId xmlns:a16="http://schemas.microsoft.com/office/drawing/2014/main" id="{DD4BC1D0-15D7-4A4F-97CE-E3854E89188E}"/>
              </a:ext>
            </a:extLst>
          </p:cNvPr>
          <p:cNvSpPr/>
          <p:nvPr/>
        </p:nvSpPr>
        <p:spPr>
          <a:xfrm>
            <a:off x="5689569" y="282722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100" dirty="0">
                <a:solidFill>
                  <a:schemeClr val="tx1"/>
                </a:solidFill>
              </a:rPr>
              <a:t>100</a:t>
            </a:r>
            <a:endParaRPr lang="zh-CN" altLang="en-US" sz="1100" dirty="0">
              <a:solidFill>
                <a:schemeClr val="tx1"/>
              </a:solidFill>
            </a:endParaRPr>
          </a:p>
        </p:txBody>
      </p:sp>
      <p:cxnSp>
        <p:nvCxnSpPr>
          <p:cNvPr id="42" name="直接连接符 41">
            <a:extLst>
              <a:ext uri="{FF2B5EF4-FFF2-40B4-BE49-F238E27FC236}">
                <a16:creationId xmlns:a16="http://schemas.microsoft.com/office/drawing/2014/main" id="{5393C915-3D70-42A3-BC71-B1F5B0F4781E}"/>
              </a:ext>
            </a:extLst>
          </p:cNvPr>
          <p:cNvCxnSpPr>
            <a:stCxn id="40" idx="3"/>
            <a:endCxn id="31" idx="0"/>
          </p:cNvCxnSpPr>
          <p:nvPr/>
        </p:nvCxnSpPr>
        <p:spPr>
          <a:xfrm flipH="1">
            <a:off x="5201927" y="3189308"/>
            <a:ext cx="574615" cy="699490"/>
          </a:xfrm>
          <a:prstGeom prst="line">
            <a:avLst/>
          </a:prstGeom>
        </p:spPr>
        <p:style>
          <a:lnRef idx="1">
            <a:schemeClr val="dk1"/>
          </a:lnRef>
          <a:fillRef idx="0">
            <a:schemeClr val="dk1"/>
          </a:fillRef>
          <a:effectRef idx="0">
            <a:schemeClr val="dk1"/>
          </a:effectRef>
          <a:fontRef idx="minor">
            <a:schemeClr val="tx1"/>
          </a:fontRef>
        </p:style>
      </p:cxnSp>
      <p:sp>
        <p:nvSpPr>
          <p:cNvPr id="44" name="文本框 43">
            <a:extLst>
              <a:ext uri="{FF2B5EF4-FFF2-40B4-BE49-F238E27FC236}">
                <a16:creationId xmlns:a16="http://schemas.microsoft.com/office/drawing/2014/main" id="{8E1C5E7C-769B-496A-B395-AD6EB334FDFC}"/>
              </a:ext>
            </a:extLst>
          </p:cNvPr>
          <p:cNvSpPr txBox="1"/>
          <p:nvPr/>
        </p:nvSpPr>
        <p:spPr>
          <a:xfrm>
            <a:off x="5269627" y="3155725"/>
            <a:ext cx="306494" cy="369332"/>
          </a:xfrm>
          <a:prstGeom prst="rect">
            <a:avLst/>
          </a:prstGeom>
          <a:noFill/>
        </p:spPr>
        <p:txBody>
          <a:bodyPr wrap="none" rtlCol="0">
            <a:spAutoFit/>
          </a:bodyPr>
          <a:lstStyle/>
          <a:p>
            <a:r>
              <a:rPr lang="en-US" altLang="zh-CN" dirty="0"/>
              <a:t>0</a:t>
            </a:r>
            <a:endParaRPr lang="zh-CN" altLang="en-US" dirty="0"/>
          </a:p>
        </p:txBody>
      </p:sp>
      <p:sp>
        <p:nvSpPr>
          <p:cNvPr id="46" name="文本框 45">
            <a:extLst>
              <a:ext uri="{FF2B5EF4-FFF2-40B4-BE49-F238E27FC236}">
                <a16:creationId xmlns:a16="http://schemas.microsoft.com/office/drawing/2014/main" id="{2484FF58-C578-4F29-8A6A-6FAC14127986}"/>
              </a:ext>
            </a:extLst>
          </p:cNvPr>
          <p:cNvSpPr txBox="1"/>
          <p:nvPr/>
        </p:nvSpPr>
        <p:spPr>
          <a:xfrm>
            <a:off x="4265050" y="4313004"/>
            <a:ext cx="306494" cy="369332"/>
          </a:xfrm>
          <a:prstGeom prst="rect">
            <a:avLst/>
          </a:prstGeom>
          <a:noFill/>
        </p:spPr>
        <p:txBody>
          <a:bodyPr wrap="none" rtlCol="0">
            <a:spAutoFit/>
          </a:bodyPr>
          <a:lstStyle/>
          <a:p>
            <a:r>
              <a:rPr lang="en-US" altLang="zh-CN" dirty="0"/>
              <a:t>0</a:t>
            </a:r>
            <a:endParaRPr lang="zh-CN" altLang="en-US" dirty="0"/>
          </a:p>
        </p:txBody>
      </p:sp>
      <p:sp>
        <p:nvSpPr>
          <p:cNvPr id="50" name="文本框 49">
            <a:extLst>
              <a:ext uri="{FF2B5EF4-FFF2-40B4-BE49-F238E27FC236}">
                <a16:creationId xmlns:a16="http://schemas.microsoft.com/office/drawing/2014/main" id="{33F73B0F-BA01-4742-8AF7-EA4DED72BF38}"/>
              </a:ext>
            </a:extLst>
          </p:cNvPr>
          <p:cNvSpPr txBox="1"/>
          <p:nvPr/>
        </p:nvSpPr>
        <p:spPr>
          <a:xfrm>
            <a:off x="3318162" y="5250328"/>
            <a:ext cx="306494" cy="369332"/>
          </a:xfrm>
          <a:prstGeom prst="rect">
            <a:avLst/>
          </a:prstGeom>
          <a:noFill/>
        </p:spPr>
        <p:txBody>
          <a:bodyPr wrap="none" rtlCol="0">
            <a:spAutoFit/>
          </a:bodyPr>
          <a:lstStyle/>
          <a:p>
            <a:r>
              <a:rPr lang="en-US" altLang="zh-CN" dirty="0"/>
              <a:t>0</a:t>
            </a:r>
            <a:endParaRPr lang="zh-CN" altLang="en-US" dirty="0"/>
          </a:p>
        </p:txBody>
      </p:sp>
      <p:sp>
        <p:nvSpPr>
          <p:cNvPr id="52" name="文本框 51">
            <a:extLst>
              <a:ext uri="{FF2B5EF4-FFF2-40B4-BE49-F238E27FC236}">
                <a16:creationId xmlns:a16="http://schemas.microsoft.com/office/drawing/2014/main" id="{25886243-FDB2-432E-9AA2-F93591D05634}"/>
              </a:ext>
            </a:extLst>
          </p:cNvPr>
          <p:cNvSpPr txBox="1"/>
          <p:nvPr/>
        </p:nvSpPr>
        <p:spPr>
          <a:xfrm>
            <a:off x="6507750" y="3205208"/>
            <a:ext cx="306494" cy="369332"/>
          </a:xfrm>
          <a:prstGeom prst="rect">
            <a:avLst/>
          </a:prstGeom>
          <a:noFill/>
        </p:spPr>
        <p:txBody>
          <a:bodyPr wrap="none" rtlCol="0">
            <a:spAutoFit/>
          </a:bodyPr>
          <a:lstStyle/>
          <a:p>
            <a:r>
              <a:rPr lang="en-US" altLang="zh-CN" dirty="0"/>
              <a:t>2</a:t>
            </a:r>
            <a:endParaRPr lang="zh-CN" altLang="en-US" dirty="0"/>
          </a:p>
        </p:txBody>
      </p:sp>
      <p:sp>
        <p:nvSpPr>
          <p:cNvPr id="56" name="文本框 55">
            <a:extLst>
              <a:ext uri="{FF2B5EF4-FFF2-40B4-BE49-F238E27FC236}">
                <a16:creationId xmlns:a16="http://schemas.microsoft.com/office/drawing/2014/main" id="{C559C1DA-AC4E-4F52-877C-6CCB3676A749}"/>
              </a:ext>
            </a:extLst>
          </p:cNvPr>
          <p:cNvSpPr txBox="1"/>
          <p:nvPr/>
        </p:nvSpPr>
        <p:spPr>
          <a:xfrm>
            <a:off x="5706681" y="4300468"/>
            <a:ext cx="306494" cy="369332"/>
          </a:xfrm>
          <a:prstGeom prst="rect">
            <a:avLst/>
          </a:prstGeom>
          <a:noFill/>
        </p:spPr>
        <p:txBody>
          <a:bodyPr wrap="none" rtlCol="0">
            <a:spAutoFit/>
          </a:bodyPr>
          <a:lstStyle/>
          <a:p>
            <a:r>
              <a:rPr lang="en-US" altLang="zh-CN" dirty="0"/>
              <a:t>2</a:t>
            </a:r>
            <a:endParaRPr lang="zh-CN" altLang="en-US" dirty="0"/>
          </a:p>
        </p:txBody>
      </p:sp>
      <p:sp>
        <p:nvSpPr>
          <p:cNvPr id="58" name="文本框 57">
            <a:extLst>
              <a:ext uri="{FF2B5EF4-FFF2-40B4-BE49-F238E27FC236}">
                <a16:creationId xmlns:a16="http://schemas.microsoft.com/office/drawing/2014/main" id="{379DF720-A187-474F-8BDF-A419ABE0918B}"/>
              </a:ext>
            </a:extLst>
          </p:cNvPr>
          <p:cNvSpPr txBox="1"/>
          <p:nvPr/>
        </p:nvSpPr>
        <p:spPr>
          <a:xfrm>
            <a:off x="4610200" y="5312452"/>
            <a:ext cx="253834" cy="367920"/>
          </a:xfrm>
          <a:prstGeom prst="rect">
            <a:avLst/>
          </a:prstGeom>
          <a:noFill/>
        </p:spPr>
        <p:txBody>
          <a:bodyPr wrap="square" rtlCol="0">
            <a:spAutoFit/>
          </a:bodyPr>
          <a:lstStyle/>
          <a:p>
            <a:r>
              <a:rPr lang="en-US" altLang="zh-CN" dirty="0"/>
              <a:t>2</a:t>
            </a:r>
            <a:endParaRPr lang="zh-CN" altLang="en-US" dirty="0"/>
          </a:p>
        </p:txBody>
      </p:sp>
      <p:sp>
        <p:nvSpPr>
          <p:cNvPr id="60" name="文本框 59">
            <a:extLst>
              <a:ext uri="{FF2B5EF4-FFF2-40B4-BE49-F238E27FC236}">
                <a16:creationId xmlns:a16="http://schemas.microsoft.com/office/drawing/2014/main" id="{45EDAA23-32BC-449B-8F5D-C30B2A7FAB18}"/>
              </a:ext>
            </a:extLst>
          </p:cNvPr>
          <p:cNvSpPr txBox="1"/>
          <p:nvPr/>
        </p:nvSpPr>
        <p:spPr>
          <a:xfrm>
            <a:off x="4962073" y="4420310"/>
            <a:ext cx="306494" cy="369332"/>
          </a:xfrm>
          <a:prstGeom prst="rect">
            <a:avLst/>
          </a:prstGeom>
          <a:noFill/>
        </p:spPr>
        <p:txBody>
          <a:bodyPr wrap="none" rtlCol="0">
            <a:spAutoFit/>
          </a:bodyPr>
          <a:lstStyle/>
          <a:p>
            <a:r>
              <a:rPr lang="en-US" altLang="zh-CN" dirty="0"/>
              <a:t>1</a:t>
            </a:r>
            <a:endParaRPr lang="zh-CN" altLang="en-US" dirty="0"/>
          </a:p>
        </p:txBody>
      </p:sp>
      <p:sp>
        <p:nvSpPr>
          <p:cNvPr id="62" name="文本框 61">
            <a:extLst>
              <a:ext uri="{FF2B5EF4-FFF2-40B4-BE49-F238E27FC236}">
                <a16:creationId xmlns:a16="http://schemas.microsoft.com/office/drawing/2014/main" id="{FDDADB42-3512-4F9D-9345-C36C9E2A4790}"/>
              </a:ext>
            </a:extLst>
          </p:cNvPr>
          <p:cNvSpPr txBox="1"/>
          <p:nvPr/>
        </p:nvSpPr>
        <p:spPr>
          <a:xfrm>
            <a:off x="3936382" y="5279378"/>
            <a:ext cx="306494" cy="369332"/>
          </a:xfrm>
          <a:prstGeom prst="rect">
            <a:avLst/>
          </a:prstGeom>
          <a:noFill/>
        </p:spPr>
        <p:txBody>
          <a:bodyPr wrap="none" rtlCol="0">
            <a:spAutoFit/>
          </a:bodyPr>
          <a:lstStyle/>
          <a:p>
            <a:r>
              <a:rPr lang="en-US" altLang="zh-CN" dirty="0"/>
              <a:t>1</a:t>
            </a:r>
            <a:endParaRPr lang="zh-CN" altLang="en-US" dirty="0"/>
          </a:p>
        </p:txBody>
      </p:sp>
      <p:sp>
        <p:nvSpPr>
          <p:cNvPr id="63" name="日期占位符 62">
            <a:extLst>
              <a:ext uri="{FF2B5EF4-FFF2-40B4-BE49-F238E27FC236}">
                <a16:creationId xmlns:a16="http://schemas.microsoft.com/office/drawing/2014/main" id="{9A3511F1-B96A-4B1E-9D4E-9CCA4257B275}"/>
              </a:ext>
            </a:extLst>
          </p:cNvPr>
          <p:cNvSpPr>
            <a:spLocks noGrp="1"/>
          </p:cNvSpPr>
          <p:nvPr>
            <p:ph type="dt" sz="half" idx="10"/>
          </p:nvPr>
        </p:nvSpPr>
        <p:spPr/>
        <p:txBody>
          <a:bodyPr/>
          <a:lstStyle/>
          <a:p>
            <a:fld id="{89DB1597-EA9A-4972-869A-E11196559B71}" type="datetime1">
              <a:rPr lang="zh-CN" altLang="en-US" smtClean="0"/>
              <a:t>2020/9/23</a:t>
            </a:fld>
            <a:endParaRPr lang="zh-CN" altLang="en-US"/>
          </a:p>
        </p:txBody>
      </p:sp>
      <p:sp>
        <p:nvSpPr>
          <p:cNvPr id="64" name="页脚占位符 63">
            <a:extLst>
              <a:ext uri="{FF2B5EF4-FFF2-40B4-BE49-F238E27FC236}">
                <a16:creationId xmlns:a16="http://schemas.microsoft.com/office/drawing/2014/main" id="{EBDC12F5-A468-49C9-9CA5-43FBE890E3EE}"/>
              </a:ext>
            </a:extLst>
          </p:cNvPr>
          <p:cNvSpPr>
            <a:spLocks noGrp="1"/>
          </p:cNvSpPr>
          <p:nvPr>
            <p:ph type="ftr" sz="quarter" idx="11"/>
          </p:nvPr>
        </p:nvSpPr>
        <p:spPr/>
        <p:txBody>
          <a:bodyPr/>
          <a:lstStyle/>
          <a:p>
            <a:r>
              <a:rPr lang="zh-CN" altLang="en-US" dirty="0"/>
              <a:t>构造</a:t>
            </a:r>
            <a:r>
              <a:rPr lang="en-US" altLang="zh-CN" dirty="0"/>
              <a:t>Huffman</a:t>
            </a:r>
            <a:r>
              <a:rPr lang="zh-CN" altLang="en-US" dirty="0"/>
              <a:t>编码</a:t>
            </a:r>
          </a:p>
        </p:txBody>
      </p:sp>
      <p:sp>
        <p:nvSpPr>
          <p:cNvPr id="65" name="灯片编号占位符 64">
            <a:extLst>
              <a:ext uri="{FF2B5EF4-FFF2-40B4-BE49-F238E27FC236}">
                <a16:creationId xmlns:a16="http://schemas.microsoft.com/office/drawing/2014/main" id="{68CBBE2B-A9C3-45BC-9728-AA0B1F4D0235}"/>
              </a:ext>
            </a:extLst>
          </p:cNvPr>
          <p:cNvSpPr>
            <a:spLocks noGrp="1"/>
          </p:cNvSpPr>
          <p:nvPr>
            <p:ph type="sldNum" sz="quarter" idx="12"/>
          </p:nvPr>
        </p:nvSpPr>
        <p:spPr/>
        <p:txBody>
          <a:bodyPr/>
          <a:lstStyle/>
          <a:p>
            <a:fld id="{E608AD4A-8ACF-4223-87D6-BB607F526300}" type="slidenum">
              <a:rPr lang="zh-CN" altLang="en-US" smtClean="0"/>
              <a:t>4</a:t>
            </a:fld>
            <a:endParaRPr lang="zh-CN" altLang="en-US"/>
          </a:p>
        </p:txBody>
      </p:sp>
    </p:spTree>
    <p:extLst>
      <p:ext uri="{BB962C8B-B14F-4D97-AF65-F5344CB8AC3E}">
        <p14:creationId xmlns:p14="http://schemas.microsoft.com/office/powerpoint/2010/main" val="5697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9" grpId="0" animBg="1"/>
      <p:bldP spid="26" grpId="0" animBg="1"/>
      <p:bldP spid="27" grpId="0" animBg="1"/>
      <p:bldP spid="31" grpId="0" animBg="1"/>
      <p:bldP spid="36" grpId="0" animBg="1"/>
      <p:bldP spid="40" grpId="0" animBg="1"/>
      <p:bldP spid="44" grpId="0"/>
      <p:bldP spid="46" grpId="0"/>
      <p:bldP spid="50" grpId="0"/>
      <p:bldP spid="52" grpId="0"/>
      <p:bldP spid="56" grpId="0"/>
      <p:bldP spid="58" grpId="0"/>
      <p:bldP spid="60"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A86B75F-9493-45A3-B624-2DE68E996DC7}"/>
                  </a:ext>
                </a:extLst>
              </p:cNvPr>
              <p:cNvSpPr>
                <a:spLocks noGrp="1"/>
              </p:cNvSpPr>
              <p:nvPr>
                <p:ph idx="1"/>
              </p:nvPr>
            </p:nvSpPr>
            <p:spPr>
              <a:xfrm>
                <a:off x="838200" y="537328"/>
                <a:ext cx="10515600" cy="5639635"/>
              </a:xfrm>
            </p:spPr>
            <p:txBody>
              <a:bodyPr/>
              <a:lstStyle/>
              <a:p>
                <a:pPr marL="0" indent="0">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）当堆中元素数目</a:t>
                </a:r>
                <a:r>
                  <a:rPr lang="en-US" altLang="zh-CN" dirty="0">
                    <a:latin typeface="宋体" panose="02010600030101010101" pitchFamily="2" charset="-122"/>
                    <a:ea typeface="宋体" panose="02010600030101010101" pitchFamily="2" charset="-122"/>
                  </a:rPr>
                  <a:t>n</a:t>
                </a:r>
                <a:r>
                  <a:rPr lang="zh-CN" altLang="en-US" dirty="0">
                    <a:latin typeface="宋体" panose="02010600030101010101" pitchFamily="2" charset="-122"/>
                    <a:ea typeface="宋体" panose="02010600030101010101" pitchFamily="2" charset="-122"/>
                  </a:rPr>
                  <a:t>为奇数时，每次操作由</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个节点合并成了</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个节点，使得</a:t>
                </a:r>
                <a:r>
                  <a:rPr lang="en-US" altLang="zh-CN" dirty="0">
                    <a:latin typeface="宋体" panose="02010600030101010101" pitchFamily="2" charset="-122"/>
                    <a:ea typeface="宋体" panose="02010600030101010101" pitchFamily="2" charset="-122"/>
                  </a:rPr>
                  <a:t>n</a:t>
                </a:r>
                <a:r>
                  <a:rPr lang="zh-CN" altLang="en-US" dirty="0">
                    <a:latin typeface="宋体" panose="02010600030101010101" pitchFamily="2" charset="-122"/>
                    <a:ea typeface="宋体" panose="02010600030101010101" pitchFamily="2" charset="-122"/>
                  </a:rPr>
                  <a:t>减少</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，恰好可以成为一棵满三叉树。</a:t>
                </a:r>
                <a:endParaRPr lang="en-US" altLang="zh-CN"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）当</a:t>
                </a:r>
                <a:r>
                  <a:rPr lang="en-US" altLang="zh-CN" dirty="0">
                    <a:latin typeface="宋体" panose="02010600030101010101" pitchFamily="2" charset="-122"/>
                    <a:ea typeface="宋体" panose="02010600030101010101" pitchFamily="2" charset="-122"/>
                  </a:rPr>
                  <a:t>n</a:t>
                </a:r>
                <a:r>
                  <a:rPr lang="zh-CN" altLang="en-US" dirty="0">
                    <a:latin typeface="宋体" panose="02010600030101010101" pitchFamily="2" charset="-122"/>
                    <a:ea typeface="宋体" panose="02010600030101010101" pitchFamily="2" charset="-122"/>
                  </a:rPr>
                  <a:t>为偶数时，最后剩余</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，三叉树不满。</a:t>
                </a: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当</a:t>
                </a:r>
                <a:r>
                  <a:rPr lang="en-US" altLang="zh-CN" dirty="0">
                    <a:latin typeface="宋体" panose="02010600030101010101" pitchFamily="2" charset="-122"/>
                    <a:ea typeface="宋体" panose="02010600030101010101" pitchFamily="2" charset="-122"/>
                  </a:rPr>
                  <a:t>n</a:t>
                </a:r>
                <a:r>
                  <a:rPr lang="zh-CN" altLang="en-US" dirty="0">
                    <a:latin typeface="宋体" panose="02010600030101010101" pitchFamily="2" charset="-122"/>
                    <a:ea typeface="宋体" panose="02010600030101010101" pitchFamily="2" charset="-122"/>
                  </a:rPr>
                  <a:t>为偶数时，第一次取最小的</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个节点成为兄弟，合并后，</a:t>
                </a:r>
                <a:r>
                  <a:rPr lang="en-US" altLang="zh-CN" dirty="0">
                    <a:latin typeface="宋体" panose="02010600030101010101" pitchFamily="2" charset="-122"/>
                    <a:ea typeface="宋体" panose="02010600030101010101" pitchFamily="2" charset="-122"/>
                  </a:rPr>
                  <a:t>n</a:t>
                </a:r>
                <a:r>
                  <a:rPr lang="zh-CN" altLang="en-US" dirty="0">
                    <a:latin typeface="宋体" panose="02010600030101010101" pitchFamily="2" charset="-122"/>
                    <a:ea typeface="宋体" panose="02010600030101010101" pitchFamily="2" charset="-122"/>
                  </a:rPr>
                  <a:t>为奇数，即可重复（</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）操作。</a:t>
                </a: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lgn="r">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宋体" panose="02010600030101010101" pitchFamily="2" charset="-122"/>
                        </a:rPr>
                        <m:t>                                                        </m:t>
                      </m:r>
                      <m:r>
                        <a:rPr lang="en-US" altLang="zh-CN" b="0" i="1" smtClean="0">
                          <a:latin typeface="Cambria Math" panose="02040503050406030204" pitchFamily="18" charset="0"/>
                          <a:ea typeface="宋体" panose="02010600030101010101" pitchFamily="2" charset="-122"/>
                        </a:rPr>
                        <m:t>𝐵</m:t>
                      </m:r>
                      <m:d>
                        <m:dPr>
                          <m:ctrlPr>
                            <a:rPr lang="en-US" altLang="zh-CN" b="0" i="1" smtClean="0">
                              <a:latin typeface="Cambria Math" panose="02040503050406030204" pitchFamily="18" charset="0"/>
                              <a:ea typeface="宋体" panose="02010600030101010101" pitchFamily="2" charset="-122"/>
                            </a:rPr>
                          </m:ctrlPr>
                        </m:dPr>
                        <m:e>
                          <m:r>
                            <a:rPr lang="en-US" altLang="zh-CN" b="0" i="1" smtClean="0">
                              <a:latin typeface="Cambria Math" panose="02040503050406030204" pitchFamily="18" charset="0"/>
                              <a:ea typeface="宋体" panose="02010600030101010101" pitchFamily="2" charset="-122"/>
                            </a:rPr>
                            <m:t>𝑇</m:t>
                          </m:r>
                        </m:e>
                      </m:d>
                      <m:r>
                        <a:rPr lang="en-US" altLang="zh-CN" b="0" i="1" smtClean="0">
                          <a:latin typeface="Cambria Math" panose="02040503050406030204" pitchFamily="18" charset="0"/>
                          <a:ea typeface="宋体" panose="02010600030101010101" pitchFamily="2" charset="-122"/>
                        </a:rPr>
                        <m:t>=153</m:t>
                      </m:r>
                    </m:oMath>
                  </m:oMathPara>
                </a14:m>
                <a:endParaRPr lang="en-US" altLang="zh-CN" dirty="0">
                  <a:latin typeface="宋体" panose="02010600030101010101" pitchFamily="2" charset="-122"/>
                  <a:ea typeface="宋体" panose="02010600030101010101" pitchFamily="2" charset="-122"/>
                </a:endParaRPr>
              </a:p>
            </p:txBody>
          </p:sp>
        </mc:Choice>
        <mc:Fallback xmlns="">
          <p:sp>
            <p:nvSpPr>
              <p:cNvPr id="3" name="内容占位符 2">
                <a:extLst>
                  <a:ext uri="{FF2B5EF4-FFF2-40B4-BE49-F238E27FC236}">
                    <a16:creationId xmlns:a16="http://schemas.microsoft.com/office/drawing/2014/main" id="{6A86B75F-9493-45A3-B624-2DE68E996DC7}"/>
                  </a:ext>
                </a:extLst>
              </p:cNvPr>
              <p:cNvSpPr>
                <a:spLocks noGrp="1" noRot="1" noChangeAspect="1" noMove="1" noResize="1" noEditPoints="1" noAdjustHandles="1" noChangeArrowheads="1" noChangeShapeType="1" noTextEdit="1"/>
              </p:cNvSpPr>
              <p:nvPr>
                <p:ph idx="1"/>
              </p:nvPr>
            </p:nvSpPr>
            <p:spPr>
              <a:xfrm>
                <a:off x="838200" y="537328"/>
                <a:ext cx="10515600" cy="5639635"/>
              </a:xfrm>
              <a:blipFill>
                <a:blip r:embed="rId3"/>
                <a:stretch>
                  <a:fillRect l="-1217" t="-1838" r="-696"/>
                </a:stretch>
              </a:blipFill>
            </p:spPr>
            <p:txBody>
              <a:bodyPr/>
              <a:lstStyle/>
              <a:p>
                <a:r>
                  <a:rPr lang="zh-CN" altLang="en-US">
                    <a:noFill/>
                  </a:rPr>
                  <a:t> </a:t>
                </a:r>
              </a:p>
            </p:txBody>
          </p:sp>
        </mc:Fallback>
      </mc:AlternateContent>
      <p:sp>
        <p:nvSpPr>
          <p:cNvPr id="5" name="椭圆 4">
            <a:extLst>
              <a:ext uri="{FF2B5EF4-FFF2-40B4-BE49-F238E27FC236}">
                <a16:creationId xmlns:a16="http://schemas.microsoft.com/office/drawing/2014/main" id="{003F8CF6-BDBD-4291-A733-4EFCBB274282}"/>
              </a:ext>
            </a:extLst>
          </p:cNvPr>
          <p:cNvSpPr/>
          <p:nvPr/>
        </p:nvSpPr>
        <p:spPr>
          <a:xfrm>
            <a:off x="3160831" y="589646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9</a:t>
            </a:r>
            <a:endParaRPr lang="zh-CN" altLang="en-US" dirty="0">
              <a:solidFill>
                <a:schemeClr val="tx1"/>
              </a:solidFill>
            </a:endParaRPr>
          </a:p>
        </p:txBody>
      </p:sp>
      <p:sp>
        <p:nvSpPr>
          <p:cNvPr id="6" name="椭圆 5">
            <a:extLst>
              <a:ext uri="{FF2B5EF4-FFF2-40B4-BE49-F238E27FC236}">
                <a16:creationId xmlns:a16="http://schemas.microsoft.com/office/drawing/2014/main" id="{33EB3F0B-4997-4C1E-90EB-318B6B805E1F}"/>
              </a:ext>
            </a:extLst>
          </p:cNvPr>
          <p:cNvSpPr/>
          <p:nvPr/>
        </p:nvSpPr>
        <p:spPr>
          <a:xfrm>
            <a:off x="4470374" y="5896466"/>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cxnSp>
        <p:nvCxnSpPr>
          <p:cNvPr id="8" name="直接连接符 7">
            <a:extLst>
              <a:ext uri="{FF2B5EF4-FFF2-40B4-BE49-F238E27FC236}">
                <a16:creationId xmlns:a16="http://schemas.microsoft.com/office/drawing/2014/main" id="{EA2B5750-C5E4-4C31-9426-38F5CFF3A1CF}"/>
              </a:ext>
            </a:extLst>
          </p:cNvPr>
          <p:cNvCxnSpPr>
            <a:cxnSpLocks/>
            <a:stCxn id="10" idx="3"/>
            <a:endCxn id="5" idx="0"/>
          </p:cNvCxnSpPr>
          <p:nvPr/>
        </p:nvCxnSpPr>
        <p:spPr>
          <a:xfrm flipH="1">
            <a:off x="3457775" y="5259100"/>
            <a:ext cx="427403" cy="637366"/>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9D984589-0BE6-485E-8653-1E8472480234}"/>
              </a:ext>
            </a:extLst>
          </p:cNvPr>
          <p:cNvCxnSpPr>
            <a:cxnSpLocks/>
            <a:stCxn id="10" idx="5"/>
            <a:endCxn id="6" idx="0"/>
          </p:cNvCxnSpPr>
          <p:nvPr/>
        </p:nvCxnSpPr>
        <p:spPr>
          <a:xfrm>
            <a:off x="4305120" y="5259100"/>
            <a:ext cx="462198" cy="637366"/>
          </a:xfrm>
          <a:prstGeom prst="line">
            <a:avLst/>
          </a:prstGeom>
        </p:spPr>
        <p:style>
          <a:lnRef idx="1">
            <a:schemeClr val="dk1"/>
          </a:lnRef>
          <a:fillRef idx="0">
            <a:schemeClr val="dk1"/>
          </a:fillRef>
          <a:effectRef idx="0">
            <a:schemeClr val="dk1"/>
          </a:effectRef>
          <a:fontRef idx="minor">
            <a:schemeClr val="tx1"/>
          </a:fontRef>
        </p:style>
      </p:cxnSp>
      <p:sp>
        <p:nvSpPr>
          <p:cNvPr id="10" name="椭圆 9">
            <a:extLst>
              <a:ext uri="{FF2B5EF4-FFF2-40B4-BE49-F238E27FC236}">
                <a16:creationId xmlns:a16="http://schemas.microsoft.com/office/drawing/2014/main" id="{CEE5E8BB-C76B-4559-AFE0-2BFD43865080}"/>
              </a:ext>
            </a:extLst>
          </p:cNvPr>
          <p:cNvSpPr/>
          <p:nvPr/>
        </p:nvSpPr>
        <p:spPr>
          <a:xfrm>
            <a:off x="3798205" y="4897018"/>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14</a:t>
            </a:r>
            <a:endParaRPr lang="zh-CN" altLang="en-US" sz="1600" dirty="0">
              <a:solidFill>
                <a:schemeClr val="tx1"/>
              </a:solidFill>
            </a:endParaRPr>
          </a:p>
        </p:txBody>
      </p:sp>
      <p:sp>
        <p:nvSpPr>
          <p:cNvPr id="11" name="椭圆 10">
            <a:extLst>
              <a:ext uri="{FF2B5EF4-FFF2-40B4-BE49-F238E27FC236}">
                <a16:creationId xmlns:a16="http://schemas.microsoft.com/office/drawing/2014/main" id="{10F3CB52-5747-43F9-B8F4-AF0E43A874D9}"/>
              </a:ext>
            </a:extLst>
          </p:cNvPr>
          <p:cNvSpPr/>
          <p:nvPr/>
        </p:nvSpPr>
        <p:spPr>
          <a:xfrm>
            <a:off x="4851160" y="4897018"/>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13</a:t>
            </a:r>
            <a:endParaRPr lang="zh-CN" altLang="en-US" sz="1600" dirty="0">
              <a:solidFill>
                <a:schemeClr val="tx1"/>
              </a:solidFill>
            </a:endParaRPr>
          </a:p>
        </p:txBody>
      </p:sp>
      <p:sp>
        <p:nvSpPr>
          <p:cNvPr id="12" name="椭圆 11">
            <a:extLst>
              <a:ext uri="{FF2B5EF4-FFF2-40B4-BE49-F238E27FC236}">
                <a16:creationId xmlns:a16="http://schemas.microsoft.com/office/drawing/2014/main" id="{7A82FADE-B00D-46B6-8045-97B3CBCCE10A}"/>
              </a:ext>
            </a:extLst>
          </p:cNvPr>
          <p:cNvSpPr/>
          <p:nvPr/>
        </p:nvSpPr>
        <p:spPr>
          <a:xfrm>
            <a:off x="5681505" y="4897018"/>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12</a:t>
            </a:r>
            <a:endParaRPr lang="zh-CN" altLang="en-US" sz="1600" dirty="0">
              <a:solidFill>
                <a:schemeClr val="tx1"/>
              </a:solidFill>
            </a:endParaRPr>
          </a:p>
        </p:txBody>
      </p:sp>
      <p:cxnSp>
        <p:nvCxnSpPr>
          <p:cNvPr id="13" name="直接连接符 12">
            <a:extLst>
              <a:ext uri="{FF2B5EF4-FFF2-40B4-BE49-F238E27FC236}">
                <a16:creationId xmlns:a16="http://schemas.microsoft.com/office/drawing/2014/main" id="{96D7228B-B3AE-4BC8-B3D1-0E72F3B45A2D}"/>
              </a:ext>
            </a:extLst>
          </p:cNvPr>
          <p:cNvCxnSpPr>
            <a:cxnSpLocks/>
            <a:stCxn id="15" idx="4"/>
            <a:endCxn id="11" idx="0"/>
          </p:cNvCxnSpPr>
          <p:nvPr/>
        </p:nvCxnSpPr>
        <p:spPr>
          <a:xfrm>
            <a:off x="5132022" y="4321776"/>
            <a:ext cx="16082" cy="575242"/>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7EBDE314-838B-4325-BB07-3337E5B26F98}"/>
              </a:ext>
            </a:extLst>
          </p:cNvPr>
          <p:cNvCxnSpPr>
            <a:cxnSpLocks/>
            <a:stCxn id="15" idx="5"/>
            <a:endCxn id="12" idx="0"/>
          </p:cNvCxnSpPr>
          <p:nvPr/>
        </p:nvCxnSpPr>
        <p:spPr>
          <a:xfrm>
            <a:off x="5341993" y="4259652"/>
            <a:ext cx="636456" cy="637366"/>
          </a:xfrm>
          <a:prstGeom prst="line">
            <a:avLst/>
          </a:prstGeom>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E57C3FD4-99C7-47CA-890F-B89AEA30E14E}"/>
              </a:ext>
            </a:extLst>
          </p:cNvPr>
          <p:cNvSpPr/>
          <p:nvPr/>
        </p:nvSpPr>
        <p:spPr>
          <a:xfrm>
            <a:off x="4835078" y="3897570"/>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39</a:t>
            </a:r>
            <a:endParaRPr lang="zh-CN" altLang="en-US" sz="1600" dirty="0">
              <a:solidFill>
                <a:schemeClr val="tx1"/>
              </a:solidFill>
            </a:endParaRPr>
          </a:p>
        </p:txBody>
      </p:sp>
      <p:cxnSp>
        <p:nvCxnSpPr>
          <p:cNvPr id="16" name="直接连接符 15">
            <a:extLst>
              <a:ext uri="{FF2B5EF4-FFF2-40B4-BE49-F238E27FC236}">
                <a16:creationId xmlns:a16="http://schemas.microsoft.com/office/drawing/2014/main" id="{1B17E49B-4EE2-442A-9525-ED2F8133CFBF}"/>
              </a:ext>
            </a:extLst>
          </p:cNvPr>
          <p:cNvCxnSpPr>
            <a:stCxn id="15" idx="3"/>
            <a:endCxn id="10" idx="0"/>
          </p:cNvCxnSpPr>
          <p:nvPr/>
        </p:nvCxnSpPr>
        <p:spPr>
          <a:xfrm flipH="1">
            <a:off x="4095149" y="4259652"/>
            <a:ext cx="826902" cy="637366"/>
          </a:xfrm>
          <a:prstGeom prst="line">
            <a:avLst/>
          </a:prstGeom>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AA532CCD-641A-4CF9-A2AF-E112F1324ED6}"/>
              </a:ext>
            </a:extLst>
          </p:cNvPr>
          <p:cNvSpPr/>
          <p:nvPr/>
        </p:nvSpPr>
        <p:spPr>
          <a:xfrm>
            <a:off x="7059979" y="3895508"/>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45</a:t>
            </a:r>
            <a:endParaRPr lang="zh-CN" altLang="en-US" sz="1600" dirty="0">
              <a:solidFill>
                <a:schemeClr val="tx1"/>
              </a:solidFill>
            </a:endParaRPr>
          </a:p>
        </p:txBody>
      </p:sp>
      <p:cxnSp>
        <p:nvCxnSpPr>
          <p:cNvPr id="18" name="直接连接符 17">
            <a:extLst>
              <a:ext uri="{FF2B5EF4-FFF2-40B4-BE49-F238E27FC236}">
                <a16:creationId xmlns:a16="http://schemas.microsoft.com/office/drawing/2014/main" id="{F666B4CF-BCAF-4E81-956B-B6B7181B9574}"/>
              </a:ext>
            </a:extLst>
          </p:cNvPr>
          <p:cNvCxnSpPr>
            <a:cxnSpLocks/>
            <a:stCxn id="19" idx="5"/>
            <a:endCxn id="17" idx="0"/>
          </p:cNvCxnSpPr>
          <p:nvPr/>
        </p:nvCxnSpPr>
        <p:spPr>
          <a:xfrm>
            <a:off x="6426907" y="3238529"/>
            <a:ext cx="930016" cy="656979"/>
          </a:xfrm>
          <a:prstGeom prst="line">
            <a:avLst/>
          </a:prstGeom>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C830EDD2-2FDA-4EF3-8710-0D78223B8FC5}"/>
              </a:ext>
            </a:extLst>
          </p:cNvPr>
          <p:cNvSpPr/>
          <p:nvPr/>
        </p:nvSpPr>
        <p:spPr>
          <a:xfrm>
            <a:off x="5919992" y="2876447"/>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100" dirty="0">
                <a:solidFill>
                  <a:schemeClr val="tx1"/>
                </a:solidFill>
              </a:rPr>
              <a:t>100</a:t>
            </a:r>
            <a:endParaRPr lang="zh-CN" altLang="en-US" sz="1100" dirty="0">
              <a:solidFill>
                <a:schemeClr val="tx1"/>
              </a:solidFill>
            </a:endParaRPr>
          </a:p>
        </p:txBody>
      </p:sp>
      <p:cxnSp>
        <p:nvCxnSpPr>
          <p:cNvPr id="20" name="直接连接符 19">
            <a:extLst>
              <a:ext uri="{FF2B5EF4-FFF2-40B4-BE49-F238E27FC236}">
                <a16:creationId xmlns:a16="http://schemas.microsoft.com/office/drawing/2014/main" id="{630D26DE-CBDD-4FEA-AD6C-A1A8A31FC44D}"/>
              </a:ext>
            </a:extLst>
          </p:cNvPr>
          <p:cNvCxnSpPr>
            <a:stCxn id="19" idx="3"/>
            <a:endCxn id="15" idx="0"/>
          </p:cNvCxnSpPr>
          <p:nvPr/>
        </p:nvCxnSpPr>
        <p:spPr>
          <a:xfrm flipH="1">
            <a:off x="5132022" y="3238529"/>
            <a:ext cx="874943" cy="659041"/>
          </a:xfrm>
          <a:prstGeom prst="line">
            <a:avLst/>
          </a:prstGeom>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353CBC9A-9BFC-4CD3-ACB3-BA7142D0F605}"/>
              </a:ext>
            </a:extLst>
          </p:cNvPr>
          <p:cNvSpPr/>
          <p:nvPr/>
        </p:nvSpPr>
        <p:spPr>
          <a:xfrm>
            <a:off x="5925326" y="3903840"/>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16</a:t>
            </a:r>
            <a:endParaRPr lang="zh-CN" altLang="en-US" sz="1600" dirty="0">
              <a:solidFill>
                <a:schemeClr val="tx1"/>
              </a:solidFill>
            </a:endParaRPr>
          </a:p>
        </p:txBody>
      </p:sp>
      <p:cxnSp>
        <p:nvCxnSpPr>
          <p:cNvPr id="39" name="直接连接符 38">
            <a:extLst>
              <a:ext uri="{FF2B5EF4-FFF2-40B4-BE49-F238E27FC236}">
                <a16:creationId xmlns:a16="http://schemas.microsoft.com/office/drawing/2014/main" id="{5DE34AB1-74C0-4098-A189-85396AD4A2C0}"/>
              </a:ext>
            </a:extLst>
          </p:cNvPr>
          <p:cNvCxnSpPr>
            <a:stCxn id="37" idx="0"/>
            <a:endCxn id="19" idx="4"/>
          </p:cNvCxnSpPr>
          <p:nvPr/>
        </p:nvCxnSpPr>
        <p:spPr>
          <a:xfrm flipH="1" flipV="1">
            <a:off x="6216936" y="3300653"/>
            <a:ext cx="5334" cy="603187"/>
          </a:xfrm>
          <a:prstGeom prst="line">
            <a:avLst/>
          </a:prstGeom>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9D18B149-94A9-4BE0-823B-DB617D0E7D3B}"/>
              </a:ext>
            </a:extLst>
          </p:cNvPr>
          <p:cNvSpPr txBox="1"/>
          <p:nvPr/>
        </p:nvSpPr>
        <p:spPr>
          <a:xfrm>
            <a:off x="5311779" y="3288698"/>
            <a:ext cx="306494" cy="369332"/>
          </a:xfrm>
          <a:prstGeom prst="rect">
            <a:avLst/>
          </a:prstGeom>
          <a:noFill/>
        </p:spPr>
        <p:txBody>
          <a:bodyPr wrap="none" rtlCol="0">
            <a:spAutoFit/>
          </a:bodyPr>
          <a:lstStyle/>
          <a:p>
            <a:r>
              <a:rPr lang="en-US" altLang="zh-CN" dirty="0"/>
              <a:t>0</a:t>
            </a:r>
            <a:endParaRPr lang="zh-CN" altLang="en-US" dirty="0"/>
          </a:p>
        </p:txBody>
      </p:sp>
      <p:sp>
        <p:nvSpPr>
          <p:cNvPr id="42" name="文本框 41">
            <a:extLst>
              <a:ext uri="{FF2B5EF4-FFF2-40B4-BE49-F238E27FC236}">
                <a16:creationId xmlns:a16="http://schemas.microsoft.com/office/drawing/2014/main" id="{7E480E4F-9DEA-4EB1-BE3C-D126F7F4D213}"/>
              </a:ext>
            </a:extLst>
          </p:cNvPr>
          <p:cNvSpPr txBox="1"/>
          <p:nvPr/>
        </p:nvSpPr>
        <p:spPr>
          <a:xfrm>
            <a:off x="4278393" y="4206688"/>
            <a:ext cx="306494" cy="369332"/>
          </a:xfrm>
          <a:prstGeom prst="rect">
            <a:avLst/>
          </a:prstGeom>
          <a:noFill/>
        </p:spPr>
        <p:txBody>
          <a:bodyPr wrap="square" rtlCol="0">
            <a:spAutoFit/>
          </a:bodyPr>
          <a:lstStyle/>
          <a:p>
            <a:r>
              <a:rPr lang="en-US" altLang="zh-CN" dirty="0"/>
              <a:t>0</a:t>
            </a:r>
            <a:endParaRPr lang="zh-CN" altLang="en-US" dirty="0"/>
          </a:p>
        </p:txBody>
      </p:sp>
      <p:sp>
        <p:nvSpPr>
          <p:cNvPr id="44" name="文本框 43">
            <a:extLst>
              <a:ext uri="{FF2B5EF4-FFF2-40B4-BE49-F238E27FC236}">
                <a16:creationId xmlns:a16="http://schemas.microsoft.com/office/drawing/2014/main" id="{FFFA6F5B-D1B6-4E60-BC47-525C4BC79408}"/>
              </a:ext>
            </a:extLst>
          </p:cNvPr>
          <p:cNvSpPr txBox="1"/>
          <p:nvPr/>
        </p:nvSpPr>
        <p:spPr>
          <a:xfrm>
            <a:off x="3444917" y="5376911"/>
            <a:ext cx="306494" cy="369332"/>
          </a:xfrm>
          <a:prstGeom prst="rect">
            <a:avLst/>
          </a:prstGeom>
          <a:noFill/>
        </p:spPr>
        <p:txBody>
          <a:bodyPr wrap="none" rtlCol="0">
            <a:spAutoFit/>
          </a:bodyPr>
          <a:lstStyle/>
          <a:p>
            <a:r>
              <a:rPr lang="en-US" altLang="zh-CN" dirty="0"/>
              <a:t>0</a:t>
            </a:r>
            <a:endParaRPr lang="zh-CN" altLang="en-US" dirty="0"/>
          </a:p>
        </p:txBody>
      </p:sp>
      <p:sp>
        <p:nvSpPr>
          <p:cNvPr id="46" name="文本框 45">
            <a:extLst>
              <a:ext uri="{FF2B5EF4-FFF2-40B4-BE49-F238E27FC236}">
                <a16:creationId xmlns:a16="http://schemas.microsoft.com/office/drawing/2014/main" id="{4CAC2F3C-D3ED-4CA1-937F-D0C1A2206137}"/>
              </a:ext>
            </a:extLst>
          </p:cNvPr>
          <p:cNvSpPr txBox="1"/>
          <p:nvPr/>
        </p:nvSpPr>
        <p:spPr>
          <a:xfrm>
            <a:off x="6150662" y="3300528"/>
            <a:ext cx="306494" cy="369332"/>
          </a:xfrm>
          <a:prstGeom prst="rect">
            <a:avLst/>
          </a:prstGeom>
          <a:noFill/>
        </p:spPr>
        <p:txBody>
          <a:bodyPr wrap="none" rtlCol="0">
            <a:spAutoFit/>
          </a:bodyPr>
          <a:lstStyle/>
          <a:p>
            <a:r>
              <a:rPr lang="en-US" altLang="zh-CN" dirty="0"/>
              <a:t>1</a:t>
            </a:r>
            <a:endParaRPr lang="zh-CN" altLang="en-US" dirty="0"/>
          </a:p>
        </p:txBody>
      </p:sp>
      <p:sp>
        <p:nvSpPr>
          <p:cNvPr id="48" name="文本框 47">
            <a:extLst>
              <a:ext uri="{FF2B5EF4-FFF2-40B4-BE49-F238E27FC236}">
                <a16:creationId xmlns:a16="http://schemas.microsoft.com/office/drawing/2014/main" id="{9B03873E-76E3-45CE-969B-F7F5E924458C}"/>
              </a:ext>
            </a:extLst>
          </p:cNvPr>
          <p:cNvSpPr txBox="1"/>
          <p:nvPr/>
        </p:nvSpPr>
        <p:spPr>
          <a:xfrm>
            <a:off x="4893900" y="4414875"/>
            <a:ext cx="306494" cy="369332"/>
          </a:xfrm>
          <a:prstGeom prst="rect">
            <a:avLst/>
          </a:prstGeom>
          <a:noFill/>
        </p:spPr>
        <p:txBody>
          <a:bodyPr wrap="none" rtlCol="0">
            <a:spAutoFit/>
          </a:bodyPr>
          <a:lstStyle/>
          <a:p>
            <a:r>
              <a:rPr lang="en-US" altLang="zh-CN" dirty="0"/>
              <a:t>1</a:t>
            </a:r>
            <a:endParaRPr lang="zh-CN" altLang="en-US" dirty="0"/>
          </a:p>
        </p:txBody>
      </p:sp>
      <p:sp>
        <p:nvSpPr>
          <p:cNvPr id="50" name="文本框 49">
            <a:extLst>
              <a:ext uri="{FF2B5EF4-FFF2-40B4-BE49-F238E27FC236}">
                <a16:creationId xmlns:a16="http://schemas.microsoft.com/office/drawing/2014/main" id="{9B04CA79-A838-4305-83A7-80D0FD048E36}"/>
              </a:ext>
            </a:extLst>
          </p:cNvPr>
          <p:cNvSpPr txBox="1"/>
          <p:nvPr/>
        </p:nvSpPr>
        <p:spPr>
          <a:xfrm>
            <a:off x="4487549" y="5304520"/>
            <a:ext cx="306494" cy="369332"/>
          </a:xfrm>
          <a:prstGeom prst="rect">
            <a:avLst/>
          </a:prstGeom>
          <a:noFill/>
        </p:spPr>
        <p:txBody>
          <a:bodyPr wrap="none" rtlCol="0">
            <a:spAutoFit/>
          </a:bodyPr>
          <a:lstStyle/>
          <a:p>
            <a:r>
              <a:rPr lang="en-US" altLang="zh-CN" dirty="0"/>
              <a:t>2</a:t>
            </a:r>
            <a:endParaRPr lang="zh-CN" altLang="en-US" dirty="0"/>
          </a:p>
        </p:txBody>
      </p:sp>
      <p:sp>
        <p:nvSpPr>
          <p:cNvPr id="52" name="文本框 51">
            <a:extLst>
              <a:ext uri="{FF2B5EF4-FFF2-40B4-BE49-F238E27FC236}">
                <a16:creationId xmlns:a16="http://schemas.microsoft.com/office/drawing/2014/main" id="{AF670744-2397-4A8E-8A09-58B7D3719628}"/>
              </a:ext>
            </a:extLst>
          </p:cNvPr>
          <p:cNvSpPr txBox="1"/>
          <p:nvPr/>
        </p:nvSpPr>
        <p:spPr>
          <a:xfrm>
            <a:off x="5660221" y="4383977"/>
            <a:ext cx="306494" cy="369332"/>
          </a:xfrm>
          <a:prstGeom prst="rect">
            <a:avLst/>
          </a:prstGeom>
          <a:noFill/>
        </p:spPr>
        <p:txBody>
          <a:bodyPr wrap="none" rtlCol="0">
            <a:spAutoFit/>
          </a:bodyPr>
          <a:lstStyle/>
          <a:p>
            <a:r>
              <a:rPr lang="en-US" altLang="zh-CN" dirty="0"/>
              <a:t>2</a:t>
            </a:r>
            <a:endParaRPr lang="zh-CN" altLang="en-US" dirty="0"/>
          </a:p>
        </p:txBody>
      </p:sp>
      <p:sp>
        <p:nvSpPr>
          <p:cNvPr id="54" name="文本框 53">
            <a:extLst>
              <a:ext uri="{FF2B5EF4-FFF2-40B4-BE49-F238E27FC236}">
                <a16:creationId xmlns:a16="http://schemas.microsoft.com/office/drawing/2014/main" id="{862A86A1-D97A-4F9B-87DE-A83AAF2B3A6C}"/>
              </a:ext>
            </a:extLst>
          </p:cNvPr>
          <p:cNvSpPr txBox="1"/>
          <p:nvPr/>
        </p:nvSpPr>
        <p:spPr>
          <a:xfrm>
            <a:off x="6906732" y="3247466"/>
            <a:ext cx="306494" cy="369332"/>
          </a:xfrm>
          <a:prstGeom prst="rect">
            <a:avLst/>
          </a:prstGeom>
          <a:noFill/>
        </p:spPr>
        <p:txBody>
          <a:bodyPr wrap="none" rtlCol="0">
            <a:spAutoFit/>
          </a:bodyPr>
          <a:lstStyle/>
          <a:p>
            <a:r>
              <a:rPr lang="en-US" altLang="zh-CN" dirty="0"/>
              <a:t>2</a:t>
            </a:r>
            <a:endParaRPr lang="zh-CN" altLang="en-US" dirty="0"/>
          </a:p>
        </p:txBody>
      </p:sp>
      <p:sp>
        <p:nvSpPr>
          <p:cNvPr id="55" name="日期占位符 54">
            <a:extLst>
              <a:ext uri="{FF2B5EF4-FFF2-40B4-BE49-F238E27FC236}">
                <a16:creationId xmlns:a16="http://schemas.microsoft.com/office/drawing/2014/main" id="{B821C250-64E3-4415-AE05-0B2C7D161A20}"/>
              </a:ext>
            </a:extLst>
          </p:cNvPr>
          <p:cNvSpPr>
            <a:spLocks noGrp="1"/>
          </p:cNvSpPr>
          <p:nvPr>
            <p:ph type="dt" sz="half" idx="10"/>
          </p:nvPr>
        </p:nvSpPr>
        <p:spPr/>
        <p:txBody>
          <a:bodyPr/>
          <a:lstStyle/>
          <a:p>
            <a:fld id="{52DE65C2-D19E-4BDC-9AA1-90BFC4AF60A9}" type="datetime1">
              <a:rPr lang="zh-CN" altLang="en-US" smtClean="0"/>
              <a:t>2020/9/23</a:t>
            </a:fld>
            <a:endParaRPr lang="zh-CN" altLang="en-US"/>
          </a:p>
        </p:txBody>
      </p:sp>
      <p:sp>
        <p:nvSpPr>
          <p:cNvPr id="56" name="页脚占位符 55">
            <a:extLst>
              <a:ext uri="{FF2B5EF4-FFF2-40B4-BE49-F238E27FC236}">
                <a16:creationId xmlns:a16="http://schemas.microsoft.com/office/drawing/2014/main" id="{600B5F37-D014-482E-A4A2-719EEE5B0A14}"/>
              </a:ext>
            </a:extLst>
          </p:cNvPr>
          <p:cNvSpPr>
            <a:spLocks noGrp="1"/>
          </p:cNvSpPr>
          <p:nvPr>
            <p:ph type="ftr" sz="quarter" idx="11"/>
          </p:nvPr>
        </p:nvSpPr>
        <p:spPr/>
        <p:txBody>
          <a:bodyPr/>
          <a:lstStyle/>
          <a:p>
            <a:r>
              <a:rPr lang="zh-CN" altLang="en-US"/>
              <a:t>构造</a:t>
            </a:r>
            <a:r>
              <a:rPr lang="en-US" altLang="zh-CN"/>
              <a:t>Huffman</a:t>
            </a:r>
            <a:r>
              <a:rPr lang="zh-CN" altLang="en-US"/>
              <a:t>编码</a:t>
            </a:r>
          </a:p>
        </p:txBody>
      </p:sp>
      <p:sp>
        <p:nvSpPr>
          <p:cNvPr id="57" name="灯片编号占位符 56">
            <a:extLst>
              <a:ext uri="{FF2B5EF4-FFF2-40B4-BE49-F238E27FC236}">
                <a16:creationId xmlns:a16="http://schemas.microsoft.com/office/drawing/2014/main" id="{136A2D8C-8D4A-43E5-8E16-B9E62E9049E4}"/>
              </a:ext>
            </a:extLst>
          </p:cNvPr>
          <p:cNvSpPr>
            <a:spLocks noGrp="1"/>
          </p:cNvSpPr>
          <p:nvPr>
            <p:ph type="sldNum" sz="quarter" idx="12"/>
          </p:nvPr>
        </p:nvSpPr>
        <p:spPr/>
        <p:txBody>
          <a:bodyPr/>
          <a:lstStyle/>
          <a:p>
            <a:fld id="{E608AD4A-8ACF-4223-87D6-BB607F526300}" type="slidenum">
              <a:rPr lang="zh-CN" altLang="en-US" smtClean="0"/>
              <a:t>5</a:t>
            </a:fld>
            <a:endParaRPr lang="zh-CN" altLang="en-US"/>
          </a:p>
        </p:txBody>
      </p:sp>
    </p:spTree>
    <p:extLst>
      <p:ext uri="{BB962C8B-B14F-4D97-AF65-F5344CB8AC3E}">
        <p14:creationId xmlns:p14="http://schemas.microsoft.com/office/powerpoint/2010/main" val="36853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5" grpId="0" animBg="1"/>
      <p:bldP spid="17" grpId="0" animBg="1"/>
      <p:bldP spid="19" grpId="0" animBg="1"/>
      <p:bldP spid="37" grpId="0" animBg="1"/>
      <p:bldP spid="40" grpId="0"/>
      <p:bldP spid="42" grpId="0"/>
      <p:bldP spid="44" grpId="0"/>
      <p:bldP spid="46" grpId="0"/>
      <p:bldP spid="48" grpId="0"/>
      <p:bldP spid="50" grpId="0"/>
      <p:bldP spid="52"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1E7584-EABC-40BB-A18F-7C7FF70972F6}"/>
              </a:ext>
            </a:extLst>
          </p:cNvPr>
          <p:cNvSpPr>
            <a:spLocks noGrp="1"/>
          </p:cNvSpPr>
          <p:nvPr>
            <p:ph type="title"/>
          </p:nvPr>
        </p:nvSpPr>
        <p:spPr/>
        <p:txBody>
          <a:bodyPr>
            <a:normAutofit/>
          </a:bodyPr>
          <a:lstStyle/>
          <a:p>
            <a:pPr algn="ctr"/>
            <a:r>
              <a:rPr lang="zh-CN" altLang="en-US" sz="4000" dirty="0">
                <a:latin typeface="宋体" panose="02010600030101010101" pitchFamily="2" charset="-122"/>
                <a:ea typeface="宋体" panose="02010600030101010101" pitchFamily="2" charset="-122"/>
              </a:rPr>
              <a:t>是否违背最优编码树满的性质？</a:t>
            </a:r>
            <a:r>
              <a:rPr lang="en-US" altLang="zh-CN" sz="4000" dirty="0">
                <a:latin typeface="宋体" panose="02010600030101010101" pitchFamily="2" charset="-122"/>
                <a:ea typeface="宋体" panose="02010600030101010101" pitchFamily="2" charset="-122"/>
              </a:rPr>
              <a:t>(TC 16.3-2)</a:t>
            </a:r>
            <a:endParaRPr lang="zh-CN" altLang="en-US" sz="4000" dirty="0">
              <a:latin typeface="宋体" panose="02010600030101010101" pitchFamily="2" charset="-122"/>
              <a:ea typeface="宋体" panose="02010600030101010101" pitchFamily="2" charset="-122"/>
            </a:endParaRPr>
          </a:p>
        </p:txBody>
      </p:sp>
      <p:sp>
        <p:nvSpPr>
          <p:cNvPr id="26" name="椭圆 25">
            <a:extLst>
              <a:ext uri="{FF2B5EF4-FFF2-40B4-BE49-F238E27FC236}">
                <a16:creationId xmlns:a16="http://schemas.microsoft.com/office/drawing/2014/main" id="{6D8A6A15-1D6C-4A5E-B2B7-8131D69B4454}"/>
              </a:ext>
            </a:extLst>
          </p:cNvPr>
          <p:cNvSpPr/>
          <p:nvPr/>
        </p:nvSpPr>
        <p:spPr>
          <a:xfrm>
            <a:off x="2742951" y="4888760"/>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9</a:t>
            </a:r>
            <a:endParaRPr lang="zh-CN" altLang="en-US" dirty="0">
              <a:solidFill>
                <a:schemeClr val="tx1"/>
              </a:solidFill>
            </a:endParaRPr>
          </a:p>
        </p:txBody>
      </p:sp>
      <p:sp>
        <p:nvSpPr>
          <p:cNvPr id="27" name="椭圆 26">
            <a:extLst>
              <a:ext uri="{FF2B5EF4-FFF2-40B4-BE49-F238E27FC236}">
                <a16:creationId xmlns:a16="http://schemas.microsoft.com/office/drawing/2014/main" id="{B2178756-BE74-4AD4-8B0E-3D7A3435CC25}"/>
              </a:ext>
            </a:extLst>
          </p:cNvPr>
          <p:cNvSpPr/>
          <p:nvPr/>
        </p:nvSpPr>
        <p:spPr>
          <a:xfrm>
            <a:off x="4052494" y="4888760"/>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cxnSp>
        <p:nvCxnSpPr>
          <p:cNvPr id="28" name="直接连接符 27">
            <a:extLst>
              <a:ext uri="{FF2B5EF4-FFF2-40B4-BE49-F238E27FC236}">
                <a16:creationId xmlns:a16="http://schemas.microsoft.com/office/drawing/2014/main" id="{C1334AD9-EF80-4315-9693-CC997ECEB3D3}"/>
              </a:ext>
            </a:extLst>
          </p:cNvPr>
          <p:cNvCxnSpPr>
            <a:cxnSpLocks/>
            <a:stCxn id="30" idx="3"/>
            <a:endCxn id="26" idx="0"/>
          </p:cNvCxnSpPr>
          <p:nvPr/>
        </p:nvCxnSpPr>
        <p:spPr>
          <a:xfrm flipH="1">
            <a:off x="3039895" y="4251394"/>
            <a:ext cx="427403" cy="637366"/>
          </a:xfrm>
          <a:prstGeom prst="line">
            <a:avLst/>
          </a:prstGeom>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0CBCD6D6-9440-42DF-A5B5-C8243950C4F4}"/>
              </a:ext>
            </a:extLst>
          </p:cNvPr>
          <p:cNvCxnSpPr>
            <a:cxnSpLocks/>
            <a:stCxn id="30" idx="5"/>
            <a:endCxn id="27" idx="0"/>
          </p:cNvCxnSpPr>
          <p:nvPr/>
        </p:nvCxnSpPr>
        <p:spPr>
          <a:xfrm>
            <a:off x="3887240" y="4251394"/>
            <a:ext cx="462198" cy="637366"/>
          </a:xfrm>
          <a:prstGeom prst="line">
            <a:avLst/>
          </a:prstGeom>
        </p:spPr>
        <p:style>
          <a:lnRef idx="1">
            <a:schemeClr val="dk1"/>
          </a:lnRef>
          <a:fillRef idx="0">
            <a:schemeClr val="dk1"/>
          </a:fillRef>
          <a:effectRef idx="0">
            <a:schemeClr val="dk1"/>
          </a:effectRef>
          <a:fontRef idx="minor">
            <a:schemeClr val="tx1"/>
          </a:fontRef>
        </p:style>
      </p:cxnSp>
      <p:sp>
        <p:nvSpPr>
          <p:cNvPr id="30" name="椭圆 29">
            <a:extLst>
              <a:ext uri="{FF2B5EF4-FFF2-40B4-BE49-F238E27FC236}">
                <a16:creationId xmlns:a16="http://schemas.microsoft.com/office/drawing/2014/main" id="{51FF65E8-0A16-47FF-8184-5B0F037C71EF}"/>
              </a:ext>
            </a:extLst>
          </p:cNvPr>
          <p:cNvSpPr/>
          <p:nvPr/>
        </p:nvSpPr>
        <p:spPr>
          <a:xfrm>
            <a:off x="3380325" y="3889312"/>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14</a:t>
            </a:r>
            <a:endParaRPr lang="zh-CN" altLang="en-US" sz="1600" dirty="0">
              <a:solidFill>
                <a:schemeClr val="tx1"/>
              </a:solidFill>
            </a:endParaRPr>
          </a:p>
        </p:txBody>
      </p:sp>
      <p:sp>
        <p:nvSpPr>
          <p:cNvPr id="31" name="椭圆 30">
            <a:extLst>
              <a:ext uri="{FF2B5EF4-FFF2-40B4-BE49-F238E27FC236}">
                <a16:creationId xmlns:a16="http://schemas.microsoft.com/office/drawing/2014/main" id="{38F1F0D0-8016-4C4B-8F27-B1710288A420}"/>
              </a:ext>
            </a:extLst>
          </p:cNvPr>
          <p:cNvSpPr/>
          <p:nvPr/>
        </p:nvSpPr>
        <p:spPr>
          <a:xfrm>
            <a:off x="4433280" y="3889312"/>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13</a:t>
            </a:r>
            <a:endParaRPr lang="zh-CN" altLang="en-US" sz="1600" dirty="0">
              <a:solidFill>
                <a:schemeClr val="tx1"/>
              </a:solidFill>
            </a:endParaRPr>
          </a:p>
        </p:txBody>
      </p:sp>
      <p:sp>
        <p:nvSpPr>
          <p:cNvPr id="32" name="椭圆 31">
            <a:extLst>
              <a:ext uri="{FF2B5EF4-FFF2-40B4-BE49-F238E27FC236}">
                <a16:creationId xmlns:a16="http://schemas.microsoft.com/office/drawing/2014/main" id="{3068E533-0DE6-4B04-A469-6730AB0854E1}"/>
              </a:ext>
            </a:extLst>
          </p:cNvPr>
          <p:cNvSpPr/>
          <p:nvPr/>
        </p:nvSpPr>
        <p:spPr>
          <a:xfrm>
            <a:off x="5263625" y="3889312"/>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12</a:t>
            </a:r>
            <a:endParaRPr lang="zh-CN" altLang="en-US" sz="1600" dirty="0">
              <a:solidFill>
                <a:schemeClr val="tx1"/>
              </a:solidFill>
            </a:endParaRPr>
          </a:p>
        </p:txBody>
      </p:sp>
      <p:cxnSp>
        <p:nvCxnSpPr>
          <p:cNvPr id="33" name="直接连接符 32">
            <a:extLst>
              <a:ext uri="{FF2B5EF4-FFF2-40B4-BE49-F238E27FC236}">
                <a16:creationId xmlns:a16="http://schemas.microsoft.com/office/drawing/2014/main" id="{F20020BE-B6C6-4950-AE34-D64C44E9BDDE}"/>
              </a:ext>
            </a:extLst>
          </p:cNvPr>
          <p:cNvCxnSpPr>
            <a:cxnSpLocks/>
            <a:stCxn id="35" idx="4"/>
            <a:endCxn id="31" idx="0"/>
          </p:cNvCxnSpPr>
          <p:nvPr/>
        </p:nvCxnSpPr>
        <p:spPr>
          <a:xfrm>
            <a:off x="4714142" y="3314070"/>
            <a:ext cx="16082" cy="575242"/>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98E3553F-5D2D-460C-B6B6-EFFE326687FF}"/>
              </a:ext>
            </a:extLst>
          </p:cNvPr>
          <p:cNvCxnSpPr>
            <a:cxnSpLocks/>
            <a:stCxn id="35" idx="5"/>
            <a:endCxn id="32" idx="0"/>
          </p:cNvCxnSpPr>
          <p:nvPr/>
        </p:nvCxnSpPr>
        <p:spPr>
          <a:xfrm>
            <a:off x="4924113" y="3251946"/>
            <a:ext cx="636456" cy="637366"/>
          </a:xfrm>
          <a:prstGeom prst="line">
            <a:avLst/>
          </a:prstGeom>
        </p:spPr>
        <p:style>
          <a:lnRef idx="1">
            <a:schemeClr val="dk1"/>
          </a:lnRef>
          <a:fillRef idx="0">
            <a:schemeClr val="dk1"/>
          </a:fillRef>
          <a:effectRef idx="0">
            <a:schemeClr val="dk1"/>
          </a:effectRef>
          <a:fontRef idx="minor">
            <a:schemeClr val="tx1"/>
          </a:fontRef>
        </p:style>
      </p:cxnSp>
      <p:sp>
        <p:nvSpPr>
          <p:cNvPr id="35" name="椭圆 34">
            <a:extLst>
              <a:ext uri="{FF2B5EF4-FFF2-40B4-BE49-F238E27FC236}">
                <a16:creationId xmlns:a16="http://schemas.microsoft.com/office/drawing/2014/main" id="{AC74D3F3-9AF6-4DBA-AD75-5644A360B983}"/>
              </a:ext>
            </a:extLst>
          </p:cNvPr>
          <p:cNvSpPr/>
          <p:nvPr/>
        </p:nvSpPr>
        <p:spPr>
          <a:xfrm>
            <a:off x="4417198" y="288986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39</a:t>
            </a:r>
            <a:endParaRPr lang="zh-CN" altLang="en-US" sz="1600" dirty="0">
              <a:solidFill>
                <a:schemeClr val="tx1"/>
              </a:solidFill>
            </a:endParaRPr>
          </a:p>
        </p:txBody>
      </p:sp>
      <p:cxnSp>
        <p:nvCxnSpPr>
          <p:cNvPr id="36" name="直接连接符 35">
            <a:extLst>
              <a:ext uri="{FF2B5EF4-FFF2-40B4-BE49-F238E27FC236}">
                <a16:creationId xmlns:a16="http://schemas.microsoft.com/office/drawing/2014/main" id="{DF4A2915-E92A-4B44-8DEE-E3567C679829}"/>
              </a:ext>
            </a:extLst>
          </p:cNvPr>
          <p:cNvCxnSpPr>
            <a:stCxn id="35" idx="3"/>
            <a:endCxn id="30" idx="0"/>
          </p:cNvCxnSpPr>
          <p:nvPr/>
        </p:nvCxnSpPr>
        <p:spPr>
          <a:xfrm flipH="1">
            <a:off x="3677269" y="3251946"/>
            <a:ext cx="826902" cy="637366"/>
          </a:xfrm>
          <a:prstGeom prst="line">
            <a:avLst/>
          </a:prstGeom>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49F66C0C-8E98-4F5A-BA22-064EA0506177}"/>
              </a:ext>
            </a:extLst>
          </p:cNvPr>
          <p:cNvSpPr/>
          <p:nvPr/>
        </p:nvSpPr>
        <p:spPr>
          <a:xfrm>
            <a:off x="6642099" y="2887802"/>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45</a:t>
            </a:r>
            <a:endParaRPr lang="zh-CN" altLang="en-US" sz="1600" dirty="0">
              <a:solidFill>
                <a:schemeClr val="tx1"/>
              </a:solidFill>
            </a:endParaRPr>
          </a:p>
        </p:txBody>
      </p:sp>
      <p:cxnSp>
        <p:nvCxnSpPr>
          <p:cNvPr id="38" name="直接连接符 37">
            <a:extLst>
              <a:ext uri="{FF2B5EF4-FFF2-40B4-BE49-F238E27FC236}">
                <a16:creationId xmlns:a16="http://schemas.microsoft.com/office/drawing/2014/main" id="{C299C5A6-EA9F-4975-97BA-66EFC8932D5A}"/>
              </a:ext>
            </a:extLst>
          </p:cNvPr>
          <p:cNvCxnSpPr>
            <a:cxnSpLocks/>
            <a:stCxn id="39" idx="5"/>
            <a:endCxn id="37" idx="0"/>
          </p:cNvCxnSpPr>
          <p:nvPr/>
        </p:nvCxnSpPr>
        <p:spPr>
          <a:xfrm>
            <a:off x="6009027" y="2230823"/>
            <a:ext cx="930016" cy="656979"/>
          </a:xfrm>
          <a:prstGeom prst="line">
            <a:avLst/>
          </a:prstGeom>
        </p:spPr>
        <p:style>
          <a:lnRef idx="1">
            <a:schemeClr val="dk1"/>
          </a:lnRef>
          <a:fillRef idx="0">
            <a:schemeClr val="dk1"/>
          </a:fillRef>
          <a:effectRef idx="0">
            <a:schemeClr val="dk1"/>
          </a:effectRef>
          <a:fontRef idx="minor">
            <a:schemeClr val="tx1"/>
          </a:fontRef>
        </p:style>
      </p:cxnSp>
      <p:sp>
        <p:nvSpPr>
          <p:cNvPr id="39" name="椭圆 38">
            <a:extLst>
              <a:ext uri="{FF2B5EF4-FFF2-40B4-BE49-F238E27FC236}">
                <a16:creationId xmlns:a16="http://schemas.microsoft.com/office/drawing/2014/main" id="{2EC11379-115D-4B2A-8355-39D71EFC6D9C}"/>
              </a:ext>
            </a:extLst>
          </p:cNvPr>
          <p:cNvSpPr/>
          <p:nvPr/>
        </p:nvSpPr>
        <p:spPr>
          <a:xfrm>
            <a:off x="5502112" y="1868741"/>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100" dirty="0">
                <a:solidFill>
                  <a:schemeClr val="tx1"/>
                </a:solidFill>
              </a:rPr>
              <a:t>100</a:t>
            </a:r>
            <a:endParaRPr lang="zh-CN" altLang="en-US" sz="1100" dirty="0">
              <a:solidFill>
                <a:schemeClr val="tx1"/>
              </a:solidFill>
            </a:endParaRPr>
          </a:p>
        </p:txBody>
      </p:sp>
      <p:cxnSp>
        <p:nvCxnSpPr>
          <p:cNvPr id="40" name="直接连接符 39">
            <a:extLst>
              <a:ext uri="{FF2B5EF4-FFF2-40B4-BE49-F238E27FC236}">
                <a16:creationId xmlns:a16="http://schemas.microsoft.com/office/drawing/2014/main" id="{B3B83800-1E93-4623-B16D-F6014CD44140}"/>
              </a:ext>
            </a:extLst>
          </p:cNvPr>
          <p:cNvCxnSpPr>
            <a:stCxn id="39" idx="3"/>
            <a:endCxn id="35" idx="0"/>
          </p:cNvCxnSpPr>
          <p:nvPr/>
        </p:nvCxnSpPr>
        <p:spPr>
          <a:xfrm flipH="1">
            <a:off x="4714142" y="2230823"/>
            <a:ext cx="874943" cy="659041"/>
          </a:xfrm>
          <a:prstGeom prst="line">
            <a:avLst/>
          </a:prstGeom>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51134D88-0C04-4489-8C5C-4B474CAB0EEF}"/>
              </a:ext>
            </a:extLst>
          </p:cNvPr>
          <p:cNvSpPr/>
          <p:nvPr/>
        </p:nvSpPr>
        <p:spPr>
          <a:xfrm>
            <a:off x="5507446" y="2896134"/>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16</a:t>
            </a:r>
            <a:endParaRPr lang="zh-CN" altLang="en-US" sz="1600" dirty="0">
              <a:solidFill>
                <a:schemeClr val="tx1"/>
              </a:solidFill>
            </a:endParaRPr>
          </a:p>
        </p:txBody>
      </p:sp>
      <p:cxnSp>
        <p:nvCxnSpPr>
          <p:cNvPr id="42" name="直接连接符 41">
            <a:extLst>
              <a:ext uri="{FF2B5EF4-FFF2-40B4-BE49-F238E27FC236}">
                <a16:creationId xmlns:a16="http://schemas.microsoft.com/office/drawing/2014/main" id="{9E594BC4-13F2-4CDB-B384-8A933D1858D9}"/>
              </a:ext>
            </a:extLst>
          </p:cNvPr>
          <p:cNvCxnSpPr>
            <a:stCxn id="41" idx="0"/>
            <a:endCxn id="39" idx="4"/>
          </p:cNvCxnSpPr>
          <p:nvPr/>
        </p:nvCxnSpPr>
        <p:spPr>
          <a:xfrm flipH="1" flipV="1">
            <a:off x="5799056" y="2292947"/>
            <a:ext cx="5334" cy="603187"/>
          </a:xfrm>
          <a:prstGeom prst="line">
            <a:avLst/>
          </a:prstGeom>
        </p:spPr>
        <p:style>
          <a:lnRef idx="1">
            <a:schemeClr val="dk1"/>
          </a:lnRef>
          <a:fillRef idx="0">
            <a:schemeClr val="dk1"/>
          </a:fillRef>
          <a:effectRef idx="0">
            <a:schemeClr val="dk1"/>
          </a:effectRef>
          <a:fontRef idx="minor">
            <a:schemeClr val="tx1"/>
          </a:fontRef>
        </p:style>
      </p:cxnSp>
      <p:sp>
        <p:nvSpPr>
          <p:cNvPr id="43" name="文本框 42">
            <a:extLst>
              <a:ext uri="{FF2B5EF4-FFF2-40B4-BE49-F238E27FC236}">
                <a16:creationId xmlns:a16="http://schemas.microsoft.com/office/drawing/2014/main" id="{070E314D-DD88-49C0-BB00-B892BA67910F}"/>
              </a:ext>
            </a:extLst>
          </p:cNvPr>
          <p:cNvSpPr txBox="1"/>
          <p:nvPr/>
        </p:nvSpPr>
        <p:spPr>
          <a:xfrm>
            <a:off x="4893899" y="2280992"/>
            <a:ext cx="306494" cy="369332"/>
          </a:xfrm>
          <a:prstGeom prst="rect">
            <a:avLst/>
          </a:prstGeom>
          <a:noFill/>
        </p:spPr>
        <p:txBody>
          <a:bodyPr wrap="none" rtlCol="0">
            <a:spAutoFit/>
          </a:bodyPr>
          <a:lstStyle/>
          <a:p>
            <a:r>
              <a:rPr lang="en-US" altLang="zh-CN" dirty="0"/>
              <a:t>0</a:t>
            </a:r>
            <a:endParaRPr lang="zh-CN" altLang="en-US" dirty="0"/>
          </a:p>
        </p:txBody>
      </p:sp>
      <p:sp>
        <p:nvSpPr>
          <p:cNvPr id="44" name="文本框 43">
            <a:extLst>
              <a:ext uri="{FF2B5EF4-FFF2-40B4-BE49-F238E27FC236}">
                <a16:creationId xmlns:a16="http://schemas.microsoft.com/office/drawing/2014/main" id="{E3F5FA1D-5C11-4415-852D-F9F171DF8472}"/>
              </a:ext>
            </a:extLst>
          </p:cNvPr>
          <p:cNvSpPr txBox="1"/>
          <p:nvPr/>
        </p:nvSpPr>
        <p:spPr>
          <a:xfrm>
            <a:off x="3860513" y="3198982"/>
            <a:ext cx="306494" cy="369332"/>
          </a:xfrm>
          <a:prstGeom prst="rect">
            <a:avLst/>
          </a:prstGeom>
          <a:noFill/>
        </p:spPr>
        <p:txBody>
          <a:bodyPr wrap="square" rtlCol="0">
            <a:spAutoFit/>
          </a:bodyPr>
          <a:lstStyle/>
          <a:p>
            <a:r>
              <a:rPr lang="en-US" altLang="zh-CN" dirty="0"/>
              <a:t>0</a:t>
            </a:r>
            <a:endParaRPr lang="zh-CN" altLang="en-US" dirty="0"/>
          </a:p>
        </p:txBody>
      </p:sp>
      <p:sp>
        <p:nvSpPr>
          <p:cNvPr id="45" name="文本框 44">
            <a:extLst>
              <a:ext uri="{FF2B5EF4-FFF2-40B4-BE49-F238E27FC236}">
                <a16:creationId xmlns:a16="http://schemas.microsoft.com/office/drawing/2014/main" id="{3C61A7BD-1D9A-497A-B1E0-2F050DEEA02E}"/>
              </a:ext>
            </a:extLst>
          </p:cNvPr>
          <p:cNvSpPr txBox="1"/>
          <p:nvPr/>
        </p:nvSpPr>
        <p:spPr>
          <a:xfrm>
            <a:off x="3027037" y="4369205"/>
            <a:ext cx="306494" cy="369332"/>
          </a:xfrm>
          <a:prstGeom prst="rect">
            <a:avLst/>
          </a:prstGeom>
          <a:noFill/>
        </p:spPr>
        <p:txBody>
          <a:bodyPr wrap="none" rtlCol="0">
            <a:spAutoFit/>
          </a:bodyPr>
          <a:lstStyle/>
          <a:p>
            <a:r>
              <a:rPr lang="en-US" altLang="zh-CN" dirty="0"/>
              <a:t>0</a:t>
            </a:r>
            <a:endParaRPr lang="zh-CN" altLang="en-US" dirty="0"/>
          </a:p>
        </p:txBody>
      </p:sp>
      <p:sp>
        <p:nvSpPr>
          <p:cNvPr id="46" name="文本框 45">
            <a:extLst>
              <a:ext uri="{FF2B5EF4-FFF2-40B4-BE49-F238E27FC236}">
                <a16:creationId xmlns:a16="http://schemas.microsoft.com/office/drawing/2014/main" id="{0C024CA3-C336-464A-A7D6-79340EBABF4E}"/>
              </a:ext>
            </a:extLst>
          </p:cNvPr>
          <p:cNvSpPr txBox="1"/>
          <p:nvPr/>
        </p:nvSpPr>
        <p:spPr>
          <a:xfrm>
            <a:off x="5732782" y="2292822"/>
            <a:ext cx="306494" cy="369332"/>
          </a:xfrm>
          <a:prstGeom prst="rect">
            <a:avLst/>
          </a:prstGeom>
          <a:noFill/>
        </p:spPr>
        <p:txBody>
          <a:bodyPr wrap="none" rtlCol="0">
            <a:spAutoFit/>
          </a:bodyPr>
          <a:lstStyle/>
          <a:p>
            <a:r>
              <a:rPr lang="en-US" altLang="zh-CN" dirty="0"/>
              <a:t>1</a:t>
            </a:r>
            <a:endParaRPr lang="zh-CN" altLang="en-US" dirty="0"/>
          </a:p>
        </p:txBody>
      </p:sp>
      <p:sp>
        <p:nvSpPr>
          <p:cNvPr id="47" name="文本框 46">
            <a:extLst>
              <a:ext uri="{FF2B5EF4-FFF2-40B4-BE49-F238E27FC236}">
                <a16:creationId xmlns:a16="http://schemas.microsoft.com/office/drawing/2014/main" id="{2E8BD3CB-8CB1-4CF4-9416-204119780A40}"/>
              </a:ext>
            </a:extLst>
          </p:cNvPr>
          <p:cNvSpPr txBox="1"/>
          <p:nvPr/>
        </p:nvSpPr>
        <p:spPr>
          <a:xfrm>
            <a:off x="4476020" y="3407169"/>
            <a:ext cx="306494" cy="369332"/>
          </a:xfrm>
          <a:prstGeom prst="rect">
            <a:avLst/>
          </a:prstGeom>
          <a:noFill/>
        </p:spPr>
        <p:txBody>
          <a:bodyPr wrap="none" rtlCol="0">
            <a:spAutoFit/>
          </a:bodyPr>
          <a:lstStyle/>
          <a:p>
            <a:r>
              <a:rPr lang="en-US" altLang="zh-CN" dirty="0"/>
              <a:t>1</a:t>
            </a:r>
            <a:endParaRPr lang="zh-CN" altLang="en-US" dirty="0"/>
          </a:p>
        </p:txBody>
      </p:sp>
      <p:sp>
        <p:nvSpPr>
          <p:cNvPr id="48" name="文本框 47">
            <a:extLst>
              <a:ext uri="{FF2B5EF4-FFF2-40B4-BE49-F238E27FC236}">
                <a16:creationId xmlns:a16="http://schemas.microsoft.com/office/drawing/2014/main" id="{BC0A609D-58C2-4B3C-A28B-138D5F887AAA}"/>
              </a:ext>
            </a:extLst>
          </p:cNvPr>
          <p:cNvSpPr txBox="1"/>
          <p:nvPr/>
        </p:nvSpPr>
        <p:spPr>
          <a:xfrm>
            <a:off x="4069669" y="4296814"/>
            <a:ext cx="306494" cy="369332"/>
          </a:xfrm>
          <a:prstGeom prst="rect">
            <a:avLst/>
          </a:prstGeom>
          <a:noFill/>
        </p:spPr>
        <p:txBody>
          <a:bodyPr wrap="none" rtlCol="0">
            <a:spAutoFit/>
          </a:bodyPr>
          <a:lstStyle/>
          <a:p>
            <a:r>
              <a:rPr lang="en-US" altLang="zh-CN" dirty="0"/>
              <a:t>2</a:t>
            </a:r>
            <a:endParaRPr lang="zh-CN" altLang="en-US" dirty="0"/>
          </a:p>
        </p:txBody>
      </p:sp>
      <p:sp>
        <p:nvSpPr>
          <p:cNvPr id="49" name="文本框 48">
            <a:extLst>
              <a:ext uri="{FF2B5EF4-FFF2-40B4-BE49-F238E27FC236}">
                <a16:creationId xmlns:a16="http://schemas.microsoft.com/office/drawing/2014/main" id="{3390EDCA-0950-4CFD-90A8-442F92934B99}"/>
              </a:ext>
            </a:extLst>
          </p:cNvPr>
          <p:cNvSpPr txBox="1"/>
          <p:nvPr/>
        </p:nvSpPr>
        <p:spPr>
          <a:xfrm>
            <a:off x="5242341" y="3376271"/>
            <a:ext cx="306494" cy="369332"/>
          </a:xfrm>
          <a:prstGeom prst="rect">
            <a:avLst/>
          </a:prstGeom>
          <a:noFill/>
        </p:spPr>
        <p:txBody>
          <a:bodyPr wrap="none" rtlCol="0">
            <a:spAutoFit/>
          </a:bodyPr>
          <a:lstStyle/>
          <a:p>
            <a:r>
              <a:rPr lang="en-US" altLang="zh-CN" dirty="0"/>
              <a:t>2</a:t>
            </a:r>
            <a:endParaRPr lang="zh-CN" altLang="en-US" dirty="0"/>
          </a:p>
        </p:txBody>
      </p:sp>
      <p:sp>
        <p:nvSpPr>
          <p:cNvPr id="50" name="文本框 49">
            <a:extLst>
              <a:ext uri="{FF2B5EF4-FFF2-40B4-BE49-F238E27FC236}">
                <a16:creationId xmlns:a16="http://schemas.microsoft.com/office/drawing/2014/main" id="{48474A6C-7145-4C74-821B-E0F6A4DE76B3}"/>
              </a:ext>
            </a:extLst>
          </p:cNvPr>
          <p:cNvSpPr txBox="1"/>
          <p:nvPr/>
        </p:nvSpPr>
        <p:spPr>
          <a:xfrm>
            <a:off x="6488852" y="2239760"/>
            <a:ext cx="306494" cy="369332"/>
          </a:xfrm>
          <a:prstGeom prst="rect">
            <a:avLst/>
          </a:prstGeom>
          <a:noFill/>
        </p:spPr>
        <p:txBody>
          <a:bodyPr wrap="none" rtlCol="0">
            <a:spAutoFit/>
          </a:bodyPr>
          <a:lstStyle/>
          <a:p>
            <a:r>
              <a:rPr lang="en-US" altLang="zh-CN" dirty="0"/>
              <a:t>2</a:t>
            </a:r>
            <a:endParaRPr lang="zh-CN" altLang="en-US" dirty="0"/>
          </a:p>
        </p:txBody>
      </p:sp>
      <p:sp>
        <p:nvSpPr>
          <p:cNvPr id="52" name="椭圆 51">
            <a:extLst>
              <a:ext uri="{FF2B5EF4-FFF2-40B4-BE49-F238E27FC236}">
                <a16:creationId xmlns:a16="http://schemas.microsoft.com/office/drawing/2014/main" id="{7DE20B56-19C1-4247-9831-090D654C98A7}"/>
              </a:ext>
            </a:extLst>
          </p:cNvPr>
          <p:cNvSpPr/>
          <p:nvPr/>
        </p:nvSpPr>
        <p:spPr>
          <a:xfrm>
            <a:off x="3380325" y="4888760"/>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cxnSp>
        <p:nvCxnSpPr>
          <p:cNvPr id="54" name="直接连接符 53">
            <a:extLst>
              <a:ext uri="{FF2B5EF4-FFF2-40B4-BE49-F238E27FC236}">
                <a16:creationId xmlns:a16="http://schemas.microsoft.com/office/drawing/2014/main" id="{598FA72A-B32D-41A7-9696-C0261D063B61}"/>
              </a:ext>
            </a:extLst>
          </p:cNvPr>
          <p:cNvCxnSpPr>
            <a:stCxn id="30" idx="4"/>
            <a:endCxn id="52" idx="0"/>
          </p:cNvCxnSpPr>
          <p:nvPr/>
        </p:nvCxnSpPr>
        <p:spPr>
          <a:xfrm>
            <a:off x="3677269" y="4313518"/>
            <a:ext cx="0" cy="575242"/>
          </a:xfrm>
          <a:prstGeom prst="line">
            <a:avLst/>
          </a:prstGeom>
        </p:spPr>
        <p:style>
          <a:lnRef idx="1">
            <a:schemeClr val="dk1"/>
          </a:lnRef>
          <a:fillRef idx="0">
            <a:schemeClr val="dk1"/>
          </a:fillRef>
          <a:effectRef idx="0">
            <a:schemeClr val="dk1"/>
          </a:effectRef>
          <a:fontRef idx="minor">
            <a:schemeClr val="tx1"/>
          </a:fontRef>
        </p:style>
      </p:cxnSp>
      <p:sp>
        <p:nvSpPr>
          <p:cNvPr id="56" name="文本框 55">
            <a:extLst>
              <a:ext uri="{FF2B5EF4-FFF2-40B4-BE49-F238E27FC236}">
                <a16:creationId xmlns:a16="http://schemas.microsoft.com/office/drawing/2014/main" id="{6E4390EE-56BB-4EFE-B1F9-D402E0053FA3}"/>
              </a:ext>
            </a:extLst>
          </p:cNvPr>
          <p:cNvSpPr txBox="1"/>
          <p:nvPr/>
        </p:nvSpPr>
        <p:spPr>
          <a:xfrm>
            <a:off x="3600226" y="4379535"/>
            <a:ext cx="306494" cy="369332"/>
          </a:xfrm>
          <a:prstGeom prst="rect">
            <a:avLst/>
          </a:prstGeom>
          <a:noFill/>
        </p:spPr>
        <p:txBody>
          <a:bodyPr wrap="none" rtlCol="0">
            <a:spAutoFit/>
          </a:bodyPr>
          <a:lstStyle/>
          <a:p>
            <a:r>
              <a:rPr lang="en-US" altLang="zh-CN" dirty="0"/>
              <a:t>1</a:t>
            </a:r>
            <a:endParaRPr lang="zh-CN" altLang="en-US" dirty="0"/>
          </a:p>
        </p:txBody>
      </p:sp>
      <p:sp>
        <p:nvSpPr>
          <p:cNvPr id="57" name="日期占位符 56">
            <a:extLst>
              <a:ext uri="{FF2B5EF4-FFF2-40B4-BE49-F238E27FC236}">
                <a16:creationId xmlns:a16="http://schemas.microsoft.com/office/drawing/2014/main" id="{6B9A46BB-57C7-4A83-9088-192CF6555815}"/>
              </a:ext>
            </a:extLst>
          </p:cNvPr>
          <p:cNvSpPr>
            <a:spLocks noGrp="1"/>
          </p:cNvSpPr>
          <p:nvPr>
            <p:ph type="dt" sz="half" idx="10"/>
          </p:nvPr>
        </p:nvSpPr>
        <p:spPr/>
        <p:txBody>
          <a:bodyPr/>
          <a:lstStyle/>
          <a:p>
            <a:fld id="{934EA826-CA1E-4858-915E-5854294E7FC2}" type="datetime1">
              <a:rPr lang="zh-CN" altLang="en-US" smtClean="0"/>
              <a:t>2020/9/23</a:t>
            </a:fld>
            <a:endParaRPr lang="zh-CN" altLang="en-US"/>
          </a:p>
        </p:txBody>
      </p:sp>
      <p:sp>
        <p:nvSpPr>
          <p:cNvPr id="58" name="页脚占位符 57">
            <a:extLst>
              <a:ext uri="{FF2B5EF4-FFF2-40B4-BE49-F238E27FC236}">
                <a16:creationId xmlns:a16="http://schemas.microsoft.com/office/drawing/2014/main" id="{49A7C6FC-778B-4C21-993D-D87C2B7B8DDA}"/>
              </a:ext>
            </a:extLst>
          </p:cNvPr>
          <p:cNvSpPr>
            <a:spLocks noGrp="1"/>
          </p:cNvSpPr>
          <p:nvPr>
            <p:ph type="ftr" sz="quarter" idx="11"/>
          </p:nvPr>
        </p:nvSpPr>
        <p:spPr/>
        <p:txBody>
          <a:bodyPr/>
          <a:lstStyle/>
          <a:p>
            <a:r>
              <a:rPr lang="zh-CN" altLang="en-US"/>
              <a:t>构造</a:t>
            </a:r>
            <a:r>
              <a:rPr lang="en-US" altLang="zh-CN"/>
              <a:t>Huffman</a:t>
            </a:r>
            <a:r>
              <a:rPr lang="zh-CN" altLang="en-US"/>
              <a:t>编码</a:t>
            </a:r>
          </a:p>
        </p:txBody>
      </p:sp>
      <p:sp>
        <p:nvSpPr>
          <p:cNvPr id="59" name="灯片编号占位符 58">
            <a:extLst>
              <a:ext uri="{FF2B5EF4-FFF2-40B4-BE49-F238E27FC236}">
                <a16:creationId xmlns:a16="http://schemas.microsoft.com/office/drawing/2014/main" id="{6E0AA11F-EA38-4CE2-B253-C635A85A2EFD}"/>
              </a:ext>
            </a:extLst>
          </p:cNvPr>
          <p:cNvSpPr>
            <a:spLocks noGrp="1"/>
          </p:cNvSpPr>
          <p:nvPr>
            <p:ph type="sldNum" sz="quarter" idx="12"/>
          </p:nvPr>
        </p:nvSpPr>
        <p:spPr/>
        <p:txBody>
          <a:bodyPr/>
          <a:lstStyle/>
          <a:p>
            <a:fld id="{E608AD4A-8ACF-4223-87D6-BB607F526300}" type="slidenum">
              <a:rPr lang="zh-CN" altLang="en-US" smtClean="0"/>
              <a:t>6</a:t>
            </a:fld>
            <a:endParaRPr lang="zh-CN" altLang="en-US"/>
          </a:p>
        </p:txBody>
      </p:sp>
    </p:spTree>
    <p:extLst>
      <p:ext uri="{BB962C8B-B14F-4D97-AF65-F5344CB8AC3E}">
        <p14:creationId xmlns:p14="http://schemas.microsoft.com/office/powerpoint/2010/main" val="6193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8796C5-6C85-424B-A9CA-BB141CA5C726}"/>
              </a:ext>
            </a:extLst>
          </p:cNvPr>
          <p:cNvSpPr>
            <a:spLocks noGrp="1"/>
          </p:cNvSpPr>
          <p:nvPr>
            <p:ph type="title"/>
          </p:nvPr>
        </p:nvSpPr>
        <p:spPr/>
        <p:txBody>
          <a:bodyPr>
            <a:normAutofit/>
          </a:bodyPr>
          <a:lstStyle/>
          <a:p>
            <a:r>
              <a:rPr lang="zh-CN" altLang="en-US" sz="2800" b="1" dirty="0">
                <a:latin typeface="宋体" panose="02010600030101010101" pitchFamily="2" charset="-122"/>
                <a:ea typeface="宋体" panose="02010600030101010101" pitchFamily="2" charset="-122"/>
              </a:rPr>
              <a:t>伪代码</a:t>
            </a:r>
          </a:p>
        </p:txBody>
      </p:sp>
      <p:sp>
        <p:nvSpPr>
          <p:cNvPr id="6" name="日期占位符 5">
            <a:extLst>
              <a:ext uri="{FF2B5EF4-FFF2-40B4-BE49-F238E27FC236}">
                <a16:creationId xmlns:a16="http://schemas.microsoft.com/office/drawing/2014/main" id="{8603964B-5BDC-4F15-B6F6-2E63C74F6AC4}"/>
              </a:ext>
            </a:extLst>
          </p:cNvPr>
          <p:cNvSpPr>
            <a:spLocks noGrp="1"/>
          </p:cNvSpPr>
          <p:nvPr>
            <p:ph type="dt" sz="half" idx="10"/>
          </p:nvPr>
        </p:nvSpPr>
        <p:spPr/>
        <p:txBody>
          <a:bodyPr/>
          <a:lstStyle/>
          <a:p>
            <a:fld id="{D01066BB-D0D5-4145-A943-AB43912813BB}" type="datetime1">
              <a:rPr lang="zh-CN" altLang="en-US" smtClean="0"/>
              <a:t>2020/9/23</a:t>
            </a:fld>
            <a:endParaRPr lang="zh-CN" altLang="en-US"/>
          </a:p>
        </p:txBody>
      </p:sp>
      <p:sp>
        <p:nvSpPr>
          <p:cNvPr id="7" name="页脚占位符 6">
            <a:extLst>
              <a:ext uri="{FF2B5EF4-FFF2-40B4-BE49-F238E27FC236}">
                <a16:creationId xmlns:a16="http://schemas.microsoft.com/office/drawing/2014/main" id="{EB6A15AD-CB1C-4B53-886F-E497765F38C8}"/>
              </a:ext>
            </a:extLst>
          </p:cNvPr>
          <p:cNvSpPr>
            <a:spLocks noGrp="1"/>
          </p:cNvSpPr>
          <p:nvPr>
            <p:ph type="ftr" sz="quarter" idx="11"/>
          </p:nvPr>
        </p:nvSpPr>
        <p:spPr/>
        <p:txBody>
          <a:bodyPr/>
          <a:lstStyle/>
          <a:p>
            <a:r>
              <a:rPr lang="zh-CN" altLang="en-US"/>
              <a:t>构造</a:t>
            </a:r>
            <a:r>
              <a:rPr lang="en-US" altLang="zh-CN"/>
              <a:t>Huffman</a:t>
            </a:r>
            <a:r>
              <a:rPr lang="zh-CN" altLang="en-US"/>
              <a:t>编码</a:t>
            </a:r>
          </a:p>
        </p:txBody>
      </p:sp>
      <p:sp>
        <p:nvSpPr>
          <p:cNvPr id="8" name="灯片编号占位符 7">
            <a:extLst>
              <a:ext uri="{FF2B5EF4-FFF2-40B4-BE49-F238E27FC236}">
                <a16:creationId xmlns:a16="http://schemas.microsoft.com/office/drawing/2014/main" id="{16A21F2F-2A18-415B-80BC-F2A10E703027}"/>
              </a:ext>
            </a:extLst>
          </p:cNvPr>
          <p:cNvSpPr>
            <a:spLocks noGrp="1"/>
          </p:cNvSpPr>
          <p:nvPr>
            <p:ph type="sldNum" sz="quarter" idx="12"/>
          </p:nvPr>
        </p:nvSpPr>
        <p:spPr/>
        <p:txBody>
          <a:bodyPr/>
          <a:lstStyle/>
          <a:p>
            <a:fld id="{E608AD4A-8ACF-4223-87D6-BB607F526300}" type="slidenum">
              <a:rPr lang="zh-CN" altLang="en-US" smtClean="0"/>
              <a:t>7</a:t>
            </a:fld>
            <a:endParaRPr lang="zh-CN" altLang="en-US"/>
          </a:p>
        </p:txBody>
      </p:sp>
      <p:pic>
        <p:nvPicPr>
          <p:cNvPr id="10" name="图片 9">
            <a:extLst>
              <a:ext uri="{FF2B5EF4-FFF2-40B4-BE49-F238E27FC236}">
                <a16:creationId xmlns:a16="http://schemas.microsoft.com/office/drawing/2014/main" id="{766D1A25-77A8-4B10-B945-552CEC8781BB}"/>
              </a:ext>
            </a:extLst>
          </p:cNvPr>
          <p:cNvPicPr>
            <a:picLocks noChangeAspect="1"/>
          </p:cNvPicPr>
          <p:nvPr/>
        </p:nvPicPr>
        <p:blipFill>
          <a:blip r:embed="rId2"/>
          <a:stretch>
            <a:fillRect/>
          </a:stretch>
        </p:blipFill>
        <p:spPr>
          <a:xfrm>
            <a:off x="1893089" y="1402596"/>
            <a:ext cx="7948341" cy="4646418"/>
          </a:xfrm>
          <a:prstGeom prst="rect">
            <a:avLst/>
          </a:prstGeom>
        </p:spPr>
      </p:pic>
    </p:spTree>
    <p:extLst>
      <p:ext uri="{BB962C8B-B14F-4D97-AF65-F5344CB8AC3E}">
        <p14:creationId xmlns:p14="http://schemas.microsoft.com/office/powerpoint/2010/main" val="427522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a16="http://schemas.microsoft.com/office/drawing/2014/main" id="{245DD9F8-AB5C-4950-A5CD-9D4451186B37}"/>
              </a:ext>
            </a:extLst>
          </p:cNvPr>
          <p:cNvSpPr/>
          <p:nvPr/>
        </p:nvSpPr>
        <p:spPr>
          <a:xfrm>
            <a:off x="1280160" y="2032000"/>
            <a:ext cx="7396480" cy="312978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3150676F-3610-44E8-AF79-64DA848D93E4}"/>
              </a:ext>
            </a:extLst>
          </p:cNvPr>
          <p:cNvSpPr>
            <a:spLocks noGrp="1"/>
          </p:cNvSpPr>
          <p:nvPr>
            <p:ph type="title"/>
          </p:nvPr>
        </p:nvSpPr>
        <p:spPr/>
        <p:txBody>
          <a:bodyPr/>
          <a:lstStyle/>
          <a:p>
            <a:r>
              <a:rPr lang="zh-CN" altLang="en-US" sz="4400" b="1" dirty="0">
                <a:latin typeface="宋体" panose="02010600030101010101" pitchFamily="2" charset="-122"/>
                <a:ea typeface="宋体" panose="02010600030101010101" pitchFamily="2" charset="-122"/>
              </a:rPr>
              <a:t>正确性证明</a:t>
            </a:r>
            <a:endParaRPr lang="zh-CN" altLang="en-US" dirty="0"/>
          </a:p>
        </p:txBody>
      </p:sp>
      <p:sp>
        <p:nvSpPr>
          <p:cNvPr id="3" name="内容占位符 2">
            <a:extLst>
              <a:ext uri="{FF2B5EF4-FFF2-40B4-BE49-F238E27FC236}">
                <a16:creationId xmlns:a16="http://schemas.microsoft.com/office/drawing/2014/main" id="{F2D0CDDF-B3CC-4C93-8198-7E56BC7DD455}"/>
              </a:ext>
            </a:extLst>
          </p:cNvPr>
          <p:cNvSpPr>
            <a:spLocks noGrp="1"/>
          </p:cNvSpPr>
          <p:nvPr>
            <p:ph idx="1"/>
          </p:nvPr>
        </p:nvSpPr>
        <p:spPr>
          <a:xfrm>
            <a:off x="838200" y="1690688"/>
            <a:ext cx="10515600" cy="4351338"/>
          </a:xfrm>
        </p:spPr>
        <p:txBody>
          <a:bodyPr>
            <a:normAutofit/>
          </a:bodyPr>
          <a:lstStyle/>
          <a:p>
            <a:pPr marL="0" indent="0">
              <a:buNone/>
            </a:pPr>
            <a:r>
              <a:rPr lang="zh-CN" altLang="en-US" sz="3200" dirty="0"/>
              <a:t>这个问题的最优子结构和贪心选择性质具体指什么？</a:t>
            </a:r>
          </a:p>
        </p:txBody>
      </p:sp>
      <p:sp>
        <p:nvSpPr>
          <p:cNvPr id="4" name="椭圆 3">
            <a:extLst>
              <a:ext uri="{FF2B5EF4-FFF2-40B4-BE49-F238E27FC236}">
                <a16:creationId xmlns:a16="http://schemas.microsoft.com/office/drawing/2014/main" id="{0057E7D6-1448-440F-B90D-2658E373AEA2}"/>
              </a:ext>
            </a:extLst>
          </p:cNvPr>
          <p:cNvSpPr/>
          <p:nvPr/>
        </p:nvSpPr>
        <p:spPr>
          <a:xfrm>
            <a:off x="2592639" y="5389801"/>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9</a:t>
            </a:r>
            <a:endParaRPr lang="zh-CN" altLang="en-US" dirty="0">
              <a:solidFill>
                <a:schemeClr val="tx1"/>
              </a:solidFill>
            </a:endParaRPr>
          </a:p>
        </p:txBody>
      </p:sp>
      <p:sp>
        <p:nvSpPr>
          <p:cNvPr id="5" name="椭圆 4">
            <a:extLst>
              <a:ext uri="{FF2B5EF4-FFF2-40B4-BE49-F238E27FC236}">
                <a16:creationId xmlns:a16="http://schemas.microsoft.com/office/drawing/2014/main" id="{8F60CE85-302E-43CB-A91F-ED017C433763}"/>
              </a:ext>
            </a:extLst>
          </p:cNvPr>
          <p:cNvSpPr/>
          <p:nvPr/>
        </p:nvSpPr>
        <p:spPr>
          <a:xfrm>
            <a:off x="3902182" y="5389801"/>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cxnSp>
        <p:nvCxnSpPr>
          <p:cNvPr id="6" name="直接连接符 5">
            <a:extLst>
              <a:ext uri="{FF2B5EF4-FFF2-40B4-BE49-F238E27FC236}">
                <a16:creationId xmlns:a16="http://schemas.microsoft.com/office/drawing/2014/main" id="{3DC0113D-8D74-497F-9C7D-3C4C3D02BA76}"/>
              </a:ext>
            </a:extLst>
          </p:cNvPr>
          <p:cNvCxnSpPr>
            <a:cxnSpLocks/>
            <a:stCxn id="8" idx="3"/>
            <a:endCxn id="4" idx="0"/>
          </p:cNvCxnSpPr>
          <p:nvPr/>
        </p:nvCxnSpPr>
        <p:spPr>
          <a:xfrm flipH="1">
            <a:off x="2889583" y="4752435"/>
            <a:ext cx="427403" cy="637366"/>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595D291C-4CAE-41CF-B12F-2C419A6D1AA6}"/>
              </a:ext>
            </a:extLst>
          </p:cNvPr>
          <p:cNvCxnSpPr>
            <a:cxnSpLocks/>
            <a:stCxn id="8" idx="5"/>
            <a:endCxn id="5" idx="0"/>
          </p:cNvCxnSpPr>
          <p:nvPr/>
        </p:nvCxnSpPr>
        <p:spPr>
          <a:xfrm>
            <a:off x="3736928" y="4752435"/>
            <a:ext cx="462198" cy="637366"/>
          </a:xfrm>
          <a:prstGeom prst="line">
            <a:avLst/>
          </a:prstGeom>
        </p:spPr>
        <p:style>
          <a:lnRef idx="1">
            <a:schemeClr val="dk1"/>
          </a:lnRef>
          <a:fillRef idx="0">
            <a:schemeClr val="dk1"/>
          </a:fillRef>
          <a:effectRef idx="0">
            <a:schemeClr val="dk1"/>
          </a:effectRef>
          <a:fontRef idx="minor">
            <a:schemeClr val="tx1"/>
          </a:fontRef>
        </p:style>
      </p:cxnSp>
      <p:sp>
        <p:nvSpPr>
          <p:cNvPr id="8" name="椭圆 7">
            <a:extLst>
              <a:ext uri="{FF2B5EF4-FFF2-40B4-BE49-F238E27FC236}">
                <a16:creationId xmlns:a16="http://schemas.microsoft.com/office/drawing/2014/main" id="{FCA7C4F6-2A13-4508-AAF1-ABE95CFA4EAA}"/>
              </a:ext>
            </a:extLst>
          </p:cNvPr>
          <p:cNvSpPr/>
          <p:nvPr/>
        </p:nvSpPr>
        <p:spPr>
          <a:xfrm>
            <a:off x="3230013" y="4390353"/>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14</a:t>
            </a:r>
            <a:endParaRPr lang="zh-CN" altLang="en-US" sz="1600" dirty="0">
              <a:solidFill>
                <a:schemeClr val="tx1"/>
              </a:solidFill>
            </a:endParaRPr>
          </a:p>
        </p:txBody>
      </p:sp>
      <p:sp>
        <p:nvSpPr>
          <p:cNvPr id="9" name="椭圆 8">
            <a:extLst>
              <a:ext uri="{FF2B5EF4-FFF2-40B4-BE49-F238E27FC236}">
                <a16:creationId xmlns:a16="http://schemas.microsoft.com/office/drawing/2014/main" id="{3A2E31D7-2C04-4E10-A140-1AE95588947D}"/>
              </a:ext>
            </a:extLst>
          </p:cNvPr>
          <p:cNvSpPr/>
          <p:nvPr/>
        </p:nvSpPr>
        <p:spPr>
          <a:xfrm>
            <a:off x="4282968" y="4390353"/>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13</a:t>
            </a:r>
            <a:endParaRPr lang="zh-CN" altLang="en-US" sz="1600" dirty="0">
              <a:solidFill>
                <a:schemeClr val="tx1"/>
              </a:solidFill>
            </a:endParaRPr>
          </a:p>
        </p:txBody>
      </p:sp>
      <p:sp>
        <p:nvSpPr>
          <p:cNvPr id="10" name="椭圆 9">
            <a:extLst>
              <a:ext uri="{FF2B5EF4-FFF2-40B4-BE49-F238E27FC236}">
                <a16:creationId xmlns:a16="http://schemas.microsoft.com/office/drawing/2014/main" id="{1125FF00-0C90-4E44-B40B-6766D150AE3B}"/>
              </a:ext>
            </a:extLst>
          </p:cNvPr>
          <p:cNvSpPr/>
          <p:nvPr/>
        </p:nvSpPr>
        <p:spPr>
          <a:xfrm>
            <a:off x="5113313" y="4390353"/>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12</a:t>
            </a:r>
            <a:endParaRPr lang="zh-CN" altLang="en-US" sz="1600" dirty="0">
              <a:solidFill>
                <a:schemeClr val="tx1"/>
              </a:solidFill>
            </a:endParaRPr>
          </a:p>
        </p:txBody>
      </p:sp>
      <p:cxnSp>
        <p:nvCxnSpPr>
          <p:cNvPr id="11" name="直接连接符 10">
            <a:extLst>
              <a:ext uri="{FF2B5EF4-FFF2-40B4-BE49-F238E27FC236}">
                <a16:creationId xmlns:a16="http://schemas.microsoft.com/office/drawing/2014/main" id="{6808A323-B35B-407D-80F8-69B7C7C3F7BA}"/>
              </a:ext>
            </a:extLst>
          </p:cNvPr>
          <p:cNvCxnSpPr>
            <a:cxnSpLocks/>
            <a:stCxn id="13" idx="4"/>
            <a:endCxn id="9" idx="0"/>
          </p:cNvCxnSpPr>
          <p:nvPr/>
        </p:nvCxnSpPr>
        <p:spPr>
          <a:xfrm>
            <a:off x="4563830" y="3815111"/>
            <a:ext cx="16082" cy="575242"/>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027A70E6-08F2-4D23-981E-A6EE7542027A}"/>
              </a:ext>
            </a:extLst>
          </p:cNvPr>
          <p:cNvCxnSpPr>
            <a:cxnSpLocks/>
            <a:stCxn id="13" idx="5"/>
            <a:endCxn id="10" idx="0"/>
          </p:cNvCxnSpPr>
          <p:nvPr/>
        </p:nvCxnSpPr>
        <p:spPr>
          <a:xfrm>
            <a:off x="4773801" y="3752987"/>
            <a:ext cx="636456" cy="637366"/>
          </a:xfrm>
          <a:prstGeom prst="line">
            <a:avLst/>
          </a:prstGeom>
        </p:spPr>
        <p:style>
          <a:lnRef idx="1">
            <a:schemeClr val="dk1"/>
          </a:lnRef>
          <a:fillRef idx="0">
            <a:schemeClr val="dk1"/>
          </a:fillRef>
          <a:effectRef idx="0">
            <a:schemeClr val="dk1"/>
          </a:effectRef>
          <a:fontRef idx="minor">
            <a:schemeClr val="tx1"/>
          </a:fontRef>
        </p:style>
      </p:cxnSp>
      <p:sp>
        <p:nvSpPr>
          <p:cNvPr id="13" name="椭圆 12">
            <a:extLst>
              <a:ext uri="{FF2B5EF4-FFF2-40B4-BE49-F238E27FC236}">
                <a16:creationId xmlns:a16="http://schemas.microsoft.com/office/drawing/2014/main" id="{BF3062CA-D105-4703-A92E-F7288086B3AA}"/>
              </a:ext>
            </a:extLst>
          </p:cNvPr>
          <p:cNvSpPr/>
          <p:nvPr/>
        </p:nvSpPr>
        <p:spPr>
          <a:xfrm>
            <a:off x="4266886" y="3390905"/>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39</a:t>
            </a:r>
            <a:endParaRPr lang="zh-CN" altLang="en-US" sz="1600" dirty="0">
              <a:solidFill>
                <a:schemeClr val="tx1"/>
              </a:solidFill>
            </a:endParaRPr>
          </a:p>
        </p:txBody>
      </p:sp>
      <p:cxnSp>
        <p:nvCxnSpPr>
          <p:cNvPr id="14" name="直接连接符 13">
            <a:extLst>
              <a:ext uri="{FF2B5EF4-FFF2-40B4-BE49-F238E27FC236}">
                <a16:creationId xmlns:a16="http://schemas.microsoft.com/office/drawing/2014/main" id="{96A3B7C5-F055-4D6B-9D1A-932A4F1E25C1}"/>
              </a:ext>
            </a:extLst>
          </p:cNvPr>
          <p:cNvCxnSpPr>
            <a:stCxn id="13" idx="3"/>
            <a:endCxn id="8" idx="0"/>
          </p:cNvCxnSpPr>
          <p:nvPr/>
        </p:nvCxnSpPr>
        <p:spPr>
          <a:xfrm flipH="1">
            <a:off x="3526957" y="3752987"/>
            <a:ext cx="826902" cy="637366"/>
          </a:xfrm>
          <a:prstGeom prst="line">
            <a:avLst/>
          </a:prstGeom>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30794CAC-C137-43CB-94AA-3CF20D15C058}"/>
              </a:ext>
            </a:extLst>
          </p:cNvPr>
          <p:cNvSpPr/>
          <p:nvPr/>
        </p:nvSpPr>
        <p:spPr>
          <a:xfrm>
            <a:off x="6491787" y="3388843"/>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45</a:t>
            </a:r>
            <a:endParaRPr lang="zh-CN" altLang="en-US" sz="1600" dirty="0">
              <a:solidFill>
                <a:schemeClr val="tx1"/>
              </a:solidFill>
            </a:endParaRPr>
          </a:p>
        </p:txBody>
      </p:sp>
      <p:cxnSp>
        <p:nvCxnSpPr>
          <p:cNvPr id="16" name="直接连接符 15">
            <a:extLst>
              <a:ext uri="{FF2B5EF4-FFF2-40B4-BE49-F238E27FC236}">
                <a16:creationId xmlns:a16="http://schemas.microsoft.com/office/drawing/2014/main" id="{10DCBF92-24D4-4503-96BE-1DCA94443191}"/>
              </a:ext>
            </a:extLst>
          </p:cNvPr>
          <p:cNvCxnSpPr>
            <a:cxnSpLocks/>
            <a:stCxn id="17" idx="5"/>
            <a:endCxn id="15" idx="0"/>
          </p:cNvCxnSpPr>
          <p:nvPr/>
        </p:nvCxnSpPr>
        <p:spPr>
          <a:xfrm>
            <a:off x="5858715" y="2731864"/>
            <a:ext cx="930016" cy="656979"/>
          </a:xfrm>
          <a:prstGeom prst="line">
            <a:avLst/>
          </a:prstGeom>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4C79B0DE-EAFA-4C83-AEEE-A925FB43BAE0}"/>
              </a:ext>
            </a:extLst>
          </p:cNvPr>
          <p:cNvSpPr/>
          <p:nvPr/>
        </p:nvSpPr>
        <p:spPr>
          <a:xfrm>
            <a:off x="5351800" y="2369782"/>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100" dirty="0">
                <a:solidFill>
                  <a:schemeClr val="tx1"/>
                </a:solidFill>
              </a:rPr>
              <a:t>100</a:t>
            </a:r>
            <a:endParaRPr lang="zh-CN" altLang="en-US" sz="1100" dirty="0">
              <a:solidFill>
                <a:schemeClr val="tx1"/>
              </a:solidFill>
            </a:endParaRPr>
          </a:p>
        </p:txBody>
      </p:sp>
      <p:cxnSp>
        <p:nvCxnSpPr>
          <p:cNvPr id="18" name="直接连接符 17">
            <a:extLst>
              <a:ext uri="{FF2B5EF4-FFF2-40B4-BE49-F238E27FC236}">
                <a16:creationId xmlns:a16="http://schemas.microsoft.com/office/drawing/2014/main" id="{2B4C0850-4BA1-450E-A416-E079BA6B3F4F}"/>
              </a:ext>
            </a:extLst>
          </p:cNvPr>
          <p:cNvCxnSpPr>
            <a:stCxn id="17" idx="3"/>
            <a:endCxn id="13" idx="0"/>
          </p:cNvCxnSpPr>
          <p:nvPr/>
        </p:nvCxnSpPr>
        <p:spPr>
          <a:xfrm flipH="1">
            <a:off x="4563830" y="2731864"/>
            <a:ext cx="874943" cy="659041"/>
          </a:xfrm>
          <a:prstGeom prst="line">
            <a:avLst/>
          </a:prstGeom>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D734C934-320A-4107-AF88-7FB79BEE6548}"/>
              </a:ext>
            </a:extLst>
          </p:cNvPr>
          <p:cNvSpPr/>
          <p:nvPr/>
        </p:nvSpPr>
        <p:spPr>
          <a:xfrm>
            <a:off x="5357134" y="3397175"/>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solidFill>
                  <a:schemeClr val="tx1"/>
                </a:solidFill>
              </a:rPr>
              <a:t>16</a:t>
            </a:r>
            <a:endParaRPr lang="zh-CN" altLang="en-US" sz="1600" dirty="0">
              <a:solidFill>
                <a:schemeClr val="tx1"/>
              </a:solidFill>
            </a:endParaRPr>
          </a:p>
        </p:txBody>
      </p:sp>
      <p:cxnSp>
        <p:nvCxnSpPr>
          <p:cNvPr id="20" name="直接连接符 19">
            <a:extLst>
              <a:ext uri="{FF2B5EF4-FFF2-40B4-BE49-F238E27FC236}">
                <a16:creationId xmlns:a16="http://schemas.microsoft.com/office/drawing/2014/main" id="{0634C519-103B-4313-9757-4529423CF2A6}"/>
              </a:ext>
            </a:extLst>
          </p:cNvPr>
          <p:cNvCxnSpPr>
            <a:stCxn id="19" idx="0"/>
            <a:endCxn id="17" idx="4"/>
          </p:cNvCxnSpPr>
          <p:nvPr/>
        </p:nvCxnSpPr>
        <p:spPr>
          <a:xfrm flipH="1" flipV="1">
            <a:off x="5648744" y="2793988"/>
            <a:ext cx="5334" cy="603187"/>
          </a:xfrm>
          <a:prstGeom prst="line">
            <a:avLst/>
          </a:prstGeom>
        </p:spPr>
        <p:style>
          <a:lnRef idx="1">
            <a:schemeClr val="dk1"/>
          </a:lnRef>
          <a:fillRef idx="0">
            <a:schemeClr val="dk1"/>
          </a:fillRef>
          <a:effectRef idx="0">
            <a:schemeClr val="dk1"/>
          </a:effectRef>
          <a:fontRef idx="minor">
            <a:schemeClr val="tx1"/>
          </a:fontRef>
        </p:style>
      </p:cxnSp>
      <p:sp>
        <p:nvSpPr>
          <p:cNvPr id="21" name="文本框 20">
            <a:extLst>
              <a:ext uri="{FF2B5EF4-FFF2-40B4-BE49-F238E27FC236}">
                <a16:creationId xmlns:a16="http://schemas.microsoft.com/office/drawing/2014/main" id="{9065354B-6764-434E-BC7C-72C371389CA1}"/>
              </a:ext>
            </a:extLst>
          </p:cNvPr>
          <p:cNvSpPr txBox="1"/>
          <p:nvPr/>
        </p:nvSpPr>
        <p:spPr>
          <a:xfrm>
            <a:off x="4743587" y="2782033"/>
            <a:ext cx="306494" cy="369332"/>
          </a:xfrm>
          <a:prstGeom prst="rect">
            <a:avLst/>
          </a:prstGeom>
          <a:noFill/>
        </p:spPr>
        <p:txBody>
          <a:bodyPr wrap="none" rtlCol="0">
            <a:spAutoFit/>
          </a:bodyPr>
          <a:lstStyle/>
          <a:p>
            <a:r>
              <a:rPr lang="en-US" altLang="zh-CN" dirty="0"/>
              <a:t>0</a:t>
            </a:r>
            <a:endParaRPr lang="zh-CN" altLang="en-US" dirty="0"/>
          </a:p>
        </p:txBody>
      </p:sp>
      <p:sp>
        <p:nvSpPr>
          <p:cNvPr id="22" name="文本框 21">
            <a:extLst>
              <a:ext uri="{FF2B5EF4-FFF2-40B4-BE49-F238E27FC236}">
                <a16:creationId xmlns:a16="http://schemas.microsoft.com/office/drawing/2014/main" id="{4326A016-51F7-4CDE-BD91-C46AD83BAA31}"/>
              </a:ext>
            </a:extLst>
          </p:cNvPr>
          <p:cNvSpPr txBox="1"/>
          <p:nvPr/>
        </p:nvSpPr>
        <p:spPr>
          <a:xfrm>
            <a:off x="3710201" y="3700023"/>
            <a:ext cx="306494" cy="369332"/>
          </a:xfrm>
          <a:prstGeom prst="rect">
            <a:avLst/>
          </a:prstGeom>
          <a:noFill/>
        </p:spPr>
        <p:txBody>
          <a:bodyPr wrap="square" rtlCol="0">
            <a:spAutoFit/>
          </a:bodyPr>
          <a:lstStyle/>
          <a:p>
            <a:r>
              <a:rPr lang="en-US" altLang="zh-CN" dirty="0"/>
              <a:t>0</a:t>
            </a:r>
            <a:endParaRPr lang="zh-CN" altLang="en-US" dirty="0"/>
          </a:p>
        </p:txBody>
      </p:sp>
      <p:sp>
        <p:nvSpPr>
          <p:cNvPr id="23" name="文本框 22">
            <a:extLst>
              <a:ext uri="{FF2B5EF4-FFF2-40B4-BE49-F238E27FC236}">
                <a16:creationId xmlns:a16="http://schemas.microsoft.com/office/drawing/2014/main" id="{E34AE291-3CD3-4EB6-9506-0E563BBEF73C}"/>
              </a:ext>
            </a:extLst>
          </p:cNvPr>
          <p:cNvSpPr txBox="1"/>
          <p:nvPr/>
        </p:nvSpPr>
        <p:spPr>
          <a:xfrm>
            <a:off x="2876725" y="4870246"/>
            <a:ext cx="306494" cy="369332"/>
          </a:xfrm>
          <a:prstGeom prst="rect">
            <a:avLst/>
          </a:prstGeom>
          <a:noFill/>
        </p:spPr>
        <p:txBody>
          <a:bodyPr wrap="none" rtlCol="0">
            <a:spAutoFit/>
          </a:bodyPr>
          <a:lstStyle/>
          <a:p>
            <a:r>
              <a:rPr lang="en-US" altLang="zh-CN" dirty="0"/>
              <a:t>0</a:t>
            </a:r>
            <a:endParaRPr lang="zh-CN" altLang="en-US" dirty="0"/>
          </a:p>
        </p:txBody>
      </p:sp>
      <p:sp>
        <p:nvSpPr>
          <p:cNvPr id="24" name="文本框 23">
            <a:extLst>
              <a:ext uri="{FF2B5EF4-FFF2-40B4-BE49-F238E27FC236}">
                <a16:creationId xmlns:a16="http://schemas.microsoft.com/office/drawing/2014/main" id="{F232692C-EC20-4C74-B5E3-6C70A1EF55B8}"/>
              </a:ext>
            </a:extLst>
          </p:cNvPr>
          <p:cNvSpPr txBox="1"/>
          <p:nvPr/>
        </p:nvSpPr>
        <p:spPr>
          <a:xfrm>
            <a:off x="5582470" y="2793863"/>
            <a:ext cx="306494" cy="369332"/>
          </a:xfrm>
          <a:prstGeom prst="rect">
            <a:avLst/>
          </a:prstGeom>
          <a:noFill/>
        </p:spPr>
        <p:txBody>
          <a:bodyPr wrap="none" rtlCol="0">
            <a:spAutoFit/>
          </a:bodyPr>
          <a:lstStyle/>
          <a:p>
            <a:r>
              <a:rPr lang="en-US" altLang="zh-CN" dirty="0"/>
              <a:t>1</a:t>
            </a:r>
            <a:endParaRPr lang="zh-CN" altLang="en-US" dirty="0"/>
          </a:p>
        </p:txBody>
      </p:sp>
      <p:sp>
        <p:nvSpPr>
          <p:cNvPr id="25" name="文本框 24">
            <a:extLst>
              <a:ext uri="{FF2B5EF4-FFF2-40B4-BE49-F238E27FC236}">
                <a16:creationId xmlns:a16="http://schemas.microsoft.com/office/drawing/2014/main" id="{74F1FF1F-F971-4D61-A76C-98CB666591F0}"/>
              </a:ext>
            </a:extLst>
          </p:cNvPr>
          <p:cNvSpPr txBox="1"/>
          <p:nvPr/>
        </p:nvSpPr>
        <p:spPr>
          <a:xfrm>
            <a:off x="4325708" y="3908210"/>
            <a:ext cx="306494" cy="369332"/>
          </a:xfrm>
          <a:prstGeom prst="rect">
            <a:avLst/>
          </a:prstGeom>
          <a:noFill/>
        </p:spPr>
        <p:txBody>
          <a:bodyPr wrap="none" rtlCol="0">
            <a:spAutoFit/>
          </a:bodyPr>
          <a:lstStyle/>
          <a:p>
            <a:r>
              <a:rPr lang="en-US" altLang="zh-CN" dirty="0"/>
              <a:t>1</a:t>
            </a:r>
            <a:endParaRPr lang="zh-CN" altLang="en-US" dirty="0"/>
          </a:p>
        </p:txBody>
      </p:sp>
      <p:sp>
        <p:nvSpPr>
          <p:cNvPr id="26" name="文本框 25">
            <a:extLst>
              <a:ext uri="{FF2B5EF4-FFF2-40B4-BE49-F238E27FC236}">
                <a16:creationId xmlns:a16="http://schemas.microsoft.com/office/drawing/2014/main" id="{2CCE9E12-CA45-4387-8D7B-30B336FCB0FA}"/>
              </a:ext>
            </a:extLst>
          </p:cNvPr>
          <p:cNvSpPr txBox="1"/>
          <p:nvPr/>
        </p:nvSpPr>
        <p:spPr>
          <a:xfrm>
            <a:off x="3919357" y="4797855"/>
            <a:ext cx="306494" cy="369332"/>
          </a:xfrm>
          <a:prstGeom prst="rect">
            <a:avLst/>
          </a:prstGeom>
          <a:noFill/>
        </p:spPr>
        <p:txBody>
          <a:bodyPr wrap="none" rtlCol="0">
            <a:spAutoFit/>
          </a:bodyPr>
          <a:lstStyle/>
          <a:p>
            <a:r>
              <a:rPr lang="en-US" altLang="zh-CN" dirty="0"/>
              <a:t>2</a:t>
            </a:r>
            <a:endParaRPr lang="zh-CN" altLang="en-US" dirty="0"/>
          </a:p>
        </p:txBody>
      </p:sp>
      <p:sp>
        <p:nvSpPr>
          <p:cNvPr id="27" name="文本框 26">
            <a:extLst>
              <a:ext uri="{FF2B5EF4-FFF2-40B4-BE49-F238E27FC236}">
                <a16:creationId xmlns:a16="http://schemas.microsoft.com/office/drawing/2014/main" id="{64DB56B3-C660-4E19-A6CB-7917E25DE523}"/>
              </a:ext>
            </a:extLst>
          </p:cNvPr>
          <p:cNvSpPr txBox="1"/>
          <p:nvPr/>
        </p:nvSpPr>
        <p:spPr>
          <a:xfrm>
            <a:off x="5092029" y="3877312"/>
            <a:ext cx="306494" cy="369332"/>
          </a:xfrm>
          <a:prstGeom prst="rect">
            <a:avLst/>
          </a:prstGeom>
          <a:noFill/>
        </p:spPr>
        <p:txBody>
          <a:bodyPr wrap="none" rtlCol="0">
            <a:spAutoFit/>
          </a:bodyPr>
          <a:lstStyle/>
          <a:p>
            <a:r>
              <a:rPr lang="en-US" altLang="zh-CN" dirty="0"/>
              <a:t>2</a:t>
            </a:r>
            <a:endParaRPr lang="zh-CN" altLang="en-US" dirty="0"/>
          </a:p>
        </p:txBody>
      </p:sp>
      <p:sp>
        <p:nvSpPr>
          <p:cNvPr id="28" name="文本框 27">
            <a:extLst>
              <a:ext uri="{FF2B5EF4-FFF2-40B4-BE49-F238E27FC236}">
                <a16:creationId xmlns:a16="http://schemas.microsoft.com/office/drawing/2014/main" id="{793FA2A6-AA1C-4945-8D6F-B1374A882880}"/>
              </a:ext>
            </a:extLst>
          </p:cNvPr>
          <p:cNvSpPr txBox="1"/>
          <p:nvPr/>
        </p:nvSpPr>
        <p:spPr>
          <a:xfrm>
            <a:off x="6338540" y="2740801"/>
            <a:ext cx="306494" cy="369332"/>
          </a:xfrm>
          <a:prstGeom prst="rect">
            <a:avLst/>
          </a:prstGeom>
          <a:noFill/>
        </p:spPr>
        <p:txBody>
          <a:bodyPr wrap="none" rtlCol="0">
            <a:spAutoFit/>
          </a:bodyPr>
          <a:lstStyle/>
          <a:p>
            <a:r>
              <a:rPr lang="en-US" altLang="zh-CN" dirty="0"/>
              <a:t>2</a:t>
            </a:r>
            <a:endParaRPr lang="zh-CN" altLang="en-US" dirty="0"/>
          </a:p>
        </p:txBody>
      </p:sp>
      <p:sp>
        <p:nvSpPr>
          <p:cNvPr id="29" name="椭圆 28">
            <a:extLst>
              <a:ext uri="{FF2B5EF4-FFF2-40B4-BE49-F238E27FC236}">
                <a16:creationId xmlns:a16="http://schemas.microsoft.com/office/drawing/2014/main" id="{A9B9FC29-F450-4F34-AEC2-7CAEB3E8295A}"/>
              </a:ext>
            </a:extLst>
          </p:cNvPr>
          <p:cNvSpPr/>
          <p:nvPr/>
        </p:nvSpPr>
        <p:spPr>
          <a:xfrm>
            <a:off x="3230013" y="5389801"/>
            <a:ext cx="593888" cy="424206"/>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cxnSp>
        <p:nvCxnSpPr>
          <p:cNvPr id="30" name="直接连接符 29">
            <a:extLst>
              <a:ext uri="{FF2B5EF4-FFF2-40B4-BE49-F238E27FC236}">
                <a16:creationId xmlns:a16="http://schemas.microsoft.com/office/drawing/2014/main" id="{909D55D9-2087-48B1-A01F-87B4DD2DEE68}"/>
              </a:ext>
            </a:extLst>
          </p:cNvPr>
          <p:cNvCxnSpPr>
            <a:stCxn id="8" idx="4"/>
            <a:endCxn id="29" idx="0"/>
          </p:cNvCxnSpPr>
          <p:nvPr/>
        </p:nvCxnSpPr>
        <p:spPr>
          <a:xfrm>
            <a:off x="3526957" y="4814559"/>
            <a:ext cx="0" cy="575242"/>
          </a:xfrm>
          <a:prstGeom prst="line">
            <a:avLst/>
          </a:prstGeom>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FD2AC96A-A857-4312-AC2D-8E5281CBF7FB}"/>
              </a:ext>
            </a:extLst>
          </p:cNvPr>
          <p:cNvSpPr txBox="1"/>
          <p:nvPr/>
        </p:nvSpPr>
        <p:spPr>
          <a:xfrm>
            <a:off x="3449914" y="4880576"/>
            <a:ext cx="306494" cy="369332"/>
          </a:xfrm>
          <a:prstGeom prst="rect">
            <a:avLst/>
          </a:prstGeom>
          <a:noFill/>
        </p:spPr>
        <p:txBody>
          <a:bodyPr wrap="none" rtlCol="0">
            <a:spAutoFit/>
          </a:bodyPr>
          <a:lstStyle/>
          <a:p>
            <a:r>
              <a:rPr lang="en-US" altLang="zh-CN" dirty="0"/>
              <a:t>1</a:t>
            </a:r>
            <a:endParaRPr lang="zh-CN" altLang="en-US" dirty="0"/>
          </a:p>
        </p:txBody>
      </p:sp>
      <p:sp>
        <p:nvSpPr>
          <p:cNvPr id="33" name="文本框 32">
            <a:extLst>
              <a:ext uri="{FF2B5EF4-FFF2-40B4-BE49-F238E27FC236}">
                <a16:creationId xmlns:a16="http://schemas.microsoft.com/office/drawing/2014/main" id="{233003BA-D7CA-4640-9E28-5595818ABC59}"/>
              </a:ext>
            </a:extLst>
          </p:cNvPr>
          <p:cNvSpPr txBox="1"/>
          <p:nvPr/>
        </p:nvSpPr>
        <p:spPr>
          <a:xfrm>
            <a:off x="8376557" y="4390353"/>
            <a:ext cx="2726872" cy="1569660"/>
          </a:xfrm>
          <a:prstGeom prst="rect">
            <a:avLst/>
          </a:prstGeom>
          <a:noFill/>
        </p:spPr>
        <p:txBody>
          <a:bodyPr wrap="square" rtlCol="0">
            <a:spAutoFit/>
          </a:bodyPr>
          <a:lstStyle/>
          <a:p>
            <a:r>
              <a:rPr lang="zh-CN" altLang="en-US" sz="3200" dirty="0"/>
              <a:t>如何减少证明中需要考虑的情况？</a:t>
            </a:r>
          </a:p>
        </p:txBody>
      </p:sp>
    </p:spTree>
    <p:extLst>
      <p:ext uri="{BB962C8B-B14F-4D97-AF65-F5344CB8AC3E}">
        <p14:creationId xmlns:p14="http://schemas.microsoft.com/office/powerpoint/2010/main" val="27629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5" grpId="0" animBg="1"/>
      <p:bldP spid="8" grpId="0" animBg="1"/>
      <p:bldP spid="9" grpId="0" animBg="1"/>
      <p:bldP spid="10" grpId="0" animBg="1"/>
      <p:bldP spid="13" grpId="0" animBg="1"/>
      <p:bldP spid="15" grpId="0" animBg="1"/>
      <p:bldP spid="17" grpId="0" animBg="1"/>
      <p:bldP spid="19" grpId="0" animBg="1"/>
      <p:bldP spid="21" grpId="0"/>
      <p:bldP spid="22" grpId="0"/>
      <p:bldP spid="23" grpId="0"/>
      <p:bldP spid="24" grpId="0"/>
      <p:bldP spid="25" grpId="0"/>
      <p:bldP spid="26" grpId="0"/>
      <p:bldP spid="27" grpId="0"/>
      <p:bldP spid="28" grpId="0"/>
      <p:bldP spid="29"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D5001C-68A1-4FBE-950E-9DD5099F39FB}"/>
                  </a:ext>
                </a:extLst>
              </p:cNvPr>
              <p:cNvSpPr>
                <a:spLocks noGrp="1"/>
              </p:cNvSpPr>
              <p:nvPr>
                <p:ph idx="1"/>
              </p:nvPr>
            </p:nvSpPr>
            <p:spPr>
              <a:xfrm>
                <a:off x="838200" y="895740"/>
                <a:ext cx="10515600" cy="5840962"/>
              </a:xfrm>
            </p:spPr>
            <p:txBody>
              <a:bodyPr>
                <a:normAutofit/>
              </a:bodyPr>
              <a:lstStyle/>
              <a:p>
                <a:pPr marL="0" indent="0">
                  <a:buNone/>
                </a:pPr>
                <a:r>
                  <a:rPr lang="zh-CN" altLang="en-US" b="1" dirty="0">
                    <a:latin typeface="宋体" panose="02010600030101010101" pitchFamily="2" charset="-122"/>
                    <a:ea typeface="宋体" panose="02010600030101010101" pitchFamily="2" charset="-122"/>
                  </a:rPr>
                  <a:t>贪心选择性质：</a:t>
                </a:r>
                <a:endParaRPr lang="en-US" altLang="zh-CN" b="1"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令</a:t>
                </a:r>
                <a14:m>
                  <m:oMath xmlns:m="http://schemas.openxmlformats.org/officeDocument/2006/math">
                    <m:r>
                      <a:rPr lang="en-US" altLang="zh-CN" b="0" i="1" smtClean="0">
                        <a:latin typeface="Cambria Math" panose="02040503050406030204" pitchFamily="18" charset="0"/>
                      </a:rPr>
                      <m:t>𝐶</m:t>
                    </m:r>
                  </m:oMath>
                </a14:m>
                <a:r>
                  <a:rPr lang="zh-CN" altLang="en-US" dirty="0">
                    <a:latin typeface="宋体" panose="02010600030101010101" pitchFamily="2" charset="-122"/>
                    <a:ea typeface="宋体" panose="02010600030101010101" pitchFamily="2" charset="-122"/>
                  </a:rPr>
                  <a:t>为一个字母表，其中每个字符</a:t>
                </a:r>
                <a14:m>
                  <m:oMath xmlns:m="http://schemas.openxmlformats.org/officeDocument/2006/math">
                    <m:r>
                      <m:rPr>
                        <m:sty m:val="p"/>
                      </m:rPr>
                      <a:rPr lang="en-US" altLang="zh-CN" i="1" dirty="0">
                        <a:latin typeface="Cambria Math" panose="02040503050406030204" pitchFamily="18" charset="0"/>
                      </a:rPr>
                      <m:t>c</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𝐶</m:t>
                    </m:r>
                    <m:r>
                      <a:rPr lang="zh-CN" altLang="en-US" i="1" dirty="0">
                        <a:latin typeface="Cambria Math" panose="02040503050406030204" pitchFamily="18" charset="0"/>
                        <a:ea typeface="Cambria Math" panose="02040503050406030204" pitchFamily="18" charset="0"/>
                      </a:rPr>
                      <m:t>都</m:t>
                    </m:r>
                    <m:r>
                      <a:rPr lang="zh-CN" altLang="en-US" i="1" dirty="0" smtClean="0">
                        <a:latin typeface="Cambria Math" panose="02040503050406030204" pitchFamily="18" charset="0"/>
                        <a:ea typeface="Cambria Math" panose="02040503050406030204" pitchFamily="18" charset="0"/>
                      </a:rPr>
                      <m:t>有</m:t>
                    </m:r>
                  </m:oMath>
                </a14:m>
                <a:r>
                  <a:rPr lang="zh-CN" altLang="en-US" dirty="0">
                    <a:latin typeface="宋体" panose="02010600030101010101" pitchFamily="2" charset="-122"/>
                    <a:ea typeface="宋体" panose="02010600030101010101" pitchFamily="2" charset="-122"/>
                  </a:rPr>
                  <a:t>一个频率</a:t>
                </a:r>
                <a14:m>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oMath>
                </a14:m>
                <a:r>
                  <a:rPr lang="zh-CN" altLang="en-US" dirty="0">
                    <a:latin typeface="宋体" panose="02010600030101010101" pitchFamily="2" charset="-122"/>
                    <a:ea typeface="宋体" panose="02010600030101010101" pitchFamily="2" charset="-122"/>
                  </a:rPr>
                  <a:t>。令</a:t>
                </a:r>
                <a:r>
                  <a:rPr lang="en-US" altLang="zh-CN" dirty="0">
                    <a:latin typeface="宋体" panose="02010600030101010101" pitchFamily="2" charset="-122"/>
                    <a:ea typeface="宋体" panose="02010600030101010101" pitchFamily="2" charset="-122"/>
                  </a:rPr>
                  <a:t>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oMath>
                </a14:m>
                <a:r>
                  <a:rPr lang="zh-CN" altLang="en-US" dirty="0">
                    <a:latin typeface="宋体" panose="02010600030101010101" pitchFamily="2" charset="-122"/>
                    <a:ea typeface="宋体" panose="02010600030101010101" pitchFamily="2" charset="-122"/>
                  </a:rPr>
                  <a:t>是</a:t>
                </a:r>
                <a14:m>
                  <m:oMath xmlns:m="http://schemas.openxmlformats.org/officeDocument/2006/math">
                    <m:r>
                      <a:rPr lang="en-US" altLang="zh-CN" b="0" i="1" dirty="0" smtClean="0">
                        <a:latin typeface="Cambria Math" panose="02040503050406030204" pitchFamily="18" charset="0"/>
                      </a:rPr>
                      <m:t>𝐶</m:t>
                    </m:r>
                  </m:oMath>
                </a14:m>
                <a:r>
                  <a:rPr lang="zh-CN" altLang="en-US" dirty="0">
                    <a:latin typeface="宋体" panose="02010600030101010101" pitchFamily="2" charset="-122"/>
                    <a:ea typeface="宋体" panose="02010600030101010101" pitchFamily="2" charset="-122"/>
                  </a:rPr>
                  <a:t>频率最低的三个字符，那么存在</a:t>
                </a:r>
                <a14:m>
                  <m:oMath xmlns:m="http://schemas.openxmlformats.org/officeDocument/2006/math">
                    <m:r>
                      <a:rPr lang="en-US" altLang="zh-CN" b="0" i="1" smtClean="0">
                        <a:latin typeface="Cambria Math" panose="02040503050406030204" pitchFamily="18" charset="0"/>
                      </a:rPr>
                      <m:t>𝐶</m:t>
                    </m:r>
                  </m:oMath>
                </a14:m>
                <a:r>
                  <a:rPr lang="zh-CN" altLang="en-US" dirty="0">
                    <a:latin typeface="宋体" panose="02010600030101010101" pitchFamily="2" charset="-122"/>
                    <a:ea typeface="宋体" panose="02010600030101010101" pitchFamily="2" charset="-122"/>
                  </a:rPr>
                  <a:t>的一个最优前缀码，</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oMath>
                </a14:m>
                <a:r>
                  <a:rPr lang="zh-CN" altLang="en-US" dirty="0">
                    <a:latin typeface="宋体" panose="02010600030101010101" pitchFamily="2" charset="-122"/>
                    <a:ea typeface="宋体" panose="02010600030101010101" pitchFamily="2" charset="-122"/>
                  </a:rPr>
                  <a:t>的码字长度相同，且只有最后一个三进制位不同。</a:t>
                </a: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r>
                  <a:rPr lang="zh-CN" altLang="en-US" dirty="0">
                    <a:latin typeface="宋体" panose="02010600030101010101" pitchFamily="2" charset="-122"/>
                    <a:ea typeface="宋体" panose="02010600030101010101" pitchFamily="2" charset="-122"/>
                  </a:rPr>
                  <a:t>证明：令</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zh-CN" altLang="en-US" dirty="0">
                    <a:latin typeface="宋体" panose="02010600030101010101" pitchFamily="2" charset="-122"/>
                    <a:ea typeface="宋体" panose="02010600030101010101" pitchFamily="2" charset="-122"/>
                  </a:rPr>
                  <a:t>是</a:t>
                </a:r>
                <a14:m>
                  <m:oMath xmlns:m="http://schemas.openxmlformats.org/officeDocument/2006/math">
                    <m:r>
                      <a:rPr lang="en-US" altLang="zh-CN" b="0" i="1" dirty="0" smtClean="0">
                        <a:latin typeface="Cambria Math" panose="02040503050406030204" pitchFamily="18" charset="0"/>
                      </a:rPr>
                      <m:t>𝑇</m:t>
                    </m:r>
                  </m:oMath>
                </a14:m>
                <a:r>
                  <a:rPr lang="zh-CN" altLang="en-US" dirty="0">
                    <a:latin typeface="宋体" panose="02010600030101010101" pitchFamily="2" charset="-122"/>
                    <a:ea typeface="宋体" panose="02010600030101010101" pitchFamily="2" charset="-122"/>
                  </a:rPr>
                  <a:t>中深度最大的兄弟叶节点，不妨假设</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且</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因此，有</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且</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且</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m:t>
                    </m:r>
                  </m:oMath>
                </a14:m>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若</a:t>
                </a:r>
                <a14:m>
                  <m:oMath xmlns:m="http://schemas.openxmlformats.org/officeDocument/2006/math">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𝑐</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𝑓𝑟𝑒𝑞</m:t>
                    </m:r>
                  </m:oMath>
                </a14:m>
                <a:r>
                  <a:rPr lang="zh-CN" altLang="en-US" dirty="0">
                    <a:latin typeface="宋体" panose="02010600030101010101" pitchFamily="2" charset="-122"/>
                    <a:ea typeface="宋体" panose="02010600030101010101" pitchFamily="2" charset="-122"/>
                  </a:rPr>
                  <a:t>，则</a:t>
                </a:r>
                <a14:m>
                  <m:oMath xmlns:m="http://schemas.openxmlformats.org/officeDocument/2006/math">
                    <m:r>
                      <a:rPr lang="en-US" altLang="zh-CN" b="0" i="1" smtClean="0">
                        <a:latin typeface="Cambria Math" panose="02040503050406030204" pitchFamily="18" charset="0"/>
                      </a:rPr>
                      <m:t>𝑐</m:t>
                    </m:r>
                  </m:oMath>
                </a14:m>
                <a:r>
                  <a:rPr lang="zh-CN" altLang="en-US" dirty="0">
                    <a:latin typeface="宋体" panose="02010600030101010101" pitchFamily="2" charset="-122"/>
                    <a:ea typeface="宋体" panose="02010600030101010101" pitchFamily="2" charset="-122"/>
                  </a:rPr>
                  <a:t>也是频率最低的字符，则</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𝑓𝑟𝑒𝑞</m:t>
                    </m:r>
                    <m:r>
                      <a:rPr lang="zh-CN" altLang="en-US" i="1">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则显然成立。</a:t>
                </a:r>
                <a:endParaRPr lang="en-US" altLang="zh-CN" dirty="0">
                  <a:latin typeface="宋体" panose="02010600030101010101" pitchFamily="2" charset="-122"/>
                  <a:ea typeface="宋体" panose="02010600030101010101" pitchFamily="2" charset="-122"/>
                </a:endParaRPr>
              </a:p>
              <a:p>
                <a:pPr marL="0" indent="0">
                  <a:buNone/>
                </a:pPr>
                <a:endParaRPr lang="en-US" altLang="zh-CN" dirty="0">
                  <a:latin typeface="宋体" panose="02010600030101010101" pitchFamily="2" charset="-122"/>
                  <a:ea typeface="宋体" panose="02010600030101010101" pitchFamily="2" charset="-122"/>
                </a:endParaRPr>
              </a:p>
              <a:p>
                <a:pPr marL="0" indent="0">
                  <a:buNone/>
                </a:pPr>
                <a:endParaRPr lang="zh-CN" altLang="en-US" dirty="0">
                  <a:latin typeface="宋体" panose="02010600030101010101" pitchFamily="2" charset="-122"/>
                  <a:ea typeface="宋体" panose="02010600030101010101" pitchFamily="2" charset="-122"/>
                </a:endParaRPr>
              </a:p>
            </p:txBody>
          </p:sp>
        </mc:Choice>
        <mc:Fallback xmlns="">
          <p:sp>
            <p:nvSpPr>
              <p:cNvPr id="3" name="内容占位符 2">
                <a:extLst>
                  <a:ext uri="{FF2B5EF4-FFF2-40B4-BE49-F238E27FC236}">
                    <a16:creationId xmlns:a16="http://schemas.microsoft.com/office/drawing/2014/main" id="{A3D5001C-68A1-4FBE-950E-9DD5099F39FB}"/>
                  </a:ext>
                </a:extLst>
              </p:cNvPr>
              <p:cNvSpPr>
                <a:spLocks noGrp="1" noRot="1" noChangeAspect="1" noMove="1" noResize="1" noEditPoints="1" noAdjustHandles="1" noChangeArrowheads="1" noChangeShapeType="1" noTextEdit="1"/>
              </p:cNvSpPr>
              <p:nvPr>
                <p:ph idx="1"/>
              </p:nvPr>
            </p:nvSpPr>
            <p:spPr>
              <a:xfrm>
                <a:off x="838200" y="895740"/>
                <a:ext cx="10515600" cy="5840962"/>
              </a:xfrm>
              <a:blipFill>
                <a:blip r:embed="rId6"/>
                <a:stretch>
                  <a:fillRect l="-1217" t="-187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D579193-FAC3-42D6-B300-550408E9CA4C}"/>
              </a:ext>
            </a:extLst>
          </p:cNvPr>
          <p:cNvSpPr>
            <a:spLocks noGrp="1"/>
          </p:cNvSpPr>
          <p:nvPr>
            <p:ph type="dt" sz="half" idx="10"/>
          </p:nvPr>
        </p:nvSpPr>
        <p:spPr/>
        <p:txBody>
          <a:bodyPr/>
          <a:lstStyle/>
          <a:p>
            <a:fld id="{587294F8-58C7-494C-B141-01CD58EDB2B5}" type="datetime1">
              <a:rPr lang="zh-CN" altLang="en-US" smtClean="0"/>
              <a:t>2020/9/23</a:t>
            </a:fld>
            <a:endParaRPr lang="zh-CN" altLang="en-US"/>
          </a:p>
        </p:txBody>
      </p:sp>
      <p:sp>
        <p:nvSpPr>
          <p:cNvPr id="5" name="页脚占位符 4">
            <a:extLst>
              <a:ext uri="{FF2B5EF4-FFF2-40B4-BE49-F238E27FC236}">
                <a16:creationId xmlns:a16="http://schemas.microsoft.com/office/drawing/2014/main" id="{DE3AD5F7-4649-4C7D-9B3D-10ED23A5FDC1}"/>
              </a:ext>
            </a:extLst>
          </p:cNvPr>
          <p:cNvSpPr>
            <a:spLocks noGrp="1"/>
          </p:cNvSpPr>
          <p:nvPr>
            <p:ph type="ftr" sz="quarter" idx="11"/>
          </p:nvPr>
        </p:nvSpPr>
        <p:spPr/>
        <p:txBody>
          <a:bodyPr/>
          <a:lstStyle/>
          <a:p>
            <a:r>
              <a:rPr lang="zh-CN" altLang="en-US"/>
              <a:t>正确性证明</a:t>
            </a:r>
          </a:p>
        </p:txBody>
      </p:sp>
      <p:sp>
        <p:nvSpPr>
          <p:cNvPr id="6" name="灯片编号占位符 5">
            <a:extLst>
              <a:ext uri="{FF2B5EF4-FFF2-40B4-BE49-F238E27FC236}">
                <a16:creationId xmlns:a16="http://schemas.microsoft.com/office/drawing/2014/main" id="{E71FD60B-0126-4E0A-97BF-1B861C2570A7}"/>
              </a:ext>
            </a:extLst>
          </p:cNvPr>
          <p:cNvSpPr>
            <a:spLocks noGrp="1"/>
          </p:cNvSpPr>
          <p:nvPr>
            <p:ph type="sldNum" sz="quarter" idx="12"/>
          </p:nvPr>
        </p:nvSpPr>
        <p:spPr/>
        <p:txBody>
          <a:bodyPr/>
          <a:lstStyle/>
          <a:p>
            <a:fld id="{E608AD4A-8ACF-4223-87D6-BB607F526300}" type="slidenum">
              <a:rPr lang="zh-CN" altLang="en-US" smtClean="0"/>
              <a:t>9</a:t>
            </a:fld>
            <a:endParaRPr lang="zh-CN" altLang="en-US"/>
          </a:p>
        </p:txBody>
      </p:sp>
    </p:spTree>
    <p:extLst>
      <p:ext uri="{BB962C8B-B14F-4D97-AF65-F5344CB8AC3E}">
        <p14:creationId xmlns:p14="http://schemas.microsoft.com/office/powerpoint/2010/main" val="14116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1422</Words>
  <Application>Microsoft Office PowerPoint</Application>
  <PresentationFormat>宽屏</PresentationFormat>
  <Paragraphs>173</Paragraphs>
  <Slides>15</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宋体</vt:lpstr>
      <vt:lpstr>Arial</vt:lpstr>
      <vt:lpstr>Cambria Math</vt:lpstr>
      <vt:lpstr>Office 主题​​</vt:lpstr>
      <vt:lpstr>三进制Huffman编码</vt:lpstr>
      <vt:lpstr>PowerPoint 演示文稿</vt:lpstr>
      <vt:lpstr>二进制Huffman编码</vt:lpstr>
      <vt:lpstr>三进制Huffman编码</vt:lpstr>
      <vt:lpstr>PowerPoint 演示文稿</vt:lpstr>
      <vt:lpstr>是否违背最优编码树满的性质？(TC 16.3-2)</vt:lpstr>
      <vt:lpstr>伪代码</vt:lpstr>
      <vt:lpstr>正确性证明</vt:lpstr>
      <vt:lpstr>PowerPoint 演示文稿</vt:lpstr>
      <vt:lpstr>PowerPoint 演示文稿</vt:lpstr>
      <vt:lpstr>最优子结构：</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三进制Huffman编码</dc:title>
  <dc:creator>屈 力</dc:creator>
  <cp:lastModifiedBy>屈 力</cp:lastModifiedBy>
  <cp:revision>60</cp:revision>
  <dcterms:created xsi:type="dcterms:W3CDTF">2020-09-20T07:22:13Z</dcterms:created>
  <dcterms:modified xsi:type="dcterms:W3CDTF">2020-09-23T00:32:30Z</dcterms:modified>
</cp:coreProperties>
</file>