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9"/>
  </p:notesMasterIdLst>
  <p:sldIdLst>
    <p:sldId id="280" r:id="rId2"/>
    <p:sldId id="315" r:id="rId3"/>
    <p:sldId id="293" r:id="rId4"/>
    <p:sldId id="284" r:id="rId5"/>
    <p:sldId id="303" r:id="rId6"/>
    <p:sldId id="304" r:id="rId7"/>
    <p:sldId id="305" r:id="rId8"/>
    <p:sldId id="306" r:id="rId9"/>
    <p:sldId id="307" r:id="rId10"/>
    <p:sldId id="308" r:id="rId11"/>
    <p:sldId id="324" r:id="rId12"/>
    <p:sldId id="314" r:id="rId13"/>
    <p:sldId id="309" r:id="rId14"/>
    <p:sldId id="282" r:id="rId15"/>
    <p:sldId id="325" r:id="rId16"/>
    <p:sldId id="296" r:id="rId17"/>
    <p:sldId id="261" r:id="rId18"/>
    <p:sldId id="299" r:id="rId19"/>
    <p:sldId id="313" r:id="rId20"/>
    <p:sldId id="321" r:id="rId21"/>
    <p:sldId id="326" r:id="rId22"/>
    <p:sldId id="300" r:id="rId23"/>
    <p:sldId id="311" r:id="rId24"/>
    <p:sldId id="276" r:id="rId25"/>
    <p:sldId id="317" r:id="rId26"/>
    <p:sldId id="318" r:id="rId27"/>
    <p:sldId id="332" r:id="rId28"/>
    <p:sldId id="301" r:id="rId29"/>
    <p:sldId id="328" r:id="rId30"/>
    <p:sldId id="262" r:id="rId31"/>
    <p:sldId id="322" r:id="rId32"/>
    <p:sldId id="319" r:id="rId33"/>
    <p:sldId id="323" r:id="rId34"/>
    <p:sldId id="329" r:id="rId35"/>
    <p:sldId id="327" r:id="rId36"/>
    <p:sldId id="330" r:id="rId37"/>
    <p:sldId id="331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1"/>
    <p:restoredTop sz="93602"/>
  </p:normalViewPr>
  <p:slideViewPr>
    <p:cSldViewPr snapToGrid="0" snapToObjects="1">
      <p:cViewPr varScale="1">
        <p:scale>
          <a:sx n="84" d="100"/>
          <a:sy n="84" d="100"/>
        </p:scale>
        <p:origin x="48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8356-EB36-4686-A383-B71E19F7F651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DA3E3-31E7-4EE1-9F49-1D34E7CD3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7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1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130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4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4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1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1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DA3E3-31E7-4EE1-9F49-1D34E7CD3C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6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4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80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7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0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87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9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DA3E3-31E7-4EE1-9F49-1D34E7CD3CE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6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22049" r="54675" b="21936"/>
          <a:stretch/>
        </p:blipFill>
        <p:spPr>
          <a:xfrm>
            <a:off x="849510" y="-12701"/>
            <a:ext cx="10492980" cy="6858001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22697" y="2307026"/>
            <a:ext cx="11146606" cy="9377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8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155230" y="3669185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742690" y="3669184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55230" y="4448647"/>
            <a:ext cx="5881540" cy="5083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16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/>
        </p:blipFill>
        <p:spPr>
          <a:xfrm>
            <a:off x="558800" y="4165951"/>
            <a:ext cx="2413000" cy="241300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/>
        </p:blipFill>
        <p:spPr>
          <a:xfrm>
            <a:off x="7378700" y="203200"/>
            <a:ext cx="4419600" cy="4419600"/>
          </a:xfrm>
          <a:prstGeom prst="ellipse">
            <a:avLst/>
          </a:prstGeom>
        </p:spPr>
      </p:pic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01979" y="1020156"/>
            <a:ext cx="4588044" cy="88885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zh-CN" altLang="en-US" dirty="0"/>
              <a:t>目录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3801979" y="1909012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59832" y="2413000"/>
            <a:ext cx="9272338" cy="1059969"/>
          </a:xfrm>
          <a:prstGeom prst="rect">
            <a:avLst/>
          </a:prstGeom>
          <a:ln w="12700" cmpd="sng">
            <a:noFill/>
          </a:ln>
        </p:spPr>
        <p:txBody>
          <a:bodyPr vert="horz" anchor="t"/>
          <a:lstStyle>
            <a:lvl1pPr>
              <a:defRPr kumimoji="1" lang="zh-CN" altLang="en-US" sz="1400" b="0" dirty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marL="0" lvl="0" indent="0" algn="ctr">
              <a:lnSpc>
                <a:spcPct val="130000"/>
              </a:lnSpc>
              <a:buNone/>
            </a:pP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558799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8797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408797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25879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4258794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7958788" y="4167324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954761" y="4622800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9808784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9808783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4" hasCustomPrompt="1"/>
          </p:nvPr>
        </p:nvSpPr>
        <p:spPr>
          <a:xfrm>
            <a:off x="6108791" y="4165951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6108791" y="4621427"/>
            <a:ext cx="1846774" cy="4554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61489" t="25058" r="12143" b="25081"/>
          <a:stretch/>
        </p:blipFill>
        <p:spPr>
          <a:xfrm>
            <a:off x="3882314" y="1181451"/>
            <a:ext cx="4495104" cy="4495104"/>
          </a:xfrm>
          <a:prstGeom prst="ellipse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326105" y="2470485"/>
            <a:ext cx="7539792" cy="107482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60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326105" y="3545305"/>
            <a:ext cx="7539792" cy="70772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/>
        </p:blipFill>
        <p:spPr>
          <a:xfrm>
            <a:off x="8015258" y="-12700"/>
            <a:ext cx="4189442" cy="6858000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15838" r="78197" b="16675"/>
          <a:stretch/>
        </p:blipFill>
        <p:spPr>
          <a:xfrm flipH="1">
            <a:off x="0" y="-12700"/>
            <a:ext cx="4189442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85838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54115" t="20375" r="25555" b="20378"/>
          <a:stretch/>
        </p:blipFill>
        <p:spPr>
          <a:xfrm>
            <a:off x="7739212" y="0"/>
            <a:ext cx="4452788" cy="6862813"/>
          </a:xfrm>
          <a:prstGeom prst="rect">
            <a:avLst/>
          </a:prstGeom>
        </p:spPr>
      </p:pic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2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Segoe UI"/>
                <a:ea typeface="微软雅黑"/>
              </a:rPr>
              <a:t>Axiom of choice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4371586" y="3589358"/>
            <a:ext cx="3303395" cy="389467"/>
          </a:xfrm>
        </p:spPr>
        <p:txBody>
          <a:bodyPr/>
          <a:lstStyle/>
          <a:p>
            <a:pPr algn="ctr"/>
            <a:r>
              <a:rPr lang="zh-CN" altLang="en-US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南京大学匡亚明学院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0A3581-819D-44F6-BED0-54C2E779500B}"/>
              </a:ext>
            </a:extLst>
          </p:cNvPr>
          <p:cNvSpPr/>
          <p:nvPr/>
        </p:nvSpPr>
        <p:spPr>
          <a:xfrm>
            <a:off x="0" y="6147856"/>
            <a:ext cx="16177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19.11.28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2CAFEA-6583-4B3F-A9DC-566FE4A22DED}"/>
              </a:ext>
            </a:extLst>
          </p:cNvPr>
          <p:cNvSpPr/>
          <p:nvPr/>
        </p:nvSpPr>
        <p:spPr>
          <a:xfrm>
            <a:off x="5546229" y="4323393"/>
            <a:ext cx="9541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马传龙</a:t>
            </a:r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907A9E6-0F68-41BD-B972-7E4B55731230}"/>
              </a:ext>
            </a:extLst>
          </p:cNvPr>
          <p:cNvSpPr txBox="1"/>
          <p:nvPr/>
        </p:nvSpPr>
        <p:spPr>
          <a:xfrm>
            <a:off x="982554" y="641784"/>
            <a:ext cx="4640154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可能但不一定！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08F579-2DC5-4AEC-8120-EE7E4F4A36AB}"/>
              </a:ext>
            </a:extLst>
          </p:cNvPr>
          <p:cNvSpPr txBox="1"/>
          <p:nvPr/>
        </p:nvSpPr>
        <p:spPr>
          <a:xfrm>
            <a:off x="863284" y="1567543"/>
            <a:ext cx="7127777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例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1.{{-1</a:t>
            </a: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1}</a:t>
            </a: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{-2</a:t>
            </a: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2}</a:t>
            </a: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{-3</a:t>
            </a: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3}…………{-n , n}…….}.</a:t>
            </a:r>
            <a:endParaRPr lang="zh-CN" altLang="en-US" sz="20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B1DD88-3BE8-40AB-ABC2-B5B14C3265B5}"/>
              </a:ext>
            </a:extLst>
          </p:cNvPr>
          <p:cNvSpPr txBox="1"/>
          <p:nvPr/>
        </p:nvSpPr>
        <p:spPr>
          <a:xfrm>
            <a:off x="908720" y="2044621"/>
            <a:ext cx="5660892" cy="161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选出每个集合中的整数</a:t>
            </a:r>
            <a:endParaRPr lang="en-US" altLang="zh-CN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{ 1, 2, 3, 4………, n ,……..}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961CE8-253A-467E-9EDB-7F1EC10FFDF8}"/>
              </a:ext>
            </a:extLst>
          </p:cNvPr>
          <p:cNvSpPr txBox="1"/>
          <p:nvPr/>
        </p:nvSpPr>
        <p:spPr>
          <a:xfrm>
            <a:off x="863283" y="3899640"/>
            <a:ext cx="5660891" cy="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例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2.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实数集的所有非空子集怎么找索引集？举例说明有些是不可实现的。</a:t>
            </a:r>
          </a:p>
        </p:txBody>
      </p:sp>
    </p:spTree>
    <p:extLst>
      <p:ext uri="{BB962C8B-B14F-4D97-AF65-F5344CB8AC3E}">
        <p14:creationId xmlns:p14="http://schemas.microsoft.com/office/powerpoint/2010/main" val="34367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B5348E-77BF-4FFA-9B55-CC6FC8A0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99" y="4927853"/>
            <a:ext cx="5645385" cy="10120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D9C6D3C-3976-4FE2-9F76-54595FADC60A}"/>
              </a:ext>
            </a:extLst>
          </p:cNvPr>
          <p:cNvSpPr txBox="1"/>
          <p:nvPr/>
        </p:nvSpPr>
        <p:spPr>
          <a:xfrm>
            <a:off x="959836" y="908720"/>
            <a:ext cx="6627980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非空子集一定由点（所代表的实数）或连续区间（所代表的实数）构成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50E527-14AF-4CCD-8EFA-A80D39143AFD}"/>
              </a:ext>
            </a:extLst>
          </p:cNvPr>
          <p:cNvSpPr txBox="1"/>
          <p:nvPr/>
        </p:nvSpPr>
        <p:spPr>
          <a:xfrm>
            <a:off x="868964" y="1828800"/>
            <a:ext cx="6139543" cy="275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可实现的：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有限个点（区间任意）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有限个区间（点任意）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不可实现的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Wingdings" panose="05000000000000000000" pitchFamily="2" charset="2"/>
              </a:rPr>
              <a:t>：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无限个点或无限个区间</a:t>
            </a:r>
          </a:p>
        </p:txBody>
      </p:sp>
    </p:spTree>
    <p:extLst>
      <p:ext uri="{BB962C8B-B14F-4D97-AF65-F5344CB8AC3E}">
        <p14:creationId xmlns:p14="http://schemas.microsoft.com/office/powerpoint/2010/main" val="39212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13184D0-9182-4C18-B945-305FFFC78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如何理解这句话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9DE18C-302B-4A02-998E-59A163E51CC6}"/>
              </a:ext>
            </a:extLst>
          </p:cNvPr>
          <p:cNvSpPr txBox="1"/>
          <p:nvPr/>
        </p:nvSpPr>
        <p:spPr>
          <a:xfrm>
            <a:off x="3225958" y="920416"/>
            <a:ext cx="4009729" cy="384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Russell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：“在无限双袜子中，每双选择一只出来的话，我们需要选择公理，但如果换成是鞋的话，那便不必了。”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0AC341-B461-473F-884A-E39EF6BD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5029"/>
            <a:ext cx="2822713" cy="371797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55FACB-A4BF-4884-A979-D6640B2A948A}"/>
              </a:ext>
            </a:extLst>
          </p:cNvPr>
          <p:cNvSpPr/>
          <p:nvPr/>
        </p:nvSpPr>
        <p:spPr>
          <a:xfrm>
            <a:off x="1329754" y="4818853"/>
            <a:ext cx="7802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简单地说：</a:t>
            </a:r>
            <a:endParaRPr lang="en-US" altLang="zh-CN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选择函数能否一言以蔽之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16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05718EA-A8E8-4982-8CE2-7F74BA54310F}"/>
              </a:ext>
            </a:extLst>
          </p:cNvPr>
          <p:cNvSpPr/>
          <p:nvPr/>
        </p:nvSpPr>
        <p:spPr>
          <a:xfrm>
            <a:off x="525976" y="1882550"/>
            <a:ext cx="105721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选择公理正是用于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解决无限个且选择关系不确定集合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如何找出索引集。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83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Various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F64F7E7-A6FF-47D7-A477-624C0FB1CFDA}"/>
              </a:ext>
            </a:extLst>
          </p:cNvPr>
          <p:cNvSpPr/>
          <p:nvPr/>
        </p:nvSpPr>
        <p:spPr>
          <a:xfrm>
            <a:off x="3926178" y="296733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五种简单形式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3D8C05-2AA9-4230-B504-FB94D61D8C0E}"/>
              </a:ext>
            </a:extLst>
          </p:cNvPr>
          <p:cNvSpPr txBox="1"/>
          <p:nvPr/>
        </p:nvSpPr>
        <p:spPr>
          <a:xfrm>
            <a:off x="0" y="87405"/>
            <a:ext cx="257511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DEFINITION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05DC67-B810-490E-8FBB-6C322BD3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4" y="997657"/>
            <a:ext cx="10278747" cy="5730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90125B-4FFD-4E14-80E7-71061652C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8" b="14808"/>
          <a:stretch/>
        </p:blipFill>
        <p:spPr>
          <a:xfrm>
            <a:off x="781814" y="1643233"/>
            <a:ext cx="9443522" cy="7328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D4094C-9861-4451-AC09-C74CE472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1" y="2348318"/>
            <a:ext cx="9248434" cy="18472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9C1B31-9041-4408-8E0C-0640EC72E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946" b="30125"/>
          <a:stretch/>
        </p:blipFill>
        <p:spPr>
          <a:xfrm>
            <a:off x="696888" y="4261366"/>
            <a:ext cx="590668" cy="84880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A80D1B7-EFE3-4182-B1FD-A4E6C4B2C777}"/>
              </a:ext>
            </a:extLst>
          </p:cNvPr>
          <p:cNvSpPr txBox="1"/>
          <p:nvPr/>
        </p:nvSpPr>
        <p:spPr>
          <a:xfrm>
            <a:off x="1600282" y="4468453"/>
            <a:ext cx="10051593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Set A,P(A)(remove   ),has choice function F.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883931-A383-4058-8519-3B12B4301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78" y="5128213"/>
            <a:ext cx="6803726" cy="8961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B0E7AD-1011-4D24-8696-E06D18174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72" y="6121632"/>
            <a:ext cx="3429025" cy="6667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AA847A-B3DD-4B84-8933-A6FB6B95CB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6" t="25081" r="-1846" b="-7063"/>
          <a:stretch/>
        </p:blipFill>
        <p:spPr>
          <a:xfrm>
            <a:off x="4198918" y="5983019"/>
            <a:ext cx="1207113" cy="10146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0228A0-84DA-4DD9-84AB-D14508CECF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44"/>
          <a:stretch/>
        </p:blipFill>
        <p:spPr>
          <a:xfrm>
            <a:off x="5318427" y="6121631"/>
            <a:ext cx="1205520" cy="66675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845C645-C3E4-45AB-97DA-D286CEBD529C}"/>
              </a:ext>
            </a:extLst>
          </p:cNvPr>
          <p:cNvSpPr/>
          <p:nvPr/>
        </p:nvSpPr>
        <p:spPr>
          <a:xfrm>
            <a:off x="225175" y="786359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8C5303-7489-451D-87FB-49AEE5AF7E76}"/>
              </a:ext>
            </a:extLst>
          </p:cNvPr>
          <p:cNvSpPr/>
          <p:nvPr/>
        </p:nvSpPr>
        <p:spPr>
          <a:xfrm>
            <a:off x="258762" y="1570731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AC0BE56-2578-46D5-B258-AE2A7B6F9045}"/>
              </a:ext>
            </a:extLst>
          </p:cNvPr>
          <p:cNvSpPr/>
          <p:nvPr/>
        </p:nvSpPr>
        <p:spPr>
          <a:xfrm>
            <a:off x="225175" y="2464306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06E4EEB-5535-4364-9912-63E4D2D6D885}"/>
              </a:ext>
            </a:extLst>
          </p:cNvPr>
          <p:cNvSpPr/>
          <p:nvPr/>
        </p:nvSpPr>
        <p:spPr>
          <a:xfrm>
            <a:off x="159089" y="4363939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6F6E5D-F99E-418F-A726-258E7DE1FDFA}"/>
              </a:ext>
            </a:extLst>
          </p:cNvPr>
          <p:cNvSpPr/>
          <p:nvPr/>
        </p:nvSpPr>
        <p:spPr>
          <a:xfrm>
            <a:off x="187400" y="5198301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EFDCA5C-6083-4A56-ACA5-AD42A265D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266" y="4610093"/>
            <a:ext cx="475529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47FAC3A-0227-4D89-8EA8-27FC150657E3}"/>
              </a:ext>
            </a:extLst>
          </p:cNvPr>
          <p:cNvSpPr txBox="1"/>
          <p:nvPr/>
        </p:nvSpPr>
        <p:spPr>
          <a:xfrm>
            <a:off x="386205" y="664502"/>
            <a:ext cx="786356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4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有等价形式，后面我们会用到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BC446F-FC8D-4CF9-A83B-0C0974AF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889" y="3233911"/>
            <a:ext cx="3298222" cy="3901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D7F959-FB11-42E9-887C-BACF4F8D4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946" b="30125"/>
          <a:stretch/>
        </p:blipFill>
        <p:spPr>
          <a:xfrm>
            <a:off x="471400" y="1603250"/>
            <a:ext cx="590668" cy="8488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9897DC2-A5D6-444E-82F9-2615DBE6E5EE}"/>
              </a:ext>
            </a:extLst>
          </p:cNvPr>
          <p:cNvSpPr txBox="1"/>
          <p:nvPr/>
        </p:nvSpPr>
        <p:spPr>
          <a:xfrm>
            <a:off x="1169977" y="1719324"/>
            <a:ext cx="6781327" cy="12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Set A,P(A)(remove   ),has choice function F.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4405A8-7144-4037-94D8-5BCF6F156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50" t="3343" r="11147" b="60561"/>
          <a:stretch/>
        </p:blipFill>
        <p:spPr>
          <a:xfrm>
            <a:off x="4799180" y="1798500"/>
            <a:ext cx="474238" cy="5512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51FA396-0B89-4413-8CAB-E53434094696}"/>
              </a:ext>
            </a:extLst>
          </p:cNvPr>
          <p:cNvCxnSpPr>
            <a:cxnSpLocks/>
          </p:cNvCxnSpPr>
          <p:nvPr/>
        </p:nvCxnSpPr>
        <p:spPr>
          <a:xfrm>
            <a:off x="3413381" y="3191881"/>
            <a:ext cx="0" cy="10166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ECCAF341-67BC-4F05-8BE3-3BB1C1D9F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52" y="4025548"/>
            <a:ext cx="591363" cy="8474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C4B216-BA53-41E0-8C88-5C4B77B6FBED}"/>
              </a:ext>
            </a:extLst>
          </p:cNvPr>
          <p:cNvSpPr txBox="1"/>
          <p:nvPr/>
        </p:nvSpPr>
        <p:spPr>
          <a:xfrm>
            <a:off x="1103716" y="4193548"/>
            <a:ext cx="5876393" cy="135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Set A,   choice function F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subset B of A,F(B)   B.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65DD31D-B1EF-455C-9F8C-326C75CB2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9" y="4776462"/>
            <a:ext cx="591363" cy="8474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B9E7986-2E87-40A8-A014-ACD6A371AB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" t="64527" r="94358" b="4728"/>
          <a:stretch/>
        </p:blipFill>
        <p:spPr>
          <a:xfrm>
            <a:off x="2584408" y="4305015"/>
            <a:ext cx="408925" cy="567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401E15-614C-40F2-B311-E9F69CFD8E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69" t="10564" r="15618" b="-10564"/>
          <a:stretch/>
        </p:blipFill>
        <p:spPr>
          <a:xfrm>
            <a:off x="5036299" y="5054166"/>
            <a:ext cx="64462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279A1E-B2F7-45A6-A56A-6A4CDCCEC031}"/>
              </a:ext>
            </a:extLst>
          </p:cNvPr>
          <p:cNvSpPr/>
          <p:nvPr/>
        </p:nvSpPr>
        <p:spPr>
          <a:xfrm>
            <a:off x="1664738" y="1450907"/>
            <a:ext cx="87262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以上五种都是换汤不换药</a:t>
            </a:r>
            <a:endParaRPr lang="en-US" altLang="zh-C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</a:t>
            </a:r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 young too simple</a:t>
            </a:r>
            <a:r>
              <a:rPr lang="zh-CN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en-US" altLang="zh-C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F7F23F-7426-4461-BC1F-4E08E9BE7B9A}"/>
              </a:ext>
            </a:extLst>
          </p:cNvPr>
          <p:cNvSpPr txBox="1"/>
          <p:nvPr/>
        </p:nvSpPr>
        <p:spPr>
          <a:xfrm>
            <a:off x="3002242" y="3850704"/>
            <a:ext cx="6332647" cy="135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下面来看一些（有趣）等价命题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2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B9CB83-6A38-4EDF-BFAE-D60370A0104E}"/>
              </a:ext>
            </a:extLst>
          </p:cNvPr>
          <p:cNvSpPr txBox="1"/>
          <p:nvPr/>
        </p:nvSpPr>
        <p:spPr>
          <a:xfrm>
            <a:off x="579309" y="471399"/>
            <a:ext cx="3566728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0130E36-299E-44AD-942D-F377A8F2F735}"/>
              </a:ext>
            </a:extLst>
          </p:cNvPr>
          <p:cNvSpPr txBox="1"/>
          <p:nvPr/>
        </p:nvSpPr>
        <p:spPr>
          <a:xfrm>
            <a:off x="579308" y="471399"/>
            <a:ext cx="6446780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Well-ordering Theorem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121177E-DBBB-4B16-B06A-BF0F6754EB46}"/>
              </a:ext>
            </a:extLst>
          </p:cNvPr>
          <p:cNvSpPr txBox="1"/>
          <p:nvPr/>
        </p:nvSpPr>
        <p:spPr>
          <a:xfrm>
            <a:off x="579308" y="1135831"/>
            <a:ext cx="5317909" cy="135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所有集合都可以被良序排序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D3EBFB-F41C-4F89-9393-61BFCCD9D431}"/>
              </a:ext>
            </a:extLst>
          </p:cNvPr>
          <p:cNvSpPr txBox="1"/>
          <p:nvPr/>
        </p:nvSpPr>
        <p:spPr>
          <a:xfrm>
            <a:off x="335089" y="2073019"/>
            <a:ext cx="7110740" cy="321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集合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S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，二元关系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偏序：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1.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自反性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2. 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反对称性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3. 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传递性（整数集上整除且大于）</a:t>
            </a:r>
            <a:endParaRPr lang="en-US" altLang="zh-CN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全序：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1.2.3.4.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完全性（实数集比较大小）</a:t>
            </a:r>
            <a:endParaRPr lang="en-US" altLang="zh-CN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良序：</a:t>
            </a:r>
            <a:r>
              <a:rPr lang="en-US" altLang="zh-CN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&lt;S,R&gt;</a:t>
            </a: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是全序集（自然数）</a:t>
            </a:r>
            <a:endParaRPr lang="en-US" altLang="zh-CN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若对任意的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的非空子集，在其序下都有最小元素</a:t>
            </a:r>
            <a:endParaRPr lang="zh-CN" altLang="en-US" sz="24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4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F8EC90-8E73-42FB-8C28-1E51D1BFCC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Question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86EAD0-BCDE-4683-935F-97570B7C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47" y="542613"/>
            <a:ext cx="4191000" cy="4191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C7B3C0-3DEE-4AE6-850A-5148B55DA4F1}"/>
              </a:ext>
            </a:extLst>
          </p:cNvPr>
          <p:cNvSpPr txBox="1"/>
          <p:nvPr/>
        </p:nvSpPr>
        <p:spPr>
          <a:xfrm>
            <a:off x="2317237" y="5134270"/>
            <a:ext cx="4657193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这是全序链还是偏序链？</a:t>
            </a:r>
          </a:p>
        </p:txBody>
      </p:sp>
    </p:spTree>
    <p:extLst>
      <p:ext uri="{BB962C8B-B14F-4D97-AF65-F5344CB8AC3E}">
        <p14:creationId xmlns:p14="http://schemas.microsoft.com/office/powerpoint/2010/main" val="37072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49EC08-D6D8-493A-8B65-117B0B59F925}"/>
              </a:ext>
            </a:extLst>
          </p:cNvPr>
          <p:cNvSpPr/>
          <p:nvPr/>
        </p:nvSpPr>
        <p:spPr>
          <a:xfrm>
            <a:off x="2466219" y="207097"/>
            <a:ext cx="641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知其然（</a:t>
            </a:r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informal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9529A1-971C-41B4-83B8-D8524A08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04" y="1089651"/>
            <a:ext cx="4438095" cy="26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1D6A06E-4C9E-4CB5-949B-7CFD5AEE7799}"/>
              </a:ext>
            </a:extLst>
          </p:cNvPr>
          <p:cNvSpPr/>
          <p:nvPr/>
        </p:nvSpPr>
        <p:spPr>
          <a:xfrm>
            <a:off x="545232" y="2246038"/>
            <a:ext cx="6633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+mj-lt"/>
              </a:rPr>
              <a:t>给定一些盒子，每个盒子都不是空的，那么我可以从每个盒子中拿出一个小球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3D5A70-2C4A-4621-A37D-9033922A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62" y="133657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B752F1-54E0-491A-967D-2D5A3B0E2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971" y="708570"/>
            <a:ext cx="5198378" cy="389467"/>
          </a:xfrm>
        </p:spPr>
        <p:txBody>
          <a:bodyPr/>
          <a:lstStyle/>
          <a:p>
            <a:r>
              <a:rPr lang="en-US" altLang="zh-CN" sz="3200" dirty="0"/>
              <a:t>Wait </a:t>
            </a:r>
            <a:r>
              <a:rPr lang="zh-CN" altLang="en-US" sz="3200" dirty="0"/>
              <a:t>！良序？数学归纳法？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D91D0D-F225-41EB-A1FF-922199E64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39"/>
          <a:stretch/>
        </p:blipFill>
        <p:spPr>
          <a:xfrm>
            <a:off x="176065" y="2385391"/>
            <a:ext cx="12192000" cy="14214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8C5CF0-5309-49A9-96DB-AC0CD619E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90" b="72774"/>
          <a:stretch/>
        </p:blipFill>
        <p:spPr>
          <a:xfrm>
            <a:off x="2334275" y="1944755"/>
            <a:ext cx="9681660" cy="508791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BBD8990-AD37-4202-B5A8-91170B4FDA6B}"/>
              </a:ext>
            </a:extLst>
          </p:cNvPr>
          <p:cNvCxnSpPr/>
          <p:nvPr/>
        </p:nvCxnSpPr>
        <p:spPr>
          <a:xfrm flipV="1">
            <a:off x="7621893" y="3578087"/>
            <a:ext cx="2209327" cy="2175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408BF98-A0F1-4C86-8F6D-460A1BA30599}"/>
              </a:ext>
            </a:extLst>
          </p:cNvPr>
          <p:cNvSpPr txBox="1"/>
          <p:nvPr/>
        </p:nvSpPr>
        <p:spPr>
          <a:xfrm>
            <a:off x="4316422" y="5389848"/>
            <a:ext cx="2964701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指在集合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上的一种二元关系，不要误解！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7C238A-A831-408E-ACB0-646F3EF6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8" y="5464871"/>
            <a:ext cx="443001" cy="2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001AFA-5DD3-467E-913E-9A1F55496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056" y="858868"/>
            <a:ext cx="7735696" cy="389467"/>
          </a:xfrm>
        </p:spPr>
        <p:txBody>
          <a:bodyPr/>
          <a:lstStyle/>
          <a:p>
            <a:r>
              <a:rPr lang="zh-CN" altLang="en-US" sz="3200" dirty="0"/>
              <a:t>这好像类似于第二数学归纳法诶</a:t>
            </a:r>
            <a:endParaRPr lang="en-US" altLang="zh-CN" sz="3200" dirty="0"/>
          </a:p>
          <a:p>
            <a:r>
              <a:rPr lang="zh-CN" altLang="en-US" sz="3200" dirty="0"/>
              <a:t>能不能表示成第一数学归纳法类似形式？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CB566C-6EBE-4C09-8B19-05A6D656ACDE}"/>
              </a:ext>
            </a:extLst>
          </p:cNvPr>
          <p:cNvSpPr/>
          <p:nvPr/>
        </p:nvSpPr>
        <p:spPr>
          <a:xfrm>
            <a:off x="2497385" y="309508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不能！</a:t>
            </a:r>
            <a:endParaRPr lang="en-US" altLang="zh-CN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0C1B50-1AD6-4A81-9B51-F6F67D94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37" y="4419038"/>
            <a:ext cx="2000265" cy="4000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D58825-D4EF-4ED3-AF97-6005692F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9" y="5477879"/>
            <a:ext cx="6200169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CD78984-4F48-4E85-BA4E-CE96175E3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10088430" cy="389467"/>
          </a:xfrm>
        </p:spPr>
        <p:txBody>
          <a:bodyPr/>
          <a:lstStyle/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Zorn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引理（是不是似曾相识？）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58B00E-F2B5-49A3-B7AD-4B17EDF55B43}"/>
              </a:ext>
            </a:extLst>
          </p:cNvPr>
          <p:cNvSpPr txBox="1"/>
          <p:nvPr/>
        </p:nvSpPr>
        <p:spPr>
          <a:xfrm>
            <a:off x="511155" y="687219"/>
            <a:ext cx="5298977" cy="5386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800" dirty="0">
                <a:sym typeface="+mn-lt"/>
              </a:rPr>
              <a:t>&lt;S,R&gt;</a:t>
            </a:r>
            <a:r>
              <a:rPr lang="zh-CN" altLang="en-US" sz="2800" dirty="0">
                <a:sym typeface="+mn-lt"/>
              </a:rPr>
              <a:t>为非空偏序集，如果对于其任何为全序集的子集有上界，那么最少存在一个最大元。</a:t>
            </a:r>
            <a:endParaRPr lang="en-US" altLang="zh-CN" sz="2800" dirty="0"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dirty="0">
                <a:sym typeface="+mn-lt"/>
              </a:rPr>
              <a:t>最大元：没有比它更大的可比较的元素</a:t>
            </a:r>
            <a:endParaRPr lang="en-US" altLang="zh-CN" sz="2800" dirty="0"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dirty="0">
                <a:sym typeface="+mn-lt"/>
              </a:rPr>
              <a:t>上  界      ：      </a:t>
            </a:r>
            <a:r>
              <a:rPr lang="en-US" altLang="zh-CN" sz="2800" dirty="0">
                <a:sym typeface="+mn-lt"/>
              </a:rPr>
              <a:t>&lt;A,R&gt;</a:t>
            </a:r>
            <a:r>
              <a:rPr lang="zh-CN" altLang="en-US" sz="2800" dirty="0">
                <a:sym typeface="+mn-lt"/>
              </a:rPr>
              <a:t>是偏序集，</a:t>
            </a:r>
            <a:endParaRPr lang="en-US" altLang="zh-CN" sz="2800" dirty="0"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2800" dirty="0"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dirty="0">
                <a:sym typeface="+mn-lt"/>
              </a:rPr>
              <a:t>，则</a:t>
            </a:r>
            <a:r>
              <a:rPr lang="en-US" altLang="zh-CN" sz="2800" dirty="0">
                <a:sym typeface="+mn-lt"/>
              </a:rPr>
              <a:t>a</a:t>
            </a:r>
            <a:r>
              <a:rPr lang="zh-CN" altLang="en-US" sz="2800" dirty="0">
                <a:sym typeface="+mn-lt"/>
              </a:rPr>
              <a:t>称为</a:t>
            </a:r>
            <a:r>
              <a:rPr lang="en-US" altLang="zh-CN" sz="2800" dirty="0">
                <a:sym typeface="+mn-lt"/>
              </a:rPr>
              <a:t>B</a:t>
            </a:r>
            <a:r>
              <a:rPr lang="zh-CN" altLang="en-US" sz="2800" dirty="0">
                <a:sym typeface="+mn-lt"/>
              </a:rPr>
              <a:t>在偏序集</a:t>
            </a:r>
            <a:r>
              <a:rPr lang="en-US" altLang="zh-CN" sz="2800" dirty="0">
                <a:sym typeface="+mn-lt"/>
              </a:rPr>
              <a:t>&lt;A</a:t>
            </a:r>
            <a:r>
              <a:rPr lang="zh-CN" altLang="en-US" sz="2800" dirty="0">
                <a:sym typeface="+mn-lt"/>
              </a:rPr>
              <a:t>，</a:t>
            </a:r>
            <a:r>
              <a:rPr lang="en-US" altLang="zh-CN" sz="2800" dirty="0">
                <a:sym typeface="+mn-lt"/>
              </a:rPr>
              <a:t>R&gt;</a:t>
            </a:r>
            <a:r>
              <a:rPr lang="zh-CN" altLang="en-US" sz="2800" dirty="0">
                <a:sym typeface="+mn-lt"/>
              </a:rPr>
              <a:t>中的上界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D10920-DC9A-4AF6-A496-0D195E14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4" y="4358336"/>
            <a:ext cx="5257838" cy="5238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D0C90F3-6F06-49E0-B53F-97170CFA3EC5}"/>
              </a:ext>
            </a:extLst>
          </p:cNvPr>
          <p:cNvSpPr txBox="1"/>
          <p:nvPr/>
        </p:nvSpPr>
        <p:spPr>
          <a:xfrm>
            <a:off x="6804212" y="1573306"/>
            <a:ext cx="4793876" cy="153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是不是有些抽象？</a:t>
            </a:r>
            <a:endParaRPr lang="en-US" altLang="zh-CN" sz="3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继续用链来形象地说明</a:t>
            </a:r>
          </a:p>
        </p:txBody>
      </p:sp>
    </p:spTree>
    <p:extLst>
      <p:ext uri="{BB962C8B-B14F-4D97-AF65-F5344CB8AC3E}">
        <p14:creationId xmlns:p14="http://schemas.microsoft.com/office/powerpoint/2010/main" val="12506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6AADE9-8C8C-4247-A09D-F9067DBA9E44}"/>
              </a:ext>
            </a:extLst>
          </p:cNvPr>
          <p:cNvSpPr txBox="1"/>
          <p:nvPr/>
        </p:nvSpPr>
        <p:spPr>
          <a:xfrm>
            <a:off x="687220" y="1311965"/>
            <a:ext cx="6150902" cy="12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选择公理太强了，有什么弱一些的定理？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59FE3F9-438E-447A-A0FE-CFD6A82B11C5}"/>
              </a:ext>
            </a:extLst>
          </p:cNvPr>
          <p:cNvSpPr txBox="1"/>
          <p:nvPr/>
        </p:nvSpPr>
        <p:spPr>
          <a:xfrm>
            <a:off x="687220" y="2593854"/>
            <a:ext cx="6071389" cy="199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有的，</a:t>
            </a:r>
            <a:r>
              <a:rPr lang="en-US" altLang="zh-CN" sz="3200" b="1" dirty="0"/>
              <a:t>AC</a:t>
            </a:r>
            <a:r>
              <a:rPr lang="el-GR" altLang="zh-CN" sz="3200" b="1" baseline="-25000" dirty="0"/>
              <a:t>ω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：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任意由非空集合组成的可数集合一定有选择函数。（下面要用）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EFFA80E-4716-4E5D-A402-4AFB8A824D9C}"/>
              </a:ext>
            </a:extLst>
          </p:cNvPr>
          <p:cNvSpPr txBox="1"/>
          <p:nvPr/>
        </p:nvSpPr>
        <p:spPr>
          <a:xfrm>
            <a:off x="687220" y="4799180"/>
            <a:ext cx="7025545" cy="12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其实还有个叫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DC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的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weaker 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选择定理（不是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Detective Comics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的那个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DC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D4E931-0D9C-4F3E-BAA9-D1F2E8E09167}"/>
              </a:ext>
            </a:extLst>
          </p:cNvPr>
          <p:cNvSpPr txBox="1"/>
          <p:nvPr/>
        </p:nvSpPr>
        <p:spPr>
          <a:xfrm>
            <a:off x="823528" y="6224735"/>
            <a:ext cx="5582952" cy="62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b="1" dirty="0"/>
              <a:t>AC</a:t>
            </a:r>
            <a:r>
              <a:rPr lang="el-GR" altLang="zh-CN" sz="1200" b="1" baseline="-25000" dirty="0"/>
              <a:t>ω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https://en.wikipedia.org/wiki/Axiom_of_countable_choice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DC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https://en.wikipedia.org/wiki/Axiom_of_dependent_choice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6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3"/>
          <a:srcRect l="49574"/>
          <a:stretch/>
        </p:blipFill>
        <p:spPr>
          <a:xfrm>
            <a:off x="-8468" y="2435266"/>
            <a:ext cx="1002201" cy="1987468"/>
          </a:xfrm>
          <a:prstGeom prst="rect">
            <a:avLst/>
          </a:prstGeom>
        </p:spPr>
      </p:pic>
      <p:pic>
        <p:nvPicPr>
          <p:cNvPr id="191" name="图片 190"/>
          <p:cNvPicPr>
            <a:picLocks noChangeAspect="1"/>
          </p:cNvPicPr>
          <p:nvPr/>
        </p:nvPicPr>
        <p:blipFill rotWithShape="1">
          <a:blip r:embed="rId4"/>
          <a:srcRect l="54115" t="14479" r="4250" b="12370"/>
          <a:stretch/>
        </p:blipFill>
        <p:spPr>
          <a:xfrm>
            <a:off x="3848772" y="1363132"/>
            <a:ext cx="4587588" cy="4262632"/>
          </a:xfrm>
          <a:prstGeom prst="rect">
            <a:avLst/>
          </a:prstGeom>
        </p:spPr>
      </p:pic>
      <p:sp>
        <p:nvSpPr>
          <p:cNvPr id="192" name="菱形 191"/>
          <p:cNvSpPr/>
          <p:nvPr/>
        </p:nvSpPr>
        <p:spPr>
          <a:xfrm>
            <a:off x="4083050" y="1468968"/>
            <a:ext cx="4025900" cy="4025900"/>
          </a:xfrm>
          <a:prstGeom prst="diamond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3000"/>
                </a:srgbClr>
              </a:gs>
              <a:gs pos="83000">
                <a:srgbClr val="A5A5A5">
                  <a:lumMod val="45000"/>
                  <a:lumOff val="55000"/>
                  <a:alpha val="57000"/>
                </a:srgbClr>
              </a:gs>
              <a:gs pos="100000">
                <a:srgbClr val="A5A5A5">
                  <a:lumMod val="30000"/>
                  <a:lumOff val="7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6600" b="1" kern="0" dirty="0">
              <a:gradFill flip="none" rotWithShape="1">
                <a:gsLst>
                  <a:gs pos="0">
                    <a:srgbClr val="515151">
                      <a:lumMod val="89000"/>
                    </a:srgbClr>
                  </a:gs>
                  <a:gs pos="23000">
                    <a:srgbClr val="515151">
                      <a:lumMod val="89000"/>
                    </a:srgbClr>
                  </a:gs>
                  <a:gs pos="69000">
                    <a:srgbClr val="515151">
                      <a:lumMod val="75000"/>
                    </a:srgbClr>
                  </a:gs>
                  <a:gs pos="97000">
                    <a:srgbClr val="515151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Segoe UI"/>
              <a:ea typeface="微软雅黑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D4B598-F80F-4EF4-80C0-BFF4C71165C1}"/>
              </a:ext>
            </a:extLst>
          </p:cNvPr>
          <p:cNvSpPr txBox="1"/>
          <p:nvPr/>
        </p:nvSpPr>
        <p:spPr>
          <a:xfrm>
            <a:off x="5036062" y="3014749"/>
            <a:ext cx="2266121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PART THREE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2" name="文本占位符 2">
            <a:extLst>
              <a:ext uri="{FF2B5EF4-FFF2-40B4-BE49-F238E27FC236}">
                <a16:creationId xmlns:a16="http://schemas.microsoft.com/office/drawing/2014/main" id="{C374E4C0-3637-44C0-BC0F-CCA883B256CC}"/>
              </a:ext>
            </a:extLst>
          </p:cNvPr>
          <p:cNvSpPr txBox="1">
            <a:spLocks/>
          </p:cNvSpPr>
          <p:nvPr/>
        </p:nvSpPr>
        <p:spPr>
          <a:xfrm>
            <a:off x="2372669" y="2382073"/>
            <a:ext cx="7539792" cy="1074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5400" dirty="0">
                <a:latin typeface="+mj-ea"/>
                <a:ea typeface="+mj-ea"/>
              </a:rPr>
              <a:t>Application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45C6461-A89C-4C05-B2EE-1A4FEFB48286}"/>
              </a:ext>
            </a:extLst>
          </p:cNvPr>
          <p:cNvSpPr/>
          <p:nvPr/>
        </p:nvSpPr>
        <p:spPr>
          <a:xfrm>
            <a:off x="4889817" y="3587791"/>
            <a:ext cx="2412366" cy="113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9ADCB34-C36A-4CFF-9C01-E24B1A7AB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41" y="873281"/>
            <a:ext cx="9791772" cy="590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05E3D9-781D-40F4-9629-2DF02FAC6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" b="58699"/>
          <a:stretch/>
        </p:blipFill>
        <p:spPr>
          <a:xfrm>
            <a:off x="1005000" y="1451056"/>
            <a:ext cx="9791772" cy="531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EC9F42-B3B7-4521-B81F-53FA878D0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90" t="54074" r="24193"/>
          <a:stretch/>
        </p:blipFill>
        <p:spPr>
          <a:xfrm>
            <a:off x="4412973" y="1913845"/>
            <a:ext cx="2714803" cy="5905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72DAC8-C03B-42AF-845A-775F7B9D2DD9}"/>
              </a:ext>
            </a:extLst>
          </p:cNvPr>
          <p:cNvSpPr txBox="1"/>
          <p:nvPr/>
        </p:nvSpPr>
        <p:spPr>
          <a:xfrm>
            <a:off x="766733" y="260662"/>
            <a:ext cx="3328189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简单应用：证明上确界定理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7E988F-3D5B-47F9-B06F-DF5A8DCEE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92" b="10117"/>
          <a:stretch/>
        </p:blipFill>
        <p:spPr>
          <a:xfrm>
            <a:off x="2346154" y="2890330"/>
            <a:ext cx="6972351" cy="8240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293BCAC-1886-4803-869A-5A1ABFF0428E}"/>
              </a:ext>
            </a:extLst>
          </p:cNvPr>
          <p:cNvSpPr txBox="1"/>
          <p:nvPr/>
        </p:nvSpPr>
        <p:spPr>
          <a:xfrm>
            <a:off x="273136" y="2459225"/>
            <a:ext cx="207301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Proof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0DD67B-20F8-4FE2-91BF-5411B73E2B13}"/>
              </a:ext>
            </a:extLst>
          </p:cNvPr>
          <p:cNvSpPr txBox="1"/>
          <p:nvPr/>
        </p:nvSpPr>
        <p:spPr>
          <a:xfrm>
            <a:off x="1005000" y="2998241"/>
            <a:ext cx="164705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构造集合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525E3D-E89E-443F-B622-22EF11227B66}"/>
              </a:ext>
            </a:extLst>
          </p:cNvPr>
          <p:cNvSpPr txBox="1"/>
          <p:nvPr/>
        </p:nvSpPr>
        <p:spPr>
          <a:xfrm>
            <a:off x="1488029" y="4064980"/>
            <a:ext cx="546936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，集合非空（反证法）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D3E895-6AF0-487B-A558-FC4BFCFE3E26}"/>
              </a:ext>
            </a:extLst>
          </p:cNvPr>
          <p:cNvSpPr txBox="1"/>
          <p:nvPr/>
        </p:nvSpPr>
        <p:spPr>
          <a:xfrm>
            <a:off x="1109241" y="4735230"/>
            <a:ext cx="378822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应用可数选择定理，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E97195A-1908-451E-956C-7D54D35C9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195" y="4771301"/>
            <a:ext cx="2047890" cy="5619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6577398-FB4F-4E2F-A5D2-4A0AE4741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59" y="3798711"/>
            <a:ext cx="591363" cy="8474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DC830A-C3D0-4D40-B09A-794543AE0A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986" r="8490" b="14038"/>
          <a:stretch/>
        </p:blipFill>
        <p:spPr>
          <a:xfrm>
            <a:off x="1005000" y="5369351"/>
            <a:ext cx="4157668" cy="74179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489A2E6-A35A-48F0-99B3-5E7A7AD9D200}"/>
              </a:ext>
            </a:extLst>
          </p:cNvPr>
          <p:cNvSpPr txBox="1"/>
          <p:nvPr/>
        </p:nvSpPr>
        <p:spPr>
          <a:xfrm>
            <a:off x="1067513" y="6135857"/>
            <a:ext cx="3871683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迫敛准则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E41051E-143F-4892-8C81-F89AFD4497BF}"/>
              </a:ext>
            </a:extLst>
          </p:cNvPr>
          <p:cNvCxnSpPr>
            <a:cxnSpLocks/>
          </p:cNvCxnSpPr>
          <p:nvPr/>
        </p:nvCxnSpPr>
        <p:spPr>
          <a:xfrm>
            <a:off x="3003354" y="6389441"/>
            <a:ext cx="24660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6BEE5985-D242-43AD-9A37-52673463D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949" y="5908810"/>
            <a:ext cx="2705120" cy="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693E7A-329C-45E2-AD13-E24505407AEB}"/>
              </a:ext>
            </a:extLst>
          </p:cNvPr>
          <p:cNvSpPr txBox="1"/>
          <p:nvPr/>
        </p:nvSpPr>
        <p:spPr>
          <a:xfrm>
            <a:off x="778092" y="340770"/>
            <a:ext cx="4651513" cy="5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还记得孙老师或范老师的车技吗？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7B6272-E12D-4C24-9F94-A44FAD2A0E4F}"/>
              </a:ext>
            </a:extLst>
          </p:cNvPr>
          <p:cNvSpPr txBox="1"/>
          <p:nvPr/>
        </p:nvSpPr>
        <p:spPr>
          <a:xfrm>
            <a:off x="562271" y="1251354"/>
            <a:ext cx="6414053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在证明实数不可数时使用的对角线法则真的正确显然吗？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908A435-E51E-4935-B2A9-9068F8E6751A}"/>
              </a:ext>
            </a:extLst>
          </p:cNvPr>
          <p:cNvSpPr/>
          <p:nvPr/>
        </p:nvSpPr>
        <p:spPr>
          <a:xfrm>
            <a:off x="522514" y="2429850"/>
            <a:ext cx="649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一个有效的反证法论证，应该符合下列要求：</a:t>
            </a:r>
            <a:r>
              <a:rPr lang="en-US" altLang="zh-CN" dirty="0"/>
              <a:t>(1)</a:t>
            </a:r>
            <a:r>
              <a:rPr lang="zh-CN" altLang="en-US" dirty="0"/>
              <a:t>排除一切隐性假设，保证想要否定的假设是唯一的；</a:t>
            </a:r>
            <a:r>
              <a:rPr lang="en-US" altLang="zh-CN" dirty="0"/>
              <a:t>(2)</a:t>
            </a:r>
            <a:r>
              <a:rPr lang="zh-CN" altLang="en-US" dirty="0"/>
              <a:t>推理过程有效，并能在有限步骤内完成，或者符合完全归纳法；</a:t>
            </a:r>
            <a:r>
              <a:rPr lang="en-US" altLang="zh-CN" dirty="0"/>
              <a:t>(3)</a:t>
            </a:r>
            <a:r>
              <a:rPr lang="zh-CN" altLang="en-US" dirty="0"/>
              <a:t>矛盾和假设必须有逻辑关系，否定假设后，矛盾应也随之消除。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50C90D-DBDC-41AE-A95B-8241342F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057" y="340770"/>
            <a:ext cx="1981214" cy="29146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175EF37-EC90-4F28-904E-9A088379784D}"/>
              </a:ext>
            </a:extLst>
          </p:cNvPr>
          <p:cNvSpPr txBox="1"/>
          <p:nvPr/>
        </p:nvSpPr>
        <p:spPr>
          <a:xfrm>
            <a:off x="6326966" y="592954"/>
            <a:ext cx="2064964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分别改变第</a:t>
            </a:r>
            <a:r>
              <a:rPr lang="en-US" altLang="zh-CN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位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BDDF100-1781-42A8-880A-2E4F3C9E4BBC}"/>
              </a:ext>
            </a:extLst>
          </p:cNvPr>
          <p:cNvCxnSpPr>
            <a:cxnSpLocks/>
          </p:cNvCxnSpPr>
          <p:nvPr/>
        </p:nvCxnSpPr>
        <p:spPr>
          <a:xfrm>
            <a:off x="7616214" y="1010312"/>
            <a:ext cx="1322843" cy="1193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C51A1F4-D906-46DD-BCB2-BEA0109A3501}"/>
              </a:ext>
            </a:extLst>
          </p:cNvPr>
          <p:cNvSpPr txBox="1"/>
          <p:nvPr/>
        </p:nvSpPr>
        <p:spPr>
          <a:xfrm>
            <a:off x="687220" y="3827985"/>
            <a:ext cx="5639746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实际上对角线法则的基础也是选择公理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4CF45C-7908-4DE5-AEE2-C4CEE27A6F3D}"/>
              </a:ext>
            </a:extLst>
          </p:cNvPr>
          <p:cNvSpPr txBox="1"/>
          <p:nvPr/>
        </p:nvSpPr>
        <p:spPr>
          <a:xfrm>
            <a:off x="778092" y="4997963"/>
            <a:ext cx="9518847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有可数个无穷多有序集合，我们能从每个集合中选出一个元素，改变其大小，使其组成一个新的集合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F9DA65-F286-44F0-9EFC-CA8C75A898E4}"/>
              </a:ext>
            </a:extLst>
          </p:cNvPr>
          <p:cNvSpPr txBox="1"/>
          <p:nvPr/>
        </p:nvSpPr>
        <p:spPr>
          <a:xfrm>
            <a:off x="1153161" y="1664152"/>
            <a:ext cx="399647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无限次的过程是否有隐患？</a:t>
            </a:r>
          </a:p>
        </p:txBody>
      </p:sp>
    </p:spTree>
    <p:extLst>
      <p:ext uri="{BB962C8B-B14F-4D97-AF65-F5344CB8AC3E}">
        <p14:creationId xmlns:p14="http://schemas.microsoft.com/office/powerpoint/2010/main" val="6076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9DCA21D-16A3-4C31-9832-56FF43102E41}"/>
              </a:ext>
            </a:extLst>
          </p:cNvPr>
          <p:cNvSpPr txBox="1"/>
          <p:nvPr/>
        </p:nvSpPr>
        <p:spPr>
          <a:xfrm>
            <a:off x="1943100" y="1075765"/>
            <a:ext cx="6353735" cy="235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对于选择公理，良序定理，</a:t>
            </a:r>
            <a:r>
              <a:rPr lang="en-US" altLang="zh-CN" sz="28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zorn</a:t>
            </a: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引理等价性的证明</a:t>
            </a:r>
            <a:endParaRPr lang="en-US" altLang="zh-CN" sz="28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由于证明过程太长，下面给出链接，有兴趣的同学可以参考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C73567-A79A-4D07-B0F8-4B8DF08EAB5A}"/>
              </a:ext>
            </a:extLst>
          </p:cNvPr>
          <p:cNvSpPr/>
          <p:nvPr/>
        </p:nvSpPr>
        <p:spPr>
          <a:xfrm>
            <a:off x="1943100" y="44236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https://wenku.baidu.com/view/3e4a3d2c915f804d2b16c188.html?rec_flag=default&amp;sxts=1574866646993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2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2D8D16-47BB-4E5B-8FF0-62FDC6FE9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争议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EFCB78-661B-42FD-9C2E-D2ACE5C82AE8}"/>
              </a:ext>
            </a:extLst>
          </p:cNvPr>
          <p:cNvSpPr txBox="1"/>
          <p:nvPr/>
        </p:nvSpPr>
        <p:spPr>
          <a:xfrm>
            <a:off x="988234" y="1470991"/>
            <a:ext cx="6434877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邦拿（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Jerry Bona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）也曾说过：“选择公理明显是正确的；良序原理明显是不正确的；佐恩引理又有谁可决定呢？”</a:t>
            </a:r>
            <a:endParaRPr lang="zh-CN" altLang="en-US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79698F-A7DC-4345-AD44-717CB505E5BF}"/>
              </a:ext>
            </a:extLst>
          </p:cNvPr>
          <p:cNvSpPr txBox="1"/>
          <p:nvPr/>
        </p:nvSpPr>
        <p:spPr>
          <a:xfrm>
            <a:off x="1346042" y="4526564"/>
            <a:ext cx="5066117" cy="192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直觉很多时候是错误的，这三个命题其实等价并都不可证，除非承认其中一个</a:t>
            </a:r>
          </a:p>
        </p:txBody>
      </p:sp>
    </p:spTree>
    <p:extLst>
      <p:ext uri="{BB962C8B-B14F-4D97-AF65-F5344CB8AC3E}">
        <p14:creationId xmlns:p14="http://schemas.microsoft.com/office/powerpoint/2010/main" val="39184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2621B4A-7AB8-4051-A646-786038596149}"/>
              </a:ext>
            </a:extLst>
          </p:cNvPr>
          <p:cNvSpPr txBox="1"/>
          <p:nvPr/>
        </p:nvSpPr>
        <p:spPr>
          <a:xfrm>
            <a:off x="3724835" y="2057400"/>
            <a:ext cx="8256494" cy="77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选择公理到底对不对？</a:t>
            </a:r>
          </a:p>
        </p:txBody>
      </p:sp>
    </p:spTree>
    <p:extLst>
      <p:ext uri="{BB962C8B-B14F-4D97-AF65-F5344CB8AC3E}">
        <p14:creationId xmlns:p14="http://schemas.microsoft.com/office/powerpoint/2010/main" val="24591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5068508" y="3068478"/>
            <a:ext cx="4588044" cy="401052"/>
          </a:xfrm>
        </p:spPr>
        <p:txBody>
          <a:bodyPr/>
          <a:lstStyle/>
          <a:p>
            <a:r>
              <a:rPr kumimoji="1" lang="zh-CN" altLang="en-US" dirty="0"/>
              <a:t>熟知其然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715631" y="2961698"/>
            <a:ext cx="1846774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Various definition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848693" y="564680"/>
            <a:ext cx="1580650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/>
                <a:ea typeface="微软雅黑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ONE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651849" y="811865"/>
            <a:ext cx="1846774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How</a:t>
            </a:r>
            <a:r>
              <a:rPr lang="zh-CN" altLang="en-US" dirty="0">
                <a:solidFill>
                  <a:srgbClr val="000000"/>
                </a:solidFill>
                <a:latin typeface="Segoe UI"/>
                <a:ea typeface="微软雅黑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to</a:t>
            </a:r>
            <a:r>
              <a:rPr lang="zh-CN" altLang="en-US" dirty="0">
                <a:solidFill>
                  <a:srgbClr val="000000"/>
                </a:solidFill>
                <a:latin typeface="Segoe UI"/>
                <a:ea typeface="微软雅黑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understand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582569" y="2528319"/>
            <a:ext cx="1846774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/>
                <a:ea typeface="微软雅黑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TWO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651849" y="5733584"/>
            <a:ext cx="1846774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Application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651849" y="5278107"/>
            <a:ext cx="1846774" cy="455476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PART</a:t>
            </a:r>
            <a:r>
              <a:rPr lang="zh-CN" altLang="en-US" dirty="0">
                <a:solidFill>
                  <a:srgbClr val="000000"/>
                </a:solidFill>
                <a:latin typeface="Segoe UI"/>
                <a:ea typeface="微软雅黑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/>
                <a:ea typeface="微软雅黑" charset="0"/>
              </a:rPr>
              <a:t>THREE</a:t>
            </a:r>
            <a:endParaRPr lang="zh-CN" altLang="en-US" dirty="0">
              <a:solidFill>
                <a:srgbClr val="000000"/>
              </a:solidFill>
              <a:latin typeface="Segoe UI"/>
              <a:ea typeface="微软雅黑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2294" y="3642671"/>
            <a:ext cx="1507049" cy="45719"/>
          </a:xfrm>
          <a:prstGeom prst="rect">
            <a:avLst/>
          </a:prstGeom>
          <a:solidFill>
            <a:srgbClr val="F23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6395" y="1441935"/>
            <a:ext cx="1465246" cy="45719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2613" y="6143340"/>
            <a:ext cx="1349842" cy="45719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Segoe UI"/>
              <a:ea typeface="微软雅黑"/>
            </a:endParaRPr>
          </a:p>
        </p:txBody>
      </p:sp>
      <p:sp>
        <p:nvSpPr>
          <p:cNvPr id="29" name="文本占位符 3">
            <a:extLst>
              <a:ext uri="{FF2B5EF4-FFF2-40B4-BE49-F238E27FC236}">
                <a16:creationId xmlns:a16="http://schemas.microsoft.com/office/drawing/2014/main" id="{E081077F-361D-4C77-9449-BA7DA0F6962D}"/>
              </a:ext>
            </a:extLst>
          </p:cNvPr>
          <p:cNvSpPr txBox="1">
            <a:spLocks/>
          </p:cNvSpPr>
          <p:nvPr/>
        </p:nvSpPr>
        <p:spPr>
          <a:xfrm>
            <a:off x="5118676" y="866289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知其所以然</a:t>
            </a:r>
          </a:p>
        </p:txBody>
      </p:sp>
      <p:sp>
        <p:nvSpPr>
          <p:cNvPr id="30" name="文本占位符 3">
            <a:extLst>
              <a:ext uri="{FF2B5EF4-FFF2-40B4-BE49-F238E27FC236}">
                <a16:creationId xmlns:a16="http://schemas.microsoft.com/office/drawing/2014/main" id="{7312D45F-9744-4C76-ADD8-F733CCE2087C}"/>
              </a:ext>
            </a:extLst>
          </p:cNvPr>
          <p:cNvSpPr txBox="1">
            <a:spLocks/>
          </p:cNvSpPr>
          <p:nvPr/>
        </p:nvSpPr>
        <p:spPr>
          <a:xfrm>
            <a:off x="5170739" y="5560270"/>
            <a:ext cx="4588044" cy="401052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学以致用</a:t>
            </a:r>
          </a:p>
        </p:txBody>
      </p:sp>
    </p:spTree>
    <p:extLst>
      <p:ext uri="{BB962C8B-B14F-4D97-AF65-F5344CB8AC3E}">
        <p14:creationId xmlns:p14="http://schemas.microsoft.com/office/powerpoint/2010/main" val="16798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EB57287-FA34-4AF7-933E-4B78CA2F2CE3}"/>
              </a:ext>
            </a:extLst>
          </p:cNvPr>
          <p:cNvSpPr/>
          <p:nvPr/>
        </p:nvSpPr>
        <p:spPr>
          <a:xfrm>
            <a:off x="34505" y="1377074"/>
            <a:ext cx="12478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不可证明真伪！（使用它心存顾虑？）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3D8-854A-430D-A4A1-877CA9CAA42A}"/>
              </a:ext>
            </a:extLst>
          </p:cNvPr>
          <p:cNvSpPr/>
          <p:nvPr/>
        </p:nvSpPr>
        <p:spPr>
          <a:xfrm>
            <a:off x="750786" y="2505670"/>
            <a:ext cx="104518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有些时候简化证明（用更复杂的</a:t>
            </a:r>
            <a:endParaRPr lang="en-US" altLang="zh-C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方法可以绕过），有些时候必须</a:t>
            </a:r>
          </a:p>
        </p:txBody>
      </p:sp>
      <p:sp>
        <p:nvSpPr>
          <p:cNvPr id="33" name="文本占位符 1">
            <a:extLst>
              <a:ext uri="{FF2B5EF4-FFF2-40B4-BE49-F238E27FC236}">
                <a16:creationId xmlns:a16="http://schemas.microsoft.com/office/drawing/2014/main" id="{8DF10CA5-8F0C-44D6-81F8-47A78EA90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303395" cy="389467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6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78A5E3-23CE-4D4B-8F81-9020CBDAA57A}"/>
              </a:ext>
            </a:extLst>
          </p:cNvPr>
          <p:cNvSpPr txBox="1"/>
          <p:nvPr/>
        </p:nvSpPr>
        <p:spPr>
          <a:xfrm>
            <a:off x="3792487" y="1150685"/>
            <a:ext cx="7599175" cy="201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1.1963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Gödel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证明，一个使用选择公理证明的结果，绝对不会与不使用选择公理证明的结果相违背。也就是说选择公理是不可被证明的，除非集合论中其他公理不相容。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 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ZF 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协调的假设下，寇恩运用力迫法证明了  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AC 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独立于 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ZF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承认与不承认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850F81C-A928-4D3A-83F1-DA0DC3299321}"/>
              </a:ext>
            </a:extLst>
          </p:cNvPr>
          <p:cNvSpPr txBox="1"/>
          <p:nvPr/>
        </p:nvSpPr>
        <p:spPr>
          <a:xfrm>
            <a:off x="5429442" y="595001"/>
            <a:ext cx="524786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仍然支持选择公理的理由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D8C103-4B01-40B6-9D18-DFC34C8C2791}"/>
              </a:ext>
            </a:extLst>
          </p:cNvPr>
          <p:cNvSpPr/>
          <p:nvPr/>
        </p:nvSpPr>
        <p:spPr>
          <a:xfrm>
            <a:off x="3012075" y="4208431"/>
            <a:ext cx="138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Kurt Gödel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BD00AA-A3DD-4ADA-A5F3-E8623EF5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2720" b="13660"/>
          <a:stretch/>
        </p:blipFill>
        <p:spPr>
          <a:xfrm>
            <a:off x="0" y="3429000"/>
            <a:ext cx="2916082" cy="3429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D6805B-CEF2-4860-A48F-7D6B87585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137" b="12057"/>
          <a:stretch/>
        </p:blipFill>
        <p:spPr>
          <a:xfrm>
            <a:off x="0" y="0"/>
            <a:ext cx="2889997" cy="34595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C0F3941-6749-41EC-A464-11637A55F77B}"/>
              </a:ext>
            </a:extLst>
          </p:cNvPr>
          <p:cNvSpPr/>
          <p:nvPr/>
        </p:nvSpPr>
        <p:spPr>
          <a:xfrm>
            <a:off x="2889997" y="414439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Paul Joseph Cohen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3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8260196-2E20-4E32-B61F-4100B3C5FB4C}"/>
              </a:ext>
            </a:extLst>
          </p:cNvPr>
          <p:cNvSpPr txBox="1"/>
          <p:nvPr/>
        </p:nvSpPr>
        <p:spPr>
          <a:xfrm>
            <a:off x="285987" y="1351722"/>
            <a:ext cx="4060845" cy="131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分球怪论（</a:t>
            </a:r>
            <a:r>
              <a:rPr lang="en-US" altLang="zh-CN" sz="3200" dirty="0"/>
              <a:t>Banach–Tarski paradox</a:t>
            </a: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37A599-F2C8-4E5E-9507-A96B6BA17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513" y="1161175"/>
            <a:ext cx="6667500" cy="1495425"/>
          </a:xfrm>
          <a:prstGeom prst="rect">
            <a:avLst/>
          </a:prstGeom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id="{3C8FA19A-8439-49B2-B497-D3D10CDE6F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61413" y="299646"/>
            <a:ext cx="3303395" cy="389467"/>
          </a:xfrm>
        </p:spPr>
        <p:txBody>
          <a:bodyPr/>
          <a:lstStyle/>
          <a:p>
            <a:r>
              <a:rPr lang="zh-CN" altLang="en-US" sz="2800" dirty="0"/>
              <a:t>承认选择公理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49728D-DCFF-4576-9D1C-7ECF03CA9B11}"/>
              </a:ext>
            </a:extLst>
          </p:cNvPr>
          <p:cNvSpPr/>
          <p:nvPr/>
        </p:nvSpPr>
        <p:spPr>
          <a:xfrm>
            <a:off x="560378" y="30127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在选择公理成立的情况下，可以将一个三维实心球分成有限（不可测的）部分，然后仅仅通过旋转和平移到其他地方重新组合，就可以组成两个半径和原来相同的完整的球。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0A1257-8542-463C-BFA4-E7A3188E6129}"/>
              </a:ext>
            </a:extLst>
          </p:cNvPr>
          <p:cNvSpPr/>
          <p:nvPr/>
        </p:nvSpPr>
        <p:spPr>
          <a:xfrm>
            <a:off x="452467" y="4417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实际上因为切成的形状太奇怪，根本不能定义它的体积，所以现代数学家并不认为这是什么大问题。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626A3FA-6DAB-461B-BA14-AB728070BAED}"/>
              </a:ext>
            </a:extLst>
          </p:cNvPr>
          <p:cNvSpPr/>
          <p:nvPr/>
        </p:nvSpPr>
        <p:spPr>
          <a:xfrm>
            <a:off x="560378" y="5691884"/>
            <a:ext cx="479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https://www.bilibili.com/video/av2674104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1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3E12E0B-670D-4D00-809C-B493A7A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61413" y="299646"/>
            <a:ext cx="3303395" cy="389467"/>
          </a:xfrm>
        </p:spPr>
        <p:txBody>
          <a:bodyPr/>
          <a:lstStyle/>
          <a:p>
            <a:r>
              <a:rPr lang="zh-CN" altLang="en-US" sz="2800" dirty="0"/>
              <a:t>不承认选择公理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6CE871-0693-466E-823D-5764C9383F93}"/>
              </a:ext>
            </a:extLst>
          </p:cNvPr>
          <p:cNvSpPr/>
          <p:nvPr/>
        </p:nvSpPr>
        <p:spPr>
          <a:xfrm>
            <a:off x="1048815" y="15566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1.Cohen</a:t>
            </a:r>
            <a:r>
              <a:rPr lang="zh-CN" altLang="en-US" dirty="0"/>
              <a:t>（寇恩）模型中，存在一个函数，它在一点</a:t>
            </a:r>
            <a:r>
              <a:rPr lang="en-US" altLang="zh-CN" dirty="0"/>
              <a:t>x0</a:t>
            </a:r>
            <a:r>
              <a:rPr lang="zh-CN" altLang="en-US" dirty="0"/>
              <a:t>处是不连续的，但对于任何极限为</a:t>
            </a:r>
            <a:r>
              <a:rPr lang="en-US" altLang="zh-CN" dirty="0"/>
              <a:t>x0</a:t>
            </a:r>
            <a:r>
              <a:rPr lang="zh-CN" altLang="en-US" dirty="0"/>
              <a:t>的数列</a:t>
            </a:r>
            <a:r>
              <a:rPr lang="en-US" altLang="zh-CN" dirty="0"/>
              <a:t>{an}</a:t>
            </a:r>
            <a:r>
              <a:rPr lang="zh-CN" altLang="en-US" dirty="0"/>
              <a:t>，</a:t>
            </a:r>
            <a:r>
              <a:rPr lang="en-US" altLang="zh-CN" dirty="0"/>
              <a:t>{bn=f(an)}</a:t>
            </a:r>
            <a:r>
              <a:rPr lang="zh-CN" altLang="en-US" dirty="0"/>
              <a:t>的极限都是</a:t>
            </a:r>
            <a:r>
              <a:rPr lang="en-US" altLang="zh-CN" dirty="0"/>
              <a:t>f(x0)</a:t>
            </a:r>
            <a:r>
              <a:rPr lang="zh-CN" altLang="en-US" dirty="0"/>
              <a:t>。换句话说，用任何逼近</a:t>
            </a:r>
            <a:r>
              <a:rPr lang="en-US" altLang="zh-CN" dirty="0"/>
              <a:t>x0</a:t>
            </a:r>
            <a:r>
              <a:rPr lang="zh-CN" altLang="en-US" dirty="0"/>
              <a:t>的数列时，函数值都能逼近</a:t>
            </a:r>
            <a:r>
              <a:rPr lang="en-US" altLang="zh-CN" dirty="0"/>
              <a:t>f(x0)</a:t>
            </a:r>
            <a:r>
              <a:rPr lang="zh-CN" altLang="en-US" dirty="0"/>
              <a:t>，而这恰恰是“连续性”的体现。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2A2FC8-0CDC-47A7-87C1-8C96D48D7659}"/>
              </a:ext>
            </a:extLst>
          </p:cNvPr>
          <p:cNvSpPr/>
          <p:nvPr/>
        </p:nvSpPr>
        <p:spPr>
          <a:xfrm>
            <a:off x="1290284" y="3161036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可数个不交二元集的并集不可数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050244-E76F-468B-BEDE-F009D809F7C0}"/>
              </a:ext>
            </a:extLst>
          </p:cNvPr>
          <p:cNvSpPr/>
          <p:nvPr/>
        </p:nvSpPr>
        <p:spPr>
          <a:xfrm>
            <a:off x="981356" y="4575284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每年都会有新的悖论产生！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4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D5C2384-0F84-484A-B782-66890FF0CB4B}"/>
              </a:ext>
            </a:extLst>
          </p:cNvPr>
          <p:cNvSpPr txBox="1"/>
          <p:nvPr/>
        </p:nvSpPr>
        <p:spPr>
          <a:xfrm>
            <a:off x="4303060" y="1835523"/>
            <a:ext cx="5210735" cy="11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承认与不承认</a:t>
            </a:r>
            <a:endParaRPr lang="en-US" altLang="zh-CN" sz="4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A28E24-9698-4C9C-A887-89CCAB4A89D4}"/>
              </a:ext>
            </a:extLst>
          </p:cNvPr>
          <p:cNvSpPr/>
          <p:nvPr/>
        </p:nvSpPr>
        <p:spPr>
          <a:xfrm>
            <a:off x="3296454" y="2967335"/>
            <a:ext cx="55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 is your choice!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6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77CDE1-EBFA-4840-BA0C-99C4B5263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088" y="248771"/>
            <a:ext cx="3866028" cy="389467"/>
          </a:xfrm>
        </p:spPr>
        <p:txBody>
          <a:bodyPr/>
          <a:lstStyle/>
          <a:p>
            <a:r>
              <a:rPr lang="zh-CN" altLang="en-US" sz="3200" dirty="0"/>
              <a:t>以罗素的一句话结尾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4B2AD5-BDA5-4C57-8A3C-B1817B42E9C4}"/>
              </a:ext>
            </a:extLst>
          </p:cNvPr>
          <p:cNvSpPr/>
          <p:nvPr/>
        </p:nvSpPr>
        <p:spPr>
          <a:xfrm>
            <a:off x="4157383" y="29359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起先它（选择公理）似乎是明白的；但你愈多思考它，由这公理得出的推论就好像变得愈奇怪；最后你完全不明白它的意思到底是甚么了。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240153-DFC7-42B9-AEC6-EA44BCAE5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12"/>
          <a:stretch/>
        </p:blipFill>
        <p:spPr>
          <a:xfrm>
            <a:off x="49586" y="1062318"/>
            <a:ext cx="3419475" cy="40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148FAF-C6E9-47C8-8DA7-11294500196B}"/>
              </a:ext>
            </a:extLst>
          </p:cNvPr>
          <p:cNvSpPr/>
          <p:nvPr/>
        </p:nvSpPr>
        <p:spPr>
          <a:xfrm>
            <a:off x="2242005" y="1555394"/>
            <a:ext cx="7802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感谢同学们的倾听</a:t>
            </a:r>
            <a:endParaRPr lang="en-US" altLang="zh-CN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感谢马骏老师的悉心指导</a:t>
            </a:r>
          </a:p>
        </p:txBody>
      </p:sp>
    </p:spTree>
    <p:extLst>
      <p:ext uri="{BB962C8B-B14F-4D97-AF65-F5344CB8AC3E}">
        <p14:creationId xmlns:p14="http://schemas.microsoft.com/office/powerpoint/2010/main" val="7301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8D12BDC-2B10-4A90-A06B-F5A3087F6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A9131C-B20D-41EC-9510-9C3181BA3D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6F5261-E1D7-4631-949D-F2F41043D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6C7225-D0ED-453A-BC06-7C4BE8B0F6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FB46692-0756-4DE2-B143-386569447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5CA3B03-A974-48E4-9083-2F168EF83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584AD20-0513-4D1D-9707-314293C89C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E236E86-DF0E-4B4C-8D75-F233F3E2E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7D75C34-5906-4181-805F-D5990EA19E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544453EF-F5CD-471F-87EE-89A14CD1FB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3378EAB-8977-4767-8C7A-923C01CC7B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5E233B5D-BB72-4AB5-A62F-E541F56EFC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59263A96-73E2-4E96-A60C-300C9A4560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F9D6B93C-C462-47FB-AF38-DC3884449F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5EAE741F-C0C0-4DCA-91C5-22C01CA038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C921F1C6-6F28-4230-BEB4-2B413D7BE09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A8BA2AD-34B4-443F-A2D1-8AF212A98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6" y="0"/>
            <a:ext cx="12283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428336" y="2141074"/>
            <a:ext cx="7539792" cy="1074822"/>
          </a:xfrm>
        </p:spPr>
        <p:txBody>
          <a:bodyPr/>
          <a:lstStyle/>
          <a:p>
            <a:r>
              <a:rPr kumimoji="1" lang="en-US" altLang="zh-CN" dirty="0"/>
              <a:t> 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understand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89817" y="4381144"/>
            <a:ext cx="2412366" cy="113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EAEF899-D40B-4C06-A4D5-73707FA63C48}"/>
              </a:ext>
            </a:extLst>
          </p:cNvPr>
          <p:cNvSpPr txBox="1"/>
          <p:nvPr/>
        </p:nvSpPr>
        <p:spPr>
          <a:xfrm>
            <a:off x="1709530" y="1635697"/>
            <a:ext cx="5804451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什么情况下选择公理多余？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什么情况下是必须的？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选择定理为什么会产生？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它重新考虑了哪些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“</a:t>
            </a:r>
            <a:r>
              <a:rPr lang="zh-CN" altLang="en-US" sz="32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显然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”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537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E7B9A3C-E745-4A8E-B664-7D3D05B8CA7E}"/>
              </a:ext>
            </a:extLst>
          </p:cNvPr>
          <p:cNvSpPr txBox="1"/>
          <p:nvPr/>
        </p:nvSpPr>
        <p:spPr>
          <a:xfrm>
            <a:off x="261256" y="431642"/>
            <a:ext cx="7252727" cy="740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1.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集族：由非空集合组成的集合，符号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 err="1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e.x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.{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经典歌曲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}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2.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选择函数（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choice function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）：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定义域是集族的一种映射，对于  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               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，描述集合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与元素的对应关系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索引集：通过选择函数选出的元素组成的集合。</a:t>
            </a:r>
            <a:r>
              <a:rPr lang="en-US" altLang="zh-CN" sz="3200" kern="0" dirty="0" err="1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e.x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.{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经典歌词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}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 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68617D-C2B8-4E5F-9366-F27C83C72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" t="1968" r="82343" b="-1"/>
          <a:stretch/>
        </p:blipFill>
        <p:spPr>
          <a:xfrm>
            <a:off x="7397552" y="498337"/>
            <a:ext cx="1402837" cy="5617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635AF5-ED60-4E2C-8BFA-587FAAED2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1" y="3429000"/>
            <a:ext cx="3810330" cy="5364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6025C77-3C08-4FDD-AF32-8405645A6591}"/>
              </a:ext>
            </a:extLst>
          </p:cNvPr>
          <p:cNvSpPr txBox="1"/>
          <p:nvPr/>
        </p:nvSpPr>
        <p:spPr>
          <a:xfrm>
            <a:off x="7173212" y="1476671"/>
            <a:ext cx="3623523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再唱不出那样的歌曲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40A8F4A-C713-4365-8E38-DB073868418A}"/>
              </a:ext>
            </a:extLst>
          </p:cNvPr>
          <p:cNvCxnSpPr/>
          <p:nvPr/>
        </p:nvCxnSpPr>
        <p:spPr>
          <a:xfrm>
            <a:off x="8027976" y="1980614"/>
            <a:ext cx="1084785" cy="1050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44AB6C1-DC45-474F-A381-6A662C944BFC}"/>
              </a:ext>
            </a:extLst>
          </p:cNvPr>
          <p:cNvSpPr txBox="1"/>
          <p:nvPr/>
        </p:nvSpPr>
        <p:spPr>
          <a:xfrm>
            <a:off x="9041768" y="2903343"/>
            <a:ext cx="2249083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{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因为爱情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}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D64406-BC55-45C8-9D55-294E3EED8729}"/>
              </a:ext>
            </a:extLst>
          </p:cNvPr>
          <p:cNvSpPr txBox="1"/>
          <p:nvPr/>
        </p:nvSpPr>
        <p:spPr>
          <a:xfrm>
            <a:off x="7383354" y="3564425"/>
            <a:ext cx="244218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大哉一诚天下动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~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8414734-E4B7-44C6-98F8-773A5926B3E6}"/>
              </a:ext>
            </a:extLst>
          </p:cNvPr>
          <p:cNvSpPr txBox="1"/>
          <p:nvPr/>
        </p:nvSpPr>
        <p:spPr>
          <a:xfrm>
            <a:off x="8570369" y="4509525"/>
            <a:ext cx="1595941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{NJJ</a:t>
            </a: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校歌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}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2015B82-1294-45FA-B651-798D488A09FE}"/>
              </a:ext>
            </a:extLst>
          </p:cNvPr>
          <p:cNvCxnSpPr/>
          <p:nvPr/>
        </p:nvCxnSpPr>
        <p:spPr>
          <a:xfrm>
            <a:off x="8098971" y="3998907"/>
            <a:ext cx="846246" cy="59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4A9BC45-EE9D-4F2C-B4AB-3DC7DB4C9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04" y="220133"/>
            <a:ext cx="3579720" cy="1148627"/>
          </a:xfrm>
        </p:spPr>
        <p:txBody>
          <a:bodyPr/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从例子说起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15C745-77C2-459E-B37B-B8E21368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9" y="-471399"/>
            <a:ext cx="4762500" cy="3571875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F1BEB3-AA3B-4334-A416-573E0F52E958}"/>
              </a:ext>
            </a:extLst>
          </p:cNvPr>
          <p:cNvSpPr txBox="1"/>
          <p:nvPr/>
        </p:nvSpPr>
        <p:spPr>
          <a:xfrm>
            <a:off x="418035" y="3101008"/>
            <a:ext cx="8729396" cy="246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怎样去选一个苹果？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青色的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\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最红的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\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最近的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\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最大</a:t>
            </a:r>
            <a:r>
              <a:rPr lang="en-US" altLang="zh-CN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\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最甜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你喜欢，你选择！</a:t>
            </a:r>
            <a:endParaRPr lang="en-US" altLang="zh-CN" sz="3200" kern="0" dirty="0"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189F2C-3F39-4196-8439-5E5750AEA35F}"/>
              </a:ext>
            </a:extLst>
          </p:cNvPr>
          <p:cNvSpPr txBox="1"/>
          <p:nvPr/>
        </p:nvSpPr>
        <p:spPr>
          <a:xfrm>
            <a:off x="418035" y="5105340"/>
            <a:ext cx="544285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其实你也用到了选择函数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3EB038-BBFC-4C9C-B874-A0B47ADBE262}"/>
              </a:ext>
            </a:extLst>
          </p:cNvPr>
          <p:cNvSpPr txBox="1"/>
          <p:nvPr/>
        </p:nvSpPr>
        <p:spPr>
          <a:xfrm>
            <a:off x="335091" y="1885595"/>
            <a:ext cx="3089649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你会吃苹果吗？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298F9A-A6A4-46E4-90A7-06B564917AEE}"/>
              </a:ext>
            </a:extLst>
          </p:cNvPr>
          <p:cNvSpPr txBox="1"/>
          <p:nvPr/>
        </p:nvSpPr>
        <p:spPr>
          <a:xfrm>
            <a:off x="374846" y="2525323"/>
            <a:ext cx="3010137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首先你要拿到苹果</a:t>
            </a:r>
          </a:p>
        </p:txBody>
      </p:sp>
    </p:spTree>
    <p:extLst>
      <p:ext uri="{BB962C8B-B14F-4D97-AF65-F5344CB8AC3E}">
        <p14:creationId xmlns:p14="http://schemas.microsoft.com/office/powerpoint/2010/main" val="4474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51D985-CAC9-4D70-BBEC-CA039031B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6" r="5251"/>
          <a:stretch/>
        </p:blipFill>
        <p:spPr>
          <a:xfrm>
            <a:off x="36318" y="-68155"/>
            <a:ext cx="3230867" cy="55140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3E1D71-A011-4324-A135-2759478FB2A9}"/>
              </a:ext>
            </a:extLst>
          </p:cNvPr>
          <p:cNvSpPr txBox="1"/>
          <p:nvPr/>
        </p:nvSpPr>
        <p:spPr>
          <a:xfrm>
            <a:off x="3822306" y="431642"/>
            <a:ext cx="5707899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可数个（无限个）苹果，如何选择？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93AFA2-39C9-4111-A79B-67F03A46232F}"/>
              </a:ext>
            </a:extLst>
          </p:cNvPr>
          <p:cNvSpPr txBox="1"/>
          <p:nvPr/>
        </p:nvSpPr>
        <p:spPr>
          <a:xfrm>
            <a:off x="3822306" y="961039"/>
            <a:ext cx="5779663" cy="244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每个苹果（元素）互异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有那么一个苹果，我捡起来看了看，背过了它所有的信息（颜色纹路，大小。。。。。。），又扔了回去（轻轻地放），（且苹果永远不会发生变化）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同样我能构造出选择函数：选出我见过的那个苹果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2A116D-98AE-46EE-BABA-227E009CAFA3}"/>
              </a:ext>
            </a:extLst>
          </p:cNvPr>
          <p:cNvSpPr txBox="1"/>
          <p:nvPr/>
        </p:nvSpPr>
        <p:spPr>
          <a:xfrm>
            <a:off x="3614482" y="3277509"/>
            <a:ext cx="6824446" cy="308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选择函数的选择不是逐个检验的过程，是说明的一种存在性，在集合中存在这么一个元素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例如检验（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）中是否有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0.5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，是把（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）中每个数与</a:t>
            </a:r>
            <a:r>
              <a: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0.5</a:t>
            </a: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做对照，还是证明这个元素的存在性。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对于单个集合（无论其中元素个数有限或无限）总能找到选择函数。</a:t>
            </a:r>
            <a:endParaRPr lang="en-US" altLang="zh-CN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在这种情况下不会产生</a:t>
            </a: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无限的麻烦</a:t>
            </a:r>
            <a:endParaRPr lang="en-US" altLang="zh-CN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E8E808F-AE35-4C8A-9247-FC9DB25FC9B1}"/>
              </a:ext>
            </a:extLst>
          </p:cNvPr>
          <p:cNvSpPr/>
          <p:nvPr/>
        </p:nvSpPr>
        <p:spPr>
          <a:xfrm>
            <a:off x="-100589" y="495544"/>
            <a:ext cx="4339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现在你还能</a:t>
            </a:r>
            <a:endParaRPr lang="en-US" altLang="zh-C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/>
            </a:endParaRPr>
          </a:p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rPr>
              <a:t>吃到苹果吗？</a:t>
            </a:r>
          </a:p>
        </p:txBody>
      </p:sp>
    </p:spTree>
    <p:extLst>
      <p:ext uri="{BB962C8B-B14F-4D97-AF65-F5344CB8AC3E}">
        <p14:creationId xmlns:p14="http://schemas.microsoft.com/office/powerpoint/2010/main" val="1976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70AC6A6-A6AC-4D27-8238-746C8E78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" y="42595"/>
            <a:ext cx="3664196" cy="68154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D45D4DC-FF21-47E0-B847-CB07946CAD88}"/>
              </a:ext>
            </a:extLst>
          </p:cNvPr>
          <p:cNvSpPr txBox="1"/>
          <p:nvPr/>
        </p:nvSpPr>
        <p:spPr>
          <a:xfrm>
            <a:off x="4128999" y="1243811"/>
            <a:ext cx="5100194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有限个集合组成的集合集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130B14-E14B-4CED-9EF5-EEC9247338CB}"/>
              </a:ext>
            </a:extLst>
          </p:cNvPr>
          <p:cNvSpPr txBox="1"/>
          <p:nvPr/>
        </p:nvSpPr>
        <p:spPr>
          <a:xfrm>
            <a:off x="4367538" y="3509933"/>
            <a:ext cx="3759831" cy="192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kern="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无限个集合我们是否也能构造出索引集？</a:t>
            </a:r>
          </a:p>
        </p:txBody>
      </p:sp>
    </p:spTree>
    <p:extLst>
      <p:ext uri="{BB962C8B-B14F-4D97-AF65-F5344CB8AC3E}">
        <p14:creationId xmlns:p14="http://schemas.microsoft.com/office/powerpoint/2010/main" val="10908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论文答辩极简线条七彩点缀PPT模板"/>
</p:tagLst>
</file>

<file path=ppt/theme/theme1.xml><?xml version="1.0" encoding="utf-8"?>
<a:theme xmlns:a="http://schemas.openxmlformats.org/drawingml/2006/main" name="www.99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1666</Words>
  <Application>Microsoft Office PowerPoint</Application>
  <PresentationFormat>宽屏</PresentationFormat>
  <Paragraphs>178</Paragraphs>
  <Slides>37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黑体</vt:lpstr>
      <vt:lpstr>微软雅黑</vt:lpstr>
      <vt:lpstr>微软雅黑</vt:lpstr>
      <vt:lpstr>Arial</vt:lpstr>
      <vt:lpstr>Calibri</vt:lpstr>
      <vt:lpstr>Segoe UI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www.99ppt.com</Manager>
  <Company>www.99ppt.com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毕业论文答辩极简线条七彩点缀PPT模板</dc:title>
  <dc:subject>www.99ppt.com</dc:subject>
  <dc:creator>www.99ppt.com</dc:creator>
  <cp:keywords>www.99ppt.com</cp:keywords>
  <dc:description>www.99ppt.com</dc:description>
  <cp:lastModifiedBy>mcl</cp:lastModifiedBy>
  <cp:revision>77</cp:revision>
  <dcterms:created xsi:type="dcterms:W3CDTF">2015-08-18T02:51:41Z</dcterms:created>
  <dcterms:modified xsi:type="dcterms:W3CDTF">2019-11-28T01:46:55Z</dcterms:modified>
  <cp:category>www.99ppt.com</cp:category>
</cp:coreProperties>
</file>