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7" r:id="rId3"/>
    <p:sldId id="268" r:id="rId4"/>
    <p:sldId id="273" r:id="rId5"/>
    <p:sldId id="274" r:id="rId6"/>
    <p:sldId id="286" r:id="rId7"/>
    <p:sldId id="276" r:id="rId8"/>
    <p:sldId id="277" r:id="rId9"/>
    <p:sldId id="278" r:id="rId10"/>
    <p:sldId id="279" r:id="rId11"/>
    <p:sldId id="275" r:id="rId12"/>
    <p:sldId id="280" r:id="rId13"/>
    <p:sldId id="281" r:id="rId14"/>
    <p:sldId id="282" r:id="rId15"/>
    <p:sldId id="283" r:id="rId16"/>
    <p:sldId id="284" r:id="rId17"/>
    <p:sldId id="285" r:id="rId18"/>
    <p:sldId id="262" r:id="rId19"/>
    <p:sldId id="287" r:id="rId20"/>
  </p:sldIdLst>
  <p:sldSz cx="12188825" cy="6858000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824" autoAdjust="0"/>
  </p:normalViewPr>
  <p:slideViewPr>
    <p:cSldViewPr showGuides="1">
      <p:cViewPr varScale="1">
        <p:scale>
          <a:sx n="84" d="100"/>
          <a:sy n="84" d="100"/>
        </p:scale>
        <p:origin x="96" y="149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2820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18CD539-FAD5-4365-8C96-1C15728EA4FB}" type="datetime2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2019年5月13日</a:t>
            </a:fld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‹#›</a:t>
            </a:fld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noProof="0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7D6BDDC-F39A-4E16-93D6-E40B88AA6D58}" type="datetime2">
              <a:rPr lang="zh-CN" altLang="en-US" smtClean="0"/>
              <a:pPr/>
              <a:t>2019年5月13日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0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noProof="0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841221E5-7225-48EB-A4EE-420E7BFCF705}" type="slidenum">
              <a:rPr lang="en-US" altLang="zh-CN" noProof="0" smtClean="0"/>
              <a:pPr/>
              <a:t>‹#›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n-US" altLang="zh-CN" smtClean="0"/>
              <a:pPr rtl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17138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1221E5-7225-48EB-A4EE-420E7BFCF705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56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46556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508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1221E5-7225-48EB-A4EE-420E7BFCF705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56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46556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3000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1221E5-7225-48EB-A4EE-420E7BFCF705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56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46556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37686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1221E5-7225-48EB-A4EE-420E7BFCF705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56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46556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09087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1221E5-7225-48EB-A4EE-420E7BFCF705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56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46556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89861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1221E5-7225-48EB-A4EE-420E7BFCF705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56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46556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09295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1221E5-7225-48EB-A4EE-420E7BFCF705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56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46556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62181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1221E5-7225-48EB-A4EE-420E7BFCF705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56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46556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47583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n-US" altLang="zh-CN" smtClean="0"/>
              <a:pPr rtl="0"/>
              <a:t>18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432108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1221E5-7225-48EB-A4EE-420E7BFCF705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56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46556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984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n-US" altLang="zh-CN" smtClean="0"/>
              <a:pPr rtl="0"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98301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n-US" altLang="zh-CN" smtClean="0"/>
              <a:pPr rtl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49051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1221E5-7225-48EB-A4EE-420E7BFCF705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56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46556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3543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1221E5-7225-48EB-A4EE-420E7BFCF705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56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46556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9128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1221E5-7225-48EB-A4EE-420E7BFCF705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56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46556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4792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1221E5-7225-48EB-A4EE-420E7BFCF705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56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46556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6618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1221E5-7225-48EB-A4EE-420E7BFCF705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56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46556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8755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1221E5-7225-48EB-A4EE-420E7BFCF705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56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46556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1034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​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​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​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​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5" name="直接连接符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rtl="0"/>
            <a:r>
              <a:rPr lang="zh-CN" altLang="en-US" noProof="0" smtClean="0"/>
              <a:t>单击此处编辑母版标题样式</a:t>
            </a:r>
            <a:endParaRPr lang="zh-CN" altLang="en-US" noProof="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CN" altLang="en-US" noProof="0" smtClean="0"/>
              <a:t>单击以编辑母版副标题样式</a:t>
            </a:r>
            <a:endParaRPr lang="zh-CN" altLang="en-US" noProof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4947C3F0-2957-4D41-9FB7-182757A04D67}" type="datetime2">
              <a:rPr lang="zh-CN" altLang="en-US" smtClean="0"/>
              <a:pPr/>
              <a:t>2019年5月13日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0" dirty="0"/>
              <a:t>添加页脚</a:t>
            </a: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7DC1BBB0-96F0-4077-A278-0F3FB5C104D3}" type="slidenum">
              <a:rPr lang="en-US" altLang="zh-CN" noProof="0" smtClean="0"/>
              <a:pPr/>
              <a:t>‹#›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 smtClean="0"/>
              <a:t>单击此处编辑母版标题样式</a:t>
            </a:r>
            <a:endParaRPr lang="zh-CN" altLang="en-US" noProof="0" dirty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CN" altLang="en-US" noProof="0" smtClean="0"/>
              <a:t>编辑母版文本样式</a:t>
            </a:r>
          </a:p>
          <a:p>
            <a:pPr lvl="1" rtl="0"/>
            <a:r>
              <a:rPr lang="zh-CN" altLang="en-US" noProof="0" smtClean="0"/>
              <a:t>第二级</a:t>
            </a:r>
          </a:p>
          <a:p>
            <a:pPr lvl="2" rtl="0"/>
            <a:r>
              <a:rPr lang="zh-CN" altLang="en-US" noProof="0" smtClean="0"/>
              <a:t>第三级</a:t>
            </a:r>
          </a:p>
          <a:p>
            <a:pPr lvl="3" rtl="0"/>
            <a:r>
              <a:rPr lang="zh-CN" altLang="en-US" noProof="0" smtClean="0"/>
              <a:t>第四级</a:t>
            </a:r>
          </a:p>
          <a:p>
            <a:pPr lvl="4" rtl="0"/>
            <a:r>
              <a:rPr lang="zh-CN" altLang="en-US" noProof="0" smtClean="0"/>
              <a:t>第五级</a:t>
            </a:r>
            <a:endParaRPr lang="zh-CN" altLang="en-US" noProof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DF8E148-EC1F-43A2-8C9E-1F57F6D08A76}" type="datetime2">
              <a:rPr lang="zh-CN" altLang="en-US" smtClean="0"/>
              <a:pPr/>
              <a:t>2019年5月13日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altLang="en-US" noProof="0" dirty="0"/>
              <a:t>添加页脚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n-US" altLang="zh-CN" noProof="0" smtClean="0"/>
              <a:t>‹#›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​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​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" name="直接连接符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​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4" name="直接连接符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垂直标题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rtl="0"/>
            <a:r>
              <a:rPr lang="zh-CN" altLang="en-US" noProof="0" smtClean="0"/>
              <a:t>单击此处编辑母版标题样式</a:t>
            </a:r>
            <a:endParaRPr lang="zh-CN" altLang="en-US" noProof="0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 rtl="0"/>
            <a:r>
              <a:rPr lang="zh-CN" altLang="en-US" noProof="0" smtClean="0"/>
              <a:t>编辑母版文本样式</a:t>
            </a:r>
          </a:p>
          <a:p>
            <a:pPr lvl="1" rtl="0"/>
            <a:r>
              <a:rPr lang="zh-CN" altLang="en-US" noProof="0" smtClean="0"/>
              <a:t>第二级</a:t>
            </a:r>
          </a:p>
          <a:p>
            <a:pPr lvl="2" rtl="0"/>
            <a:r>
              <a:rPr lang="zh-CN" altLang="en-US" noProof="0" smtClean="0"/>
              <a:t>第三级</a:t>
            </a:r>
          </a:p>
          <a:p>
            <a:pPr lvl="3" rtl="0"/>
            <a:r>
              <a:rPr lang="zh-CN" altLang="en-US" noProof="0" smtClean="0"/>
              <a:t>第四级</a:t>
            </a:r>
          </a:p>
          <a:p>
            <a:pPr lvl="4" rtl="0"/>
            <a:r>
              <a:rPr lang="zh-CN" altLang="en-US" noProof="0" smtClean="0"/>
              <a:t>第五级</a:t>
            </a:r>
            <a:endParaRPr lang="zh-CN" altLang="en-US" noProof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FB7B4C11-1E14-4887-9E78-A9346EC068F1}" type="datetime2">
              <a:rPr lang="zh-CN" altLang="en-US" smtClean="0"/>
              <a:pPr/>
              <a:t>2019年5月13日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0" dirty="0"/>
              <a:t>添加页脚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7DC1BBB0-96F0-4077-A278-0F3FB5C104D3}" type="slidenum">
              <a:rPr lang="en-US" altLang="zh-CN" noProof="0" smtClean="0"/>
              <a:pPr/>
              <a:t>‹#›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rtl="0"/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CN" altLang="en-US" smtClean="0"/>
              <a:t>编辑母版文本样式</a:t>
            </a:r>
          </a:p>
          <a:p>
            <a:pPr lvl="1" rtl="0"/>
            <a:r>
              <a:rPr lang="zh-CN" altLang="en-US" smtClean="0"/>
              <a:t>第二级</a:t>
            </a:r>
          </a:p>
          <a:p>
            <a:pPr lvl="2" rtl="0"/>
            <a:r>
              <a:rPr lang="zh-CN" altLang="en-US" smtClean="0"/>
              <a:t>第三级</a:t>
            </a:r>
          </a:p>
          <a:p>
            <a:pPr lvl="3" rtl="0"/>
            <a:r>
              <a:rPr lang="zh-CN" altLang="en-US" smtClean="0"/>
              <a:t>第四级</a:t>
            </a:r>
          </a:p>
          <a:p>
            <a:pPr lvl="4" rtl="0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86FD5D46-E987-42B2-B42C-B8920598FADE}" type="datetime2">
              <a:rPr lang="zh-CN" altLang="en-US" smtClean="0"/>
              <a:pPr/>
              <a:t>2019年5月13日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添加页脚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7DC1BBB0-96F0-4077-A278-0F3FB5C104D3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2" name="直接连接符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3" name="直接连接符​​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1" name="直接连接符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3" name="直接连接符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rtl="0"/>
            <a:r>
              <a:rPr lang="zh-CN" altLang="en-US" noProof="0" smtClean="0"/>
              <a:t>单击此处编辑母版标题样式</a:t>
            </a:r>
            <a:endParaRPr lang="zh-CN" altLang="en-US" noProof="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CN" altLang="en-US" noProof="0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8365F240-A7EF-41C8-A85B-C448CF84B5E5}" type="datetime2">
              <a:rPr lang="zh-CN" altLang="en-US" smtClean="0"/>
              <a:pPr/>
              <a:t>2019年5月13日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0" dirty="0"/>
              <a:t>添加页脚</a:t>
            </a: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7DC1BBB0-96F0-4077-A278-0F3FB5C104D3}" type="slidenum">
              <a:rPr lang="en-US" altLang="zh-CN" noProof="0" smtClean="0"/>
              <a:pPr/>
              <a:t>‹#›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zh-CN" altLang="en-US" smtClean="0"/>
              <a:t>编辑母版文本样式</a:t>
            </a:r>
          </a:p>
          <a:p>
            <a:pPr lvl="1" rtl="0"/>
            <a:r>
              <a:rPr lang="zh-CN" altLang="en-US" smtClean="0"/>
              <a:t>第二级</a:t>
            </a:r>
          </a:p>
          <a:p>
            <a:pPr lvl="2" rtl="0"/>
            <a:r>
              <a:rPr lang="zh-CN" altLang="en-US" smtClean="0"/>
              <a:t>第三级</a:t>
            </a:r>
          </a:p>
          <a:p>
            <a:pPr lvl="3" rtl="0"/>
            <a:r>
              <a:rPr lang="zh-CN" altLang="en-US" smtClean="0"/>
              <a:t>第四级</a:t>
            </a:r>
          </a:p>
          <a:p>
            <a:pPr lvl="4" rtl="0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zh-CN" altLang="en-US" smtClean="0"/>
              <a:t>编辑母版文本样式</a:t>
            </a:r>
          </a:p>
          <a:p>
            <a:pPr lvl="1" rtl="0"/>
            <a:r>
              <a:rPr lang="zh-CN" altLang="en-US" smtClean="0"/>
              <a:t>第二级</a:t>
            </a:r>
          </a:p>
          <a:p>
            <a:pPr lvl="2" rtl="0"/>
            <a:r>
              <a:rPr lang="zh-CN" altLang="en-US" smtClean="0"/>
              <a:t>第三级</a:t>
            </a:r>
          </a:p>
          <a:p>
            <a:pPr lvl="3" rtl="0"/>
            <a:r>
              <a:rPr lang="zh-CN" altLang="en-US" smtClean="0"/>
              <a:t>第四级</a:t>
            </a:r>
          </a:p>
          <a:p>
            <a:pPr lvl="4" rtl="0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770B30E-8728-44DB-AEE3-E4A75AEDBBD9}" type="datetime2">
              <a:rPr lang="zh-CN" altLang="en-US" smtClean="0"/>
              <a:pPr/>
              <a:t>2019年5月13日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altLang="en-US" dirty="0"/>
              <a:t>添加页脚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n-US" altLang="zh-CN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rtl="0"/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zh-CN" altLang="en-US" smtClean="0"/>
              <a:t>编辑母版文本样式</a:t>
            </a:r>
          </a:p>
          <a:p>
            <a:pPr lvl="1" rtl="0"/>
            <a:r>
              <a:rPr lang="zh-CN" altLang="en-US" smtClean="0"/>
              <a:t>第二级</a:t>
            </a:r>
          </a:p>
          <a:p>
            <a:pPr lvl="2" rtl="0"/>
            <a:r>
              <a:rPr lang="zh-CN" altLang="en-US" smtClean="0"/>
              <a:t>第三级</a:t>
            </a:r>
          </a:p>
          <a:p>
            <a:pPr lvl="3" rtl="0"/>
            <a:r>
              <a:rPr lang="zh-CN" altLang="en-US" smtClean="0"/>
              <a:t>第四级</a:t>
            </a:r>
          </a:p>
          <a:p>
            <a:pPr lvl="4" rtl="0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CN" altLang="en-US" smtClean="0"/>
              <a:t>编辑母版文本样式</a:t>
            </a:r>
          </a:p>
          <a:p>
            <a:pPr lvl="1" rtl="0"/>
            <a:r>
              <a:rPr lang="zh-CN" altLang="en-US" smtClean="0"/>
              <a:t>第二级</a:t>
            </a:r>
          </a:p>
          <a:p>
            <a:pPr lvl="2" rtl="0"/>
            <a:r>
              <a:rPr lang="zh-CN" altLang="en-US" smtClean="0"/>
              <a:t>第三级</a:t>
            </a:r>
          </a:p>
          <a:p>
            <a:pPr lvl="3" rtl="0"/>
            <a:r>
              <a:rPr lang="zh-CN" altLang="en-US" smtClean="0"/>
              <a:t>第四级</a:t>
            </a:r>
          </a:p>
          <a:p>
            <a:pPr lvl="4" rtl="0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680BCF82-A51A-4389-A573-378AD02C5141}" type="datetime2">
              <a:rPr lang="zh-CN" altLang="en-US" smtClean="0"/>
              <a:pPr/>
              <a:t>2019年5月13日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添加页脚</a:t>
            </a:r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7DC1BBB0-96F0-4077-A278-0F3FB5C104D3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E03A716-E3DC-4D9D-823C-60FCD8C9B163}" type="datetime2">
              <a:rPr lang="zh-CN" altLang="en-US" smtClean="0"/>
              <a:pPr/>
              <a:t>2019年5月13日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altLang="en-US" dirty="0"/>
              <a:t>添加页脚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n-US" altLang="zh-CN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​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​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​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C16B8A94-44E5-4844-A22C-F796FCAA90D9}" type="datetime2">
              <a:rPr lang="zh-CN" altLang="en-US" smtClean="0"/>
              <a:pPr/>
              <a:t>2019年5月13日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添加页脚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7DC1BBB0-96F0-4077-A278-0F3FB5C104D3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带题注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​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​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rtl="0"/>
            <a:r>
              <a:rPr lang="zh-CN" altLang="en-US" noProof="0" smtClean="0"/>
              <a:t>单击此处编辑母版标题样式</a:t>
            </a:r>
            <a:endParaRPr lang="zh-CN" altLang="en-US" noProof="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zh-CN" altLang="en-US" noProof="0" smtClean="0"/>
              <a:t>编辑母版文本样式</a:t>
            </a:r>
          </a:p>
          <a:p>
            <a:pPr lvl="1" rtl="0"/>
            <a:r>
              <a:rPr lang="zh-CN" altLang="en-US" noProof="0" smtClean="0"/>
              <a:t>第二级</a:t>
            </a:r>
          </a:p>
          <a:p>
            <a:pPr lvl="2" rtl="0"/>
            <a:r>
              <a:rPr lang="zh-CN" altLang="en-US" noProof="0" smtClean="0"/>
              <a:t>第三级</a:t>
            </a:r>
          </a:p>
          <a:p>
            <a:pPr lvl="3" rtl="0"/>
            <a:r>
              <a:rPr lang="zh-CN" altLang="en-US" noProof="0" smtClean="0"/>
              <a:t>第四级</a:t>
            </a:r>
          </a:p>
          <a:p>
            <a:pPr lvl="4" rtl="0"/>
            <a:r>
              <a:rPr lang="zh-CN" altLang="en-US" noProof="0" smtClean="0"/>
              <a:t>第五级</a:t>
            </a:r>
            <a:endParaRPr lang="zh-CN" alt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 noProof="0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F288B2AC-AC0A-4E49-82A3-94EE74FA7FBF}" type="datetime2">
              <a:rPr lang="zh-CN" altLang="en-US" smtClean="0"/>
              <a:pPr/>
              <a:t>2019年5月13日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0" dirty="0"/>
              <a:t>添加页脚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7DC1BBB0-96F0-4077-A278-0F3FB5C104D3}" type="slidenum">
              <a:rPr lang="en-US" altLang="zh-CN" noProof="0" smtClean="0"/>
              <a:pPr/>
              <a:t>‹#›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带题注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​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​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rtl="0"/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 descr="为添加图像预留的空占位符。单击占位符，选择要添加的图像。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CN" altLang="en-US" smtClean="0"/>
              <a:t>单击图标添加图片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878E339-1BD2-4FEE-A113-9A0301740CF6}" type="datetime2">
              <a:rPr lang="zh-CN" altLang="en-US" smtClean="0"/>
              <a:pPr/>
              <a:t>2019年5月13日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添加页脚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7DC1BBB0-96F0-4077-A278-0F3FB5C104D3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  <p:cxnSp>
        <p:nvCxnSpPr>
          <p:cNvPr id="10" name="直接连接符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​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​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4" name="直接连接符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6" name="直接连接符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dirty="0"/>
              <a:t>单击此处编辑母版文本样式</a:t>
            </a:r>
          </a:p>
          <a:p>
            <a:pPr lvl="1" rtl="0"/>
            <a:r>
              <a:rPr lang="zh-CN" altLang="en-US" dirty="0"/>
              <a:t>第二级</a:t>
            </a:r>
          </a:p>
          <a:p>
            <a:pPr lvl="2" rtl="0"/>
            <a:r>
              <a:rPr lang="zh-CN" altLang="en-US" dirty="0"/>
              <a:t>第三级</a:t>
            </a:r>
          </a:p>
          <a:p>
            <a:pPr lvl="3" rtl="0"/>
            <a:r>
              <a:rPr lang="zh-CN" altLang="en-US" dirty="0"/>
              <a:t>第四级</a:t>
            </a:r>
          </a:p>
          <a:p>
            <a:pPr lvl="4" rtl="0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027612" y="6356351"/>
            <a:ext cx="13715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A339CB27-C670-4AAB-948C-7E3D1D9FAE30}" type="datetime2">
              <a:rPr lang="zh-CN" altLang="en-US" smtClean="0"/>
              <a:pPr/>
              <a:t>2019年5月13日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添加页脚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7DC1BBB0-96F0-4077-A278-0F3FB5C104D3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061964" y="692696"/>
            <a:ext cx="9649072" cy="2680127"/>
          </a:xfrm>
        </p:spPr>
        <p:txBody>
          <a:bodyPr rtlCol="0"/>
          <a:lstStyle/>
          <a:p>
            <a:pPr rtl="0"/>
            <a:r>
              <a:rPr lang="en-US" altLang="zh-CN" sz="6600" dirty="0" smtClean="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		Open Topics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/>
            </a:r>
            <a:b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</a:b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/>
            </a:r>
            <a:b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</a:br>
            <a:r>
              <a:rPr lang="en-US" altLang="zh-CN" dirty="0" smtClean="0">
                <a:latin typeface="Arial" panose="020B0604020202020204" pitchFamily="34" charset="0"/>
                <a:sym typeface="Arial" panose="020B0604020202020204" pitchFamily="34" charset="0"/>
              </a:rPr>
              <a:t>Something about SAT Problem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349996" y="4149080"/>
            <a:ext cx="7992888" cy="1116085"/>
          </a:xfrm>
        </p:spPr>
        <p:txBody>
          <a:bodyPr rtlCol="0">
            <a:normAutofit fontScale="92500" lnSpcReduction="20000"/>
          </a:bodyPr>
          <a:lstStyle/>
          <a:p>
            <a:pPr rtl="0"/>
            <a:r>
              <a:rPr lang="en-US" altLang="zh-CN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                     </a:t>
            </a:r>
            <a:r>
              <a:rPr lang="en-US" altLang="zh-CN" dirty="0" smtClean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171860538 </a:t>
            </a:r>
            <a:r>
              <a:rPr lang="zh-CN" altLang="en-US" dirty="0" smtClean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陶绍诚</a:t>
            </a:r>
            <a:endParaRPr lang="en-US" altLang="zh-CN" dirty="0" smtClean="0">
              <a:solidFill>
                <a:schemeClr val="tx2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algn="ctr" rtl="0"/>
            <a:endParaRPr lang="en-US" altLang="zh-CN" dirty="0">
              <a:solidFill>
                <a:schemeClr val="tx2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rtl="0"/>
            <a:r>
              <a:rPr lang="en-US" altLang="zh-CN" dirty="0" smtClean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                            2019.5.12</a:t>
            </a:r>
            <a:endParaRPr lang="zh-CN" altLang="en-US" dirty="0">
              <a:solidFill>
                <a:schemeClr val="tx2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5661248"/>
            <a:ext cx="1197868" cy="1196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17576" y="744240"/>
            <a:ext cx="605449" cy="5818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46173" y="760439"/>
            <a:ext cx="486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uphemia"/>
                <a:ea typeface="+mn-ea"/>
                <a:cs typeface="+mn-cs"/>
              </a:rPr>
              <a:t>2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52718" y="1628800"/>
            <a:ext cx="91222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For fixed </a:t>
            </a:r>
            <a:r>
              <a:rPr lang="en-US" altLang="zh-CN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800" dirty="0" smtClean="0"/>
              <a:t>,</a:t>
            </a:r>
            <a:r>
              <a:rPr lang="en-US" altLang="zh-CN" sz="2800" dirty="0"/>
              <a:t> </a:t>
            </a:r>
            <a:r>
              <a:rPr lang="en-US" altLang="zh-CN" sz="2800" dirty="0" smtClean="0"/>
              <a:t>let </a:t>
            </a:r>
            <a:r>
              <a:rPr lang="en-US" altLang="zh-CN" sz="2800" dirty="0"/>
              <a:t>SAT problem comprise </a:t>
            </a:r>
            <a:r>
              <a:rPr lang="en-US" altLang="zh-CN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800" dirty="0" smtClean="0"/>
              <a:t> clauses </a:t>
            </a:r>
            <a:r>
              <a:rPr lang="en-US" altLang="zh-CN" sz="2800" dirty="0"/>
              <a:t>and </a:t>
            </a:r>
            <a:r>
              <a:rPr lang="en-US" altLang="zh-CN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800" dirty="0" smtClean="0"/>
              <a:t> variables</a:t>
            </a:r>
            <a:endParaRPr lang="zh-CN" altLang="en-US" sz="2800" dirty="0"/>
          </a:p>
        </p:txBody>
      </p:sp>
      <p:sp>
        <p:nvSpPr>
          <p:cNvPr id="9" name="矩形 8"/>
          <p:cNvSpPr/>
          <p:nvPr/>
        </p:nvSpPr>
        <p:spPr>
          <a:xfrm>
            <a:off x="1460774" y="573487"/>
            <a:ext cx="10020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5400" b="1" dirty="0" smtClean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465562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</a:effectLst>
                <a:latin typeface="Euphemia"/>
              </a:rPr>
              <a:t>Hardness transitions in </a:t>
            </a:r>
            <a:r>
              <a:rPr lang="en-US" altLang="zh-CN" sz="4800" b="1" dirty="0" smtClean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465562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</a:effectLst>
                <a:latin typeface="Euphemia"/>
              </a:rPr>
              <a:t>k-SAT</a:t>
            </a:r>
            <a:endParaRPr kumimoji="0" lang="zh-CN" altLang="en-US" sz="5400" b="1" i="0" u="none" strike="noStrike" kern="1200" cap="none" spc="0" normalizeH="0" baseline="0" noProof="0" dirty="0">
              <a:ln w="9525">
                <a:solidFill>
                  <a:srgbClr val="FFFFFF"/>
                </a:solidFill>
                <a:prstDash val="solid"/>
              </a:ln>
              <a:solidFill>
                <a:srgbClr val="465562"/>
              </a:solidFill>
              <a:effectLst>
                <a:outerShdw blurRad="12700" dist="38100" dir="2700000" algn="tl" rotWithShape="0">
                  <a:srgbClr val="FFFFFF">
                    <a:lumMod val="50000"/>
                  </a:srgbClr>
                </a:outerShdw>
              </a:effectLst>
              <a:uLnTx/>
              <a:uFillTx/>
              <a:latin typeface="Euphemia"/>
              <a:ea typeface="+mn-ea"/>
              <a:cs typeface="+mn-cs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61" r="23268"/>
          <a:stretch/>
        </p:blipFill>
        <p:spPr>
          <a:xfrm>
            <a:off x="3358108" y="2924944"/>
            <a:ext cx="5112568" cy="3933056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8614692" y="3284984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Hardness transition grows sharper as n increases</a:t>
            </a:r>
            <a:endParaRPr lang="zh-CN" altLang="en-US" sz="2400" dirty="0"/>
          </a:p>
        </p:txBody>
      </p:sp>
      <p:sp>
        <p:nvSpPr>
          <p:cNvPr id="12" name="文本框 11"/>
          <p:cNvSpPr txBox="1"/>
          <p:nvPr/>
        </p:nvSpPr>
        <p:spPr>
          <a:xfrm>
            <a:off x="4510236" y="2401724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tx2"/>
                </a:solidFill>
              </a:rPr>
              <a:t>3-SAT Problem</a:t>
            </a:r>
            <a:endParaRPr lang="zh-CN" altLang="en-US" sz="2800" dirty="0">
              <a:solidFill>
                <a:schemeClr val="tx2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686700" y="580526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From</a:t>
            </a:r>
            <a:r>
              <a:rPr lang="en-US" altLang="zh-CN" dirty="0" smtClean="0"/>
              <a:t> </a:t>
            </a:r>
            <a:r>
              <a:rPr lang="en-US" altLang="zh-C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berkeley.edu</a:t>
            </a:r>
            <a:endParaRPr lang="zh-CN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86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17576" y="744240"/>
            <a:ext cx="605449" cy="5818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46173" y="760439"/>
            <a:ext cx="486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uphemia"/>
                <a:ea typeface="+mn-ea"/>
                <a:cs typeface="+mn-cs"/>
              </a:rPr>
              <a:t>3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678333" y="619653"/>
            <a:ext cx="912018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Some Algorithms to solve SAT</a:t>
            </a:r>
            <a:endParaRPr lang="zh-CN" altLang="en-US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713729" y="1844824"/>
            <a:ext cx="931262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Davis-Putnam algorithm(DP)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- Based on resolution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/>
              <a:t>Davis–Putnam–</a:t>
            </a:r>
            <a:r>
              <a:rPr lang="en-US" altLang="zh-CN" sz="2000" dirty="0" err="1"/>
              <a:t>Logemann</a:t>
            </a:r>
            <a:r>
              <a:rPr lang="en-US" altLang="zh-CN" sz="2000" dirty="0"/>
              <a:t>–Loveland (DPLL) algorithm 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- Based on search and backtracking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- Basis for current most successful solvers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err="1" smtClean="0"/>
              <a:t>Stalmarck’s</a:t>
            </a:r>
            <a:r>
              <a:rPr lang="en-US" altLang="zh-CN" sz="2000" dirty="0" smtClean="0"/>
              <a:t> algorithm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    - </a:t>
            </a:r>
            <a:r>
              <a:rPr lang="en-US" altLang="zh-CN" sz="2000" dirty="0"/>
              <a:t>More of a “breadth first” search, proprietary </a:t>
            </a:r>
            <a:r>
              <a:rPr lang="en-US" altLang="zh-CN" sz="2000" dirty="0" smtClean="0"/>
              <a:t>algorithm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Stochastic search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- </a:t>
            </a:r>
            <a:r>
              <a:rPr lang="en-US" altLang="zh-CN" sz="2000" dirty="0"/>
              <a:t>Local search, hill climbing, etc.– Unable to prove </a:t>
            </a:r>
            <a:r>
              <a:rPr lang="en-US" altLang="zh-CN" sz="2000" dirty="0" err="1"/>
              <a:t>unsatisfiability</a:t>
            </a:r>
            <a:r>
              <a:rPr lang="en-US" altLang="zh-CN" sz="2000" dirty="0"/>
              <a:t> (incomplete)</a:t>
            </a: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94856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17576" y="744240"/>
            <a:ext cx="605449" cy="5818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46173" y="760439"/>
            <a:ext cx="486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uphemia"/>
                <a:ea typeface="+mn-ea"/>
                <a:cs typeface="+mn-cs"/>
              </a:rPr>
              <a:t>3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413892" y="606550"/>
            <a:ext cx="72715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 smtClean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465562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</a:effectLst>
                <a:uLnTx/>
                <a:uFillTx/>
                <a:latin typeface="Euphemia"/>
                <a:ea typeface="+mn-ea"/>
                <a:cs typeface="+mn-cs"/>
              </a:rPr>
              <a:t>Davis-Putnam algorithm</a:t>
            </a:r>
            <a:endParaRPr kumimoji="0" lang="zh-CN" altLang="en-US" sz="4800" b="1" i="0" u="none" strike="noStrike" kern="1200" cap="none" spc="0" normalizeH="0" baseline="0" noProof="0" dirty="0">
              <a:ln w="9525">
                <a:solidFill>
                  <a:srgbClr val="FFFFFF"/>
                </a:solidFill>
                <a:prstDash val="solid"/>
              </a:ln>
              <a:solidFill>
                <a:srgbClr val="465562"/>
              </a:solidFill>
              <a:effectLst>
                <a:outerShdw blurRad="12700" dist="38100" dir="2700000" algn="tl" rotWithShape="0">
                  <a:srgbClr val="FFFFFF">
                    <a:lumMod val="50000"/>
                  </a:srgbClr>
                </a:outerShdw>
              </a:effectLst>
              <a:uLnTx/>
              <a:uFillTx/>
              <a:latin typeface="Euphemia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1989956" y="1844824"/>
                <a:ext cx="8568952" cy="2954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lnSpc>
                    <a:spcPct val="150000"/>
                  </a:lnSpc>
                </a:pPr>
                <a:r>
                  <a:rPr lang="en-US" altLang="zh-CN" sz="2400" dirty="0" smtClean="0">
                    <a:solidFill>
                      <a:schemeClr val="tx2"/>
                    </a:solidFill>
                    <a:latin typeface="Euphemia"/>
                  </a:rPr>
                  <a:t>Resolution</a:t>
                </a:r>
                <a:r>
                  <a:rPr lang="zh-CN" altLang="en-US" sz="2400" dirty="0" smtClean="0">
                    <a:solidFill>
                      <a:schemeClr val="tx2"/>
                    </a:solidFill>
                    <a:latin typeface="Euphemia"/>
                  </a:rPr>
                  <a:t>（分解规则</a:t>
                </a:r>
                <a:r>
                  <a:rPr lang="zh-CN" altLang="en-US" sz="2400" dirty="0">
                    <a:solidFill>
                      <a:schemeClr val="tx2"/>
                    </a:solidFill>
                    <a:latin typeface="Euphemia"/>
                  </a:rPr>
                  <a:t>）</a:t>
                </a:r>
                <a:r>
                  <a:rPr lang="en-US" altLang="zh-CN" sz="2400" dirty="0" smtClean="0">
                    <a:solidFill>
                      <a:schemeClr val="tx2"/>
                    </a:solidFill>
                    <a:latin typeface="Euphemia"/>
                  </a:rPr>
                  <a:t>:</a:t>
                </a:r>
              </a:p>
              <a:p>
                <a:pPr lvl="0">
                  <a:lnSpc>
                    <a:spcPct val="150000"/>
                  </a:lnSpc>
                </a:pPr>
                <a:r>
                  <a:rPr lang="en-US" altLang="zh-CN" sz="2400" dirty="0" smtClean="0">
                    <a:solidFill>
                      <a:schemeClr val="tx2"/>
                    </a:solidFill>
                  </a:rPr>
                  <a:t>        Two </a:t>
                </a:r>
                <a:r>
                  <a:rPr lang="en-US" altLang="zh-CN" sz="2400" dirty="0">
                    <a:solidFill>
                      <a:schemeClr val="tx2"/>
                    </a:solidFill>
                  </a:rPr>
                  <a:t>CNF clauses that contain a variable </a:t>
                </a:r>
                <a:r>
                  <a:rPr lang="en-US" altLang="zh-CN" sz="2400" i="1" dirty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zh-CN" sz="2400" dirty="0">
                    <a:solidFill>
                      <a:schemeClr val="tx2"/>
                    </a:solidFill>
                  </a:rPr>
                  <a:t> in opposite phases </a:t>
                </a:r>
                <a:r>
                  <a:rPr lang="en-US" altLang="zh-CN" sz="2400" dirty="0" smtClean="0">
                    <a:solidFill>
                      <a:schemeClr val="tx2"/>
                    </a:solidFill>
                  </a:rPr>
                  <a:t>imply </a:t>
                </a:r>
                <a:r>
                  <a:rPr lang="en-US" altLang="zh-CN" sz="2400" dirty="0">
                    <a:solidFill>
                      <a:schemeClr val="tx2"/>
                    </a:solidFill>
                  </a:rPr>
                  <a:t>a new CNF clause that contains all literals except </a:t>
                </a:r>
                <a:r>
                  <a:rPr lang="en-US" altLang="zh-CN" sz="2400" i="1" dirty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zh-CN" sz="2400" dirty="0">
                    <a:solidFill>
                      <a:schemeClr val="tx2"/>
                    </a:solidFill>
                  </a:rPr>
                  <a:t> </a:t>
                </a:r>
                <a:r>
                  <a:rPr lang="en-US" altLang="zh-CN" sz="2400" dirty="0" smtClean="0">
                    <a:solidFill>
                      <a:schemeClr val="tx2"/>
                    </a:solidFill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zh-CN" sz="24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en-US" altLang="zh-CN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US" altLang="zh-CN" sz="3200" dirty="0" smtClean="0">
                  <a:solidFill>
                    <a:schemeClr val="tx2"/>
                  </a:solidFill>
                  <a:latin typeface="Euphemia"/>
                </a:endParaRPr>
              </a:p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0" lang="en-US" altLang="zh-CN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altLang="zh-CN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altLang="zh-CN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)∧(¬</m:t>
                      </m:r>
                      <m:r>
                        <a:rPr lang="en-US" altLang="zh-CN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altLang="zh-CN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US" altLang="zh-CN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)≅(</m:t>
                      </m:r>
                      <m:r>
                        <a:rPr lang="en-US" altLang="zh-CN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altLang="zh-CN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altLang="zh-CN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)∧(¬</m:t>
                      </m:r>
                      <m:r>
                        <a:rPr lang="en-US" altLang="zh-CN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altLang="zh-CN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US" altLang="zh-CN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</m:t>
                      </m:r>
                      <m:r>
                        <a:rPr lang="en-US" altLang="zh-CN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altLang="zh-CN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altLang="zh-CN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US" altLang="zh-CN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0" lang="en-US" altLang="zh-CN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Euphemia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9956" y="1844824"/>
                <a:ext cx="8568952" cy="2954655"/>
              </a:xfrm>
              <a:prstGeom prst="rect">
                <a:avLst/>
              </a:prstGeom>
              <a:blipFill>
                <a:blip r:embed="rId3"/>
                <a:stretch>
                  <a:fillRect l="-10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227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17576" y="744240"/>
            <a:ext cx="605449" cy="5818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46173" y="760439"/>
            <a:ext cx="486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uphemia"/>
                <a:ea typeface="+mn-ea"/>
                <a:cs typeface="+mn-cs"/>
              </a:rPr>
              <a:t>3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413892" y="606550"/>
            <a:ext cx="72715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 smtClean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465562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</a:effectLst>
                <a:uLnTx/>
                <a:uFillTx/>
                <a:latin typeface="Euphemia"/>
                <a:ea typeface="+mn-ea"/>
                <a:cs typeface="+mn-cs"/>
              </a:rPr>
              <a:t>Davis-Putnam algorithm</a:t>
            </a:r>
            <a:endParaRPr kumimoji="0" lang="zh-CN" altLang="en-US" sz="4800" b="1" i="0" u="none" strike="noStrike" kern="1200" cap="none" spc="0" normalizeH="0" baseline="0" noProof="0" dirty="0">
              <a:ln w="9525">
                <a:solidFill>
                  <a:srgbClr val="FFFFFF"/>
                </a:solidFill>
                <a:prstDash val="solid"/>
              </a:ln>
              <a:solidFill>
                <a:srgbClr val="465562"/>
              </a:solidFill>
              <a:effectLst>
                <a:outerShdw blurRad="12700" dist="38100" dir="2700000" algn="tl" rotWithShape="0">
                  <a:srgbClr val="FFFFFF">
                    <a:lumMod val="50000"/>
                  </a:srgbClr>
                </a:outerShdw>
              </a:effectLst>
              <a:uLnTx/>
              <a:uFillTx/>
              <a:latin typeface="Euphemia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1989956" y="1844824"/>
                <a:ext cx="8568952" cy="4616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sz="2800" dirty="0" smtClean="0">
                    <a:solidFill>
                      <a:schemeClr val="tx2"/>
                    </a:solidFill>
                    <a:latin typeface="Adobe Garamond Pro Bold" panose="02020702060506020403" pitchFamily="18" charset="0"/>
                  </a:rPr>
                  <a:t>Algorithm skeleton:</a:t>
                </a:r>
                <a:endParaRPr lang="en-US" altLang="zh-CN" sz="2800" dirty="0">
                  <a:solidFill>
                    <a:schemeClr val="tx2"/>
                  </a:solidFill>
                  <a:latin typeface="Adobe Garamond Pro Bold" panose="02020702060506020403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 smtClean="0"/>
                  <a:t>Iteratively </a:t>
                </a:r>
                <a:r>
                  <a:rPr lang="en-US" altLang="zh-CN" sz="2400" dirty="0"/>
                  <a:t>select a variable </a:t>
                </a:r>
                <a:r>
                  <a:rPr lang="en-US" altLang="zh-CN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zh-CN" sz="2400" dirty="0"/>
                  <a:t> to perform resolution </a:t>
                </a:r>
                <a:r>
                  <a:rPr lang="en-US" altLang="zh-CN" sz="2400" dirty="0" smtClean="0"/>
                  <a:t>on every clause containing </a:t>
                </a:r>
                <a14:m>
                  <m:oMath xmlns:m="http://schemas.openxmlformats.org/officeDocument/2006/math">
                    <m:r>
                      <a:rPr lang="en-US" altLang="zh-C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zh-CN" sz="2400" dirty="0" smtClean="0"/>
                  <a:t>.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 smtClean="0"/>
                  <a:t>Retain </a:t>
                </a:r>
                <a:r>
                  <a:rPr lang="en-US" altLang="zh-CN" sz="2400" dirty="0"/>
                  <a:t>only the newly added clauses and the ones not containing </a:t>
                </a:r>
                <a:r>
                  <a:rPr lang="en-US" altLang="zh-CN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zh-CN" sz="2400" dirty="0" smtClean="0"/>
                  <a:t> and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zh-CN" sz="2400" dirty="0" smtClean="0"/>
                  <a:t>.</a:t>
                </a:r>
              </a:p>
              <a:p>
                <a:pPr marL="342900" lvl="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 smtClean="0"/>
                  <a:t>Termination</a:t>
                </a:r>
                <a:r>
                  <a:rPr lang="en-US" altLang="zh-CN" sz="2400" dirty="0"/>
                  <a:t>: You </a:t>
                </a:r>
                <a:r>
                  <a:rPr lang="en-US" altLang="zh-CN" sz="2400" dirty="0" smtClean="0"/>
                  <a:t>either</a:t>
                </a:r>
              </a:p>
              <a:p>
                <a:pPr lvl="0">
                  <a:lnSpc>
                    <a:spcPct val="150000"/>
                  </a:lnSpc>
                </a:pPr>
                <a:r>
                  <a:rPr lang="en-US" altLang="zh-CN" sz="2400" dirty="0" smtClean="0"/>
                  <a:t>    – </a:t>
                </a:r>
                <a:r>
                  <a:rPr lang="en-US" altLang="zh-CN" sz="2400" dirty="0"/>
                  <a:t>Derive the empty clause (conclude UNSAT</a:t>
                </a:r>
                <a:r>
                  <a:rPr lang="en-US" altLang="zh-CN" sz="2400" dirty="0" smtClean="0"/>
                  <a:t>)</a:t>
                </a:r>
              </a:p>
              <a:p>
                <a:pPr lvl="0">
                  <a:lnSpc>
                    <a:spcPct val="150000"/>
                  </a:lnSpc>
                </a:pPr>
                <a:r>
                  <a:rPr lang="en-US" altLang="zh-CN" sz="2400" dirty="0" smtClean="0"/>
                  <a:t>    – </a:t>
                </a:r>
                <a:r>
                  <a:rPr lang="en-US" altLang="zh-CN" sz="2400" dirty="0"/>
                  <a:t>Or all variables have been selected</a:t>
                </a:r>
                <a:endParaRPr kumimoji="0" lang="en-US" altLang="zh-CN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phemia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9956" y="1844824"/>
                <a:ext cx="8568952" cy="4616648"/>
              </a:xfrm>
              <a:prstGeom prst="rect">
                <a:avLst/>
              </a:prstGeom>
              <a:blipFill>
                <a:blip r:embed="rId3"/>
                <a:stretch>
                  <a:fillRect l="-1422" r="-996" b="-7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158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17576" y="744240"/>
            <a:ext cx="605449" cy="5818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46173" y="760439"/>
            <a:ext cx="486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uphemia"/>
                <a:ea typeface="+mn-ea"/>
                <a:cs typeface="+mn-cs"/>
              </a:rPr>
              <a:t>3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629916" y="606550"/>
            <a:ext cx="600837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 smtClean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465562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</a:effectLst>
                <a:uLnTx/>
                <a:uFillTx/>
                <a:latin typeface="Euphemia"/>
                <a:ea typeface="+mn-ea"/>
                <a:cs typeface="+mn-cs"/>
              </a:rPr>
              <a:t>Resolution example</a:t>
            </a:r>
            <a:endParaRPr kumimoji="0" lang="zh-CN" altLang="en-US" sz="4800" b="1" i="0" u="none" strike="noStrike" kern="1200" cap="none" spc="0" normalizeH="0" baseline="0" noProof="0" dirty="0">
              <a:ln w="9525">
                <a:solidFill>
                  <a:srgbClr val="FFFFFF"/>
                </a:solidFill>
                <a:prstDash val="solid"/>
              </a:ln>
              <a:solidFill>
                <a:srgbClr val="465562"/>
              </a:solidFill>
              <a:effectLst>
                <a:outerShdw blurRad="12700" dist="38100" dir="2700000" algn="tl" rotWithShape="0">
                  <a:srgbClr val="FFFFFF">
                    <a:lumMod val="50000"/>
                  </a:srgbClr>
                </a:outerShdw>
              </a:effectLst>
              <a:uLnTx/>
              <a:uFillTx/>
              <a:latin typeface="Euphemia"/>
              <a:ea typeface="+mn-ea"/>
              <a:cs typeface="+mn-cs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3932" y="1628800"/>
            <a:ext cx="9526877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6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17576" y="744240"/>
            <a:ext cx="605449" cy="5818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46173" y="760439"/>
            <a:ext cx="486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uphemia"/>
                <a:ea typeface="+mn-ea"/>
                <a:cs typeface="+mn-cs"/>
              </a:rPr>
              <a:t>3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701924" y="619653"/>
            <a:ext cx="47597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 smtClean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465562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</a:effectLst>
                <a:uLnTx/>
                <a:uFillTx/>
                <a:latin typeface="Euphemia"/>
                <a:ea typeface="+mn-ea"/>
                <a:cs typeface="+mn-cs"/>
              </a:rPr>
              <a:t>DPLL algorithm</a:t>
            </a:r>
            <a:endParaRPr kumimoji="0" lang="zh-CN" altLang="en-US" sz="4800" b="1" i="0" u="none" strike="noStrike" kern="1200" cap="none" spc="0" normalizeH="0" baseline="0" noProof="0" dirty="0">
              <a:ln w="9525">
                <a:solidFill>
                  <a:srgbClr val="FFFFFF"/>
                </a:solidFill>
                <a:prstDash val="solid"/>
              </a:ln>
              <a:solidFill>
                <a:srgbClr val="465562"/>
              </a:solidFill>
              <a:effectLst>
                <a:outerShdw blurRad="12700" dist="38100" dir="2700000" algn="tl" rotWithShape="0">
                  <a:srgbClr val="FFFFFF">
                    <a:lumMod val="50000"/>
                  </a:srgbClr>
                </a:outerShdw>
              </a:effectLst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89956" y="1844824"/>
            <a:ext cx="8568952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73932" y="1475466"/>
            <a:ext cx="98650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tx2"/>
                </a:solidFill>
              </a:rPr>
              <a:t>General </a:t>
            </a:r>
            <a:r>
              <a:rPr lang="en-US" altLang="zh-CN" sz="2400" dirty="0" smtClean="0">
                <a:solidFill>
                  <a:schemeClr val="tx2"/>
                </a:solidFill>
              </a:rPr>
              <a:t>Ideas: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Iteratively set variables until 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– You </a:t>
            </a:r>
            <a:r>
              <a:rPr lang="en-US" altLang="zh-CN" sz="2400" dirty="0"/>
              <a:t>find a satisfying assignment (done!) 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– </a:t>
            </a:r>
            <a:r>
              <a:rPr lang="en-US" altLang="zh-CN" sz="2400" dirty="0"/>
              <a:t>Y</a:t>
            </a:r>
            <a:r>
              <a:rPr lang="en-US" altLang="zh-CN" sz="2400" dirty="0" smtClean="0"/>
              <a:t>ou </a:t>
            </a:r>
            <a:r>
              <a:rPr lang="en-US" altLang="zh-CN" sz="2400" dirty="0"/>
              <a:t>reach a conflict (backtrack and try different value</a:t>
            </a:r>
            <a:r>
              <a:rPr lang="en-US" altLang="zh-CN" sz="2400" dirty="0" smtClean="0"/>
              <a:t>)</a:t>
            </a:r>
            <a:endParaRPr lang="en-US" altLang="zh-CN" sz="24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tx2"/>
                </a:solidFill>
              </a:rPr>
              <a:t>Two </a:t>
            </a:r>
            <a:r>
              <a:rPr lang="en-US" altLang="zh-CN" sz="2400" dirty="0">
                <a:solidFill>
                  <a:schemeClr val="tx2"/>
                </a:solidFill>
              </a:rPr>
              <a:t>main rules</a:t>
            </a:r>
            <a:r>
              <a:rPr lang="en-US" altLang="zh-CN" sz="2400" dirty="0" smtClean="0">
                <a:solidFill>
                  <a:schemeClr val="tx2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– Unit </a:t>
            </a:r>
            <a:r>
              <a:rPr lang="en-US" altLang="zh-CN" sz="2400" dirty="0"/>
              <a:t>Literal Rule: If an unsatisfied clause has all but 1 literal set to 0, the remaining literal must be set to </a:t>
            </a:r>
            <a:r>
              <a:rPr lang="en-US" altLang="zh-CN" sz="2400" dirty="0" smtClean="0"/>
              <a:t>1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– Conflict </a:t>
            </a:r>
            <a:r>
              <a:rPr lang="en-US" altLang="zh-CN" sz="2400" dirty="0"/>
              <a:t>Rule: If all literals in a clause have been set to 0, the formula is </a:t>
            </a:r>
            <a:r>
              <a:rPr lang="en-US" altLang="zh-CN" sz="2400" dirty="0" err="1"/>
              <a:t>unsatisfiable</a:t>
            </a:r>
            <a:r>
              <a:rPr lang="en-US" altLang="zh-CN" sz="2400" dirty="0"/>
              <a:t> along the current assignment path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2241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17576" y="744240"/>
            <a:ext cx="605449" cy="5818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46173" y="760439"/>
            <a:ext cx="486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uphemia"/>
                <a:ea typeface="+mn-ea"/>
                <a:cs typeface="+mn-cs"/>
              </a:rPr>
              <a:t>3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754351" y="606550"/>
            <a:ext cx="44199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 smtClean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465562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</a:effectLst>
                <a:uLnTx/>
                <a:uFillTx/>
                <a:latin typeface="Euphemia"/>
                <a:ea typeface="+mn-ea"/>
                <a:cs typeface="+mn-cs"/>
              </a:rPr>
              <a:t>DPLL example</a:t>
            </a:r>
            <a:endParaRPr kumimoji="0" lang="zh-CN" altLang="en-US" sz="4800" b="1" i="0" u="none" strike="noStrike" kern="1200" cap="none" spc="0" normalizeH="0" baseline="0" noProof="0" dirty="0">
              <a:ln w="9525">
                <a:solidFill>
                  <a:srgbClr val="FFFFFF"/>
                </a:solidFill>
                <a:prstDash val="solid"/>
              </a:ln>
              <a:solidFill>
                <a:srgbClr val="465562"/>
              </a:solidFill>
              <a:effectLst>
                <a:outerShdw blurRad="12700" dist="38100" dir="2700000" algn="tl" rotWithShape="0">
                  <a:srgbClr val="FFFFFF">
                    <a:lumMod val="50000"/>
                  </a:srgbClr>
                </a:outerShdw>
              </a:effectLst>
              <a:uLnTx/>
              <a:uFillTx/>
              <a:latin typeface="Euphemia"/>
              <a:ea typeface="+mn-ea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9996" y="2132856"/>
            <a:ext cx="7958450" cy="4464496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302324" y="1988840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tx2"/>
                </a:solidFill>
              </a:rPr>
              <a:t>Search Tree</a:t>
            </a:r>
            <a:endParaRPr lang="zh-CN" alt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75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17576" y="744240"/>
            <a:ext cx="605449" cy="5818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46173" y="760439"/>
            <a:ext cx="486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uphemia"/>
                <a:ea typeface="+mn-ea"/>
                <a:cs typeface="+mn-cs"/>
              </a:rPr>
              <a:t>3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629916" y="191052"/>
            <a:ext cx="391645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>
              <a:defRPr/>
            </a:pPr>
            <a:r>
              <a:rPr lang="en-US" altLang="zh-CN" sz="4800" b="1" dirty="0" smtClean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465562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</a:effectLst>
                <a:latin typeface="Euphemia"/>
              </a:rPr>
              <a:t>O</a:t>
            </a:r>
            <a:r>
              <a:rPr lang="en-US" altLang="zh-CN" sz="4800" b="1" dirty="0" smtClean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465562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</a:effectLst>
              </a:rPr>
              <a:t>ptimization</a:t>
            </a:r>
            <a:endParaRPr kumimoji="0" lang="zh-CN" altLang="en-US" sz="4800" b="1" i="0" u="none" strike="noStrike" kern="1200" cap="none" spc="0" normalizeH="0" baseline="0" noProof="0" dirty="0">
              <a:ln w="9525">
                <a:solidFill>
                  <a:srgbClr val="FFFFFF"/>
                </a:solidFill>
                <a:prstDash val="solid"/>
              </a:ln>
              <a:solidFill>
                <a:srgbClr val="465562"/>
              </a:solidFill>
              <a:effectLst>
                <a:outerShdw blurRad="12700" dist="38100" dir="2700000" algn="tl" rotWithShape="0">
                  <a:srgbClr val="FFFFFF">
                    <a:lumMod val="50000"/>
                  </a:srgbClr>
                </a:outerShdw>
              </a:effectLst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701924" y="1916832"/>
            <a:ext cx="8568952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01924" y="1035153"/>
            <a:ext cx="97210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Pre-processing: Pure Literal </a:t>
            </a:r>
            <a:r>
              <a:rPr lang="en-US" altLang="zh-CN" sz="2400" dirty="0" smtClean="0"/>
              <a:t>Rule.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How to set the variable?</a:t>
            </a:r>
          </a:p>
          <a:p>
            <a:pPr lvl="0">
              <a:lnSpc>
                <a:spcPct val="150000"/>
              </a:lnSpc>
            </a:pPr>
            <a:r>
              <a:rPr lang="en-US" altLang="zh-CN" sz="2400" dirty="0" smtClean="0"/>
              <a:t>    - Greedy: to satisfy most clauses.</a:t>
            </a:r>
          </a:p>
          <a:p>
            <a:pPr lvl="0">
              <a:lnSpc>
                <a:spcPct val="150000"/>
              </a:lnSpc>
            </a:pPr>
            <a:r>
              <a:rPr lang="en-US" altLang="zh-CN" sz="2400" dirty="0" smtClean="0"/>
              <a:t>    - Random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Where to backtrack?</a:t>
            </a:r>
          </a:p>
          <a:p>
            <a:pPr lvl="0">
              <a:lnSpc>
                <a:spcPct val="150000"/>
              </a:lnSpc>
            </a:pPr>
            <a:r>
              <a:rPr lang="en-US" altLang="zh-CN" sz="2400" dirty="0" smtClean="0"/>
              <a:t>    - Chronological: backtrack </a:t>
            </a:r>
            <a:r>
              <a:rPr lang="en-US" altLang="zh-CN" sz="2400" dirty="0"/>
              <a:t>to highest </a:t>
            </a:r>
            <a:r>
              <a:rPr lang="en-US" altLang="zh-CN" sz="2400" dirty="0" smtClean="0"/>
              <a:t>decision </a:t>
            </a:r>
            <a:r>
              <a:rPr lang="en-US" altLang="zh-CN" sz="2400" dirty="0"/>
              <a:t>level that has not been tried with both </a:t>
            </a:r>
            <a:r>
              <a:rPr lang="en-US" altLang="zh-CN" sz="2400" dirty="0" smtClean="0"/>
              <a:t>values(original DPLL paper).</a:t>
            </a:r>
            <a:endParaRPr lang="en-US" altLang="zh-CN" sz="2400" dirty="0"/>
          </a:p>
          <a:p>
            <a:pPr lvl="0">
              <a:lnSpc>
                <a:spcPct val="150000"/>
              </a:lnSpc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   -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Non-chronological: Decision </a:t>
            </a:r>
            <a:r>
              <a:rPr lang="en-US" altLang="zh-CN" sz="2400" dirty="0"/>
              <a:t>Heuristic </a:t>
            </a:r>
            <a:r>
              <a:rPr lang="en-US" altLang="zh-CN" sz="2400" dirty="0" smtClean="0"/>
              <a:t>Desiderata, </a:t>
            </a:r>
            <a:r>
              <a:rPr lang="en-US" altLang="zh-CN" sz="2400" dirty="0"/>
              <a:t>Sample Decision </a:t>
            </a:r>
            <a:r>
              <a:rPr lang="en-US" altLang="zh-CN" sz="2400" dirty="0" smtClean="0"/>
              <a:t>Heuristics, VSADS…</a:t>
            </a:r>
            <a:endParaRPr lang="en-US" altLang="zh-CN" sz="2400" dirty="0"/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24051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29916" y="548680"/>
            <a:ext cx="6264696" cy="1008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389300" y="310296"/>
            <a:ext cx="371287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 smtClean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465562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</a:effectLst>
                <a:uLnTx/>
                <a:uFillTx/>
                <a:latin typeface="Euphemia"/>
                <a:ea typeface="+mn-ea"/>
                <a:cs typeface="+mn-cs"/>
              </a:rPr>
              <a:t>References:</a:t>
            </a:r>
            <a:endParaRPr kumimoji="0" lang="zh-CN" altLang="en-US" sz="4800" b="1" i="0" u="none" strike="noStrike" kern="1200" cap="none" spc="0" normalizeH="0" baseline="0" noProof="0" dirty="0">
              <a:ln w="9525">
                <a:solidFill>
                  <a:srgbClr val="FFFFFF"/>
                </a:solidFill>
                <a:prstDash val="solid"/>
              </a:ln>
              <a:solidFill>
                <a:srgbClr val="465562"/>
              </a:solidFill>
              <a:effectLst>
                <a:outerShdw blurRad="12700" dist="38100" dir="2700000" algn="tl" rotWithShape="0">
                  <a:srgbClr val="FFFFFF">
                    <a:lumMod val="50000"/>
                  </a:srgbClr>
                </a:outerShdw>
              </a:effectLst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74954" y="1404938"/>
            <a:ext cx="90730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https://www.geeksforgeeks.org/2-satisfiability-2-sat-problem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rjlipton.wordpress.com/2009/07/13/sat-solvers-is-sat-hard-or-easy/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ptolemy.berkeley.edu/projects/embedded/eecsx44/fall2011/lectures/SATSolving.pdf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https://www.wikipedia.org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2286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771536" y="2132856"/>
            <a:ext cx="6378670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3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Thanks</a:t>
            </a:r>
            <a:endParaRPr lang="zh-CN" altLang="en-US" sz="13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487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内容占位符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1. Introduction to SAT and Max-SAT problem.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 dirty="0" smtClean="0">
                <a:latin typeface="Arial" panose="020B0604020202020204" pitchFamily="34" charset="0"/>
                <a:sym typeface="Arial" panose="020B0604020202020204" pitchFamily="34" charset="0"/>
              </a:rPr>
              <a:t>2. </a:t>
            </a:r>
            <a:r>
              <a:rPr lang="en-US" altLang="zh-CN" dirty="0">
                <a:latin typeface="Arial" panose="020B0604020202020204" pitchFamily="34" charset="0"/>
                <a:sym typeface="Arial" panose="020B0604020202020204" pitchFamily="34" charset="0"/>
              </a:rPr>
              <a:t>Why SAT is so hard</a:t>
            </a:r>
            <a:r>
              <a:rPr lang="en-US" altLang="zh-CN" dirty="0" smtClean="0">
                <a:latin typeface="Arial" panose="020B0604020202020204" pitchFamily="34" charset="0"/>
                <a:sym typeface="Arial" panose="020B0604020202020204" pitchFamily="34" charset="0"/>
              </a:rPr>
              <a:t>?</a:t>
            </a:r>
            <a:endParaRPr lang="zh-CN" altLang="en-US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rtl="0"/>
            <a:r>
              <a:rPr lang="en-US" altLang="zh-CN" dirty="0">
                <a:latin typeface="Arial" panose="020B0604020202020204" pitchFamily="34" charset="0"/>
                <a:sym typeface="Arial" panose="020B0604020202020204" pitchFamily="34" charset="0"/>
              </a:rPr>
              <a:t>3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. Some algorithms to solve SAT.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17576" y="744240"/>
            <a:ext cx="605449" cy="5818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701924" y="476672"/>
            <a:ext cx="3185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Contents</a:t>
            </a:r>
            <a:endParaRPr lang="zh-CN" alt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17576" y="744240"/>
            <a:ext cx="605449" cy="5818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746173" y="760439"/>
            <a:ext cx="486249" cy="475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</a:rPr>
              <a:t>1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557908" y="1605392"/>
            <a:ext cx="921702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In Boolean logic, a formula is in </a:t>
            </a:r>
            <a:r>
              <a:rPr lang="en-US" altLang="zh-CN" sz="2400" b="1" dirty="0"/>
              <a:t>conjunctive normal </a:t>
            </a:r>
            <a:r>
              <a:rPr lang="en-US" altLang="zh-CN" sz="2400" b="1" dirty="0" smtClean="0"/>
              <a:t>form </a:t>
            </a:r>
            <a:r>
              <a:rPr lang="en-US" altLang="zh-CN" sz="2400" dirty="0"/>
              <a:t>(CNF) or clausal normal </a:t>
            </a:r>
            <a:r>
              <a:rPr lang="en-US" altLang="zh-CN" sz="2400" dirty="0" smtClean="0"/>
              <a:t>form </a:t>
            </a:r>
            <a:r>
              <a:rPr lang="en-US" altLang="zh-CN" sz="2400" dirty="0"/>
              <a:t>if it is a conjunction of one or more clauses, where a clause is a disjunction of literals; otherwise put, it is an </a:t>
            </a:r>
            <a:r>
              <a:rPr lang="en-US" altLang="zh-CN" sz="2800" b="1" dirty="0">
                <a:solidFill>
                  <a:srgbClr val="FF0000"/>
                </a:solidFill>
              </a:rPr>
              <a:t>AND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of ORs</a:t>
            </a:r>
            <a:r>
              <a:rPr lang="en-US" altLang="zh-CN" sz="2400" dirty="0"/>
              <a:t>. As a canonical normal </a:t>
            </a:r>
            <a:r>
              <a:rPr lang="en-US" altLang="zh-CN" sz="2400" dirty="0" smtClean="0"/>
              <a:t>form</a:t>
            </a:r>
            <a:r>
              <a:rPr lang="en-US" altLang="zh-CN" sz="2400" dirty="0"/>
              <a:t>, it is useful in automated theorem proving and circuit theory. </a:t>
            </a:r>
            <a:endParaRPr lang="zh-CN" altLang="en-US" sz="2400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/>
          <a:srcRect t="21428" r="53848"/>
          <a:stretch/>
        </p:blipFill>
        <p:spPr>
          <a:xfrm>
            <a:off x="1413892" y="4336177"/>
            <a:ext cx="5262926" cy="1872208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629916" y="3751402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chemeClr val="tx1">
                    <a:lumMod val="75000"/>
                  </a:schemeClr>
                </a:solidFill>
              </a:rPr>
              <a:t>Examples</a:t>
            </a:r>
            <a:endParaRPr lang="zh-CN" altLang="en-US" sz="32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431703" y="536601"/>
            <a:ext cx="4685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What is CNF?</a:t>
            </a:r>
            <a:endParaRPr lang="zh-CN" alt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19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57908" y="667261"/>
            <a:ext cx="9505056" cy="735781"/>
          </a:xfrm>
        </p:spPr>
        <p:txBody>
          <a:bodyPr rtlCol="0">
            <a:normAutofit/>
          </a:bodyPr>
          <a:lstStyle/>
          <a:p>
            <a:pPr rtl="0"/>
            <a:r>
              <a:rPr lang="en-US" altLang="zh-CN" sz="4400" dirty="0" smtClean="0">
                <a:latin typeface="Arial" panose="020B0604020202020204" pitchFamily="34" charset="0"/>
                <a:sym typeface="Arial" panose="020B0604020202020204" pitchFamily="34" charset="0"/>
              </a:rPr>
              <a:t>Satisfiability Problem (SAT)</a:t>
            </a:r>
            <a:endParaRPr lang="zh-CN" altLang="en-US" sz="440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17576" y="744240"/>
            <a:ext cx="605449" cy="5818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46173" y="760439"/>
            <a:ext cx="486249" cy="475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uphemia"/>
                <a:ea typeface="+mn-ea"/>
                <a:cs typeface="+mn-cs"/>
              </a:rPr>
              <a:t>1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884" y="1484784"/>
            <a:ext cx="10236431" cy="216024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710036" y="3993815"/>
            <a:ext cx="65837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 decision problem</a:t>
            </a:r>
            <a:endParaRPr lang="zh-CN" alt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691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57908" y="630375"/>
            <a:ext cx="10052127" cy="735781"/>
          </a:xfrm>
        </p:spPr>
        <p:txBody>
          <a:bodyPr rtlCol="0">
            <a:normAutofit fontScale="90000"/>
          </a:bodyPr>
          <a:lstStyle/>
          <a:p>
            <a:pPr rtl="0"/>
            <a:r>
              <a:rPr lang="en-US" altLang="zh-CN" sz="4400" dirty="0" smtClean="0">
                <a:latin typeface="Arial" panose="020B0604020202020204" pitchFamily="34" charset="0"/>
                <a:sym typeface="Arial" panose="020B0604020202020204" pitchFamily="34" charset="0"/>
              </a:rPr>
              <a:t>Maximum Satisfiability Problem (Max-SAT)</a:t>
            </a:r>
            <a:endParaRPr lang="zh-CN" altLang="en-US" sz="440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17576" y="744240"/>
            <a:ext cx="605449" cy="5818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46173" y="760439"/>
            <a:ext cx="486249" cy="475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uphemia"/>
                <a:ea typeface="+mn-ea"/>
                <a:cs typeface="+mn-cs"/>
              </a:rPr>
              <a:t>1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988" y="1484784"/>
            <a:ext cx="8745152" cy="3312368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138825" y="5013176"/>
            <a:ext cx="83022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An optimization problem</a:t>
            </a:r>
            <a:endParaRPr lang="zh-CN" alt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296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17576" y="744240"/>
            <a:ext cx="605449" cy="5818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677670" y="495068"/>
            <a:ext cx="695331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 smtClean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465562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</a:effectLst>
                <a:uLnTx/>
                <a:uFillTx/>
                <a:latin typeface="Euphemia"/>
                <a:ea typeface="+mn-ea"/>
                <a:cs typeface="+mn-cs"/>
              </a:rPr>
              <a:t>Why we focus</a:t>
            </a:r>
            <a:r>
              <a:rPr kumimoji="0" lang="en-US" altLang="zh-CN" sz="4800" b="1" i="0" u="none" strike="noStrike" kern="1200" cap="none" spc="0" normalizeH="0" noProof="0" dirty="0" smtClean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465562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</a:effectLst>
                <a:uLnTx/>
                <a:uFillTx/>
                <a:latin typeface="Euphemia"/>
                <a:ea typeface="+mn-ea"/>
                <a:cs typeface="+mn-cs"/>
              </a:rPr>
              <a:t> on SAT?</a:t>
            </a:r>
            <a:endParaRPr kumimoji="0" lang="zh-CN" altLang="en-US" sz="4800" b="1" i="0" u="none" strike="noStrike" kern="1200" cap="none" spc="0" normalizeH="0" baseline="0" noProof="0" dirty="0">
              <a:ln w="9525">
                <a:solidFill>
                  <a:srgbClr val="FFFFFF"/>
                </a:solidFill>
                <a:prstDash val="solid"/>
              </a:ln>
              <a:solidFill>
                <a:srgbClr val="465562"/>
              </a:solidFill>
              <a:effectLst>
                <a:outerShdw blurRad="12700" dist="38100" dir="2700000" algn="tl" rotWithShape="0">
                  <a:srgbClr val="FFFFFF">
                    <a:lumMod val="50000"/>
                  </a:srgbClr>
                </a:outerShdw>
              </a:effectLst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701924" y="1916832"/>
            <a:ext cx="8568952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01924" y="1484784"/>
            <a:ext cx="97210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Theoretical importance</a:t>
            </a:r>
          </a:p>
          <a:p>
            <a:pPr lvl="0">
              <a:lnSpc>
                <a:spcPct val="150000"/>
              </a:lnSpc>
            </a:pPr>
            <a:r>
              <a:rPr lang="en-US" altLang="zh-CN" sz="2400" dirty="0" smtClean="0"/>
              <a:t>    - SAT is the first NPC problem(Cook-Levin Theorem, 1971)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Many practical applications</a:t>
            </a:r>
          </a:p>
          <a:p>
            <a:pPr lvl="0">
              <a:lnSpc>
                <a:spcPct val="150000"/>
              </a:lnSpc>
            </a:pPr>
            <a:r>
              <a:rPr lang="en-US" altLang="zh-CN" sz="2400" dirty="0" smtClean="0"/>
              <a:t>    - </a:t>
            </a:r>
            <a:r>
              <a:rPr lang="en-US" altLang="zh-CN" sz="2400" dirty="0"/>
              <a:t>Model </a:t>
            </a:r>
            <a:r>
              <a:rPr lang="en-US" altLang="zh-CN" sz="2400" dirty="0" smtClean="0"/>
              <a:t>Checking</a:t>
            </a:r>
          </a:p>
          <a:p>
            <a:pPr lvl="0">
              <a:lnSpc>
                <a:spcPct val="150000"/>
              </a:lnSpc>
            </a:pPr>
            <a:r>
              <a:rPr lang="en-US" altLang="zh-CN" sz="2400" dirty="0" smtClean="0"/>
              <a:t>    - Planning in AI</a:t>
            </a:r>
          </a:p>
          <a:p>
            <a:pPr lvl="0">
              <a:lnSpc>
                <a:spcPct val="150000"/>
              </a:lnSpc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   - Software Verification</a:t>
            </a:r>
          </a:p>
          <a:p>
            <a:pPr lvl="0">
              <a:lnSpc>
                <a:spcPct val="150000"/>
              </a:lnSpc>
            </a:pPr>
            <a:r>
              <a:rPr lang="en-US" altLang="zh-CN" sz="2400" dirty="0" smtClean="0"/>
              <a:t>    - Automatic </a:t>
            </a:r>
            <a:r>
              <a:rPr lang="en-US" altLang="zh-CN" sz="2400" dirty="0"/>
              <a:t>Test Pattern </a:t>
            </a:r>
            <a:r>
              <a:rPr lang="en-US" altLang="zh-CN" sz="2400" dirty="0" smtClean="0"/>
              <a:t>Generation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(Logic is the mother of subjects)</a:t>
            </a:r>
            <a:endParaRPr lang="en-US" altLang="zh-CN" sz="2400" dirty="0"/>
          </a:p>
          <a:p>
            <a:pPr lvl="0">
              <a:lnSpc>
                <a:spcPct val="150000"/>
              </a:lnSpc>
            </a:pP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342081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17576" y="744240"/>
            <a:ext cx="605449" cy="5818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46173" y="760439"/>
            <a:ext cx="486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uphemia"/>
                <a:ea typeface="+mn-ea"/>
                <a:cs typeface="+mn-cs"/>
              </a:rPr>
              <a:t>2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701924" y="560384"/>
            <a:ext cx="47628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5400" b="1" i="0" u="none" strike="noStrike" kern="1200" cap="none" spc="0" normalizeH="0" baseline="0" noProof="0" dirty="0" smtClean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465562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</a:effectLst>
                <a:uLnTx/>
                <a:uFillTx/>
                <a:latin typeface="Euphemia"/>
                <a:ea typeface="+mn-ea"/>
                <a:cs typeface="+mn-cs"/>
              </a:rPr>
              <a:t>Why so hard?</a:t>
            </a:r>
            <a:endParaRPr kumimoji="0" lang="zh-CN" altLang="en-US" sz="5400" b="1" i="0" u="none" strike="noStrike" kern="1200" cap="none" spc="0" normalizeH="0" baseline="0" noProof="0" dirty="0">
              <a:ln w="9525">
                <a:solidFill>
                  <a:srgbClr val="FFFFFF"/>
                </a:solidFill>
                <a:prstDash val="solid"/>
              </a:ln>
              <a:solidFill>
                <a:srgbClr val="465562"/>
              </a:solidFill>
              <a:effectLst>
                <a:outerShdw blurRad="12700" dist="38100" dir="2700000" algn="tl" rotWithShape="0">
                  <a:srgbClr val="FFFFFF">
                    <a:lumMod val="50000"/>
                  </a:srgbClr>
                </a:outerShdw>
              </a:effectLst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94561" y="1645359"/>
            <a:ext cx="10019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2-SAT can be solved in polynomial time(linear indeed)</a:t>
            </a:r>
            <a:endParaRPr lang="zh-CN" alt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/>
              <p:cNvSpPr txBox="1"/>
              <p:nvPr/>
            </p:nvSpPr>
            <p:spPr>
              <a:xfrm>
                <a:off x="1794561" y="3068488"/>
                <a:ext cx="955526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altLang="zh-CN" sz="2400" dirty="0">
                        <a:latin typeface="Cambria Math" panose="02040503050406030204" pitchFamily="18" charset="0"/>
                      </a:rPr>
                      <m:t>≅</m:t>
                    </m:r>
                    <m:d>
                      <m:d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¬</m:t>
                        </m:r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altLang="zh-CN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d>
                      <m:d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¬</m:t>
                        </m:r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en-US" altLang="zh-CN" sz="2400" b="0" dirty="0" smtClean="0">
                  <a:ea typeface="Cambria Math" panose="020405030504060302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 smtClean="0">
                    <a:ea typeface="Cambria Math" panose="02040503050406030204" pitchFamily="18" charset="0"/>
                  </a:rPr>
                  <a:t>Express the 2-CNF as a conjunction of implications </a:t>
                </a:r>
                <a:endParaRPr lang="en-US" altLang="zh-CN" sz="2400" b="0" dirty="0" smtClean="0">
                  <a:ea typeface="Cambria Math" panose="020405030504060302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ea typeface="Cambria Math" panose="02040503050406030204" pitchFamily="18" charset="0"/>
                  </a:rPr>
                  <a:t>Use a </a:t>
                </a:r>
                <a:r>
                  <a:rPr lang="en-US" altLang="zh-CN" sz="2400" dirty="0" smtClean="0">
                    <a:ea typeface="Cambria Math" panose="02040503050406030204" pitchFamily="18" charset="0"/>
                  </a:rPr>
                  <a:t>directed edge to express every implication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 smtClean="0">
                    <a:ea typeface="Cambria Math" panose="02040503050406030204" pitchFamily="18" charset="0"/>
                  </a:rPr>
                  <a:t>Create an implication graph to express the CNF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 smtClean="0">
                    <a:ea typeface="Cambria Math" panose="02040503050406030204" pitchFamily="18" charset="0"/>
                  </a:rPr>
                  <a:t>For every variable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2400" dirty="0" smtClean="0">
                    <a:ea typeface="Cambria Math" panose="02040503050406030204" pitchFamily="18" charset="0"/>
                  </a:rPr>
                  <a:t>,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sz="2400" dirty="0" smtClean="0">
                    <a:ea typeface="Cambria Math" panose="02040503050406030204" pitchFamily="18" charset="0"/>
                  </a:rPr>
                  <a:t> </a:t>
                </a:r>
                <a:r>
                  <a:rPr lang="en-US" altLang="zh-CN" sz="2400" dirty="0" smtClean="0"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¬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sz="2400" dirty="0" smtClean="0">
                    <a:ea typeface="Cambria Math" panose="02040503050406030204" pitchFamily="18" charset="0"/>
                  </a:rPr>
                  <a:t> </a:t>
                </a:r>
                <a:r>
                  <a:rPr lang="en-US" altLang="zh-CN" sz="2400" dirty="0" smtClean="0">
                    <a:ea typeface="Cambria Math" panose="02040503050406030204" pitchFamily="18" charset="0"/>
                  </a:rPr>
                  <a:t>are in a strongly connected component, then the CNF is </a:t>
                </a:r>
                <a:r>
                  <a:rPr lang="en-US" altLang="zh-CN" sz="2400" dirty="0" err="1" smtClean="0">
                    <a:ea typeface="Cambria Math" panose="02040503050406030204" pitchFamily="18" charset="0"/>
                  </a:rPr>
                  <a:t>unsatisfiable</a:t>
                </a:r>
                <a:r>
                  <a:rPr lang="en-US" altLang="zh-CN" sz="2400" dirty="0" smtClean="0">
                    <a:ea typeface="Cambria Math" panose="02040503050406030204" pitchFamily="18" charset="0"/>
                  </a:rPr>
                  <a:t>.</a:t>
                </a:r>
                <a:endParaRPr lang="zh-CN" altLang="en-US" sz="240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561" y="3068488"/>
                <a:ext cx="9555260" cy="3416320"/>
              </a:xfrm>
              <a:prstGeom prst="rect">
                <a:avLst/>
              </a:prstGeom>
              <a:blipFill>
                <a:blip r:embed="rId3"/>
                <a:stretch>
                  <a:fillRect l="-829" b="-12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1794561" y="2335179"/>
            <a:ext cx="4202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tx2"/>
                </a:solidFill>
                <a:latin typeface="Adobe Garamond Pro Bold" panose="02020702060506020403" pitchFamily="18" charset="0"/>
              </a:rPr>
              <a:t>Algorithm skeleton</a:t>
            </a:r>
            <a:endParaRPr lang="zh-CN" altLang="en-US" sz="2800" dirty="0">
              <a:solidFill>
                <a:schemeClr val="tx2"/>
              </a:solidFill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5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17576" y="744240"/>
            <a:ext cx="605449" cy="5818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46173" y="760439"/>
            <a:ext cx="486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uphemia"/>
                <a:ea typeface="+mn-ea"/>
                <a:cs typeface="+mn-cs"/>
              </a:rPr>
              <a:t>2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917948" y="560384"/>
            <a:ext cx="3031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5400" b="1" i="0" u="none" strike="noStrike" kern="1200" cap="none" spc="0" normalizeH="0" baseline="0" noProof="0" dirty="0" smtClean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465562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</a:effectLst>
                <a:uLnTx/>
                <a:uFillTx/>
                <a:latin typeface="Euphemia"/>
                <a:ea typeface="+mn-ea"/>
                <a:cs typeface="+mn-cs"/>
              </a:rPr>
              <a:t>Example</a:t>
            </a:r>
            <a:endParaRPr kumimoji="0" lang="zh-CN" altLang="en-US" sz="5400" b="1" i="0" u="none" strike="noStrike" kern="1200" cap="none" spc="0" normalizeH="0" baseline="0" noProof="0" dirty="0">
              <a:ln w="9525">
                <a:solidFill>
                  <a:srgbClr val="FFFFFF"/>
                </a:solidFill>
                <a:prstDash val="solid"/>
              </a:ln>
              <a:solidFill>
                <a:srgbClr val="465562"/>
              </a:solidFill>
              <a:effectLst>
                <a:outerShdw blurRad="12700" dist="38100" dir="2700000" algn="tl" rotWithShape="0">
                  <a:srgbClr val="FFFFFF">
                    <a:lumMod val="50000"/>
                  </a:srgbClr>
                </a:outerShdw>
              </a:effectLst>
              <a:uLnTx/>
              <a:uFillTx/>
              <a:latin typeface="Euphemia"/>
              <a:ea typeface="+mn-ea"/>
              <a:cs typeface="+mn-cs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5980" y="1483714"/>
            <a:ext cx="6624736" cy="1529783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6060" y="2854222"/>
            <a:ext cx="4896544" cy="3975287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8182644" y="609329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From </a:t>
            </a:r>
            <a:r>
              <a:rPr lang="en-US" altLang="zh-CN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wikipedia</a:t>
            </a:r>
            <a:endParaRPr lang="zh-CN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78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17576" y="744240"/>
            <a:ext cx="605449" cy="5818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46173" y="760439"/>
            <a:ext cx="486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uphemia"/>
                <a:ea typeface="+mn-ea"/>
                <a:cs typeface="+mn-cs"/>
              </a:rPr>
              <a:t>2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629916" y="647300"/>
            <a:ext cx="548015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 smtClean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465562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</a:effectLst>
                <a:uLnTx/>
                <a:uFillTx/>
                <a:latin typeface="Euphemia"/>
                <a:ea typeface="+mn-ea"/>
                <a:cs typeface="+mn-cs"/>
              </a:rPr>
              <a:t>Applied to 3-SAT?</a:t>
            </a:r>
            <a:endParaRPr kumimoji="0" lang="zh-CN" altLang="en-US" sz="4800" b="1" i="0" u="none" strike="noStrike" kern="1200" cap="none" spc="0" normalizeH="0" baseline="0" noProof="0" dirty="0">
              <a:ln w="9525">
                <a:solidFill>
                  <a:srgbClr val="FFFFFF"/>
                </a:solidFill>
                <a:prstDash val="solid"/>
              </a:ln>
              <a:solidFill>
                <a:srgbClr val="465562"/>
              </a:solidFill>
              <a:effectLst>
                <a:outerShdw blurRad="12700" dist="38100" dir="2700000" algn="tl" rotWithShape="0">
                  <a:srgbClr val="FFFFFF">
                    <a:lumMod val="50000"/>
                  </a:srgbClr>
                </a:outerShdw>
              </a:effectLst>
              <a:uLnTx/>
              <a:uFillTx/>
              <a:latin typeface="Euphemia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1629916" y="1772816"/>
                <a:ext cx="9793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¬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∧…≅</m:t>
                    </m:r>
                    <m:d>
                      <m:dPr>
                        <m:ctrlP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¬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→((¬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altLang="zh-CN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zh-CN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(¬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))</m:t>
                    </m:r>
                    <m:r>
                      <a:rPr lang="en-US" altLang="zh-C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∧…</m:t>
                    </m:r>
                  </m:oMath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9916" y="1772816"/>
                <a:ext cx="9793088" cy="461665"/>
              </a:xfrm>
              <a:prstGeom prst="rect">
                <a:avLst/>
              </a:prstGeom>
              <a:blipFill>
                <a:blip r:embed="rId3"/>
                <a:stretch>
                  <a:fillRect l="-124" b="-197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本框 2"/>
          <p:cNvSpPr txBox="1"/>
          <p:nvPr/>
        </p:nvSpPr>
        <p:spPr>
          <a:xfrm>
            <a:off x="1629916" y="2420888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Hard to draw an implication graph because of complicated implicating relation</a:t>
            </a:r>
            <a:endParaRPr lang="zh-CN" altLang="en-US" sz="2800" dirty="0"/>
          </a:p>
        </p:txBody>
      </p:sp>
      <p:sp>
        <p:nvSpPr>
          <p:cNvPr id="11" name="文本框 10"/>
          <p:cNvSpPr txBox="1"/>
          <p:nvPr/>
        </p:nvSpPr>
        <p:spPr>
          <a:xfrm>
            <a:off x="1701924" y="3645024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K-SAT is NP when k&gt;2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654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1" grpId="0"/>
    </p:bldLst>
  </p:timing>
</p:sld>
</file>

<file path=ppt/theme/theme1.xml><?xml version="1.0" encoding="utf-8"?>
<a:theme xmlns:a="http://schemas.openxmlformats.org/drawingml/2006/main" name="数学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59_TF02787947" id="{124DA91E-99CB-419E-AAA1-512E3751EB10}" vid="{FB4B810C-0487-49BA-A146-76B585018C49}"/>
    </a:ext>
  </a:extLst>
</a:theme>
</file>

<file path=ppt/theme/theme2.xml><?xml version="1.0" encoding="utf-8"?>
<a:theme xmlns:a="http://schemas.openxmlformats.org/drawingml/2006/main" name="Office 主题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带 Pi 的数学教育演示文稿（宽屏）</Template>
  <TotalTime>469</TotalTime>
  <Words>637</Words>
  <Application>Microsoft Office PowerPoint</Application>
  <PresentationFormat>自定义</PresentationFormat>
  <Paragraphs>122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Euphemia</vt:lpstr>
      <vt:lpstr>微软雅黑</vt:lpstr>
      <vt:lpstr>Adobe Garamond Pro Bold</vt:lpstr>
      <vt:lpstr>Arial</vt:lpstr>
      <vt:lpstr>Cambria Math</vt:lpstr>
      <vt:lpstr>Times New Roman</vt:lpstr>
      <vt:lpstr>数学 16x9</vt:lpstr>
      <vt:lpstr>   Open Topics  Something about SAT Problem</vt:lpstr>
      <vt:lpstr>PowerPoint 演示文稿</vt:lpstr>
      <vt:lpstr>PowerPoint 演示文稿</vt:lpstr>
      <vt:lpstr>Satisfiability Problem (SAT)</vt:lpstr>
      <vt:lpstr>Maximum Satisfiability Problem (Max-SAT)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Topics  Introduction to SAT Problem</dc:title>
  <dc:creator>dell</dc:creator>
  <cp:lastModifiedBy>dell</cp:lastModifiedBy>
  <cp:revision>39</cp:revision>
  <dcterms:created xsi:type="dcterms:W3CDTF">2019-05-08T11:16:33Z</dcterms:created>
  <dcterms:modified xsi:type="dcterms:W3CDTF">2019-05-13T02:24:46Z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