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01CE-9BFF-441C-9737-FBCC4126DF1F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EAE5-551A-47A4-A8F6-445B4B711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6499" y="1816268"/>
            <a:ext cx="3191006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40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141730" y="2707095"/>
            <a:ext cx="486054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141733" y="2157820"/>
            <a:ext cx="834767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6167505" y="2157820"/>
            <a:ext cx="834767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250" y="2707095"/>
            <a:ext cx="4393505" cy="472172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1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818"/>
            <a:ext cx="78867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8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6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2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98870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1812617"/>
            <a:ext cx="3868340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1" y="98870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1" y="1812617"/>
            <a:ext cx="3887391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1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0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1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3"/>
            <a:ext cx="9144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098" y="1051565"/>
            <a:ext cx="8329808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1519-0546-410F-9A24-B8DD5E06C4D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1-8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A28F298-81DD-4AE9-BC91-FA766594E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集合及其运算</a:t>
            </a:r>
          </a:p>
        </p:txBody>
      </p:sp>
    </p:spTree>
    <p:extLst>
      <p:ext uri="{BB962C8B-B14F-4D97-AF65-F5344CB8AC3E}">
        <p14:creationId xmlns:p14="http://schemas.microsoft.com/office/powerpoint/2010/main" val="11333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F45748A-1A35-4BC3-AD02-CA75E39B6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95055"/>
                <a:ext cx="7886700" cy="41819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br>
                  <a:rPr lang="en-US" altLang="zh-CN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br>
                  <a:rPr lang="en-US" altLang="zh-CN" b="0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F45748A-1A35-4BC3-AD02-CA75E39B6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95055"/>
                <a:ext cx="7886700" cy="41819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96B31F8-231E-468B-BDA2-D8069CC559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5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E28712-FB50-404F-9D66-B47B5DB9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220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1">
                <a:extLst>
                  <a:ext uri="{FF2B5EF4-FFF2-40B4-BE49-F238E27FC236}">
                    <a16:creationId xmlns:a16="http://schemas.microsoft.com/office/drawing/2014/main" id="{5FCEAFDE-4C2D-43B6-BC93-050E02B08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61668"/>
                <a:ext cx="7886700" cy="39263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CN" sz="2800" b="0" dirty="0"/>
                  <a:t> </a:t>
                </a:r>
                <a:br>
                  <a:rPr lang="en-US" altLang="zh-CN" sz="2800" b="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⊆</m:t>
                    </m:r>
                    <m:nary>
                      <m:naryPr>
                        <m:chr m:val="⋂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800" dirty="0"/>
                  <a:t> 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nary>
                          <m:naryPr>
                            <m:chr m:val="⋂"/>
                            <m:sup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CN" sz="2800" b="0" dirty="0">
                    <a:ea typeface="Cambria Math" panose="02040503050406030204" pitchFamily="18" charset="0"/>
                  </a:rPr>
                  <a:t> </a:t>
                </a:r>
                <a:br>
                  <a:rPr lang="en-US" altLang="zh-CN" sz="28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⇒∀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8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nary>
                      <m:naryPr>
                        <m:chr m:val="⋂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800" dirty="0"/>
                  <a:t> </a:t>
                </a:r>
              </a:p>
              <a:p>
                <a:pPr marL="0" indent="0">
                  <a:buNone/>
                </a:pPr>
                <a:endParaRPr lang="zh-CN" altLang="en-US" sz="2800" dirty="0"/>
              </a:p>
            </p:txBody>
          </p:sp>
        </mc:Choice>
        <mc:Fallback xmlns="">
          <p:sp>
            <p:nvSpPr>
              <p:cNvPr id="5" name="内容占位符 1">
                <a:extLst>
                  <a:ext uri="{FF2B5EF4-FFF2-40B4-BE49-F238E27FC236}">
                    <a16:creationId xmlns:a16="http://schemas.microsoft.com/office/drawing/2014/main" id="{5FCEAFDE-4C2D-43B6-BC93-050E02B08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61668"/>
                <a:ext cx="7886700" cy="392637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8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BFB84A-F536-413A-BB28-1751AE14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542" y="0"/>
            <a:ext cx="9144000" cy="1303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F1956661-E807-49CC-BB5E-CA3FC8088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547" y="1995055"/>
                <a:ext cx="3717912" cy="41819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</a:t>
                </a: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b="0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F1956661-E807-49CC-BB5E-CA3FC8088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547" y="1995055"/>
                <a:ext cx="3717912" cy="41819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54BD35-66D2-4053-8D60-5BAFA3B440E6}"/>
                  </a:ext>
                </a:extLst>
              </p:cNvPr>
              <p:cNvSpPr/>
              <p:nvPr/>
            </p:nvSpPr>
            <p:spPr>
              <a:xfrm>
                <a:off x="4713138" y="1895302"/>
                <a:ext cx="3962690" cy="166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br>
                  <a:rPr lang="en-US" altLang="zh-CN" sz="2000" b="0" i="1" dirty="0">
                    <a:latin typeface="Cambria Math" panose="02040503050406030204" pitchFamily="18" charset="0"/>
                  </a:rPr>
                </a:br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54BD35-66D2-4053-8D60-5BAFA3B44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38" y="1895302"/>
                <a:ext cx="3962690" cy="1663725"/>
              </a:xfrm>
              <a:prstGeom prst="rect">
                <a:avLst/>
              </a:prstGeom>
              <a:blipFill>
                <a:blip r:embed="rId4"/>
                <a:stretch>
                  <a:fillRect b="-1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496B723-C0B0-4369-8E09-2C4F440CB2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3886"/>
            <a:ext cx="9144000" cy="6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10AD5D-344D-4EF8-A650-FE7E44C7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C9DD2D-E2D7-46B5-A5E2-7DBD4FFC61A7}"/>
                  </a:ext>
                </a:extLst>
              </p:cNvPr>
              <p:cNvSpPr txBox="1"/>
              <p:nvPr/>
            </p:nvSpPr>
            <p:spPr>
              <a:xfrm>
                <a:off x="1269775" y="3321013"/>
                <a:ext cx="6604450" cy="2500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r>
                  <a:rPr lang="zh-CN" altLang="en-US" sz="2000" dirty="0"/>
                  <a:t>则必然：</a:t>
                </a:r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r>
                  <a:rPr lang="zh-CN" altLang="en-US" sz="2000" dirty="0"/>
                  <a:t>假设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则</a:t>
                </a:r>
                <a:r>
                  <a:rPr lang="en-US" altLang="zh-CN" sz="2000" dirty="0"/>
                  <a:t>(1)</a:t>
                </a:r>
                <a:r>
                  <a:rPr lang="zh-CN" altLang="en-US" sz="2000" dirty="0"/>
                  <a:t>不成立，矛盾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假设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由</a:t>
                </a:r>
                <a:r>
                  <a:rPr lang="en-US" altLang="zh-CN" sz="2000" dirty="0"/>
                  <a:t>(2)</a:t>
                </a:r>
                <a:r>
                  <a:rPr lang="zh-CN" altLang="en-US" sz="2000" dirty="0"/>
                  <a:t>可得：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000" dirty="0"/>
              </a:p>
              <a:p>
                <a:r>
                  <a:rPr lang="zh-CN" altLang="en-US" sz="2000" dirty="0"/>
                  <a:t>又因为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/>
                  <a:t>，所以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000" dirty="0"/>
                  <a:t>，矛盾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C9DD2D-E2D7-46B5-A5E2-7DBD4FFC6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775" y="3321013"/>
                <a:ext cx="6604450" cy="2500364"/>
              </a:xfrm>
              <a:prstGeom prst="rect">
                <a:avLst/>
              </a:prstGeom>
              <a:blipFill>
                <a:blip r:embed="rId3"/>
                <a:stretch>
                  <a:fillRect l="-2306" b="-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737346-9202-4A49-A1DE-25C44848EEF1}"/>
              </a:ext>
            </a:extLst>
          </p:cNvPr>
          <p:cNvCxnSpPr/>
          <p:nvPr/>
        </p:nvCxnSpPr>
        <p:spPr>
          <a:xfrm>
            <a:off x="698269" y="2698865"/>
            <a:ext cx="41840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10AD5D-344D-4EF8-A650-FE7E44C7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32EF707-5E8A-40C1-9105-A268E35A2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355" y="3451398"/>
                <a:ext cx="7886700" cy="2550392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}∈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⋃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32EF707-5E8A-40C1-9105-A268E35A2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355" y="3451398"/>
                <a:ext cx="7886700" cy="25503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1C9C8CB-9DBD-4EF3-84CA-8782F490F033}"/>
              </a:ext>
            </a:extLst>
          </p:cNvPr>
          <p:cNvCxnSpPr>
            <a:cxnSpLocks/>
          </p:cNvCxnSpPr>
          <p:nvPr/>
        </p:nvCxnSpPr>
        <p:spPr>
          <a:xfrm>
            <a:off x="687186" y="3075708"/>
            <a:ext cx="52536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B7CD5C-D76B-448C-BA42-14806D96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025156"/>
            <a:ext cx="9144000" cy="18798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15928B-59FD-4D6A-A0BE-5F11FE4B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00242" cy="102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3E35526D-FB0C-4107-ABCF-69A74B926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8" y="3032567"/>
                <a:ext cx="8368146" cy="351870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目标：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Proof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⋃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⋃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由定义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可得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3E35526D-FB0C-4107-ABCF-69A74B926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8" y="3032567"/>
                <a:ext cx="8368146" cy="3518704"/>
              </a:xfrm>
              <a:blipFill>
                <a:blip r:embed="rId4"/>
                <a:stretch>
                  <a:fillRect l="-728" t="-2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DA2863-E4D6-4E1C-AFBA-58E72B154FEC}"/>
                  </a:ext>
                </a:extLst>
              </p:cNvPr>
              <p:cNvSpPr txBox="1"/>
              <p:nvPr/>
            </p:nvSpPr>
            <p:spPr>
              <a:xfrm>
                <a:off x="5413860" y="4499531"/>
                <a:ext cx="2523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/>
                  <a:t>参考习题</a:t>
                </a:r>
                <a:r>
                  <a:rPr lang="en-US" altLang="zh-CN" sz="1600" dirty="0"/>
                  <a:t>9.8</a:t>
                </a:r>
                <a:r>
                  <a:rPr lang="zh-CN" altLang="en-US" sz="1600" dirty="0"/>
                  <a:t>结论：</a:t>
                </a:r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iff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DA2863-E4D6-4E1C-AFBA-58E72B15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60" y="4499531"/>
                <a:ext cx="2523640" cy="584775"/>
              </a:xfrm>
              <a:prstGeom prst="rect">
                <a:avLst/>
              </a:prstGeom>
              <a:blipFill>
                <a:blip r:embed="rId5"/>
                <a:stretch>
                  <a:fillRect l="-1208" t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3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6D809E8-0EA4-4DDE-B2BD-E4FCA21C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317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4B313B-2615-4B99-8137-A13D0F0CF9A4}"/>
                  </a:ext>
                </a:extLst>
              </p:cNvPr>
              <p:cNvSpPr txBox="1"/>
              <p:nvPr/>
            </p:nvSpPr>
            <p:spPr>
              <a:xfrm>
                <a:off x="5253577" y="4148513"/>
                <a:ext cx="3212867" cy="1697644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𝓟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𝓟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⇔∀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4B313B-2615-4B99-8137-A13D0F0CF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77" y="4148513"/>
                <a:ext cx="3212867" cy="1697644"/>
              </a:xfrm>
              <a:prstGeom prst="rect">
                <a:avLst/>
              </a:prstGeom>
              <a:blipFill>
                <a:blip r:embed="rId3"/>
                <a:stretch>
                  <a:fillRect l="-1890" b="-35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B9AD87-64BF-491B-AAE7-61EB581A0268}"/>
                  </a:ext>
                </a:extLst>
              </p:cNvPr>
              <p:cNvSpPr txBox="1"/>
              <p:nvPr/>
            </p:nvSpPr>
            <p:spPr>
              <a:xfrm>
                <a:off x="748146" y="1899642"/>
                <a:ext cx="2591992" cy="110799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𝓟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B9AD87-64BF-491B-AAE7-61EB581A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1899642"/>
                <a:ext cx="2591992" cy="1107996"/>
              </a:xfrm>
              <a:prstGeom prst="rect">
                <a:avLst/>
              </a:prstGeom>
              <a:blipFill>
                <a:blip r:embed="rId4"/>
                <a:stretch>
                  <a:fillRect l="-937" r="-1639" b="-874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907DE70-6F4E-40DA-9A75-F510D762EAE3}"/>
                  </a:ext>
                </a:extLst>
              </p:cNvPr>
              <p:cNvSpPr/>
              <p:nvPr/>
            </p:nvSpPr>
            <p:spPr>
              <a:xfrm>
                <a:off x="748146" y="681644"/>
                <a:ext cx="3253048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/>
                  <a:t>已知：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zh-CN" sz="2400" b="1" dirty="0"/>
              </a:p>
              <a:p>
                <a:pPr algn="ctr"/>
                <a:r>
                  <a:rPr lang="zh-CN" altLang="en-US" sz="2400" b="1" dirty="0"/>
                  <a:t>证：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907DE70-6F4E-40DA-9A75-F510D762E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681644"/>
                <a:ext cx="3253048" cy="914400"/>
              </a:xfrm>
              <a:prstGeom prst="rect">
                <a:avLst/>
              </a:prstGeom>
              <a:blipFill>
                <a:blip r:embed="rId5"/>
                <a:stretch>
                  <a:fillRect t="-2667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0450B35-7740-4B8F-B971-343ABD5F63B1}"/>
                  </a:ext>
                </a:extLst>
              </p:cNvPr>
              <p:cNvSpPr/>
              <p:nvPr/>
            </p:nvSpPr>
            <p:spPr>
              <a:xfrm>
                <a:off x="5164974" y="681644"/>
                <a:ext cx="3253048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/>
                  <a:t>已知：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 algn="ctr"/>
                <a:r>
                  <a:rPr lang="zh-CN" altLang="en-US" sz="2400" b="1" dirty="0"/>
                  <a:t>证：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0450B35-7740-4B8F-B971-343ABD5F6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74" y="681644"/>
                <a:ext cx="3253048" cy="914400"/>
              </a:xfrm>
              <a:prstGeom prst="rect">
                <a:avLst/>
              </a:prstGeom>
              <a:blipFill>
                <a:blip r:embed="rId6"/>
                <a:stretch>
                  <a:fillRect t="-2667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C27382-5842-4DD4-8780-74B09AEAD8C9}"/>
                  </a:ext>
                </a:extLst>
              </p:cNvPr>
              <p:cNvSpPr txBox="1"/>
              <p:nvPr/>
            </p:nvSpPr>
            <p:spPr>
              <a:xfrm>
                <a:off x="5262553" y="1899642"/>
                <a:ext cx="1633652" cy="1846659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zh-CN" altLang="en-US" sz="2000" b="1" i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C27382-5842-4DD4-8780-74B09AEA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53" y="1899642"/>
                <a:ext cx="1633652" cy="1846659"/>
              </a:xfrm>
              <a:prstGeom prst="rect">
                <a:avLst/>
              </a:prstGeom>
              <a:blipFill>
                <a:blip r:embed="rId7"/>
                <a:stretch>
                  <a:fillRect l="-1481" b="-328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9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61D43C1A-B26D-49B3-BE1F-589F4983CACD}" vid="{D41E10E5-AF37-4C71-99FE-F6BE6764CF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1241</TotalTime>
  <Words>481</Words>
  <Application>Microsoft Office PowerPoint</Application>
  <PresentationFormat>全屏显示(4:3)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黑体</vt:lpstr>
      <vt:lpstr>宋体</vt:lpstr>
      <vt:lpstr>Arial</vt:lpstr>
      <vt:lpstr>Calibri Light</vt:lpstr>
      <vt:lpstr>Cambria Math</vt:lpstr>
      <vt:lpstr>ProblemSolving-1</vt:lpstr>
      <vt:lpstr>作业1-8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作业1-4</dc:title>
  <dc:creator>jun ma</dc:creator>
  <cp:lastModifiedBy>lenovo</cp:lastModifiedBy>
  <cp:revision>118</cp:revision>
  <dcterms:created xsi:type="dcterms:W3CDTF">2015-10-29T06:50:28Z</dcterms:created>
  <dcterms:modified xsi:type="dcterms:W3CDTF">2021-11-29T00:19:54Z</dcterms:modified>
</cp:coreProperties>
</file>